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8"/>
  </p:notesMasterIdLst>
  <p:sldIdLst>
    <p:sldId id="256" r:id="rId2"/>
    <p:sldId id="408" r:id="rId3"/>
    <p:sldId id="344" r:id="rId4"/>
    <p:sldId id="350" r:id="rId5"/>
    <p:sldId id="388" r:id="rId6"/>
    <p:sldId id="389" r:id="rId7"/>
    <p:sldId id="390" r:id="rId8"/>
    <p:sldId id="391" r:id="rId9"/>
    <p:sldId id="392" r:id="rId10"/>
    <p:sldId id="394" r:id="rId11"/>
    <p:sldId id="393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386" r:id="rId25"/>
    <p:sldId id="387" r:id="rId26"/>
    <p:sldId id="407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66FF"/>
    <a:srgbClr val="F40CCD"/>
    <a:srgbClr val="6699FF"/>
    <a:srgbClr val="006600"/>
    <a:srgbClr val="FF6600"/>
    <a:srgbClr val="000000"/>
    <a:srgbClr val="FF9900"/>
    <a:srgbClr val="009900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156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677EB69-8FCD-4913-AEF0-CA1E816E9EDA}" type="datetimeFigureOut">
              <a:rPr lang="en-US"/>
              <a:pPr>
                <a:defRPr/>
              </a:pPr>
              <a:t>9/15/2013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8154492-D4BC-4ECB-962F-F2AFC481C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21EB05-4E97-4030-AA0C-826AF21A044B}" type="slidenum">
              <a:rPr lang="en-US" smtClean="0">
                <a:cs typeface="Arial" pitchFamily="34" charset="0"/>
              </a:rPr>
              <a:pPr/>
              <a:t>1</a:t>
            </a:fld>
            <a:endParaRPr lang="en-US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DF182-D7BA-4978-B150-3E131BEA4B4C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FDAA3-6A61-474C-AEEF-DBC0D84419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E0DD8-C082-4351-B251-DCCC67A5BE3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212D6-644A-47E2-BB29-665AF1B85A0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D3CD3-750C-4832-85B9-E5E81B448C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ADB88-E77D-4643-B79D-175C194484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4C493-0893-4C90-8191-57F6B3DBA5F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AEDB9-AF3E-418E-8EAA-BF3AB014C8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D9F9-7890-423C-886E-F292D15530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B38F3-2A00-45F2-9651-B72C59843D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4F914-D1A9-47BC-94C2-5809A992E97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A05EA-B199-4DCE-B0F5-5DFAADD9A1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5DF92-631F-48C5-949D-9A36A292BA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4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4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6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6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61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267F9945-BA73-4FEB-86B7-8730A7720B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5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429940"/>
            <a:ext cx="9144000" cy="87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roadway" pitchFamily="82" charset="0"/>
                <a:ea typeface="+mj-ea"/>
                <a:cs typeface="+mj-cs"/>
              </a:rPr>
              <a:t>Cardiovascular System</a:t>
            </a:r>
          </a:p>
        </p:txBody>
      </p:sp>
      <p:pic>
        <p:nvPicPr>
          <p:cNvPr id="57346" name="Picture 2" descr="http://www.ucl.ac.uk/news/news-articles/0910/he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1762" y="1435099"/>
            <a:ext cx="3843337" cy="3843337"/>
          </a:xfrm>
          <a:prstGeom prst="rect">
            <a:avLst/>
          </a:prstGeom>
          <a:noFill/>
        </p:spPr>
      </p:pic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76200" y="52482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oper Std Black" pitchFamily="18" charset="0"/>
              </a:rPr>
              <a:t>Khaleel Alyahya, PhD, MEd</a:t>
            </a:r>
          </a:p>
          <a:p>
            <a:pPr algn="ctr"/>
            <a:r>
              <a:rPr lang="en-US" sz="1800" b="1" dirty="0">
                <a:solidFill>
                  <a:srgbClr val="FF0000"/>
                </a:solidFill>
                <a:latin typeface="Cooper Std Black" pitchFamily="18" charset="0"/>
              </a:rPr>
              <a:t>@khaleelya</a:t>
            </a:r>
            <a:endParaRPr lang="ar-SA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6525" y="1476375"/>
            <a:ext cx="4960131" cy="3502025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  <a:effectLst/>
                <a:latin typeface="Calibri" pitchFamily="34" charset="0"/>
                <a:cs typeface="Arabic Transparent" pitchFamily="2" charset="-78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Calibri" pitchFamily="34" charset="0"/>
              </a:rPr>
              <a:t>The heart has Four Valves:</a:t>
            </a:r>
          </a:p>
          <a:p>
            <a:pPr lvl="1" algn="just" eaLnBrk="1" hangingPunct="1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Two Atrioventricular valves.</a:t>
            </a:r>
          </a:p>
          <a:p>
            <a:pPr lvl="1" algn="just" eaLnBrk="1" hangingPunct="1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One Aortic Semilunar valve.</a:t>
            </a:r>
          </a:p>
          <a:p>
            <a:pPr lvl="1" algn="just" eaLnBrk="1" hangingPunct="1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One Pulmonary Semilunar valve.</a:t>
            </a:r>
          </a:p>
          <a:p>
            <a:pPr algn="just" eaLnBrk="1" hangingPunct="1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VALVES OF THE HEART</a:t>
            </a:r>
          </a:p>
        </p:txBody>
      </p:sp>
      <p:pic>
        <p:nvPicPr>
          <p:cNvPr id="34818" name="Picture 2" descr="http://www.mainlinehealth.org/stw/images/1254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6557" y="1484025"/>
            <a:ext cx="3741917" cy="3741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5" y="1412875"/>
            <a:ext cx="4816475" cy="3743325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Calibri" pitchFamily="34" charset="0"/>
              </a:rPr>
              <a:t>Atrioventricular Valves:</a:t>
            </a:r>
          </a:p>
          <a:p>
            <a:pPr lvl="1" algn="just" eaLnBrk="1" hangingPunct="1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Valves between atria &amp; ventricles.</a:t>
            </a:r>
          </a:p>
          <a:p>
            <a:pPr lvl="1" algn="just" eaLnBrk="1" hangingPunct="1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 They allow the blood to flow in one direction from the atria to the ventricles.</a:t>
            </a:r>
          </a:p>
          <a:p>
            <a:pPr lvl="1" algn="just" eaLnBrk="1" hangingPunct="1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Right AVV (Tricuspid).</a:t>
            </a:r>
          </a:p>
          <a:p>
            <a:pPr lvl="1" algn="just" eaLnBrk="1" hangingPunct="1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Left AVV (Bicuspid).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VALVES OF THE HEART</a:t>
            </a:r>
          </a:p>
        </p:txBody>
      </p:sp>
      <p:pic>
        <p:nvPicPr>
          <p:cNvPr id="6" name="Picture 2" descr="http://www.mainlinehealth.org/stw/images/1254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6557" y="1484025"/>
            <a:ext cx="3741917" cy="3741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5" y="1412875"/>
            <a:ext cx="4943475" cy="2422525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Calibri" pitchFamily="34" charset="0"/>
              </a:rPr>
              <a:t>Semilunar Valves </a:t>
            </a:r>
            <a:r>
              <a:rPr lang="en-US" sz="1800" b="1" dirty="0" smtClean="0">
                <a:solidFill>
                  <a:srgbClr val="C00000"/>
                </a:solidFill>
                <a:effectLst/>
                <a:latin typeface="Calibri" pitchFamily="34" charset="0"/>
              </a:rPr>
              <a:t>(Aortic &amp; Pulmonary):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Between the right and left ventricles and the great arteries leaving the heart.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allow the flow of blood from the ventricles to these arteries.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VALVES OF THE HEART</a:t>
            </a:r>
          </a:p>
        </p:txBody>
      </p:sp>
      <p:pic>
        <p:nvPicPr>
          <p:cNvPr id="7" name="Picture 2" descr="http://www.mainlinehealth.org/stw/images/1254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6557" y="1484025"/>
            <a:ext cx="3741917" cy="3741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5" y="1412875"/>
            <a:ext cx="4943475" cy="5257748"/>
          </a:xfrm>
          <a:ln>
            <a:solidFill>
              <a:schemeClr val="tx1"/>
            </a:solidFill>
          </a:ln>
        </p:spPr>
        <p:txBody>
          <a:bodyPr/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Calibri" pitchFamily="34" charset="0"/>
              </a:rPr>
              <a:t>Arteries: 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Thick walls.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Do not have valves.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smallest arteries are arterioles.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3333FF"/>
                </a:solidFill>
                <a:effectLst/>
                <a:latin typeface="Calibri" pitchFamily="34" charset="0"/>
                <a:cs typeface="Arabic Transparent" pitchFamily="2" charset="-78"/>
              </a:rPr>
              <a:t> Veins: 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Thin walls.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Many of them possess valves.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smallest veins are venules.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7030A0"/>
                </a:solidFill>
                <a:effectLst/>
                <a:latin typeface="Calibri" pitchFamily="34" charset="0"/>
                <a:cs typeface="Arabic Transparent" pitchFamily="2" charset="-78"/>
              </a:rPr>
              <a:t> Capillaries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 Connect arterioles and venules.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 Help to enable the exchange of water, oxygen and other nutrients between blood and the tissues.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BLOOD VESSELS</a:t>
            </a:r>
          </a:p>
        </p:txBody>
      </p:sp>
      <p:pic>
        <p:nvPicPr>
          <p:cNvPr id="28676" name="Picture 4" descr="http://dev.cdli.ca/bio2201-04/unit03/section02/lesson02/blood%20vess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870" y="1673091"/>
            <a:ext cx="4272197" cy="2792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92755"/>
            <a:ext cx="5321508" cy="3294037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transport blood from the heart and distribute it to the various tissues of the body through their branches.</a:t>
            </a:r>
          </a:p>
          <a:p>
            <a:pPr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Carry oxygenated blood away from the heart. </a:t>
            </a:r>
          </a:p>
          <a:p>
            <a:pPr lvl="1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two exceptions:</a:t>
            </a:r>
          </a:p>
          <a:p>
            <a:pPr lvl="2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the pulmonary and the umbilical arteries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ARTERIES</a:t>
            </a:r>
          </a:p>
        </p:txBody>
      </p:sp>
      <p:pic>
        <p:nvPicPr>
          <p:cNvPr id="8" name="Picture 6" descr="File0655"/>
          <p:cNvPicPr>
            <a:picLocks noChangeAspect="1" noChangeArrowheads="1"/>
          </p:cNvPicPr>
          <p:nvPr/>
        </p:nvPicPr>
        <p:blipFill>
          <a:blip r:embed="rId3" cstate="print"/>
          <a:srcRect l="4159" t="4851" r="9891"/>
          <a:stretch>
            <a:fillRect/>
          </a:stretch>
        </p:blipFill>
        <p:spPr bwMode="auto">
          <a:xfrm>
            <a:off x="5411448" y="1181100"/>
            <a:ext cx="3580151" cy="5232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692275"/>
            <a:ext cx="4346575" cy="2486025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It is the connection of two structures</a:t>
            </a:r>
          </a:p>
          <a:p>
            <a:pPr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 It is the joining of terminal branches of  the arteries. </a:t>
            </a:r>
          </a:p>
          <a:p>
            <a:pPr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ANASTOMOSIS</a:t>
            </a:r>
          </a:p>
        </p:txBody>
      </p:sp>
      <p:pic>
        <p:nvPicPr>
          <p:cNvPr id="5" name="Picture 2" descr="C:\Documents and Settings\me\My Documents\snell CVS\scan0002.jpg"/>
          <p:cNvPicPr>
            <a:picLocks noChangeAspect="1" noChangeArrowheads="1"/>
          </p:cNvPicPr>
          <p:nvPr/>
        </p:nvPicPr>
        <p:blipFill>
          <a:blip r:embed="rId3" cstate="print"/>
          <a:srcRect l="11568" r="21352" b="69269"/>
          <a:stretch>
            <a:fillRect/>
          </a:stretch>
        </p:blipFill>
        <p:spPr>
          <a:xfrm>
            <a:off x="4485712" y="1412875"/>
            <a:ext cx="4397622" cy="3121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52432"/>
            <a:ext cx="4902200" cy="3509312"/>
          </a:xfrm>
          <a:ln>
            <a:solidFill>
              <a:schemeClr val="tx1"/>
            </a:solidFill>
          </a:ln>
        </p:spPr>
        <p:txBody>
          <a:bodyPr/>
          <a:lstStyle/>
          <a:p>
            <a:pPr marL="674370" lvl="1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It is the artery that is the only supply of oxygenated blood to a portion of tissue.</a:t>
            </a:r>
          </a:p>
          <a:p>
            <a:pPr marL="1074420" lvl="2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 splenic artery &amp; renal artery</a:t>
            </a:r>
          </a:p>
          <a:p>
            <a:pPr marL="674370" lvl="1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Two types of end arteries are:</a:t>
            </a:r>
          </a:p>
          <a:p>
            <a:pPr marL="1074420" lvl="2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Anatomic (True) End Artery</a:t>
            </a:r>
          </a:p>
          <a:p>
            <a:pPr marL="1531620" lvl="3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Courier New" pitchFamily="49" charset="0"/>
              <a:buChar char="o"/>
              <a:defRPr/>
            </a:pP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No anastomosis</a:t>
            </a:r>
          </a:p>
          <a:p>
            <a:pPr marL="1074420" lvl="2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Functional End Artery</a:t>
            </a:r>
          </a:p>
          <a:p>
            <a:pPr marL="1531620" lvl="3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Courier New" pitchFamily="49" charset="0"/>
              <a:buChar char="o"/>
              <a:defRPr/>
            </a:pPr>
            <a:r>
              <a:rPr lang="en-US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Ineffectual anastomosis</a:t>
            </a:r>
          </a:p>
          <a:p>
            <a:pPr marL="674370" lvl="1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END ARTERIES</a:t>
            </a:r>
          </a:p>
        </p:txBody>
      </p:sp>
      <p:pic>
        <p:nvPicPr>
          <p:cNvPr id="6" name="Picture 2" descr="C:\Documents and Settings\me\My Documents\snell CVS\scan0002.jpg"/>
          <p:cNvPicPr>
            <a:picLocks noChangeAspect="1" noChangeArrowheads="1"/>
          </p:cNvPicPr>
          <p:nvPr/>
        </p:nvPicPr>
        <p:blipFill>
          <a:blip r:embed="rId3" cstate="print"/>
          <a:srcRect t="75484" r="55974" b="5144"/>
          <a:stretch>
            <a:fillRect/>
          </a:stretch>
        </p:blipFill>
        <p:spPr>
          <a:xfrm>
            <a:off x="4862513" y="1674813"/>
            <a:ext cx="4294187" cy="3153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1150" y="1587345"/>
            <a:ext cx="5257800" cy="4408721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transport blood back to the heart.</a:t>
            </a:r>
          </a:p>
          <a:p>
            <a:pPr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smaller veins (Tributries) unite to form larger veins which commonly join with one another to form Venous Plexuses.</a:t>
            </a:r>
          </a:p>
          <a:p>
            <a:pPr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Carry deoxygenated blood toward the heart. </a:t>
            </a:r>
          </a:p>
          <a:p>
            <a:pPr lvl="1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two exceptions:</a:t>
            </a:r>
          </a:p>
          <a:p>
            <a:pPr lvl="2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the pulmonary and the umbilical veins</a:t>
            </a:r>
          </a:p>
          <a:p>
            <a:pPr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VEINS</a:t>
            </a:r>
          </a:p>
        </p:txBody>
      </p:sp>
      <p:pic>
        <p:nvPicPr>
          <p:cNvPr id="5" name="Content Placeholder 6" descr="File0670"/>
          <p:cNvPicPr>
            <a:picLocks noChangeAspect="1" noChangeArrowheads="1"/>
          </p:cNvPicPr>
          <p:nvPr/>
        </p:nvPicPr>
        <p:blipFill>
          <a:blip r:embed="rId3" cstate="print"/>
          <a:srcRect l="2481" t="2328" r="4158" b="1199"/>
          <a:stretch>
            <a:fillRect/>
          </a:stretch>
        </p:blipFill>
        <p:spPr>
          <a:xfrm>
            <a:off x="5664200" y="1096962"/>
            <a:ext cx="3276600" cy="5159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362495"/>
            <a:ext cx="4495800" cy="5495505"/>
          </a:xfrm>
          <a:ln>
            <a:solidFill>
              <a:schemeClr val="tx1"/>
            </a:solidFill>
          </a:ln>
        </p:spPr>
        <p:txBody>
          <a:bodyPr/>
          <a:lstStyle/>
          <a:p>
            <a:pPr marL="514350" indent="-514350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Two veins  that accompany medium sized deep arteries</a:t>
            </a:r>
          </a:p>
          <a:p>
            <a:pPr marL="514350" indent="-514350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Vena comitans is Latin for accompanying vein.</a:t>
            </a:r>
          </a:p>
          <a:p>
            <a:pPr marL="514350" indent="-514350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are found in close to arteries so that the pulsations of the artery aid venous return.</a:t>
            </a:r>
          </a:p>
          <a:p>
            <a:pPr marL="514350" indent="-514350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Venae comitantes are usually found with smaller arteries, especially those in the extremities. </a:t>
            </a:r>
          </a:p>
          <a:p>
            <a:pPr marL="914400" lvl="1" indent="-514350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Larger arteries do not have venae comitantes. They usually have a single, similarly sized vein.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DEEP VEINS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(VENAE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COMITANTES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)</a:t>
            </a:r>
          </a:p>
        </p:txBody>
      </p:sp>
      <p:pic>
        <p:nvPicPr>
          <p:cNvPr id="6" name="Content Placeholder 4" descr="17B11B48"/>
          <p:cNvPicPr>
            <a:picLocks noChangeAspect="1" noChangeArrowheads="1"/>
          </p:cNvPicPr>
          <p:nvPr/>
        </p:nvPicPr>
        <p:blipFill>
          <a:blip r:embed="rId3" cstate="print"/>
          <a:srcRect l="2614" t="62653" r="57271" b="6326"/>
          <a:stretch>
            <a:fillRect/>
          </a:stretch>
        </p:blipFill>
        <p:spPr>
          <a:xfrm>
            <a:off x="4606360" y="1434195"/>
            <a:ext cx="4451717" cy="4039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1170" y="1692275"/>
            <a:ext cx="4600732" cy="3869075"/>
          </a:xfrm>
          <a:ln>
            <a:solidFill>
              <a:schemeClr val="tx1"/>
            </a:solidFill>
          </a:ln>
        </p:spPr>
        <p:txBody>
          <a:bodyPr/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Microscopic vessels in the form of a network.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 They connect the Arterioles to the Venules.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help to enable the exchange of water, oxygen and many other nutrients between bloodand the tissues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CAPILLARIES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6386" name="Picture 2" descr="http://images.wisegeek.com/capillaries-draw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7097" y="1618938"/>
            <a:ext cx="4436923" cy="3207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_gvcof6Hy4kA/TGKEJYyxFvI/AAAAAAAAAS4/owip-joZVC0/s1600/smo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2675" y="1196975"/>
            <a:ext cx="6848475" cy="4105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692275"/>
            <a:ext cx="4356100" cy="3425825"/>
          </a:xfrm>
          <a:ln>
            <a:solidFill>
              <a:schemeClr val="tx1"/>
            </a:solidFill>
          </a:ln>
        </p:spPr>
        <p:txBody>
          <a:bodyPr/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Direct connections between the arteries and veins without the intervention of capillaries.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Found in tips of the fingers and toes.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ARTERIOVENOUS ANASTOMOSIS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6" name="Picture 2" descr="C:\Documents and Settings\User\My Documents\My Pictures\Pictur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5025" y="1643063"/>
            <a:ext cx="4359275" cy="414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400175"/>
            <a:ext cx="4826000" cy="4467225"/>
          </a:xfrm>
          <a:ln>
            <a:solidFill>
              <a:schemeClr val="tx1"/>
            </a:solidFill>
          </a:ln>
        </p:spPr>
        <p:txBody>
          <a:bodyPr/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It is a system of vessels interposed between two capillary beds.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Veins leaving the gastrointestinal tract do not go direct to the heart.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pass to the Portal Vein.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This vein enters the liver and breaks up again into veins of diminishing size which ultimately join capillary like vessels (Sinusoids).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PORTAL CIRCULATION SYSTEM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Picture 6" descr="Untitled-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41027" y="1146090"/>
            <a:ext cx="3950573" cy="5548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209675"/>
            <a:ext cx="4635500" cy="4225925"/>
          </a:xfrm>
          <a:ln>
            <a:solidFill>
              <a:schemeClr val="tx1"/>
            </a:solidFill>
          </a:ln>
        </p:spPr>
        <p:txBody>
          <a:bodyPr/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Thin walled blood vessels like capillaries.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are wider with  irregular cross diameter.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are found in: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Liver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Spleen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Bone marrow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Some endocrine glands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SINUSOIDS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Picture 3" descr="C:\Documents and Settings\User\My Documents\My Pictures\Pic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97572" y="1203325"/>
            <a:ext cx="4259116" cy="4105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955675"/>
            <a:ext cx="8890000" cy="5229225"/>
          </a:xfrm>
          <a:ln>
            <a:solidFill>
              <a:schemeClr val="tx1"/>
            </a:solidFill>
          </a:ln>
        </p:spPr>
        <p:txBody>
          <a:bodyPr/>
          <a:lstStyle/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cardiovascular system is a transporting system.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It is composed of the heart and blood vessels.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heart is cone shaped, covered by pericardium and composed of four chambers.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blood vessels are the arteries, veins and capillaries.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Arteries transport the blood from the heart.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terminal branches of the arteries can anastomose with each other freely or be anatomic or functional end arteries.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Veins transport blood back to the heart.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Capillaries connect the arteries to the veins. 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Sinusoids are special type of capillaries.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portal system is composed of two sets of capillaries.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veins from the GIT go first to the liver through the portal vein.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SUMMARY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Review Question # 1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38100" y="1471613"/>
            <a:ext cx="9105900" cy="36464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 Which one of the following is NOT true?</a:t>
            </a:r>
          </a:p>
          <a:p>
            <a:pPr algn="just">
              <a:defRPr/>
            </a:pPr>
            <a:endParaRPr lang="en-US" sz="2400" b="1" dirty="0" smtClean="0">
              <a:solidFill>
                <a:srgbClr val="006600"/>
              </a:solidFill>
              <a:latin typeface="Calibri" pitchFamily="34" charset="0"/>
            </a:endParaRP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5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Right atria receive blood from the body.</a:t>
            </a: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en-US" sz="25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The valve between right atrium and right ventricle called “Bicuspid”.</a:t>
            </a: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en-US" sz="25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Left ventricle discharging blood to the body.</a:t>
            </a: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en-US" sz="25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Right ventricle receives blood from right atrium.</a:t>
            </a: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en-US" sz="25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Valves allow blood to move one way only.</a:t>
            </a:r>
          </a:p>
          <a:p>
            <a:pPr lvl="2" algn="just"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Review Question # 2</a:t>
            </a: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38100" y="1471613"/>
            <a:ext cx="8864600" cy="40655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 Which statement of the following is TRUE?</a:t>
            </a:r>
          </a:p>
          <a:p>
            <a:pPr algn="just"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rgbClr val="006600"/>
              </a:solidFill>
              <a:latin typeface="Calibri" pitchFamily="34" charset="0"/>
            </a:endParaRPr>
          </a:p>
          <a:p>
            <a:pPr marL="914400" lvl="1" indent="-45720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25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Arteries transport blood from the heart to the body.</a:t>
            </a:r>
          </a:p>
          <a:p>
            <a:pPr marL="914400" lvl="1" indent="-45720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25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Arteriovanous anastomosis found in tips of the fingers and toes.</a:t>
            </a:r>
          </a:p>
          <a:p>
            <a:pPr marL="914400" lvl="1" indent="-45720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25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Capillaries connect the Arterioles to the Venules.</a:t>
            </a:r>
          </a:p>
          <a:p>
            <a:pPr marL="914400" lvl="1" indent="-45720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25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Anastomosis is the joining of terminal branches of  the arteries.</a:t>
            </a:r>
          </a:p>
          <a:p>
            <a:pPr marL="914400" lvl="1" indent="-45720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25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Veins leaving the gastrointestinal tract do not go direct to the heart.</a:t>
            </a:r>
          </a:p>
          <a:p>
            <a:pPr marL="914400" lvl="1" indent="-45720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endParaRPr lang="en-US" sz="25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lvl="1" algn="just">
              <a:buFont typeface="Wingdings" pitchFamily="2" charset="2"/>
              <a:buChar char="ü"/>
              <a:defRPr/>
            </a:pPr>
            <a:endParaRPr lang="en-US" sz="2400" b="1" dirty="0" smtClean="0">
              <a:solidFill>
                <a:srgbClr val="006600"/>
              </a:solidFill>
              <a:latin typeface="Calibri" pitchFamily="34" charset="0"/>
            </a:endParaRPr>
          </a:p>
          <a:p>
            <a:pPr lvl="2" algn="just"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1340768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3333FF"/>
                </a:solidFill>
                <a:latin typeface="Calibri" pitchFamily="34" charset="0"/>
              </a:rPr>
              <a:t>QUESTIONS?</a:t>
            </a:r>
            <a:endParaRPr lang="en-US" sz="4400" b="1" dirty="0">
              <a:solidFill>
                <a:srgbClr val="3333FF"/>
              </a:solidFill>
              <a:latin typeface="Calibri" pitchFamily="34" charset="0"/>
            </a:endParaRPr>
          </a:p>
        </p:txBody>
      </p:sp>
      <p:pic>
        <p:nvPicPr>
          <p:cNvPr id="17413" name="Picture 5" descr="http://www.healthcareersinteraction.com/images/faq_question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060848"/>
            <a:ext cx="3135420" cy="3571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69900" y="2084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3333FF"/>
                </a:solidFill>
                <a:latin typeface="Calibri" pitchFamily="34" charset="0"/>
              </a:rPr>
              <a:t>OBJECTIVES</a:t>
            </a:r>
          </a:p>
        </p:txBody>
      </p:sp>
      <p:pic>
        <p:nvPicPr>
          <p:cNvPr id="51202" name="Picture 2" descr="http://www.langevin.com/wp-content/uploads/2010/06/Objectiv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75" y="4508500"/>
            <a:ext cx="2569013" cy="1951038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04788" y="1163639"/>
            <a:ext cx="8785225" cy="5148261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000" b="1" i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At the end of the lecture, students should be able to:</a:t>
            </a:r>
          </a:p>
          <a:p>
            <a:pPr>
              <a:buFont typeface="Wingdings" pitchFamily="2" charset="2"/>
              <a:buNone/>
              <a:defRPr/>
            </a:pPr>
            <a:endParaRPr lang="en-US" sz="2000" b="1" i="1" dirty="0" smtClean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Identify the components of the cardiovascular system.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Describe the Heart  in regard to (position, chambers and valves).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Describe  the Blood vessels (Arteries, Veins and Capillaries).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Describe the Portal System.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Describe the Sinusoids.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Describe  the Functional and Anatomical end arteries.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Describe the Arteriovenous Anastomosis. </a:t>
            </a:r>
            <a:endParaRPr lang="ar-SA" sz="20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  <a:p>
            <a:pPr lvl="1">
              <a:buFont typeface="Wingdings" pitchFamily="2" charset="2"/>
              <a:buChar char="v"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9961" y="1425781"/>
            <a:ext cx="5021705" cy="1266825"/>
          </a:xfrm>
          <a:ln>
            <a:solidFill>
              <a:schemeClr val="tx1"/>
            </a:solidFill>
          </a:ln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C00000"/>
                </a:solidFill>
                <a:effectLst/>
                <a:latin typeface="Arial Narrow" pitchFamily="34" charset="0"/>
              </a:rPr>
              <a:t>Pump: </a:t>
            </a: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Arial Narrow" pitchFamily="34" charset="0"/>
              </a:rPr>
              <a:t>HEART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C00000"/>
                </a:solidFill>
                <a:effectLst/>
                <a:latin typeface="Arial Narrow" pitchFamily="34" charset="0"/>
              </a:rPr>
              <a:t>Network of Tubes: </a:t>
            </a: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Arial Narrow" pitchFamily="34" charset="0"/>
              </a:rPr>
              <a:t>BLOOD VESSELS</a:t>
            </a:r>
          </a:p>
          <a:p>
            <a:pPr eaLnBrk="1" hangingPunct="1"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CONTENT</a:t>
            </a:r>
          </a:p>
        </p:txBody>
      </p:sp>
      <p:pic>
        <p:nvPicPr>
          <p:cNvPr id="47108" name="Picture 4" descr="http://us.123rf.com/400wm/400/400/eraxion/eraxion0904/eraxion090400010/4696206-cardiovascular-syst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6627" y="1371600"/>
            <a:ext cx="3827488" cy="2870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1125" y="1412875"/>
            <a:ext cx="4575175" cy="4314825"/>
          </a:xfrm>
          <a:ln>
            <a:solidFill>
              <a:schemeClr val="tx1"/>
            </a:solidFill>
          </a:ln>
        </p:spPr>
        <p:txBody>
          <a:bodyPr/>
          <a:lstStyle/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It is a transportation system which uses the blood as the transport vehicle.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It carries oxygen, nutrients, cell wastes, hormones and many other substances vital for body homeostasis.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Provide forces to move the blood around the body by the beating Heart.</a:t>
            </a:r>
            <a:endParaRPr lang="ar-SA" sz="2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  <a:p>
            <a:pPr algn="just" eaLnBrk="1" hangingPunct="1"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50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FUNCTIONS</a:t>
            </a:r>
          </a:p>
        </p:txBody>
      </p:sp>
      <p:pic>
        <p:nvPicPr>
          <p:cNvPr id="6" name="Picture 2" descr="http://www.urgomedical.com/content/download/819/3547/version/1/file/venous-system-big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0956" y="1454043"/>
            <a:ext cx="4263083" cy="4499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5" y="1382895"/>
            <a:ext cx="5505606" cy="4530725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It is a hollow, cone shaped muscular pump that keeps circulation going on.</a:t>
            </a:r>
          </a:p>
          <a:p>
            <a:pPr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It is the size of hand’s fist of the same person.</a:t>
            </a:r>
          </a:p>
          <a:p>
            <a:pPr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It has: </a:t>
            </a:r>
          </a:p>
          <a:p>
            <a:pPr lvl="1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Apex</a:t>
            </a:r>
          </a:p>
          <a:p>
            <a:pPr lvl="1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Base</a:t>
            </a:r>
          </a:p>
          <a:p>
            <a:pPr lvl="1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Surfaces: </a:t>
            </a:r>
          </a:p>
          <a:p>
            <a:pPr lvl="2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Diaphragmatic &amp; Sternocostal </a:t>
            </a:r>
          </a:p>
          <a:p>
            <a:pPr lvl="1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Borders: </a:t>
            </a:r>
          </a:p>
          <a:p>
            <a:pPr lvl="2" algn="just" eaLnBrk="1" hangingPunct="1">
              <a:buClr>
                <a:schemeClr val="accent4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Right, Left, Inferior. </a:t>
            </a:r>
          </a:p>
          <a:p>
            <a:pPr algn="just" eaLnBrk="1" hangingPunct="1"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50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THE HEART</a:t>
            </a:r>
          </a:p>
        </p:txBody>
      </p:sp>
      <p:pic>
        <p:nvPicPr>
          <p:cNvPr id="43010" name="Picture 2" descr="http://www.pbs.org/wgbh/nova/assets/img/heart-disease/image-02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209" y="1327516"/>
            <a:ext cx="3540827" cy="4206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5" y="1173035"/>
            <a:ext cx="4702175" cy="4060825"/>
          </a:xfrm>
          <a:ln>
            <a:solidFill>
              <a:schemeClr val="tx1"/>
            </a:solidFill>
          </a:ln>
        </p:spPr>
        <p:txBody>
          <a:bodyPr/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It lies in a centrally located partition in the  thoracic cavity known as the </a:t>
            </a:r>
            <a:r>
              <a:rPr lang="en-US" sz="2200" b="1" dirty="0" smtClean="0">
                <a:solidFill>
                  <a:srgbClr val="C00000"/>
                </a:solidFill>
                <a:effectLst/>
                <a:latin typeface="Calibri" pitchFamily="34" charset="0"/>
                <a:cs typeface="Arabic Transparent" pitchFamily="2" charset="-78"/>
              </a:rPr>
              <a:t>Middle Mediastinum </a:t>
            </a: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between the two pleural sacs.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abic Transparent" pitchFamily="2" charset="-78"/>
              </a:rPr>
              <a:t> Enclosed by a double sac of serous membrane  </a:t>
            </a:r>
            <a:r>
              <a:rPr lang="en-US" sz="22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abic Transparent" pitchFamily="2" charset="-78"/>
              </a:rPr>
              <a:t>(</a:t>
            </a:r>
            <a:r>
              <a:rPr lang="en-US" sz="2200" b="1" dirty="0" smtClean="0">
                <a:solidFill>
                  <a:srgbClr val="C00000"/>
                </a:solidFill>
                <a:effectLst/>
                <a:latin typeface="Calibri" pitchFamily="34" charset="0"/>
                <a:ea typeface="Arial Unicode MS" pitchFamily="34" charset="-128"/>
                <a:cs typeface="Arabic Transparent" pitchFamily="2" charset="-78"/>
              </a:rPr>
              <a:t>Pericardium</a:t>
            </a:r>
            <a:r>
              <a:rPr lang="en-US" sz="22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ea typeface="Arial Unicode MS" pitchFamily="34" charset="-128"/>
                <a:cs typeface="Arabic Transparent" pitchFamily="2" charset="-78"/>
              </a:rPr>
              <a:t>).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2/3 of the heart lies to the left of median plane. </a:t>
            </a:r>
          </a:p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LOCATION OF THE HEART</a:t>
            </a:r>
          </a:p>
        </p:txBody>
      </p:sp>
      <p:pic>
        <p:nvPicPr>
          <p:cNvPr id="40962" name="Picture 2" descr="http://www.anatomy.yalemedicine.org/graphics/unrestricted/grays/jpg/chapter3/F66124-003-f054%20-%20pericar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1762" y="1202414"/>
            <a:ext cx="4008491" cy="3326814"/>
          </a:xfrm>
          <a:prstGeom prst="rect">
            <a:avLst/>
          </a:prstGeom>
          <a:noFill/>
        </p:spPr>
      </p:pic>
      <p:pic>
        <p:nvPicPr>
          <p:cNvPr id="8" name="Picture 3" descr="5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164" y="4262342"/>
            <a:ext cx="3125369" cy="2385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4" name="AutoShape 4" descr="data:image/jpeg;base64,/9j/4AAQSkZJRgABAQAAAQABAAD/2wCEAAkGBxQPEBQUEBQWFhQWFBQVFBUUFBQQFhUVFRUWFhQUFBQYHCggGBolHRUUITEiJSkrLi4uFx8zODMsNygtLisBCgoKDg0OGxAQGy8kHyQ3LC8sLCwsLCwsLDQwLCw0LCwsLCwsLCwsLCwsNCwsLCwsLCwsLCwsLDQsLCwsLCwsK//AABEIAMABBgMBIgACEQEDEQH/xAAcAAABBQEBAQAAAAAAAAAAAAAAAQQFBgcDAgj/xABJEAACAQIDBAcDCAYHCAMAAAABAgMAEQQSIQUxQVEGEyIyYXGBB5GhFCNCUnJzsdE0YpKywfAVM0OCk7PhJCU1VKKjwtJjg9P/xAAaAQEAAgMBAAAAAAAAAAAAAAAAAwQBAgUG/8QALhEAAgIBAwIEBQMFAAAAAAAAAAECEQMEEiExQQUTUXEiMmGx4YGRoRUjUsHw/9oADAMBAAIRAxEAPwDcaK5zTLGpZ2CqN7MQoHmTupI51ZiqspZbZgCCVuLi44XFAdaKSigFpKKz/pL0znyzNgOqtBIY26xWkZmUlSbBhlXMrLx3cK1lJRVslw4Z5ZbYI0BjYE1i+0unGOmwT4uOYwHrgqRxpEyqhFxmMiMWbmbgeArQugXS1dqYcsQEnjss8QPdJvlZb65GsbeII4Vk0MH+wbQgPehnew+7kKH4Co8smkmi94fhhKco5Fyq+9MtcXTrFS4UzCRVMcGHzZY1OeZ4hJIWzX7PaXQW461ZPZj0sk2rhpHnRVeOTqyyXCP2VYEKSSpswuLn42GP9FpS2zcYl7lZlPjlMagemlq0L2Bn/YsSOIxRPoYYrfgfdSEm5UZ1OnhDTxklzbRp9JRRUxywooooBaKKKAKKSloAopKWgCiiigCiikoBaKSloBG3VTdlT4mHDwyFiTLFGlpuvmySqsjF5NC6ljlW24ZeJIq5UtAVqTas69tkvZ8UoVY5gQsTlVdlDfOXUBgLa/R30m0duzRX6tRJ827AiGUAnJiHjtrrcxRrbm3iBVmrjE5ZiR3R2R4m+p8hu9/hQFW2ztGe0mjFo0xFljSeMS/7LnRgUa9ixyixvcaEHSnk+2Zw5VUHfZbmOQgD5TDGh0NjeOR23/RvuvVjooCF2FtGaV3WZQAI42VlR4wSZJ0cdonhEjeAkHgSVNUUBHdIsI0+Emjj77xsi6gasLXuaicVsvEdbKUZ8kjR3ZZI4pLCJ1upC2GVyptbXfraxs1FAVtMDimlPWFhGZAbLO18gfE6gixF1fD6C1stuFzL7Ew7RYeNJL5lWzEsZLkHvZjqb7/WntFAFZJ0/wBiHZ+JOJjB+TYh/nQP7KVt5P6rnX7V+YrW6h+l+Jw8WBxDYwAw9WwdeL5tFRf1iSAPEitJwUlTLGl1EsGRTj+3qYxFipNmYpcRhyDzH0JY2sSp87DxBHhUfj+kAkxeNkiQok5vkaxPaRc97ad4MfWn2y9nyPgUZ9So31XMYgV72qjufyM9bHBBzWddej/Jy2TjjAZQu6VQD6Xt+Jq+exbba4fGTYeQgLiArRk6DrUvdL82VtPseNZtNpuryZNL8vT3HhU0eHZT1WNZMTxfqj64oqj+yjpU2PwpjmbNPBlVmO+SNr9XIf1tGU+K341eKtJ2eYlFxdMKKKKyai0UlFALRSUUAUtJRQBS0lFALRSUtAFFJRQC0UleZZAoJPD48gPGgOeIYmyLvO8j6K8T58B7+BrqigAAaACwHgN1c8PGRct3m1PhyUeA/M8a60AtFJRQC0UlFALRRSUAtZf7TtozyJOsTlYoXSJlQlTI7xiUliNSoBAy7tCTfS2oVkm1pet+Vjfmxj/9DPGPgoqfTxuZrLoV32X9J5sA8kfUyzpKFCoraI63swzGwBzENbXRdDam/TfpBisbjHw2JKhIWzhE7isF71/p2uRr42y3qbxePTZmHuAOsYWXwHGqTs75TtHEfMopa+jMqnKTroTuO42152qeccULcuhtj8yUls6mqYFVGz1IFsyjTkfpD0IIrLtsDtHzrRdrT9RAsO4RoE3k3KixJJ1JO+5rNNrSamuDNpzSR7TQqUcMpz7kTK1cmp3hsK0t8o3b/h+YppkPavwNqmSZRy5oqVWXn2P44w7Rj17MgaFh4OMy+udF95r6Er5k6CSKuLiZ2CBZ8OSzEKotMrMSToNFNfQ+E6S4OY2hxeHkPJJ4nPuDVNj6HH16Xm8ehKUtJRUhRFooooAopKWgCikpaAKg+m20pMJgJ5oSBIiqVJAYAl1G479CanKrHtM/4Vivsp/mJWH0N8auaTMwj9pW0L9qVLeEKV62f7Sce0rxSyoGFmS0SAPGeOvEHSqcRcW403xbsUEif1kBzDxT6an019Kr4Mr3fEdrxDRQjDdjVNGu7J6U4yeQxiYZ5IZDh/m4lBxEYL9U5ynRkuRbdkbfoKvGzc2IhSWPES5XUMAUgBFx3WHV6MNxHAg1iOx8YzqrRHK5yzQMb2EiG6HxXMCpHEFhWt9Edpq7dgZYsSrYqFTb5uTNbGQG30lkObxMj/Vq5NU+DhE58ik/5iT9iD/864LgpHb9IkyqdOxBqwuCf6vcN3nflT/EOdFXvNx+qvFvPgPEjheuqKFAA0AFhWgI+HPHOqNKzq0UjdpYxYo0QFiij653+FSVMJv0uL7if9/D0+oBaKSloAopKWgCiiigPLNYEncBc1kWyG6yMyHc7STf4jM9v+o1pHS6cx4DFMveGHly/ayED42rM8VJ1OEsPqgelqtaZdWaTM+6UY9sTOVXXcAOA3Ak+FzWjdBsMuDiJuAyoSL/AEnbQnz1Jqu9DNgh0llmGsui8Csd7qRyJNm9FqcxsM8MBjClwWBzoM1wL27I7QOvl41T1k5Sna6I7fh2OGxpum/t3IjpJtDOx1qkbRmuTUztOUi4NweRBB9x1qr418xA+sfgN9UsGNzmdzX544NPUR70fxxRpHtoQuUcyCdf58KcwbGklzSWIVje98q+hO+n3RjZgnkRdLZgLXtc/lVp6X3gZk4JoLbrV38enguGeInmm25XyUuTYYUa2Pn2q5pAtrMoIr1icex3UzjmY68L20115edSfCuhpcn1Ns9jm23kSTDSMzCMK8RYlmVSSGS51yg5bcsxG4AVpNZx7HOjUuGikxGJUo0wVY42FmWNbnMwOqliRoeCjnYaRXPy1vdEseglLRRUZkSloooApKWigCqz7SY8+y8Sv1lQe+RBVmqt+0W/9GYi2+0dvPrUrWXRm+P50fP4B3HvDTztXJ3yNmG47/41I46G6B+PE1Gya6H+TXOxyvk9bP44UTvQg9fDPhP7XDZsVhObQsbzw+OtmHjerj0XxzWZY9WB+WYYDjNGtsThx95GTYc2c8KzDB7UbBzQYuPv4eQZx9eJ+y6nnvI9avmBktM3yXfmXE4S50v31jJ5EFoz4Ma6UZXD2PK6nH5eSjY9lzLNGsynMJVV1I+oRdAPIH3k86eVWOiOPUs0aX6qVRjMNfQ9XMbzRWJveOUm40yiZF4VZ6yQjCX9Li+4n/fw9P6YTfpcX3E/7+Hp/QCUUtFAFFJS0AlLSUUBXPaJJl2bN4mJP25o1/jVJGDGIORu4qhnvuOmkfrvPh5ird7T1J2a4UXJmwoA5n5TFb42qM2bhcgVN53sfrMRqfy5C3KrGKVQZirkR2zgBm86cTPrXkYMxuwJ4nwrlNZarZFydPTzSVDXaESyKVkUMDwYBh8aq0fQ6H5T1huUC9mIk2DE6kneV3aedT209pRQC80ipfUA3LEc1RQWI8bWquzdNoxKqxRO1yO07LELX3hQGJ38ctbYV8VEeqk3G+xoew8AgZVVEAHAKtt3KmfSDZMLMc0Sa8QoU+9bGmvQ7az4qfISsYyuQVUlrgXtctb4Uy6T7bkgkZRlcDfmDX9CGAHuq9sluqjm7lRBY3outnMB1sexIbrfhZrXHxrZ9ibbwzqkcdojYBYyoQX4KhHZJ8Ab1iuA6XI7ZXidSSFGV1lzXIG4hLanmatOIiKHtaX0s2gPhc9lvIE1Blq0mySEbVo1yiqZsTpO8ahJ1ZwO61x1luTBrZ7c75jpcE6m3YTFJMgeNgyniOfEEbwRyOtQNUDtSUUVgBS0lFAFLRRQBVb9oxtszEHwj/zUqx1W/aOP914n7Kf5qVrL5WSYlc4+6MSxGJATJxN/cdaisRHpcfzzFd8TDfzrzC99D6/nXMjwj2PlbfhGMFixDaq4Kt5HQ1N9EsayIEJ7eFkyX5xk9k+W731EwIBMoPE299PtnFYdqRCQ2ixSiJzyY9gH0JQ1fwy+L3ODr8Vw3ej+/wCTUNn4vqCWTdAWx0QG9sLKcu0YABcnKzCYAb2aIcK0tWBAINwRcEagg7iKyDZeIfD2L6Pg57yX0BhJ6rEg816tmceKKeFaP0V7ELQf8vK8AHKMWeAekTxD0qVKuDkDub9Li+4n/fw9P6YTfpcX3E/7+Hp9WQLRSUUAtFFFAJRRRQFd6ZNdETx6w+ORlUA+sl/7tQuCkJe9O+kmKzSuBu7CekfbJHm0gH/1muWFjyKDxrdPiiWEe7PW0EDjXQ7rioGbASA6Avytvqez5t2/8t9dATqQBa9iPE1G3yTJUYl0x2YyYxsoJEoVxvJzFV6xfABr25AgcKf9GdiZohI6KfngmWRT2iSQPEWGvpVy6V4UPMCtjYWBOozAnMD6MPfUd8pVsuS6sjC9wxXsDS6j6V9NOdc/X+ZCti4fdepd0s/NW18tfY7HBDCyrLHYNG2WVBuuh1ZfMWPrVe6cYyzvbW5uPIi9TuGxAJkOIDlmDbgbZvom9R64WNpozMM4BDCxy903CkMPAedT6TxSWLE1mTbXT29yDUeFzlK8apd/wN9k7NhwQgec5rTRviCLEKCrW9Fawq6LjesEgjcPY9bGgIYEcbkag6jWm8jxzxyRlAxklFrga3UC3lVS2j0cnwbk4cmwv3M0pQcQVvdlHhu8a5uDWea35j5bLccW3hfyT+JYRu6xFgveBtZRzUqeyTv4cK77D6WvBOAwW7C4KmyyhSARIh7p1FnBNr7rXFVOPbbBAHTOAuRWWzKLm5K2Nwb33gVEY3aTGQShQCrABdNLtc3sbC+gtfhc108E3u2mmq06cHKSqu9f91PpvB4lZkV03MOOhBGhUjgQQQRwINdqpHQHa1/mmPe3X4SKv/ki384nJ1arvVpqnRxgooorACiiigCq17ST/urE2+qn+YlWWq17R/8AheJv9VP81KxLoyTF88fdGFpIG/j+dNZlym4roy21H8j86GOYVy0e2fKobO3aU+Ir30vw94c696NlcW3gHQketj6U1n0BHqKl8YeuiXk0ZRvUWvVmPEb9GcrPHfJx/wAk1+pbdmY9cdMGbdi8InWD9coYZfihPrWg9DcUzsC/emweDmb70K8U3uyRj3VhPQDGFJIwd6ErblZq2ros2WXD67jtCH9qaOeIfsXq5LrZ5nuWiX9Li+4n/fw9PqYzfpcX3E/7+Hp9QyFFFFALRSUUAtITbU0tMNuvbDyDdmAjvy6wiO/pmv6UBR55MzgtpezEcjJeZvjKR6CpJX7Nwd/4VGPJ1j5j9I3ty0so9AAPSpHCw2QDwPurKfJYqkgIuWI3qd3gd9dJJxGhk3HcARvPMV7jHV9olcpF7318qhNpYvrX7PcXdWj9SRK+Bs8fWKb7x27+feHuyk/ZqLxuziTniF2HeXg4/wDYcOe7lafkbd1YtY7ue64J8xXhAMxHIkDyvpUmOskHGRjdLFkU48FfjmBALLbxW6n48aWVSRoQ68VYWPvqW2lsxtZIO99JOD+I5N+PHnUGcQDqy+BI7JB4300PgRXOy43B0z0Wl1Ec6tde6O2zMUVJiUaMwZS2piZeIblpUlJt7qnjaW4CZ7MsbsrG5BJKg8L++oJMT1ZJ8CAbc+de8btbrsGIgpzhDGcoI0chGJt9rfXJy4f7l1w6s01mOrlFELtkGfEB4kQpMQ65jlVjmABKW3XNqaHBs8fXYhPmFWQCNFtHHIeyA4HdB7Wu69rmpbbO00XFOZCMsCstw2a7EMqIOYGv7HiKebIw8iYFYXTWRWJBOouTlB8RcaeFXPNeLEnXWl9a5vn16FHIvMnGN3Suuy54/g59D8a8ZVc6ZsqFSWcHeGhZjktoQoOp03762jA4+SaNXWNbH/5DoQbMD2N4II9K+dGkOHdT9RUB8sihh6294HKts6B7WEgyk3EgzD7xQA/7S5G/arsQnvjfoczVYfLn9HyWX5U4ZFdAA7FQQ+axCM+oyj6pp5TPG9+D70/5MtPKyVgooooAqD6bbNkxeAnhhAMjqoUEhb2dSdTu0BqcooZi6dowuL2dbQG+JP8AFj/OvDezfaF9Ik/xo/zrd6Kh8iB0f6rqPp+xgeI9mW0GH9Ul/vo/zr1gvZttJBZok03WmQ6cQda3qitliilRG/EMze51+xgez/ZltGLEO/VJkZswtLHmF9/HnWgbF2fiY3BeBrpi1mNnh7pwfUNbt8TY8t+ulXyuGIGUhxw7w5rx9RvHqONSehSk7djWLPJiFcxsirFIvbMZuXaIi2R2+od/hUjSA33UtDAUUUUAUUUUAVC9KpLRL9tr/wB2KVh8VWpqoLpWl40+049epkI/d+NZQKlEwFvAWqWDGNLtppa1Qybr8v8ASnvWfKIyTuGnmeQrW6RbkRksxkvroNeQogsf5t8K6YhtwG4H8NAT7645eVaJ2TwTQ+S1e0hzG49R5bj/AD/Gm8cprvDMQwNxv47vM+A3+lbQk4szlhuiO0itTfaXR3rhnjIV+ehDeDrx89/ppXU44G2m/hu86dw4i27dUklapleEnF7oOmZttOGTDtlmQqTu+kjfYbj5aHmBXHY2KKzhdSjq4a1rjsGzC/I2rU8Th45VIdQyneCAQfMGq3L0TSJy2GbI2oyvdlsd4DbxpzvXN1Olbi9vP0OrHxNThtyLn1KJNswxyNGgzST4YLIzaiN2lCFgd4UKbf3b8as+0cyRCSHTIsbEb7HKM1gd4vf31EGGbD4iZsSrKlhlkBBQr12ZgWXgFYaGx7FPtpTnCiQXDiUMENu6LkWHAjcRVDUqdxhJfnhGmlSlkbjy2/8AZVNsSZ2uBY5QdN2oBsPKrN7PtqFFFtShDqBvOW5CjzHWR+tVfFAtqLWsu90WxCgbi3hTnolI0U6k2tm1s8ZN1YOB3uWeutpnTrsZ8RxxeFNdUfQ2KcM2HINwZCQeYMEtjTyoDYkjPDhFyN80crsctvm4pIib3+tb31YKsnBCiiigCikpaAKSlooBvHjo2cosiFwSCgdSwIsSCoNxbMvvFdZJAouxAFwLkgasQFGvEkgetVubYMjNPICOs+U9fhxnsADDHC5JC3V2QTJftAB7766jZc4JId9Pk2UNiHawWdnnDAWBJjyru1tbxIFirxLKqC7EKLgXYhRdiFUXPEkgDxNV58Di+rQA/OC3WMJ5LMyhe0q2sA1m7O4X3cRzk2PiCACcwMiuQ08hylMUso33uOqVVtuBX9YmgJ6GRUVmzL1QuwbMMqgXzAncALHXhu4V7xGMjjUNI6IptZmZVBvusT5iq3itmYx7AMMtpFe8znMrx4sKpUi2jSYY35KddAKd7b2RJMqBQLrh5o9XKjO/VZd28dhr0BOyyqguxCi6rckAZmYKoueJJAA4kihZVLFQwLKAWW4uA18pI4A2NvI1XpNnYu+j6CZWv1r6x/LlnK2tp8xmjtx3btac7AwE0Ts2IILNDAjMHL55IzL1j2I7KnOCBw1oCbooooBKYbdizQMQLlLPYC5IQ3dQOZXMPWpCigMsxAKXUndx5+I8Dv8AWnmCDKhNtLG28G9tGt7vdT/bWzhE9gNFByaaGI93T9Q9jyKX31ywU5uDa50FuFR5JbS1F7o2M8bEAqEDSxuRc8tTy402U1LmcdYbC6kXI3X4MLcxTDEYXJqCCCTYcQPGtFLsyfFPszkDXsNb/WuV6S9z4D8f5/hWxYOyHidCeHIcv5/hSh7bj8B+Nc70XrNsxsj3QzxO2ZonIsrLw7wNvO5Hwr3B0nP0oj5hsx91hS4uLMPEU3gwwAJNSblXJUy4q6D/AAe34nYnVeYcW+OqgeZrxtLBYTEQ2ZxHrdWR1Vb8wDdPhUbLhhkWwsbkHypnHgb7hW0oQmuSKDnGVxfJFY/o02vyeWOYa9kMqSeikkHzuPKoPBxvBicsisjAocrAqe9kJAO/RzV2/o1RvNOYcOpGVu0oFwrWdRbXRWuAfGtPIjF3EuT1mWUHGfJpHRCTNhR95IfSRzKPhIKmqr/QvSKVRuSUKPIQQ2qw1s+pyxKKKWsAKSiigCilpKAKKWkoAoopaASilpKAKKWkoApaSigCiiigGm08F1yWFg66oTqAdxDDipFwRyPO1UqUGN2BW2p7J+iQb5T5XGvEEEb60CorbmyuuGZP6wDyzAXsL8CLmx8SDoTWJK1RtCW1lRiN5AU33524GumDtIGG48+Nhy9b01mBU7jcHy3d4EcCDvHD3E+sPiFUkm43m4+Nxy41BKDotb7OWJwzLqNQSQDpe3Mim4bgKlcwZMzAFgLEfq203cef+lREjLfsnTxraDsljP1OgpS1cQ9GetqJd51rtCi2sw1bQetNC9d8CM8ii/G58hRojySVHT5J2CNDZgfG/GmUq2vapRjYnkGqMxJ1NbY2yFDdzXrD7z9lvwrmxrtgxqfst+FTvoasvfQ3uz/fA/8AZi/KrFVe6G9yf7+3/ZiP8asFRy6lUKWkorACiiigClpKKAKKKKAWkoooAooooAooooAooooBaKKKAKKKKAidsbFWftLZX0vfuvbdmtqDyYajxGlVGfAMj5ZARY2G7tNvAVu63A8Du0FX+eQiwXvNoPDmx8B+Q40fJ1yZGAZeIYBr8TmB33OtOvUypNdDM5naPRkKm+86aedNppcx7oHlWhYrYKkfNsV/Vcdanpc5h6G3hUBjejjr/ZkeMR6weqGzegBrKS7EiyepAphLrmvXKSMi9tbU7bBMjWUjN9W5jf1jexr1DCUPziEDiLH+FYpok3r1IsyU7wchQFgNToL13lwqG1nGviDYXrlLh1toxb7Pa99t1Y3RfFGW2eVxJIJPDeLcf5NM5Jbn8KeJhBY5mIJ11B91eHwdtzX8tfwreLimajQCnuDTf6D3nX4XrymFPj+y35VJ7M2czvlQdrx1CA/Tkt8Bx95G3UOSSLT0QjtDI3B5mI/uqkR+MZqdrhg8MsMaou5RbXUnmSeJJuT513rRlcKKKKwAopKWgCiikoBaKSigFooooAoopKAWiiigCiiigIzbG2FwpXMpa6SvoVFhEoZu8RqQdK9/01Ba5lUaKSGNmGa9gV337LC3NSOFdcTgVkljkJN489hpY5wAb3F+A3WptFsRVNw72EplVexZSWZmW+W5UlydSSOFqA7LtWKwLOi97ewI7Je9zu/s3/ZbkaX+lYb26xbnhfXvMu7f3lYeYIppHsBVDhZZVDq6tlKC5ZpGDg5bqwMjWtyF72rwvRqMBhnk7RVgRkGV0nOJRlAW2kjE2III0IoDtgNsRSknum7IMzDMSs0sWijcCYiRz8xXV9t4cC5mS2XNfMLZcgkv+wc3lruprH0dRdRJJfNnv83fN18k5Pdtq0ri1t1vOvI6MxhAmeTKBbel/wBHOG35fqG/n7qAmwaWvMaZQByAHupaA8yxK4swDDkwBHuNMjsWDhGF+7vD78hF6f0tARB6N4c/Rk/x8R/70qdHcONyv/jzn/zqVorNsEd/QUH1T6ySn8Wrm3R3Dn6L+k04/B6laKWCKHRyDk/+NN+Oe9SGGwyRLljUKu+ygDU7yeZ8a7UlYAtFFFAFFFFAFFFFAFFFFAFFFFAFFFFAFJS0lALRRRQCUtFFAf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0966" name="AutoShape 6" descr="data:image/jpeg;base64,/9j/4AAQSkZJRgABAQAAAQABAAD/2wCEAAkGBxQPEBQUEBQWFhQWFBQVFBUUFBQQFhUVFRUWFhQUFBQYHCggGBolHRUUITEiJSkrLi4uFx8zODMsNygtLisBCgoKDg0OGxAQGy8kHyQ3LC8sLCwsLCwsLDQwLCw0LCwsLCwsLCwsLCwsNCwsLCwsLCwsLCwsLDQsLCwsLCwsK//AABEIAMABBgMBIgACEQEDEQH/xAAcAAABBQEBAQAAAAAAAAAAAAAAAQQFBgcDAgj/xABJEAACAQIDBAcDCAYHCAMAAAABAgMAEQQSIQUxQVEGEyIyYXGBB5GhFCNCUnJzsdE0YpKywfAVM0OCk7PhJCU1VKKjwtJjg9P/xAAaAQEAAgMBAAAAAAAAAAAAAAAAAwQBAgUG/8QALhEAAgIBAwIEBQMFAAAAAAAAAAECEQMEEiExQQUTUXEiMmGx4YGRoRUjUsHw/9oADAMBAAIRAxEAPwDcaK5zTLGpZ2CqN7MQoHmTupI51ZiqspZbZgCCVuLi44XFAdaKSigFpKKz/pL0znyzNgOqtBIY26xWkZmUlSbBhlXMrLx3cK1lJRVslw4Z5ZbYI0BjYE1i+0unGOmwT4uOYwHrgqRxpEyqhFxmMiMWbmbgeArQugXS1dqYcsQEnjss8QPdJvlZb65GsbeII4Vk0MH+wbQgPehnew+7kKH4Co8smkmi94fhhKco5Fyq+9MtcXTrFS4UzCRVMcGHzZY1OeZ4hJIWzX7PaXQW461ZPZj0sk2rhpHnRVeOTqyyXCP2VYEKSSpswuLn42GP9FpS2zcYl7lZlPjlMagemlq0L2Bn/YsSOIxRPoYYrfgfdSEm5UZ1OnhDTxklzbRp9JRRUxywooooBaKKKAKKSloAopKWgCiiigCiikoBaKSloBG3VTdlT4mHDwyFiTLFGlpuvmySqsjF5NC6ljlW24ZeJIq5UtAVqTas69tkvZ8UoVY5gQsTlVdlDfOXUBgLa/R30m0duzRX6tRJ827AiGUAnJiHjtrrcxRrbm3iBVmrjE5ZiR3R2R4m+p8hu9/hQFW2ztGe0mjFo0xFljSeMS/7LnRgUa9ixyixvcaEHSnk+2Zw5VUHfZbmOQgD5TDGh0NjeOR23/RvuvVjooCF2FtGaV3WZQAI42VlR4wSZJ0cdonhEjeAkHgSVNUUBHdIsI0+Emjj77xsi6gasLXuaicVsvEdbKUZ8kjR3ZZI4pLCJ1upC2GVyptbXfraxs1FAVtMDimlPWFhGZAbLO18gfE6gixF1fD6C1stuFzL7Ew7RYeNJL5lWzEsZLkHvZjqb7/WntFAFZJ0/wBiHZ+JOJjB+TYh/nQP7KVt5P6rnX7V+YrW6h+l+Jw8WBxDYwAw9WwdeL5tFRf1iSAPEitJwUlTLGl1EsGRTj+3qYxFipNmYpcRhyDzH0JY2sSp87DxBHhUfj+kAkxeNkiQok5vkaxPaRc97ad4MfWn2y9nyPgUZ9So31XMYgV72qjufyM9bHBBzWddej/Jy2TjjAZQu6VQD6Xt+Jq+exbba4fGTYeQgLiArRk6DrUvdL82VtPseNZtNpuryZNL8vT3HhU0eHZT1WNZMTxfqj64oqj+yjpU2PwpjmbNPBlVmO+SNr9XIf1tGU+K341eKtJ2eYlFxdMKKKKyai0UlFALRSUUAUtJRQBS0lFALRSUtAFFJRQC0UleZZAoJPD48gPGgOeIYmyLvO8j6K8T58B7+BrqigAAaACwHgN1c8PGRct3m1PhyUeA/M8a60AtFJRQC0UlFALRRSUAtZf7TtozyJOsTlYoXSJlQlTI7xiUliNSoBAy7tCTfS2oVkm1pet+Vjfmxj/9DPGPgoqfTxuZrLoV32X9J5sA8kfUyzpKFCoraI63swzGwBzENbXRdDam/TfpBisbjHw2JKhIWzhE7isF71/p2uRr42y3qbxePTZmHuAOsYWXwHGqTs75TtHEfMopa+jMqnKTroTuO42152qeccULcuhtj8yUls6mqYFVGz1IFsyjTkfpD0IIrLtsDtHzrRdrT9RAsO4RoE3k3KixJJ1JO+5rNNrSamuDNpzSR7TQqUcMpz7kTK1cmp3hsK0t8o3b/h+YppkPavwNqmSZRy5oqVWXn2P44w7Rj17MgaFh4OMy+udF95r6Er5k6CSKuLiZ2CBZ8OSzEKotMrMSToNFNfQ+E6S4OY2hxeHkPJJ4nPuDVNj6HH16Xm8ehKUtJRUhRFooooAopKWgCikpaAKg+m20pMJgJ5oSBIiqVJAYAl1G479CanKrHtM/4Vivsp/mJWH0N8auaTMwj9pW0L9qVLeEKV62f7Sce0rxSyoGFmS0SAPGeOvEHSqcRcW403xbsUEif1kBzDxT6an019Kr4Mr3fEdrxDRQjDdjVNGu7J6U4yeQxiYZ5IZDh/m4lBxEYL9U5ynRkuRbdkbfoKvGzc2IhSWPES5XUMAUgBFx3WHV6MNxHAg1iOx8YzqrRHK5yzQMb2EiG6HxXMCpHEFhWt9Edpq7dgZYsSrYqFTb5uTNbGQG30lkObxMj/Vq5NU+DhE58ik/5iT9iD/864LgpHb9IkyqdOxBqwuCf6vcN3nflT/EOdFXvNx+qvFvPgPEjheuqKFAA0AFhWgI+HPHOqNKzq0UjdpYxYo0QFiij653+FSVMJv0uL7if9/D0+oBaKSloAopKWgCiiigPLNYEncBc1kWyG6yMyHc7STf4jM9v+o1pHS6cx4DFMveGHly/ayED42rM8VJ1OEsPqgelqtaZdWaTM+6UY9sTOVXXcAOA3Ak+FzWjdBsMuDiJuAyoSL/AEnbQnz1Jqu9DNgh0llmGsui8Csd7qRyJNm9FqcxsM8MBjClwWBzoM1wL27I7QOvl41T1k5Sna6I7fh2OGxpum/t3IjpJtDOx1qkbRmuTUztOUi4NweRBB9x1qr418xA+sfgN9UsGNzmdzX544NPUR70fxxRpHtoQuUcyCdf58KcwbGklzSWIVje98q+hO+n3RjZgnkRdLZgLXtc/lVp6X3gZk4JoLbrV38enguGeInmm25XyUuTYYUa2Pn2q5pAtrMoIr1icex3UzjmY68L20115edSfCuhpcn1Ns9jm23kSTDSMzCMK8RYlmVSSGS51yg5bcsxG4AVpNZx7HOjUuGikxGJUo0wVY42FmWNbnMwOqliRoeCjnYaRXPy1vdEseglLRRUZkSloooApKWigCqz7SY8+y8Sv1lQe+RBVmqt+0W/9GYi2+0dvPrUrWXRm+P50fP4B3HvDTztXJ3yNmG47/41I46G6B+PE1Gya6H+TXOxyvk9bP44UTvQg9fDPhP7XDZsVhObQsbzw+OtmHjerj0XxzWZY9WB+WYYDjNGtsThx95GTYc2c8KzDB7UbBzQYuPv4eQZx9eJ+y6nnvI9avmBktM3yXfmXE4S50v31jJ5EFoz4Ma6UZXD2PK6nH5eSjY9lzLNGsynMJVV1I+oRdAPIH3k86eVWOiOPUs0aX6qVRjMNfQ9XMbzRWJveOUm40yiZF4VZ6yQjCX9Li+4n/fw9P6YTfpcX3E/7+Hp/QCUUtFAFFJS0AlLSUUBXPaJJl2bN4mJP25o1/jVJGDGIORu4qhnvuOmkfrvPh5ird7T1J2a4UXJmwoA5n5TFb42qM2bhcgVN53sfrMRqfy5C3KrGKVQZirkR2zgBm86cTPrXkYMxuwJ4nwrlNZarZFydPTzSVDXaESyKVkUMDwYBh8aq0fQ6H5T1huUC9mIk2DE6kneV3aedT209pRQC80ipfUA3LEc1RQWI8bWquzdNoxKqxRO1yO07LELX3hQGJ38ctbYV8VEeqk3G+xoew8AgZVVEAHAKtt3KmfSDZMLMc0Sa8QoU+9bGmvQ7az4qfISsYyuQVUlrgXtctb4Uy6T7bkgkZRlcDfmDX9CGAHuq9sluqjm7lRBY3outnMB1sexIbrfhZrXHxrZ9ibbwzqkcdojYBYyoQX4KhHZJ8Ab1iuA6XI7ZXidSSFGV1lzXIG4hLanmatOIiKHtaX0s2gPhc9lvIE1Blq0mySEbVo1yiqZsTpO8ahJ1ZwO61x1luTBrZ7c75jpcE6m3YTFJMgeNgyniOfEEbwRyOtQNUDtSUUVgBS0lFAFLRRQBVb9oxtszEHwj/zUqx1W/aOP914n7Kf5qVrL5WSYlc4+6MSxGJATJxN/cdaisRHpcfzzFd8TDfzrzC99D6/nXMjwj2PlbfhGMFixDaq4Kt5HQ1N9EsayIEJ7eFkyX5xk9k+W731EwIBMoPE299PtnFYdqRCQ2ixSiJzyY9gH0JQ1fwy+L3ODr8Vw3ej+/wCTUNn4vqCWTdAWx0QG9sLKcu0YABcnKzCYAb2aIcK0tWBAINwRcEagg7iKyDZeIfD2L6Pg57yX0BhJ6rEg816tmceKKeFaP0V7ELQf8vK8AHKMWeAekTxD0qVKuDkDub9Li+4n/fw9P6YTfpcX3E/7+Hp9WQLRSUUAtFFFAJRRRQFd6ZNdETx6w+ORlUA+sl/7tQuCkJe9O+kmKzSuBu7CekfbJHm0gH/1muWFjyKDxrdPiiWEe7PW0EDjXQ7rioGbASA6Avytvqez5t2/8t9dATqQBa9iPE1G3yTJUYl0x2YyYxsoJEoVxvJzFV6xfABr25AgcKf9GdiZohI6KfngmWRT2iSQPEWGvpVy6V4UPMCtjYWBOozAnMD6MPfUd8pVsuS6sjC9wxXsDS6j6V9NOdc/X+ZCti4fdepd0s/NW18tfY7HBDCyrLHYNG2WVBuuh1ZfMWPrVe6cYyzvbW5uPIi9TuGxAJkOIDlmDbgbZvom9R64WNpozMM4BDCxy903CkMPAedT6TxSWLE1mTbXT29yDUeFzlK8apd/wN9k7NhwQgec5rTRviCLEKCrW9Fawq6LjesEgjcPY9bGgIYEcbkag6jWm8jxzxyRlAxklFrga3UC3lVS2j0cnwbk4cmwv3M0pQcQVvdlHhu8a5uDWea35j5bLccW3hfyT+JYRu6xFgveBtZRzUqeyTv4cK77D6WvBOAwW7C4KmyyhSARIh7p1FnBNr7rXFVOPbbBAHTOAuRWWzKLm5K2Nwb33gVEY3aTGQShQCrABdNLtc3sbC+gtfhc108E3u2mmq06cHKSqu9f91PpvB4lZkV03MOOhBGhUjgQQQRwINdqpHQHa1/mmPe3X4SKv/ki384nJ1arvVpqnRxgooorACiiigCq17ST/urE2+qn+YlWWq17R/8AheJv9VP81KxLoyTF88fdGFpIG/j+dNZlym4roy21H8j86GOYVy0e2fKobO3aU+Ir30vw94c696NlcW3gHQketj6U1n0BHqKl8YeuiXk0ZRvUWvVmPEb9GcrPHfJx/wAk1+pbdmY9cdMGbdi8InWD9coYZfihPrWg9DcUzsC/emweDmb70K8U3uyRj3VhPQDGFJIwd6ErblZq2ros2WXD67jtCH9qaOeIfsXq5LrZ5nuWiX9Li+4n/fw9PqYzfpcX3E/7+Hp9QyFFFFALRSUUAtITbU0tMNuvbDyDdmAjvy6wiO/pmv6UBR55MzgtpezEcjJeZvjKR6CpJX7Nwd/4VGPJ1j5j9I3ty0so9AAPSpHCw2QDwPurKfJYqkgIuWI3qd3gd9dJJxGhk3HcARvPMV7jHV9olcpF7318qhNpYvrX7PcXdWj9SRK+Bs8fWKb7x27+feHuyk/ZqLxuziTniF2HeXg4/wDYcOe7lafkbd1YtY7ue64J8xXhAMxHIkDyvpUmOskHGRjdLFkU48FfjmBALLbxW6n48aWVSRoQ68VYWPvqW2lsxtZIO99JOD+I5N+PHnUGcQDqy+BI7JB4300PgRXOy43B0z0Wl1Ec6tde6O2zMUVJiUaMwZS2piZeIblpUlJt7qnjaW4CZ7MsbsrG5BJKg8L++oJMT1ZJ8CAbc+de8btbrsGIgpzhDGcoI0chGJt9rfXJy4f7l1w6s01mOrlFELtkGfEB4kQpMQ65jlVjmABKW3XNqaHBs8fXYhPmFWQCNFtHHIeyA4HdB7Wu69rmpbbO00XFOZCMsCstw2a7EMqIOYGv7HiKebIw8iYFYXTWRWJBOouTlB8RcaeFXPNeLEnXWl9a5vn16FHIvMnGN3Suuy54/g59D8a8ZVc6ZsqFSWcHeGhZjktoQoOp03762jA4+SaNXWNbH/5DoQbMD2N4II9K+dGkOHdT9RUB8sihh6294HKts6B7WEgyk3EgzD7xQA/7S5G/arsQnvjfoczVYfLn9HyWX5U4ZFdAA7FQQ+axCM+oyj6pp5TPG9+D70/5MtPKyVgooooAqD6bbNkxeAnhhAMjqoUEhb2dSdTu0BqcooZi6dowuL2dbQG+JP8AFj/OvDezfaF9Ik/xo/zrd6Kh8iB0f6rqPp+xgeI9mW0GH9Ul/vo/zr1gvZttJBZok03WmQ6cQda3qitliilRG/EMze51+xgez/ZltGLEO/VJkZswtLHmF9/HnWgbF2fiY3BeBrpi1mNnh7pwfUNbt8TY8t+ulXyuGIGUhxw7w5rx9RvHqONSehSk7djWLPJiFcxsirFIvbMZuXaIi2R2+od/hUjSA33UtDAUUUUAUUUUAVC9KpLRL9tr/wB2KVh8VWpqoLpWl40+049epkI/d+NZQKlEwFvAWqWDGNLtppa1Qybr8v8ASnvWfKIyTuGnmeQrW6RbkRksxkvroNeQogsf5t8K6YhtwG4H8NAT7645eVaJ2TwTQ+S1e0hzG49R5bj/AD/Gm8cprvDMQwNxv47vM+A3+lbQk4szlhuiO0itTfaXR3rhnjIV+ehDeDrx89/ppXU44G2m/hu86dw4i27dUklapleEnF7oOmZttOGTDtlmQqTu+kjfYbj5aHmBXHY2KKzhdSjq4a1rjsGzC/I2rU8Th45VIdQyneCAQfMGq3L0TSJy2GbI2oyvdlsd4DbxpzvXN1Olbi9vP0OrHxNThtyLn1KJNswxyNGgzST4YLIzaiN2lCFgd4UKbf3b8as+0cyRCSHTIsbEb7HKM1gd4vf31EGGbD4iZsSrKlhlkBBQr12ZgWXgFYaGx7FPtpTnCiQXDiUMENu6LkWHAjcRVDUqdxhJfnhGmlSlkbjy2/8AZVNsSZ2uBY5QdN2oBsPKrN7PtqFFFtShDqBvOW5CjzHWR+tVfFAtqLWsu90WxCgbi3hTnolI0U6k2tm1s8ZN1YOB3uWeutpnTrsZ8RxxeFNdUfQ2KcM2HINwZCQeYMEtjTyoDYkjPDhFyN80crsctvm4pIib3+tb31YKsnBCiiigCikpaAKSlooBvHjo2cosiFwSCgdSwIsSCoNxbMvvFdZJAouxAFwLkgasQFGvEkgetVubYMjNPICOs+U9fhxnsADDHC5JC3V2QTJftAB7766jZc4JId9Pk2UNiHawWdnnDAWBJjyru1tbxIFirxLKqC7EKLgXYhRdiFUXPEkgDxNV58Di+rQA/OC3WMJ5LMyhe0q2sA1m7O4X3cRzk2PiCACcwMiuQ08hylMUso33uOqVVtuBX9YmgJ6GRUVmzL1QuwbMMqgXzAncALHXhu4V7xGMjjUNI6IptZmZVBvusT5iq3itmYx7AMMtpFe8znMrx4sKpUi2jSYY35KddAKd7b2RJMqBQLrh5o9XKjO/VZd28dhr0BOyyqguxCi6rckAZmYKoueJJAA4kihZVLFQwLKAWW4uA18pI4A2NvI1XpNnYu+j6CZWv1r6x/LlnK2tp8xmjtx3btac7AwE0Ts2IILNDAjMHL55IzL1j2I7KnOCBw1oCbooooBKYbdizQMQLlLPYC5IQ3dQOZXMPWpCigMsxAKXUndx5+I8Dv8AWnmCDKhNtLG28G9tGt7vdT/bWzhE9gNFByaaGI93T9Q9jyKX31ywU5uDa50FuFR5JbS1F7o2M8bEAqEDSxuRc8tTy402U1LmcdYbC6kXI3X4MLcxTDEYXJqCCCTYcQPGtFLsyfFPszkDXsNb/WuV6S9z4D8f5/hWxYOyHidCeHIcv5/hSh7bj8B+Nc70XrNsxsj3QzxO2ZonIsrLw7wNvO5Hwr3B0nP0oj5hsx91hS4uLMPEU3gwwAJNSblXJUy4q6D/AAe34nYnVeYcW+OqgeZrxtLBYTEQ2ZxHrdWR1Vb8wDdPhUbLhhkWwsbkHypnHgb7hW0oQmuSKDnGVxfJFY/o02vyeWOYa9kMqSeikkHzuPKoPBxvBicsisjAocrAqe9kJAO/RzV2/o1RvNOYcOpGVu0oFwrWdRbXRWuAfGtPIjF3EuT1mWUHGfJpHRCTNhR95IfSRzKPhIKmqr/QvSKVRuSUKPIQQ2qw1s+pyxKKKWsAKSiigCilpKAKKWkoAoopaASilpKAKKWkoApaSigCiiigGm08F1yWFg66oTqAdxDDipFwRyPO1UqUGN2BW2p7J+iQb5T5XGvEEEb60CorbmyuuGZP6wDyzAXsL8CLmx8SDoTWJK1RtCW1lRiN5AU33524GumDtIGG48+Nhy9b01mBU7jcHy3d4EcCDvHD3E+sPiFUkm43m4+Nxy41BKDotb7OWJwzLqNQSQDpe3Mim4bgKlcwZMzAFgLEfq203cef+lREjLfsnTxraDsljP1OgpS1cQ9GetqJd51rtCi2sw1bQetNC9d8CM8ii/G58hRojySVHT5J2CNDZgfG/GmUq2vapRjYnkGqMxJ1NbY2yFDdzXrD7z9lvwrmxrtgxqfst+FTvoasvfQ3uz/fA/8AZi/KrFVe6G9yf7+3/ZiP8asFRy6lUKWkorACiiigClpKKAKKKKAWkoooAooooAooooAooooBaKKKAKKKKAidsbFWftLZX0vfuvbdmtqDyYajxGlVGfAMj5ZARY2G7tNvAVu63A8Du0FX+eQiwXvNoPDmx8B+Q40fJ1yZGAZeIYBr8TmB33OtOvUypNdDM5naPRkKm+86aedNppcx7oHlWhYrYKkfNsV/Vcdanpc5h6G3hUBjejjr/ZkeMR6weqGzegBrKS7EiyepAphLrmvXKSMi9tbU7bBMjWUjN9W5jf1jexr1DCUPziEDiLH+FYpok3r1IsyU7wchQFgNToL13lwqG1nGviDYXrlLh1toxb7Pa99t1Y3RfFGW2eVxJIJPDeLcf5NM5Jbn8KeJhBY5mIJ11B91eHwdtzX8tfwreLimajQCnuDTf6D3nX4XrymFPj+y35VJ7M2czvlQdrx1CA/Tkt8Bx95G3UOSSLT0QjtDI3B5mI/uqkR+MZqdrhg8MsMaou5RbXUnmSeJJuT513rRlcKKKKwAopKWgCiikoBaKSigFooooAoopKAWiiigCiiigIzbG2FwpXMpa6SvoVFhEoZu8RqQdK9/01Ba5lUaKSGNmGa9gV337LC3NSOFdcTgVkljkJN489hpY5wAb3F+A3WptFsRVNw72EplVexZSWZmW+W5UlydSSOFqA7LtWKwLOi97ewI7Je9zu/s3/ZbkaX+lYb26xbnhfXvMu7f3lYeYIppHsBVDhZZVDq6tlKC5ZpGDg5bqwMjWtyF72rwvRqMBhnk7RVgRkGV0nOJRlAW2kjE2III0IoDtgNsRSknum7IMzDMSs0sWijcCYiRz8xXV9t4cC5mS2XNfMLZcgkv+wc3lruprH0dRdRJJfNnv83fN18k5Pdtq0ri1t1vOvI6MxhAmeTKBbel/wBHOG35fqG/n7qAmwaWvMaZQByAHupaA8yxK4swDDkwBHuNMjsWDhGF+7vD78hF6f0tARB6N4c/Rk/x8R/70qdHcONyv/jzn/zqVorNsEd/QUH1T6ySn8Wrm3R3Dn6L+k04/B6laKWCKHRyDk/+NN+Oe9SGGwyRLljUKu+ygDU7yeZ8a7UlYAtFFFAFFFFAFFFFAFFFFAFFFFAFFFFAFJS0lALRRRQCUtFFAf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40968" name="Picture 8" descr="http://www.lausd.k12.ca.us/Figueroa_EL/images/Mystery%20to%20Medicine/pericardi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103" y="4385509"/>
            <a:ext cx="3240749" cy="2382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5" y="1412875"/>
            <a:ext cx="4702175" cy="4759325"/>
          </a:xfrm>
          <a:ln>
            <a:solidFill>
              <a:schemeClr val="tx1"/>
            </a:solidFill>
          </a:ln>
        </p:spPr>
        <p:txBody>
          <a:bodyPr/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  <a:cs typeface="Arabic Transparent" pitchFamily="2" charset="-78"/>
              </a:rPr>
              <a:t> </a:t>
            </a:r>
            <a:r>
              <a:rPr lang="en-US" sz="2400" b="1" dirty="0" smtClean="0">
                <a:ln w="11430"/>
                <a:solidFill>
                  <a:srgbClr val="C00000"/>
                </a:solidFill>
                <a:effectLst/>
                <a:latin typeface="Calibri" pitchFamily="34" charset="0"/>
              </a:rPr>
              <a:t>ATRIA: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Calibri" pitchFamily="34" charset="0"/>
              </a:rPr>
              <a:t> 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bare two (Right &amp; Left).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Superior in position. 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are the receiving chambers.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have thin walls.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upper part of each atrium is the Auricle. 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Right Atrium receives the venous blood coming to the heart.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Left Atrium receives arterial blood coming from the lungs.</a:t>
            </a:r>
            <a:endParaRPr lang="ar-SA" sz="2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  <a:p>
            <a:pPr algn="just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CHAMBERS OF THE HEART</a:t>
            </a:r>
          </a:p>
        </p:txBody>
      </p:sp>
      <p:pic>
        <p:nvPicPr>
          <p:cNvPr id="7" name="Picture 2" descr="http://www.mayoclinic.com/images/image_popup/mcdc7_thehe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4105" y="1501594"/>
            <a:ext cx="3810000" cy="456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5" y="1412875"/>
            <a:ext cx="4702175" cy="3743325"/>
          </a:xfrm>
          <a:ln>
            <a:solidFill>
              <a:schemeClr val="tx1"/>
            </a:solidFill>
          </a:ln>
        </p:spPr>
        <p:txBody>
          <a:bodyPr/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C00000"/>
                </a:solidFill>
                <a:effectLst/>
                <a:latin typeface="Calibri" pitchFamily="34" charset="0"/>
                <a:cs typeface="Arabic Transparent" pitchFamily="2" charset="-78"/>
              </a:rPr>
              <a:t> VENTRICLES: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 inferior chambers. 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are two (right &amp; left).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have thick walls. 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They are the discharging chambers (actual pumps).</a:t>
            </a:r>
          </a:p>
          <a:p>
            <a:pPr marL="674370" lvl="1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Their contraction propels blood out of the heart into the circulation.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CHAMBERS OF THE HEART</a:t>
            </a:r>
          </a:p>
        </p:txBody>
      </p:sp>
      <p:pic>
        <p:nvPicPr>
          <p:cNvPr id="6" name="Picture 2" descr="http://www.mayoclinic.com/images/image_popup/mcdc7_thehe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4105" y="1501594"/>
            <a:ext cx="3810000" cy="456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4318</TotalTime>
  <Words>1027</Words>
  <Application>Microsoft Office PowerPoint</Application>
  <PresentationFormat>On-screen Show (4:3)</PresentationFormat>
  <Paragraphs>192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Teamwork</vt:lpstr>
      <vt:lpstr>Slide 1</vt:lpstr>
      <vt:lpstr>Slide 2</vt:lpstr>
      <vt:lpstr>OBJECTIVES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 I</dc:title>
  <dc:creator>Prof. Saeed Makarem</dc:creator>
  <cp:lastModifiedBy>Prof Khaleel</cp:lastModifiedBy>
  <cp:revision>182</cp:revision>
  <dcterms:created xsi:type="dcterms:W3CDTF">2005-03-12T06:42:31Z</dcterms:created>
  <dcterms:modified xsi:type="dcterms:W3CDTF">2013-09-15T05:36:31Z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ervous System">
    <vt:lpwstr>Prof. Saeed Makarem</vt:lpwstr>
  </property>
</Properties>
</file>