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7" r:id="rId9"/>
    <p:sldId id="288" r:id="rId10"/>
    <p:sldId id="292" r:id="rId11"/>
    <p:sldId id="285" r:id="rId12"/>
    <p:sldId id="286" r:id="rId13"/>
    <p:sldId id="289" r:id="rId14"/>
    <p:sldId id="290" r:id="rId15"/>
    <p:sldId id="279" r:id="rId16"/>
    <p:sldId id="291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3" autoAdjust="0"/>
  </p:normalViewPr>
  <p:slideViewPr>
    <p:cSldViewPr>
      <p:cViewPr varScale="1">
        <p:scale>
          <a:sx n="68" d="100"/>
          <a:sy n="68" d="100"/>
        </p:scale>
        <p:origin x="-122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8/27/2012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724400"/>
            <a:ext cx="5715000" cy="1752600"/>
          </a:xfrm>
          <a:solidFill>
            <a:srgbClr val="FFFF00"/>
          </a:solidFill>
        </p:spPr>
        <p:txBody>
          <a:bodyPr>
            <a:normAutofit fontScale="70000" lnSpcReduction="20000"/>
          </a:bodyPr>
          <a:lstStyle/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 Ibrahim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Anatomy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ahmedfathala@hotmail.com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89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AUTONOMIC NERVOUS SYSTEM</a:t>
            </a: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PARAVERTEBRAL GANGLIA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219200"/>
            <a:ext cx="4267200" cy="53340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They are interconnected to form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sympathetic chains, one on each side of vertebral column.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Number of ganglia: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</a:t>
            </a:r>
            <a:r>
              <a:rPr lang="en-US" b="1" dirty="0" smtClean="0">
                <a:solidFill>
                  <a:srgbClr val="0070C0"/>
                </a:solidFill>
              </a:rPr>
              <a:t> ganglia in cervical part of chain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Eleven to twelve </a:t>
            </a:r>
            <a:r>
              <a:rPr lang="en-US" b="1" dirty="0" smtClean="0">
                <a:solidFill>
                  <a:srgbClr val="0070C0"/>
                </a:solidFill>
              </a:rPr>
              <a:t>ganglia in thoracic part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</a:t>
            </a:r>
            <a:r>
              <a:rPr lang="en-US" b="1" dirty="0" smtClean="0">
                <a:solidFill>
                  <a:srgbClr val="0070C0"/>
                </a:solidFill>
              </a:rPr>
              <a:t> in lumbar &amp; sacral parts.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en-US" b="1" dirty="0" smtClean="0">
                <a:solidFill>
                  <a:srgbClr val="0070C0"/>
                </a:solidFill>
              </a:rPr>
              <a:t>The chains end into a common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‘ganglion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 </a:t>
            </a:r>
            <a:r>
              <a:rPr lang="en-US" b="1" dirty="0" smtClean="0">
                <a:solidFill>
                  <a:srgbClr val="0070C0"/>
                </a:solidFill>
              </a:rPr>
              <a:t>in front of coccyx</a:t>
            </a:r>
          </a:p>
          <a:p>
            <a:endParaRPr lang="en-US" dirty="0"/>
          </a:p>
        </p:txBody>
      </p:sp>
      <p:pic>
        <p:nvPicPr>
          <p:cNvPr id="1026" name="Picture 2" descr="C:\Documents and Settings\user1\My Documents\My Pictures\sympatheti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81158"/>
            <a:ext cx="3886199" cy="55829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pic>
        <p:nvPicPr>
          <p:cNvPr id="4" name="Content Placeholder 3" descr="au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1676400"/>
            <a:ext cx="1417075" cy="4525963"/>
          </a:xfrm>
        </p:spPr>
      </p:pic>
      <p:sp>
        <p:nvSpPr>
          <p:cNvPr id="5" name="TextBox 4"/>
          <p:cNvSpPr txBox="1"/>
          <p:nvPr/>
        </p:nvSpPr>
        <p:spPr>
          <a:xfrm>
            <a:off x="2667000" y="1676400"/>
            <a:ext cx="5391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Cranial: cells in brain stem: nuclei of 3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7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10</a:t>
            </a:r>
            <a:r>
              <a:rPr lang="en-US" b="1" baseline="30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Sacral: cells in S2 – S4 segments of spinal cord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743200"/>
            <a:ext cx="115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axon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3657600"/>
            <a:ext cx="59753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Cranial: cells of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ciliary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pterygopalatine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submandibular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otic</a:t>
            </a:r>
            <a:endParaRPr lang="en-US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&amp; peripheral ganglia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Sacral: cells of peripheral ganglia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81400" y="4953000"/>
            <a:ext cx="12143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axon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Left Arrow 8"/>
          <p:cNvSpPr/>
          <p:nvPr/>
        </p:nvSpPr>
        <p:spPr>
          <a:xfrm>
            <a:off x="2286000" y="1905000"/>
            <a:ext cx="381000" cy="152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10800000">
            <a:off x="2590800" y="29718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Left Arrow 11"/>
          <p:cNvSpPr/>
          <p:nvPr/>
        </p:nvSpPr>
        <p:spPr>
          <a:xfrm>
            <a:off x="2438400" y="4038600"/>
            <a:ext cx="304800" cy="1524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10800000">
            <a:off x="2667000" y="5181600"/>
            <a:ext cx="8382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267200" y="5715000"/>
            <a:ext cx="39973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Nucleus: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group of neurons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CNS</a:t>
            </a:r>
          </a:p>
          <a:p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Ganglion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group of neurons </a:t>
            </a:r>
            <a:r>
              <a:rPr lang="en-US" b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CNS</a:t>
            </a:r>
            <a:endParaRPr lang="en-US" b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pic>
        <p:nvPicPr>
          <p:cNvPr id="4" name="Content Placeholder 3" descr="autonomic 0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142999"/>
            <a:ext cx="5145880" cy="55819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PARASYMPATHETIC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5410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parasympathetic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neurons: </a:t>
            </a:r>
            <a:endParaRPr lang="en-US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Cells located in brain stem: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brain stem, join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7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9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&amp; 10</a:t>
            </a:r>
            <a:r>
              <a:rPr lang="en-US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cranial nerves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&amp; reach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ciliary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pterygopalatine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submandibular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otic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peripheral ganglia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(Postganglionic neurons are cells of those ganglia).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structures in head, thorax &amp; abdomen.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Cells located in 2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3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rd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&amp; 4</a:t>
            </a:r>
            <a:r>
              <a:rPr lang="en-US" b="1" baseline="30000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sacral segments of spinal cord.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spinal cord,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join corresponding sacral spinal nerves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reach peripheral ganglia in pelvis where they synapse.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peripheral ganglia.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pelvic viscera.</a:t>
            </a:r>
            <a:endParaRPr lang="en-US" i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user1\Desktop\terminology\terminlology 005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5343"/>
            <a:ext cx="6019800" cy="647151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 which one of the following sites are located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neurons of the sympathetic nervous system 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Brain 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Thoracic segments of spinal 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Sacral segments of spinal cord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Sympathetic chain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924800" y="3962400"/>
            <a:ext cx="609600" cy="22860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Regarding the parasympathetic nervous system, which one of the following statements is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axons are short.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 supplies sweat glands.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neurons are located in the sacral segments of spinal cord.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Its postganglionic neurons are located in the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mesenteric plexuses.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7848600" y="4724400"/>
            <a:ext cx="609600" cy="228600"/>
          </a:xfrm>
          <a:prstGeom prst="lef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1447800" y="25146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9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Define </a:t>
            </a:r>
            <a:r>
              <a:rPr lang="en-US" b="1" i="1" dirty="0" smtClean="0">
                <a:solidFill>
                  <a:srgbClr val="0070C0"/>
                </a:solidFill>
              </a:rPr>
              <a:t>the autonomic nervous system.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</a:t>
            </a:r>
            <a:r>
              <a:rPr lang="en-US" b="1" i="1" dirty="0" smtClean="0">
                <a:solidFill>
                  <a:srgbClr val="0070C0"/>
                </a:solidFill>
              </a:rPr>
              <a:t>of autonomic nervous system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Trace the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preganglionic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postganglionic neurons </a:t>
            </a:r>
            <a:r>
              <a:rPr lang="en-US" b="1" i="1" dirty="0" smtClean="0">
                <a:solidFill>
                  <a:srgbClr val="0070C0"/>
                </a:solidFill>
              </a:rPr>
              <a:t>in both sympathetic &amp; parasympathetic nervous system.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Enumerate in brief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main effects </a:t>
            </a:r>
            <a:r>
              <a:rPr lang="en-US" b="1" i="1" dirty="0" smtClean="0">
                <a:solidFill>
                  <a:srgbClr val="0070C0"/>
                </a:solidFill>
              </a:rPr>
              <a:t>of sympathetic &amp; parasympathetic system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304800"/>
            <a:ext cx="3657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Nerve cells located 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both central &amp; peripheral nervous system</a:t>
            </a:r>
            <a:r>
              <a:rPr lang="en-US" b="1" dirty="0" smtClean="0">
                <a:solidFill>
                  <a:srgbClr val="0070C0"/>
                </a:solidFill>
              </a:rPr>
              <a:t> that are concerned with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innervation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involuntary structures:</a:t>
            </a:r>
            <a:r>
              <a:rPr lang="en-US" b="1" dirty="0" smtClean="0">
                <a:solidFill>
                  <a:srgbClr val="0070C0"/>
                </a:solidFill>
              </a:rPr>
              <a:t> viscera, smooth &amp; cardiac muscles, glands.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Function: </a:t>
            </a:r>
            <a:r>
              <a:rPr lang="en-US" b="1" dirty="0" smtClean="0">
                <a:solidFill>
                  <a:srgbClr val="0070C0"/>
                </a:solidFill>
              </a:rPr>
              <a:t>maintains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homeostasis</a:t>
            </a:r>
            <a:r>
              <a:rPr lang="en-US" b="1" dirty="0" smtClean="0">
                <a:solidFill>
                  <a:srgbClr val="0070C0"/>
                </a:solidFill>
              </a:rPr>
              <a:t> of internal environment.</a:t>
            </a:r>
          </a:p>
          <a:p>
            <a:pPr>
              <a:buFont typeface="Wingdings" pitchFamily="2" charset="2"/>
              <a:buChar char="v"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Regulation:</a:t>
            </a:r>
            <a:r>
              <a:rPr lang="en-US" b="1" dirty="0" smtClean="0">
                <a:solidFill>
                  <a:srgbClr val="0070C0"/>
                </a:solidFill>
              </a:rPr>
              <a:t> by hypothalamus.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STRUCTURE OF AUTONOMIC NERVOUS SYSTEM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autonomic 0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905000"/>
            <a:ext cx="3726057" cy="46021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aut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76400"/>
            <a:ext cx="1417075" cy="4525963"/>
          </a:xfrm>
        </p:spPr>
      </p:pic>
      <p:sp>
        <p:nvSpPr>
          <p:cNvPr id="6" name="TextBox 5"/>
          <p:cNvSpPr txBox="1"/>
          <p:nvPr/>
        </p:nvSpPr>
        <p:spPr>
          <a:xfrm>
            <a:off x="2438400" y="1752600"/>
            <a:ext cx="4245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lateral horn of spinal cord (T1 – L3)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90800" y="3429000"/>
            <a:ext cx="475194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</a:t>
            </a: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chain 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Cells of </a:t>
            </a:r>
            <a:r>
              <a:rPr lang="en-US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plexuses surrounding abdominal aorta 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superior &amp; inferior mesenteric)</a:t>
            </a:r>
          </a:p>
        </p:txBody>
      </p:sp>
      <p:sp>
        <p:nvSpPr>
          <p:cNvPr id="9" name="Left Arrow 8"/>
          <p:cNvSpPr/>
          <p:nvPr/>
        </p:nvSpPr>
        <p:spPr>
          <a:xfrm>
            <a:off x="1905000" y="1828800"/>
            <a:ext cx="304800" cy="228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/>
          <p:cNvSpPr/>
          <p:nvPr/>
        </p:nvSpPr>
        <p:spPr>
          <a:xfrm>
            <a:off x="2209800" y="3810000"/>
            <a:ext cx="304800" cy="3048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43200" y="2514600"/>
            <a:ext cx="126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Short  axon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Left Arrow 11"/>
          <p:cNvSpPr/>
          <p:nvPr/>
        </p:nvSpPr>
        <p:spPr>
          <a:xfrm>
            <a:off x="1905000" y="2667000"/>
            <a:ext cx="533400" cy="76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4800600"/>
            <a:ext cx="1150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 axon</a:t>
            </a: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Left Arrow 13"/>
          <p:cNvSpPr/>
          <p:nvPr/>
        </p:nvSpPr>
        <p:spPr>
          <a:xfrm>
            <a:off x="1828800" y="5029200"/>
            <a:ext cx="762000" cy="76200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pic>
        <p:nvPicPr>
          <p:cNvPr id="4" name="Content Placeholder 3" descr="autonomic 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96393" y="1600200"/>
            <a:ext cx="5151214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pic>
        <p:nvPicPr>
          <p:cNvPr id="4" name="Content Placeholder 3" descr="autonomic 00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1159042"/>
            <a:ext cx="4800600" cy="55585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sympathetic neurons: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cells of the lateral horn of spinal cord in all thoracic + upper 3 lumbar segments.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Preganglionic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spinal cord, join corresponding spinal nerves &amp; reach the sympathetic chain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(via the white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communicans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They either: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Synapse with cells of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paravertebral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ganglia located in sympathetic chain (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paravertebral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ganglia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leave the sympathetic chain &amp; join again the spinal nerve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(via grey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ramus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communicans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to 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structures in head &amp; thorax + blood vessels &amp; sweat glands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1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SYMPATHETIC NERVOUS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2. Leave the sympathetic chain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(without synapse)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to reach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&amp; mesenteric plexuses (around branches of abdominal aorta) to synapse with their cells.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Postganglionic neurons are cells of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coeliac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&amp; mesenteric plexuses.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Postganglionic axons 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supply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abdominal &amp; pelvic viscera.</a:t>
            </a:r>
            <a:endParaRPr lang="en-US" b="1" i="1" dirty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640</Words>
  <Application>Microsoft Office PowerPoint</Application>
  <PresentationFormat>On-screen Show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AUTONOMIC NERVOUS SYSTEM </vt:lpstr>
      <vt:lpstr>OBJECTIVES</vt:lpstr>
      <vt:lpstr>DEFINITION</vt:lpstr>
      <vt:lpstr>STRUCTURE OF AUTONOMIC NERVOUS SYSTEM</vt:lpstr>
      <vt:lpstr>SYMPATHETIC NERVOUS SYSTEM</vt:lpstr>
      <vt:lpstr>SYMPATHETIC NERVOUS SYSTEM</vt:lpstr>
      <vt:lpstr>SYMPATHETIC NERVOUS SYSTEM</vt:lpstr>
      <vt:lpstr>SYMPATHETIC NERVOUS SYSTEM</vt:lpstr>
      <vt:lpstr>SYMPATHETIC NERVOUS SYSTEM</vt:lpstr>
      <vt:lpstr>PARAVERTEBRAL GANGLIA</vt:lpstr>
      <vt:lpstr>PARASYMPATHETIC NERVOUS SYSTEM</vt:lpstr>
      <vt:lpstr>PARASYMPATHETIC NERVOUS SYSTEM</vt:lpstr>
      <vt:lpstr>PARASYMPATHETIC NERVOUS SYSTEM</vt:lpstr>
      <vt:lpstr>Slide 14</vt:lpstr>
      <vt:lpstr>QUESTION 1</vt:lpstr>
      <vt:lpstr>QUESTION 2</vt:lpstr>
      <vt:lpstr>Slide 17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user1</cp:lastModifiedBy>
  <cp:revision>143</cp:revision>
  <dcterms:created xsi:type="dcterms:W3CDTF">2010-01-27T08:25:16Z</dcterms:created>
  <dcterms:modified xsi:type="dcterms:W3CDTF">2012-08-27T10:00:37Z</dcterms:modified>
</cp:coreProperties>
</file>