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43"/>
  </p:notesMasterIdLst>
  <p:handoutMasterIdLst>
    <p:handoutMasterId r:id="rId44"/>
  </p:handoutMasterIdLst>
  <p:sldIdLst>
    <p:sldId id="541" r:id="rId6"/>
    <p:sldId id="542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75" r:id="rId22"/>
    <p:sldId id="576" r:id="rId23"/>
    <p:sldId id="577" r:id="rId24"/>
    <p:sldId id="578" r:id="rId25"/>
    <p:sldId id="581" r:id="rId26"/>
    <p:sldId id="579" r:id="rId27"/>
    <p:sldId id="580" r:id="rId28"/>
    <p:sldId id="596" r:id="rId29"/>
    <p:sldId id="597" r:id="rId30"/>
    <p:sldId id="599" r:id="rId31"/>
    <p:sldId id="600" r:id="rId32"/>
    <p:sldId id="601" r:id="rId33"/>
    <p:sldId id="602" r:id="rId34"/>
    <p:sldId id="603" r:id="rId35"/>
    <p:sldId id="605" r:id="rId36"/>
    <p:sldId id="606" r:id="rId37"/>
    <p:sldId id="607" r:id="rId38"/>
    <p:sldId id="608" r:id="rId39"/>
    <p:sldId id="609" r:id="rId40"/>
    <p:sldId id="610" r:id="rId41"/>
    <p:sldId id="611" r:id="rId42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549" autoAdjust="0"/>
  </p:normalViewPr>
  <p:slideViewPr>
    <p:cSldViewPr>
      <p:cViewPr varScale="1">
        <p:scale>
          <a:sx n="90" d="100"/>
          <a:sy n="90" d="100"/>
        </p:scale>
        <p:origin x="-1960" y="-11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FAD93BE4-1718-7B42-A75C-36E6D4D5C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7109C245-A593-2B4C-9852-FC137729F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1C944-7382-914F-9ECC-8789F0785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2808-A844-A44B-8A24-B97833DBEB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6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23EF-4D1E-9843-A433-AE86AC2F9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981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2658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5659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531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1098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2732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863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5871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6314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D05ED-069B-0F4E-9564-6C6EB2C40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7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1157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9924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3373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2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79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822872-74D7-AA4E-9EAD-AF7FCC050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F802-B4C7-F841-BCD0-2F25F07B7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75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6D69-4B1F-734E-A3B5-64A39F56B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2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777B-007E-6E47-A34B-9440E8B11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080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8AE2-96A3-4F48-963E-DD47E3045A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277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8A80E-CD5E-264A-8A09-D75945236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89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0849-6841-A14A-878A-6A77A96890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187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DBC53-D293-394D-B8C4-142AEE523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89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C370-D902-DC45-AF15-277D782F6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8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18628-54E0-9D4D-BE66-AEBF87D6F2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00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669D-6A0D-B841-90BF-1CB0E991B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33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E452-6E1F-F741-A772-AFFAF9F9F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19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71929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78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670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61863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37171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880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E7A4-D154-2C43-9D21-EE7467DF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212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5766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032510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490998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72699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88422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1892-DB58-2D4D-88CF-8A46F90F08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1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7B137-17E7-134C-A437-FD3C13257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52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42FF-993C-A746-8171-BACD1FF5D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1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51F1-2FC5-AF44-BF5D-5DB8F9BD4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8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DAC18-9FD0-8B48-9369-1D5127C1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6CA8-CFA6-DA43-B49D-E4B8752CB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228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F79A-FA73-C944-8505-F64F4A679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61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0CAB-547E-3D44-A80F-9A46B9A1D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9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5449F-64DB-8441-B5F4-ACF469124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9A1D-A86D-1740-B306-21BC360AB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0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D76D-B5F0-934C-8F3A-47E1261DD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0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499E-EAA1-8541-9040-77493F7F7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17A5D-F7ED-FA4E-A40C-A5C1DE75E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93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037F-8B24-214F-A3EE-D39F2C679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66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883B7-0668-334F-95A8-7BEC732780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550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721A-F14C-BD4F-8F06-1C68EAACC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6020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2273581-F88E-BC45-8BD4-2495D1938CC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C4E7A1D-4814-8946-9C25-8343D11672C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57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3504B52-6E74-5C43-8FA4-DB3F7ED789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2857500" y="914400"/>
            <a:ext cx="7199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 Structure</a:t>
            </a:r>
          </a:p>
          <a:p>
            <a:pPr algn="l"/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409700" y="2592388"/>
            <a:ext cx="81248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What are proteins?</a:t>
            </a:r>
          </a:p>
          <a:p>
            <a:pPr algn="l">
              <a:buFontTx/>
              <a:buChar char="•"/>
            </a:pPr>
            <a:r>
              <a:rPr lang="en-US" sz="3200" b="1" dirty="0"/>
              <a:t>Four levels of structure (primary, secondary, tertiary, quaternary)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Protein folding and stability</a:t>
            </a:r>
          </a:p>
          <a:p>
            <a:pPr algn="l">
              <a:buFontTx/>
              <a:buChar char="•"/>
            </a:pPr>
            <a:r>
              <a:rPr lang="en-US" sz="3200" b="1" dirty="0"/>
              <a:t>Protein denaturation</a:t>
            </a:r>
          </a:p>
          <a:p>
            <a:pPr algn="l">
              <a:buFontTx/>
              <a:buChar char="•"/>
            </a:pPr>
            <a:r>
              <a:rPr lang="en-US" sz="3200" b="1" dirty="0">
                <a:solidFill>
                  <a:srgbClr val="FF9900"/>
                </a:solidFill>
              </a:rPr>
              <a:t>Protein </a:t>
            </a:r>
            <a:r>
              <a:rPr lang="en-US" sz="3200" b="1" dirty="0" err="1">
                <a:solidFill>
                  <a:srgbClr val="FF9900"/>
                </a:solidFill>
              </a:rPr>
              <a:t>misfolding</a:t>
            </a:r>
            <a:r>
              <a:rPr lang="en-US" sz="3200" b="1" dirty="0">
                <a:solidFill>
                  <a:srgbClr val="FF9900"/>
                </a:solidFill>
              </a:rPr>
              <a:t> and </a:t>
            </a:r>
            <a:r>
              <a:rPr lang="en-US" sz="3200" b="1" dirty="0" smtClean="0">
                <a:solidFill>
                  <a:srgbClr val="FF9900"/>
                </a:solidFill>
              </a:rPr>
              <a:t>diseases</a:t>
            </a:r>
            <a:endParaRPr lang="en-US" sz="3200" b="1" dirty="0">
              <a:solidFill>
                <a:srgbClr val="FF9900"/>
              </a:solidFill>
            </a:endParaRP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30861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			Dr. Usman Ghani</a:t>
            </a:r>
          </a:p>
        </p:txBody>
      </p:sp>
      <p:pic>
        <p:nvPicPr>
          <p:cNvPr id="394246" name="Picture 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647700" y="1087438"/>
            <a:ext cx="1371600" cy="1274762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Two or more polypeptide chains </a:t>
            </a: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form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hydrogen bonding with each other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Also called </a:t>
            </a: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pleated </a:t>
            </a:r>
            <a:r>
              <a:rPr lang="en-US" sz="3600" dirty="0" smtClean="0">
                <a:solidFill>
                  <a:srgbClr val="FFFF00"/>
                </a:solidFill>
                <a:latin typeface="Palatino" charset="0"/>
              </a:rPr>
              <a:t>sheets</a:t>
            </a:r>
            <a:endParaRPr lang="en-US" sz="3600" dirty="0" smtClean="0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latin typeface="Palatino" charset="0"/>
              </a:rPr>
              <a:t>They appear </a:t>
            </a:r>
            <a:r>
              <a:rPr lang="en-US" sz="3600" dirty="0">
                <a:latin typeface="Palatino" charset="0"/>
              </a:rPr>
              <a:t>as folded structures with edges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two-stranded </a:t>
            </a:r>
            <a:r>
              <a:rPr lang="en-US" dirty="0">
                <a:latin typeface="Symbol" charset="0"/>
              </a:rPr>
              <a:t>b</a:t>
            </a:r>
            <a:r>
              <a:rPr lang="en-US" dirty="0"/>
              <a:t> antiparallel pleated </a:t>
            </a:r>
            <a:r>
              <a:rPr lang="en-US" dirty="0" smtClean="0"/>
              <a:t>sheet</a:t>
            </a:r>
            <a:endParaRPr lang="en-US" dirty="0"/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 rot="-5400000">
            <a:off x="-123030" y="47744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228</a:t>
            </a:r>
            <a:endParaRPr lang="en-US" sz="1000">
              <a:latin typeface="Times" charset="0"/>
            </a:endParaRPr>
          </a:p>
        </p:txBody>
      </p:sp>
      <p:pic>
        <p:nvPicPr>
          <p:cNvPr id="4116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19100"/>
            <a:ext cx="5462587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 rot="-5400000">
            <a:off x="-29369" y="4880769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</a:p>
        </p:txBody>
      </p:sp>
      <p:pic>
        <p:nvPicPr>
          <p:cNvPr id="412675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6" b="30000"/>
          <a:stretch>
            <a:fillRect/>
          </a:stretch>
        </p:blipFill>
        <p:spPr bwMode="auto">
          <a:xfrm>
            <a:off x="571500" y="1163638"/>
            <a:ext cx="9144000" cy="36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or more hydrogen-bonded polypeptide chains run in opposite direction</a:t>
            </a:r>
          </a:p>
          <a:p>
            <a:pPr>
              <a:buClr>
                <a:srgbClr val="33CC33"/>
              </a:buClr>
            </a:pPr>
            <a:r>
              <a:rPr lang="en-US" sz="3600">
                <a:latin typeface="Palatino" charset="0"/>
              </a:rPr>
              <a:t>Hydrogen bonding is more stable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Antiparallel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3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ymbol" charset="0"/>
              </a:rPr>
              <a:t>b</a:t>
            </a:r>
            <a:r>
              <a:rPr lang="en-US"/>
              <a:t> pleated sheets. (</a:t>
            </a:r>
            <a:r>
              <a:rPr lang="en-US" i="1"/>
              <a:t>a</a:t>
            </a:r>
            <a:r>
              <a:rPr lang="en-US"/>
              <a:t>) The antiparallel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pleated sheets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 rot="-5400000">
            <a:off x="-123031" y="47696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  <p:pic>
        <p:nvPicPr>
          <p:cNvPr id="414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941388"/>
            <a:ext cx="8743950" cy="40592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2895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Two or more hydrogen-bonded polypeptide chains run in the same direction</a:t>
            </a:r>
          </a:p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600">
                <a:latin typeface="Palatino" charset="0"/>
              </a:rPr>
              <a:t>Hydrogen bonding is less stable (distorted)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533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Parallel 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b</a:t>
            </a:r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Symbol" charset="0"/>
              </a:rPr>
              <a:t>b</a:t>
            </a:r>
            <a:r>
              <a:rPr lang="en-US"/>
              <a:t> pleated sheets. (</a:t>
            </a:r>
            <a:r>
              <a:rPr lang="en-US" i="1"/>
              <a:t>b</a:t>
            </a:r>
            <a:r>
              <a:rPr lang="en-US"/>
              <a:t>) The parallel </a:t>
            </a:r>
            <a:r>
              <a:rPr lang="en-US">
                <a:latin typeface="Symbol" charset="0"/>
              </a:rPr>
              <a:t>b</a:t>
            </a:r>
            <a:r>
              <a:rPr lang="en-US"/>
              <a:t> pleated sheets.</a:t>
            </a:r>
          </a:p>
        </p:txBody>
      </p:sp>
      <p:pic>
        <p:nvPicPr>
          <p:cNvPr id="416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858838"/>
            <a:ext cx="8743950" cy="4225925"/>
          </a:xfrm>
        </p:spPr>
      </p:pic>
      <p:sp>
        <p:nvSpPr>
          <p:cNvPr id="416772" name="Text Box 4"/>
          <p:cNvSpPr txBox="1">
            <a:spLocks noChangeArrowheads="1"/>
          </p:cNvSpPr>
          <p:nvPr/>
        </p:nvSpPr>
        <p:spPr bwMode="auto">
          <a:xfrm rot="-5400000">
            <a:off x="-123031" y="47696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Turns (reverse turns)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Loops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Symbol" charset="0"/>
              </a:rPr>
              <a:t>b</a:t>
            </a:r>
            <a:r>
              <a:rPr lang="en-US" sz="3600">
                <a:solidFill>
                  <a:srgbClr val="DC8300"/>
                </a:solidFill>
                <a:latin typeface="Palatino" charset="0"/>
              </a:rPr>
              <a:t> bends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Random coils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Other secondary structures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800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Supersecondary structures or motifs:</a:t>
            </a:r>
          </a:p>
          <a:p>
            <a:pPr lvl="1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bab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motif: </a:t>
            </a:r>
            <a:r>
              <a:rPr lang="en-US" sz="3500">
                <a:latin typeface="Symbol" charset="0"/>
              </a:rPr>
              <a:t>a</a:t>
            </a:r>
            <a:r>
              <a:rPr lang="en-US" sz="3500">
                <a:latin typeface="Palatino" charset="0"/>
              </a:rPr>
              <a:t> helix connects two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  <a:p>
            <a:pPr lvl="1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hairpin: </a:t>
            </a:r>
            <a:r>
              <a:rPr lang="en-US" sz="3500">
                <a:latin typeface="Palatino" charset="0"/>
              </a:rPr>
              <a:t>reverse turns connect antiparallel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aa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motif: </a:t>
            </a:r>
            <a:r>
              <a:rPr lang="en-US" sz="3500">
                <a:latin typeface="Palatino" charset="0"/>
              </a:rPr>
              <a:t>two </a:t>
            </a:r>
            <a:r>
              <a:rPr lang="en-US" sz="3500">
                <a:latin typeface="Symbol" charset="0"/>
              </a:rPr>
              <a:t>a</a:t>
            </a:r>
            <a:r>
              <a:rPr lang="en-US" sz="3500">
                <a:latin typeface="Palatino" charset="0"/>
              </a:rPr>
              <a:t> helices together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500">
                <a:solidFill>
                  <a:srgbClr val="FFFF00"/>
                </a:solidFill>
                <a:latin typeface="Palatino" charset="0"/>
              </a:rPr>
              <a:t> barrels: </a:t>
            </a:r>
            <a:r>
              <a:rPr lang="en-US" sz="3500">
                <a:latin typeface="Palatino" charset="0"/>
              </a:rPr>
              <a:t>rolls of </a:t>
            </a:r>
            <a:r>
              <a:rPr lang="en-US" sz="3500">
                <a:latin typeface="Symbol" charset="0"/>
              </a:rPr>
              <a:t>b</a:t>
            </a:r>
            <a:r>
              <a:rPr lang="en-US" sz="3500">
                <a:latin typeface="Palatino" charset="0"/>
              </a:rPr>
              <a:t> sheets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Schematic diagrams of </a:t>
            </a:r>
            <a:r>
              <a:rPr lang="en-US" dirty="0" err="1"/>
              <a:t>supersecondary</a:t>
            </a:r>
            <a:r>
              <a:rPr lang="en-US" dirty="0"/>
              <a:t> structures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 rot="-5400000">
            <a:off x="-123031" y="47410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249</a:t>
            </a:r>
            <a:endParaRPr lang="en-US" sz="1000">
              <a:latin typeface="Times" charset="0"/>
            </a:endParaRPr>
          </a:p>
        </p:txBody>
      </p:sp>
      <p:pic>
        <p:nvPicPr>
          <p:cNvPr id="432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0137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1100" y="472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bab</a:t>
            </a:r>
            <a:r>
              <a:rPr lang="en-US" dirty="0" smtClean="0"/>
              <a:t> motif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1500" y="472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cs typeface="Symbol" charset="2"/>
              </a:rPr>
              <a:t>hairpin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81900" y="4724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/>
            <a:r>
              <a:rPr lang="en-US" dirty="0" err="1" smtClean="0">
                <a:latin typeface="Symbol" charset="2"/>
                <a:cs typeface="Symbol" charset="2"/>
              </a:rPr>
              <a:t>aa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motif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648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Proteins are polymers of </a:t>
            </a:r>
            <a:r>
              <a:rPr lang="en-US" sz="3500" dirty="0" smtClean="0">
                <a:latin typeface="Palatino" charset="0"/>
              </a:rPr>
              <a:t>amino acids </a:t>
            </a:r>
            <a:r>
              <a:rPr lang="en-US" sz="3500" dirty="0">
                <a:latin typeface="Palatino" charset="0"/>
              </a:rPr>
              <a:t>joined together by peptide bonds</a:t>
            </a:r>
          </a:p>
          <a:p>
            <a:pPr algn="just">
              <a:buClr>
                <a:srgbClr val="33CC33"/>
              </a:buClr>
            </a:pPr>
            <a:endParaRPr lang="en-US" sz="3500" dirty="0">
              <a:latin typeface="Palatino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proteins?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ymbol" charset="0"/>
              </a:rPr>
              <a:t>b</a:t>
            </a:r>
            <a:r>
              <a:rPr lang="en-US" dirty="0" smtClean="0"/>
              <a:t> </a:t>
            </a:r>
            <a:r>
              <a:rPr lang="en-US" dirty="0"/>
              <a:t>barrel</a:t>
            </a:r>
            <a:endParaRPr lang="en-US" dirty="0">
              <a:latin typeface="ArialMT" charset="0"/>
            </a:endParaRP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 rot="-5400000">
            <a:off x="-123031" y="474424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252</a:t>
            </a:r>
            <a:endParaRPr lang="en-US" sz="1000">
              <a:latin typeface="Times" charset="0"/>
            </a:endParaRPr>
          </a:p>
        </p:txBody>
      </p:sp>
      <p:pic>
        <p:nvPicPr>
          <p:cNvPr id="433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0588" y="419100"/>
            <a:ext cx="3424237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6227" name="Text Box 3"/>
          <p:cNvSpPr txBox="1">
            <a:spLocks noChangeArrowheads="1"/>
          </p:cNvSpPr>
          <p:nvPr/>
        </p:nvSpPr>
        <p:spPr bwMode="auto">
          <a:xfrm rot="-5400000">
            <a:off x="-123030" y="47648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229</a:t>
            </a:r>
            <a:endParaRPr lang="en-US" sz="1000">
              <a:latin typeface="Times" charset="0"/>
            </a:endParaRPr>
          </a:p>
        </p:txBody>
      </p:sp>
      <p:pic>
        <p:nvPicPr>
          <p:cNvPr id="4362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2050" y="457200"/>
            <a:ext cx="5422900" cy="5105400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5638800"/>
            <a:ext cx="8743950" cy="914400"/>
          </a:xfrm>
        </p:spPr>
        <p:txBody>
          <a:bodyPr/>
          <a:lstStyle/>
          <a:p>
            <a:pPr algn="ctr"/>
            <a:r>
              <a:rPr lang="en-US" dirty="0" smtClean="0"/>
              <a:t>Secondary structure of proteins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-helix,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-sheets, loops, turns, random coils)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DC8300"/>
                </a:solidFill>
                <a:latin typeface="Palatino" charset="0"/>
              </a:rPr>
              <a:t>It is the three-dimensional structure of an entire polypeptide chain including side chains</a:t>
            </a:r>
          </a:p>
          <a:p>
            <a:pPr algn="just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It is the folding of secondary </a:t>
            </a:r>
            <a:r>
              <a:rPr lang="en-US" sz="3600" dirty="0" smtClean="0">
                <a:latin typeface="Palatino" charset="0"/>
              </a:rPr>
              <a:t>structure and </a:t>
            </a:r>
            <a:r>
              <a:rPr lang="en-US" sz="3600" dirty="0">
                <a:latin typeface="Palatino" charset="0"/>
              </a:rPr>
              <a:t>side chains</a:t>
            </a:r>
          </a:p>
          <a:p>
            <a:pPr algn="just">
              <a:buClr>
                <a:srgbClr val="33CC33"/>
              </a:buClr>
            </a:pPr>
            <a:r>
              <a:rPr lang="en-US" sz="3600" dirty="0" smtClean="0">
                <a:solidFill>
                  <a:srgbClr val="FF9900"/>
                </a:solidFill>
                <a:latin typeface="Palatino" charset="0"/>
              </a:rPr>
              <a:t>Helices, sheets and side chains combined 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to form tertiary structure</a:t>
            </a:r>
            <a:endParaRPr lang="en-US" sz="3600" dirty="0">
              <a:solidFill>
                <a:srgbClr val="DC83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600" dirty="0">
              <a:latin typeface="Palatino" charset="0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Tertiary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4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4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35202" name="Text Box 2"/>
          <p:cNvSpPr txBox="1">
            <a:spLocks noChangeArrowheads="1"/>
          </p:cNvSpPr>
          <p:nvPr/>
        </p:nvSpPr>
        <p:spPr bwMode="auto">
          <a:xfrm rot="-5400000">
            <a:off x="-123030" y="476488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229</a:t>
            </a:r>
            <a:endParaRPr lang="en-US" sz="1000">
              <a:latin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05" y="533400"/>
            <a:ext cx="4557295" cy="457065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5410200"/>
            <a:ext cx="8743950" cy="914400"/>
          </a:xfrm>
        </p:spPr>
        <p:txBody>
          <a:bodyPr/>
          <a:lstStyle/>
          <a:p>
            <a:pPr algn="ctr"/>
            <a:r>
              <a:rPr lang="en-US" dirty="0" smtClean="0"/>
              <a:t>Tertiary structure of proteins</a:t>
            </a:r>
            <a:br>
              <a:rPr lang="en-US" dirty="0" smtClean="0"/>
            </a:br>
            <a:r>
              <a:rPr lang="en-US" dirty="0" smtClean="0"/>
              <a:t>(Secondary structure + side chains)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Domains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solidFill>
                  <a:srgbClr val="FF9900"/>
                </a:solidFill>
                <a:latin typeface="Palatino" charset="0"/>
              </a:rPr>
              <a:t>Polypeptide chains (&gt;200 amino acids) fold into two or more clusters known as domains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Domains are units that look like globular proteins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solidFill>
                  <a:srgbClr val="FF9900"/>
                </a:solidFill>
                <a:latin typeface="Palatino" charset="0"/>
              </a:rPr>
              <a:t>Domains are </a:t>
            </a:r>
            <a:r>
              <a:rPr lang="en-US" sz="3500" dirty="0" smtClean="0">
                <a:solidFill>
                  <a:srgbClr val="FF9900"/>
                </a:solidFill>
                <a:latin typeface="Palatino" charset="0"/>
              </a:rPr>
              <a:t>part </a:t>
            </a:r>
            <a:r>
              <a:rPr lang="en-US" sz="3500" dirty="0">
                <a:solidFill>
                  <a:srgbClr val="FF9900"/>
                </a:solidFill>
                <a:latin typeface="Palatino" charset="0"/>
              </a:rPr>
              <a:t>of protein subunits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915400" cy="1066800"/>
          </a:xfrm>
        </p:spPr>
        <p:txBody>
          <a:bodyPr/>
          <a:lstStyle/>
          <a:p>
            <a:pPr algn="ctr"/>
            <a:r>
              <a:rPr lang="en-US" dirty="0"/>
              <a:t>One subunit </a:t>
            </a:r>
            <a:r>
              <a:rPr lang="en-US" dirty="0" smtClean="0"/>
              <a:t>with two domains</a:t>
            </a:r>
            <a:endParaRPr lang="en-US" dirty="0"/>
          </a:p>
        </p:txBody>
      </p:sp>
      <p:sp>
        <p:nvSpPr>
          <p:cNvPr id="452611" name="Text Box 3"/>
          <p:cNvSpPr txBox="1">
            <a:spLocks noChangeArrowheads="1"/>
          </p:cNvSpPr>
          <p:nvPr/>
        </p:nvSpPr>
        <p:spPr bwMode="auto">
          <a:xfrm rot="-5400000">
            <a:off x="-123030" y="47490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248</a:t>
            </a:r>
            <a:endParaRPr lang="en-US" sz="1000">
              <a:latin typeface="Times" charset="0"/>
            </a:endParaRPr>
          </a:p>
        </p:txBody>
      </p:sp>
      <p:pic>
        <p:nvPicPr>
          <p:cNvPr id="4526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9250" y="419100"/>
            <a:ext cx="4506913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One subunit with three domains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 rot="-5400000">
            <a:off x="-126205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294</a:t>
            </a:r>
            <a:endParaRPr lang="en-US" sz="1000">
              <a:latin typeface="Times" charset="0"/>
            </a:endParaRPr>
          </a:p>
        </p:txBody>
      </p:sp>
      <p:pic>
        <p:nvPicPr>
          <p:cNvPr id="4546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8988" y="419100"/>
            <a:ext cx="616902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Many proteins contain two or more polypeptide chains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Each chain forms a three-dimensional structure called </a:t>
            </a:r>
            <a:r>
              <a:rPr lang="en-US" sz="3600">
                <a:solidFill>
                  <a:srgbClr val="FFFF00"/>
                </a:solidFill>
                <a:latin typeface="Palatino" charset="0"/>
              </a:rPr>
              <a:t>subunit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It is the 3D arrangement of different subunits of a protein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Quaternary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5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56706" name="Rectangle 2"/>
          <p:cNvSpPr>
            <a:spLocks noChangeArrowheads="1"/>
          </p:cNvSpPr>
          <p:nvPr/>
        </p:nvSpPr>
        <p:spPr bwMode="auto">
          <a:xfrm rot="-5400000">
            <a:off x="-34131" y="4877594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67</a:t>
            </a:r>
          </a:p>
        </p:txBody>
      </p:sp>
      <p:pic>
        <p:nvPicPr>
          <p:cNvPr id="456707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0" t="70000"/>
          <a:stretch>
            <a:fillRect/>
          </a:stretch>
        </p:blipFill>
        <p:spPr bwMode="auto">
          <a:xfrm>
            <a:off x="1562100" y="838200"/>
            <a:ext cx="6705600" cy="4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6" b="29601"/>
          <a:stretch>
            <a:fillRect/>
          </a:stretch>
        </p:blipFill>
        <p:spPr bwMode="auto">
          <a:xfrm>
            <a:off x="436563" y="457200"/>
            <a:ext cx="51641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5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0" t="70399" r="2640"/>
          <a:stretch>
            <a:fillRect/>
          </a:stretch>
        </p:blipFill>
        <p:spPr bwMode="auto">
          <a:xfrm>
            <a:off x="5524500" y="3262313"/>
            <a:ext cx="43434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756" name="Picture 4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70399" r="61290" b="2888"/>
          <a:stretch>
            <a:fillRect/>
          </a:stretch>
        </p:blipFill>
        <p:spPr bwMode="auto">
          <a:xfrm>
            <a:off x="6108700" y="228600"/>
            <a:ext cx="292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524000"/>
            <a:ext cx="8229600" cy="4953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It is the linear sequence of amino acids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3048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Primary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2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500" y="1066800"/>
            <a:ext cx="8610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Hemoglobin is a globular protein</a:t>
            </a:r>
          </a:p>
          <a:p>
            <a:pPr lvl="1"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A </a:t>
            </a:r>
            <a:r>
              <a:rPr lang="en-US" sz="3600" dirty="0" err="1">
                <a:solidFill>
                  <a:srgbClr val="FF9900"/>
                </a:solidFill>
                <a:latin typeface="Palatino" charset="0"/>
              </a:rPr>
              <a:t>multisubunit</a:t>
            </a: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 protein is called </a:t>
            </a: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oligomer</a:t>
            </a:r>
          </a:p>
          <a:p>
            <a:pPr lvl="1">
              <a:buClr>
                <a:srgbClr val="33CC33"/>
              </a:buClr>
            </a:pPr>
            <a:r>
              <a:rPr lang="en-US" sz="3600" dirty="0">
                <a:latin typeface="Palatino" charset="0"/>
              </a:rPr>
              <a:t>Composed of </a:t>
            </a:r>
            <a:r>
              <a:rPr lang="en-US" sz="3600" dirty="0">
                <a:latin typeface="Symbol" charset="0"/>
              </a:rPr>
              <a:t>a</a:t>
            </a:r>
            <a:r>
              <a:rPr lang="en-US" sz="3600" baseline="-25000" dirty="0">
                <a:latin typeface="Palatino" charset="0"/>
              </a:rPr>
              <a:t>2</a:t>
            </a:r>
            <a:r>
              <a:rPr lang="en-US" sz="3600" dirty="0">
                <a:latin typeface="Symbol" charset="0"/>
              </a:rPr>
              <a:t>b</a:t>
            </a:r>
            <a:r>
              <a:rPr lang="en-US" sz="3600" baseline="-25000" dirty="0">
                <a:latin typeface="Palatino" charset="0"/>
              </a:rPr>
              <a:t>2</a:t>
            </a:r>
            <a:r>
              <a:rPr lang="en-US" sz="3600" dirty="0">
                <a:latin typeface="Palatino" charset="0"/>
              </a:rPr>
              <a:t> subunits </a:t>
            </a:r>
            <a:r>
              <a:rPr lang="en-US" sz="3600" dirty="0" smtClean="0">
                <a:latin typeface="Palatino" charset="0"/>
              </a:rPr>
              <a:t>(4 chains, 4 </a:t>
            </a:r>
            <a:r>
              <a:rPr lang="en-US" sz="3600" dirty="0">
                <a:latin typeface="Palatino" charset="0"/>
              </a:rPr>
              <a:t>subunits)</a:t>
            </a:r>
          </a:p>
          <a:p>
            <a:pPr lvl="1" algn="just">
              <a:buClr>
                <a:srgbClr val="33CC33"/>
              </a:buClr>
            </a:pPr>
            <a:r>
              <a:rPr lang="en-US" sz="3600" dirty="0">
                <a:solidFill>
                  <a:srgbClr val="FF9900"/>
                </a:solidFill>
                <a:latin typeface="Palatino" charset="0"/>
              </a:rPr>
              <a:t>Two same subunits are called </a:t>
            </a:r>
            <a:r>
              <a:rPr lang="en-US" sz="3600" dirty="0" err="1">
                <a:solidFill>
                  <a:srgbClr val="FFFF00"/>
                </a:solidFill>
                <a:latin typeface="Palatino" charset="0"/>
              </a:rPr>
              <a:t>protomers</a:t>
            </a:r>
            <a:endParaRPr lang="en-US" sz="36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DC8300"/>
                </a:solidFill>
                <a:latin typeface="Palatino" charset="0"/>
              </a:rPr>
              <a:t>Forces that stabilize proteins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Protein denaturation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folding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1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8229600" cy="5029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Hydrophobic effect: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Nonpolar groups to minimize their contacts with water</a:t>
            </a:r>
          </a:p>
          <a:p>
            <a:pPr lvl="1" algn="just">
              <a:buClr>
                <a:srgbClr val="33CC33"/>
              </a:buClr>
            </a:pPr>
            <a:r>
              <a:rPr lang="en-US" sz="3500">
                <a:latin typeface="Palatino" charset="0"/>
              </a:rPr>
              <a:t>Nonpolar side chains are in the interior of a protein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FF00"/>
                </a:solidFill>
                <a:latin typeface="Palatino" charset="0"/>
              </a:rPr>
              <a:t>Hydrogen bonding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Forces that stabilize protein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2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2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2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2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5029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Electrostatic interactions (ion pairing):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Between positive and negative charges</a:t>
            </a:r>
          </a:p>
          <a:p>
            <a:pPr>
              <a:buClr>
                <a:srgbClr val="33CC33"/>
              </a:buClr>
            </a:pPr>
            <a:r>
              <a:rPr lang="en-US" sz="3600" dirty="0">
                <a:solidFill>
                  <a:srgbClr val="FFFF00"/>
                </a:solidFill>
                <a:latin typeface="Palatino" charset="0"/>
              </a:rPr>
              <a:t>van der Waals forces (weak polar forces):</a:t>
            </a:r>
          </a:p>
          <a:p>
            <a:pPr lvl="1" algn="just">
              <a:buClr>
                <a:srgbClr val="33CC33"/>
              </a:buClr>
            </a:pPr>
            <a:r>
              <a:rPr lang="en-US" sz="3500" dirty="0">
                <a:latin typeface="Palatino" charset="0"/>
              </a:rPr>
              <a:t>Weak </a:t>
            </a:r>
            <a:r>
              <a:rPr lang="en-US" sz="3500" dirty="0" smtClean="0">
                <a:latin typeface="Palatino" charset="0"/>
              </a:rPr>
              <a:t>attractive or repulsive forces</a:t>
            </a:r>
            <a:r>
              <a:rPr lang="en-US" sz="3500" dirty="0">
                <a:latin typeface="Palatino" charset="0"/>
              </a:rPr>
              <a:t> </a:t>
            </a:r>
            <a:r>
              <a:rPr lang="en-US" sz="3500" dirty="0" smtClean="0">
                <a:latin typeface="Palatino" charset="0"/>
              </a:rPr>
              <a:t>between molecules</a:t>
            </a:r>
            <a:endParaRPr lang="en-US" sz="3500" dirty="0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3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3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Denaturation:</a:t>
            </a:r>
            <a:r>
              <a:rPr lang="en-US" sz="3200">
                <a:solidFill>
                  <a:srgbClr val="DC8300"/>
                </a:solidFill>
                <a:latin typeface="Palatino" charset="0"/>
              </a:rPr>
              <a:t> </a:t>
            </a:r>
            <a:r>
              <a:rPr lang="en-US" sz="3200">
                <a:latin typeface="Palatino" charset="0"/>
              </a:rPr>
              <a:t>A process in which a protein looses its native structure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Factors that cause denaturation: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Heat:</a:t>
            </a:r>
            <a:r>
              <a:rPr lang="en-US" sz="3100">
                <a:latin typeface="Palatino" charset="0"/>
              </a:rPr>
              <a:t> disrupts hydrogen bonding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Change in pH:</a:t>
            </a:r>
            <a:r>
              <a:rPr lang="en-US" sz="3100">
                <a:latin typeface="Palatino" charset="0"/>
              </a:rPr>
              <a:t> alters ionization states of aa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Detergents:</a:t>
            </a:r>
            <a:r>
              <a:rPr lang="en-US" sz="3100">
                <a:latin typeface="Palatino" charset="0"/>
              </a:rPr>
              <a:t> interfere with hydrophobic interactions</a:t>
            </a:r>
          </a:p>
          <a:p>
            <a:pPr lvl="1">
              <a:lnSpc>
                <a:spcPct val="90000"/>
              </a:lnSpc>
              <a:buClr>
                <a:srgbClr val="33CC33"/>
              </a:buClr>
            </a:pPr>
            <a:r>
              <a:rPr lang="en-US" sz="3100">
                <a:solidFill>
                  <a:srgbClr val="FFFF00"/>
                </a:solidFill>
                <a:latin typeface="Palatino" charset="0"/>
              </a:rPr>
              <a:t>Chaotropic agents: </a:t>
            </a:r>
            <a:r>
              <a:rPr lang="en-US" sz="3100">
                <a:latin typeface="Palatino" charset="0"/>
              </a:rPr>
              <a:t>ions or small organic molecules that disrupt hydrophobic interactions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denaturation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371600"/>
            <a:ext cx="8229600" cy="5029200"/>
          </a:xfrm>
        </p:spPr>
        <p:txBody>
          <a:bodyPr/>
          <a:lstStyle/>
          <a:p>
            <a:pPr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protein must fold to achieve its normal conformation and function</a:t>
            </a:r>
          </a:p>
          <a:p>
            <a:pPr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Abnormal folding of proteins leads to a number of diseases in humans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Palatino" charset="0"/>
              </a:rPr>
              <a:t>Alzheimer</a:t>
            </a:r>
            <a:r>
              <a:rPr lang="en-US" sz="3200" dirty="0" smtClean="0">
                <a:solidFill>
                  <a:srgbClr val="FFFF00"/>
                </a:solidFill>
                <a:latin typeface="Arial"/>
              </a:rPr>
              <a:t>’</a:t>
            </a:r>
            <a:r>
              <a:rPr lang="en-US" sz="3200" dirty="0" smtClean="0">
                <a:solidFill>
                  <a:srgbClr val="FFFF00"/>
                </a:solidFill>
                <a:latin typeface="Palatino" charset="0"/>
              </a:rPr>
              <a:t>s </a:t>
            </a:r>
            <a:r>
              <a:rPr lang="en-US" sz="3200" dirty="0">
                <a:solidFill>
                  <a:srgbClr val="FFFF00"/>
                </a:solidFill>
                <a:latin typeface="Palatino" charset="0"/>
              </a:rPr>
              <a:t>disease:</a:t>
            </a:r>
            <a:endParaRPr lang="en-US" sz="3200" dirty="0">
              <a:latin typeface="Palatino" charset="0"/>
            </a:endParaRPr>
          </a:p>
          <a:p>
            <a:pPr>
              <a:buClr>
                <a:srgbClr val="33CC33"/>
              </a:buClr>
            </a:pPr>
            <a:r>
              <a:rPr lang="en-US" sz="3200" dirty="0" smtClean="0">
                <a:latin typeface="Symbol" charset="0"/>
              </a:rPr>
              <a:t>b</a:t>
            </a:r>
            <a:r>
              <a:rPr lang="en-US" sz="3200" dirty="0" smtClean="0">
                <a:latin typeface="Palatino" charset="0"/>
              </a:rPr>
              <a:t>-amyloid </a:t>
            </a:r>
            <a:r>
              <a:rPr lang="en-US" sz="3200" dirty="0">
                <a:latin typeface="Palatino" charset="0"/>
              </a:rPr>
              <a:t>protein is a </a:t>
            </a:r>
            <a:r>
              <a:rPr lang="en-US" sz="3200" dirty="0" err="1">
                <a:latin typeface="Palatino" charset="0"/>
              </a:rPr>
              <a:t>misfolded</a:t>
            </a:r>
            <a:r>
              <a:rPr lang="en-US" sz="3200" dirty="0">
                <a:latin typeface="Palatino" charset="0"/>
              </a:rPr>
              <a:t> protein</a:t>
            </a:r>
          </a:p>
          <a:p>
            <a:pPr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It forms fibrous deposits or plaques in the </a:t>
            </a:r>
            <a:r>
              <a:rPr lang="en-US" sz="3200" dirty="0" smtClean="0">
                <a:latin typeface="Palatino" charset="0"/>
              </a:rPr>
              <a:t>brains </a:t>
            </a:r>
            <a:r>
              <a:rPr lang="en-US" sz="3200" dirty="0">
                <a:latin typeface="Palatino" charset="0"/>
              </a:rPr>
              <a:t>of </a:t>
            </a:r>
            <a:r>
              <a:rPr lang="en-US" sz="3200" dirty="0" smtClean="0">
                <a:latin typeface="Palatino" charset="0"/>
              </a:rPr>
              <a:t>Alzheimer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" charset="0"/>
              </a:rPr>
              <a:t>s patients</a:t>
            </a:r>
            <a:endParaRPr lang="en-US" sz="3200" dirty="0">
              <a:latin typeface="Palatino" charset="0"/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Protein misfolding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5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5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5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066800"/>
            <a:ext cx="8229600" cy="47244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" charset="0"/>
              </a:rPr>
              <a:t>Creutzfeldt-Jacob or prion disease: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Piron protein is present in normal brain tissue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diseased brains, the same protein is misfolded</a:t>
            </a:r>
          </a:p>
          <a:p>
            <a:pPr>
              <a:buClr>
                <a:srgbClr val="33CC33"/>
              </a:buClr>
            </a:pPr>
            <a:r>
              <a:rPr lang="en-US" sz="3200">
                <a:latin typeface="Palatino" charset="0"/>
              </a:rPr>
              <a:t>Therefore it forms insoluble fibrous aggregates that damage brain cells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1457325" y="2438400"/>
            <a:ext cx="6975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6038" tIns="46038" rIns="46038" bIns="46038" anchor="b"/>
          <a:lstStyle/>
          <a:p>
            <a:pPr>
              <a:lnSpc>
                <a:spcPct val="80000"/>
              </a:lnSpc>
            </a:pPr>
            <a:r>
              <a:rPr lang="en-US" sz="8800">
                <a:solidFill>
                  <a:srgbClr val="FFFF00"/>
                </a:solidFill>
                <a:latin typeface="Edwardian Script ITC" charset="0"/>
              </a:rPr>
              <a:t>That’s all folks!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3458" name="Text Box 2"/>
          <p:cNvSpPr txBox="1">
            <a:spLocks noChangeArrowheads="1"/>
          </p:cNvSpPr>
          <p:nvPr/>
        </p:nvSpPr>
        <p:spPr bwMode="auto">
          <a:xfrm rot="-5400000">
            <a:off x="-121443" y="4761706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  <a:endParaRPr lang="en-US" sz="1000">
              <a:latin typeface="Times" charset="0"/>
            </a:endParaRPr>
          </a:p>
        </p:txBody>
      </p:sp>
      <p:pic>
        <p:nvPicPr>
          <p:cNvPr id="403459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00"/>
          <a:stretch>
            <a:fillRect/>
          </a:stretch>
        </p:blipFill>
        <p:spPr bwMode="auto">
          <a:xfrm>
            <a:off x="381000" y="1905000"/>
            <a:ext cx="96393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Primary structure of proinsulin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278</a:t>
            </a:r>
            <a:endParaRPr lang="en-US" sz="1000">
              <a:latin typeface="Times" charset="0"/>
            </a:endParaRPr>
          </a:p>
        </p:txBody>
      </p:sp>
      <p:pic>
        <p:nvPicPr>
          <p:cNvPr id="404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7363" y="419100"/>
            <a:ext cx="4232275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2895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600">
                <a:solidFill>
                  <a:srgbClr val="FF9900"/>
                </a:solidFill>
                <a:latin typeface="Palatino" charset="0"/>
              </a:rPr>
              <a:t>It is the local three-dimensional arrangement of a polypeptide backbone</a:t>
            </a:r>
          </a:p>
          <a:p>
            <a:pPr algn="just">
              <a:buClr>
                <a:srgbClr val="33CC33"/>
              </a:buClr>
            </a:pPr>
            <a:r>
              <a:rPr lang="en-US" sz="3600">
                <a:latin typeface="Palatino" charset="0"/>
              </a:rPr>
              <a:t>Excluding the conformations (3D arrangements) of its side chains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4572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Secondary Structure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helix is right-handed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It has 3.6 residues (amino acids) per turn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The helix is stabilized by hydrogen bonding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Between carboxylic group and 4</a:t>
            </a:r>
            <a:r>
              <a:rPr lang="en-US" sz="3100" baseline="30000" dirty="0">
                <a:solidFill>
                  <a:srgbClr val="FF9900"/>
                </a:solidFill>
                <a:latin typeface="Palatino" charset="0"/>
              </a:rPr>
              <a:t>th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 N–H group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amino acid side chains point outward and downward from the helix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The core of the helix is tightly packed; its atoms are in van der Waals contact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6900" y="152400"/>
            <a:ext cx="6629400" cy="1143000"/>
          </a:xfrm>
          <a:noFill/>
          <a:ln/>
        </p:spPr>
        <p:txBody>
          <a:bodyPr/>
          <a:lstStyle/>
          <a:p>
            <a:pPr algn="ctr"/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a</a:t>
            </a:r>
            <a:r>
              <a:rPr lang="en-US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Helix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6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6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6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6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6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right-handed </a:t>
            </a:r>
            <a:r>
              <a:rPr lang="en-US">
                <a:latin typeface="Symbol" charset="0"/>
              </a:rPr>
              <a:t>a</a:t>
            </a:r>
            <a:r>
              <a:rPr lang="en-US"/>
              <a:t> helix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 rot="-5400000">
            <a:off x="-123030" y="4771231"/>
            <a:ext cx="836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224</a:t>
            </a:r>
            <a:endParaRPr lang="en-US" sz="1000">
              <a:latin typeface="Times" charset="0"/>
            </a:endParaRPr>
          </a:p>
        </p:txBody>
      </p:sp>
      <p:pic>
        <p:nvPicPr>
          <p:cNvPr id="407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3675" y="419100"/>
            <a:ext cx="2278063" cy="51054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 rot="-5400000">
            <a:off x="-29369" y="4880769"/>
            <a:ext cx="652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65</a:t>
            </a:r>
          </a:p>
        </p:txBody>
      </p:sp>
      <p:pic>
        <p:nvPicPr>
          <p:cNvPr id="408579" name="Picture 3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55600"/>
          <a:stretch>
            <a:fillRect/>
          </a:stretch>
        </p:blipFill>
        <p:spPr bwMode="auto">
          <a:xfrm>
            <a:off x="800100" y="1130300"/>
            <a:ext cx="89154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et_template">
  <a:themeElements>
    <a:clrScheme name="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Arial"/>
      </a:majorFont>
      <a:minorFont>
        <a:latin typeface="Times New Roman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3513</TotalTime>
  <Words>879</Words>
  <Application>Microsoft Macintosh PowerPoint</Application>
  <PresentationFormat>35mm Slides</PresentationFormat>
  <Paragraphs>147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Generic</vt:lpstr>
      <vt:lpstr>voet_template</vt:lpstr>
      <vt:lpstr>1_Generic</vt:lpstr>
      <vt:lpstr>2_voet_template</vt:lpstr>
      <vt:lpstr>1_Default Design</vt:lpstr>
      <vt:lpstr>PowerPoint Presentation</vt:lpstr>
      <vt:lpstr>What are proteins?</vt:lpstr>
      <vt:lpstr>Primary Structure</vt:lpstr>
      <vt:lpstr>PowerPoint Presentation</vt:lpstr>
      <vt:lpstr>Primary structure of proinsulin</vt:lpstr>
      <vt:lpstr>Secondary Structure</vt:lpstr>
      <vt:lpstr>a Helix</vt:lpstr>
      <vt:lpstr>The right-handed a helix</vt:lpstr>
      <vt:lpstr>PowerPoint Presentation</vt:lpstr>
      <vt:lpstr>b Sheets</vt:lpstr>
      <vt:lpstr>A two-stranded b antiparallel pleated sheet</vt:lpstr>
      <vt:lpstr>PowerPoint Presentation</vt:lpstr>
      <vt:lpstr>Antiparallel b sheets</vt:lpstr>
      <vt:lpstr>b pleated sheets. (a) The antiparallel b pleated sheets</vt:lpstr>
      <vt:lpstr>Parallel b sheets</vt:lpstr>
      <vt:lpstr>b pleated sheets. (b) The parallel b pleated sheets.</vt:lpstr>
      <vt:lpstr>Other secondary structures</vt:lpstr>
      <vt:lpstr>PowerPoint Presentation</vt:lpstr>
      <vt:lpstr>Schematic diagrams of supersecondary structures</vt:lpstr>
      <vt:lpstr>b barrel</vt:lpstr>
      <vt:lpstr>Secondary structure of proteins (a-helix, b-sheets, loops, turns, random coils)</vt:lpstr>
      <vt:lpstr>Tertiary Structure</vt:lpstr>
      <vt:lpstr>Tertiary structure of proteins (Secondary structure + side chains)</vt:lpstr>
      <vt:lpstr>PowerPoint Presentation</vt:lpstr>
      <vt:lpstr>One subunit with two domains</vt:lpstr>
      <vt:lpstr>One subunit with three domains</vt:lpstr>
      <vt:lpstr>Quaternary Structure</vt:lpstr>
      <vt:lpstr>PowerPoint Presentation</vt:lpstr>
      <vt:lpstr>PowerPoint Presentation</vt:lpstr>
      <vt:lpstr>PowerPoint Presentation</vt:lpstr>
      <vt:lpstr>Protein folding</vt:lpstr>
      <vt:lpstr>Forces that stabilize protein structure</vt:lpstr>
      <vt:lpstr>PowerPoint Presentation</vt:lpstr>
      <vt:lpstr>Protein denaturation</vt:lpstr>
      <vt:lpstr>Protein misfolding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307</cp:revision>
  <cp:lastPrinted>1601-01-01T00:00:00Z</cp:lastPrinted>
  <dcterms:created xsi:type="dcterms:W3CDTF">2001-02-07T02:23:56Z</dcterms:created>
  <dcterms:modified xsi:type="dcterms:W3CDTF">2013-09-05T04:51:14Z</dcterms:modified>
</cp:coreProperties>
</file>