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3" r:id="rId2"/>
    <p:sldMasterId id="2147483657" r:id="rId3"/>
    <p:sldMasterId id="2147483658" r:id="rId4"/>
    <p:sldMasterId id="2147483659" r:id="rId5"/>
    <p:sldMasterId id="2147483661" r:id="rId6"/>
  </p:sldMasterIdLst>
  <p:notesMasterIdLst>
    <p:notesMasterId r:id="rId55"/>
  </p:notesMasterIdLst>
  <p:handoutMasterIdLst>
    <p:handoutMasterId r:id="rId56"/>
  </p:handoutMasterIdLst>
  <p:sldIdLst>
    <p:sldId id="256" r:id="rId7"/>
    <p:sldId id="496" r:id="rId8"/>
    <p:sldId id="467" r:id="rId9"/>
    <p:sldId id="468" r:id="rId10"/>
    <p:sldId id="469" r:id="rId11"/>
    <p:sldId id="470" r:id="rId12"/>
    <p:sldId id="471" r:id="rId13"/>
    <p:sldId id="472" r:id="rId14"/>
    <p:sldId id="473" r:id="rId15"/>
    <p:sldId id="499" r:id="rId16"/>
    <p:sldId id="474" r:id="rId17"/>
    <p:sldId id="475" r:id="rId18"/>
    <p:sldId id="418" r:id="rId19"/>
    <p:sldId id="419" r:id="rId20"/>
    <p:sldId id="462" r:id="rId21"/>
    <p:sldId id="417" r:id="rId22"/>
    <p:sldId id="425" r:id="rId23"/>
    <p:sldId id="431" r:id="rId24"/>
    <p:sldId id="403" r:id="rId25"/>
    <p:sldId id="433" r:id="rId26"/>
    <p:sldId id="464" r:id="rId27"/>
    <p:sldId id="463" r:id="rId28"/>
    <p:sldId id="436" r:id="rId29"/>
    <p:sldId id="437" r:id="rId30"/>
    <p:sldId id="405" r:id="rId31"/>
    <p:sldId id="476" r:id="rId32"/>
    <p:sldId id="477" r:id="rId33"/>
    <p:sldId id="478" r:id="rId34"/>
    <p:sldId id="479" r:id="rId35"/>
    <p:sldId id="480" r:id="rId36"/>
    <p:sldId id="503" r:id="rId37"/>
    <p:sldId id="504" r:id="rId38"/>
    <p:sldId id="481" r:id="rId39"/>
    <p:sldId id="500" r:id="rId40"/>
    <p:sldId id="501" r:id="rId41"/>
    <p:sldId id="482" r:id="rId42"/>
    <p:sldId id="502" r:id="rId43"/>
    <p:sldId id="484" r:id="rId44"/>
    <p:sldId id="485" r:id="rId45"/>
    <p:sldId id="486" r:id="rId46"/>
    <p:sldId id="487" r:id="rId47"/>
    <p:sldId id="488" r:id="rId48"/>
    <p:sldId id="489" r:id="rId49"/>
    <p:sldId id="490" r:id="rId50"/>
    <p:sldId id="491" r:id="rId51"/>
    <p:sldId id="492" r:id="rId52"/>
    <p:sldId id="493" r:id="rId53"/>
    <p:sldId id="494" r:id="rId54"/>
  </p:sldIdLst>
  <p:sldSz cx="10287000" cy="6858000" type="35mm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CC33"/>
    <a:srgbClr val="FFFF00"/>
    <a:srgbClr val="FF3300"/>
    <a:srgbClr val="009999"/>
    <a:srgbClr val="009900"/>
    <a:srgbClr val="DC8300"/>
    <a:srgbClr val="FF9900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7" autoAdjust="0"/>
    <p:restoredTop sz="94575" autoAdjust="0"/>
  </p:normalViewPr>
  <p:slideViewPr>
    <p:cSldViewPr>
      <p:cViewPr varScale="1">
        <p:scale>
          <a:sx n="96" d="100"/>
          <a:sy n="96" d="100"/>
        </p:scale>
        <p:origin x="-2376" y="-104"/>
      </p:cViewPr>
      <p:guideLst>
        <p:guide orient="horz" pos="2160"/>
        <p:guide pos="3216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6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37988B5B-DA0B-BA41-9031-1F7733769C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57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101D0278-A523-1D4A-A936-CC53D2589C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77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E65F60-38D9-0F41-A5BA-3D726641233E}" type="slidenum">
              <a:rPr lang="en-US"/>
              <a:pPr/>
              <a:t>22</a:t>
            </a:fld>
            <a:endParaRPr lang="en-US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0" y="1708150"/>
            <a:ext cx="10290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" name="Arc 3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086100" y="427038"/>
            <a:ext cx="71993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14875" y="1828800"/>
            <a:ext cx="5143500" cy="17526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DCC6A41-7940-A744-8DC8-9BB9EA1DC6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C8482-F450-B043-8E01-365A9C75E2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8948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15325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1825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31FFF-B818-6C41-8D90-9C36A3B234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87583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295993237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92779580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054922802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4219394783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557927269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813802637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912653147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681834951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5CF54-C4B1-A447-8841-2155B1586B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67128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669531020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472232911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419100"/>
            <a:ext cx="2185987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19100"/>
            <a:ext cx="6405563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349216869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608822708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474581339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4074466176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70847707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882059808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099093314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261709562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4C5EA-7128-0344-A6A5-A23660B963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97498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26313975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510978072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476346109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419100"/>
            <a:ext cx="2185987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19100"/>
            <a:ext cx="6405563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565119608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34CA5-5B0B-4B4F-8686-434307078BA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1222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2CC05-B652-DA48-A73B-7C32F08D4F8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7620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C785F-7024-C84F-9C66-7F38D196E44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7561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92BE96-176E-274F-8014-509EA8527A5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2243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6F63F-31E3-464E-AECF-B9F6BEB8402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4656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2E949-0E7F-174E-A7A2-BFF56A69A8F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917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18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70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DC644C-9DD0-8A46-9573-282E5CA01B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03671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E5DE2-F068-974D-A60F-6E997E025BC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014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D6D047-0615-2644-A5E7-C1F6B80DD53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3224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5D9BD-6A56-7B4C-8031-33CB7A13600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4101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10D51-6430-E44A-A9F5-A6D75B713D8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3412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C5455-460C-0344-9ED6-1C4396705EA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9509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Line 2"/>
          <p:cNvSpPr>
            <a:spLocks noChangeShapeType="1"/>
          </p:cNvSpPr>
          <p:nvPr/>
        </p:nvSpPr>
        <p:spPr bwMode="auto">
          <a:xfrm>
            <a:off x="0" y="1708150"/>
            <a:ext cx="10290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587" name="Arc 3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086100" y="427038"/>
            <a:ext cx="71993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14875" y="1828800"/>
            <a:ext cx="5143500" cy="17526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23591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23592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24B659E-647F-EE4F-BD3B-41609407F6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3E2E4-ABFB-C444-B1DE-5A87FDC4F3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73312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F01BA9-C4A7-F348-8C52-570F59C473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22235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18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70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87B1B-CB98-B74A-B141-48242D762B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780199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3D8CC-6A25-B248-B564-15F6D60329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27884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DA75E-BA19-5E41-892D-EC36523DF1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158574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84BC6-136D-5E47-9A84-5875A9D4E8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66198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2F61A-CB15-6644-AF5E-FB7219F816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0230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1F9AF-CB95-C94A-BF85-4A616CE7C1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67967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F0FB3-09B9-1942-8F5E-322C5C51AB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08436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59544-E4B0-0446-BFB9-358F14A668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36430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15325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1825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ECEDA3-429C-D44E-8038-02DC9D3B65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244324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845595149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78912922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091455737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978449599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0310AE-3A51-0A4C-8D19-A768F3F248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1313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283160486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09948993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4082291339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760752218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460407646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4162515173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419100"/>
            <a:ext cx="2185987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19100"/>
            <a:ext cx="6405563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693663115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58BC3-3D03-B94B-8881-D5F032A15C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01708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A516D-59DC-7844-8490-08D8B08C1C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7291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05B61-A37F-DC42-87E8-D4DB9F24D7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36148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000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2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609600"/>
            <a:ext cx="6858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1825" y="1981200"/>
            <a:ext cx="6858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2907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8E95636B-9483-A146-AF9E-2DA45319A1DD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 spd="slow">
    <p:fade thruBlk="1"/>
  </p:transition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u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«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562600"/>
            <a:ext cx="8743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419100"/>
            <a:ext cx="87439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981075" y="4962525"/>
            <a:ext cx="2819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+mj-lt"/>
              </a:defRPr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116741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10763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xmlns:p14="http://schemas.microsoft.com/office/powerpoint/2010/main" spd="slow">
    <p:fade thruBlk="1"/>
  </p:transition>
  <p:hf sldNum="0" hdr="0" dt="0"/>
  <p:txStyles>
    <p:titleStyle>
      <a:lvl1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562600"/>
            <a:ext cx="8743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419100"/>
            <a:ext cx="87439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981075" y="4962525"/>
            <a:ext cx="2819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+mj-lt"/>
              </a:defRPr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204805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10763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 xmlns:p14="http://schemas.microsoft.com/office/powerpoint/2010/main" spd="slow">
    <p:fade thruBlk="1"/>
  </p:transition>
  <p:hf sldNum="0" hdr="0" dt="0"/>
  <p:txStyles>
    <p:titleStyle>
      <a:lvl1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84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284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284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45262E09-1F06-0745-AC62-87FCDFF5C5B7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000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Arc 2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609600"/>
            <a:ext cx="6858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25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1825" y="1981200"/>
            <a:ext cx="6858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25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225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2907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225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55B8AA3-F29D-1A46-B272-C42AC502DB61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 xmlns:p14="http://schemas.microsoft.com/office/powerpoint/2010/main" spd="slow">
    <p:fade thruBlk="1"/>
  </p:transition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u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«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562600"/>
            <a:ext cx="8743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419100"/>
            <a:ext cx="87439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870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981075" y="4962525"/>
            <a:ext cx="2819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+mj-lt"/>
              </a:defRPr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328709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10763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 xmlns:p14="http://schemas.microsoft.com/office/powerpoint/2010/main" spd="slow">
    <p:fade thruBlk="1"/>
  </p:transition>
  <p:hf sldNum="0" hdr="0" dt="0"/>
  <p:txStyles>
    <p:titleStyle>
      <a:lvl1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0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1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2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3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2857500" y="914400"/>
            <a:ext cx="71993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pPr algn="l"/>
            <a:r>
              <a:rPr lang="en-US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Molecular Biology</a:t>
            </a:r>
          </a:p>
          <a:p>
            <a:pPr algn="l"/>
            <a:r>
              <a:rPr lang="en-US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(Foundation Block)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527425" y="3027363"/>
            <a:ext cx="496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1409700" y="2438400"/>
            <a:ext cx="8124825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sz="3200" b="1" dirty="0"/>
              <a:t>The central dogma of molecular biology</a:t>
            </a:r>
          </a:p>
          <a:p>
            <a:pPr algn="l">
              <a:buFontTx/>
              <a:buChar char="•"/>
            </a:pPr>
            <a:r>
              <a:rPr lang="en-US" sz="3200" b="1" dirty="0">
                <a:solidFill>
                  <a:srgbClr val="FF9900"/>
                </a:solidFill>
              </a:rPr>
              <a:t>Nucleotide chemistry</a:t>
            </a:r>
          </a:p>
          <a:p>
            <a:pPr algn="l">
              <a:buFontTx/>
              <a:buChar char="•"/>
            </a:pPr>
            <a:r>
              <a:rPr lang="en-US" sz="3200" b="1" dirty="0"/>
              <a:t>DNA, RNA and c</a:t>
            </a:r>
            <a:r>
              <a:rPr lang="en-US" sz="3200" b="1" dirty="0" smtClean="0"/>
              <a:t>hromosome </a:t>
            </a:r>
            <a:r>
              <a:rPr lang="en-US" sz="3200" b="1" dirty="0"/>
              <a:t>s</a:t>
            </a:r>
            <a:r>
              <a:rPr lang="en-US" sz="3200" b="1" dirty="0" smtClean="0"/>
              <a:t>tructure</a:t>
            </a:r>
            <a:endParaRPr lang="en-US" sz="3200" b="1" dirty="0"/>
          </a:p>
          <a:p>
            <a:pPr algn="l">
              <a:buFontTx/>
              <a:buChar char="•"/>
            </a:pPr>
            <a:r>
              <a:rPr lang="en-US" sz="3200" b="1" dirty="0">
                <a:solidFill>
                  <a:srgbClr val="FF9900"/>
                </a:solidFill>
              </a:rPr>
              <a:t>DNA </a:t>
            </a:r>
            <a:r>
              <a:rPr lang="en-US" sz="3200" b="1" dirty="0" smtClean="0">
                <a:solidFill>
                  <a:srgbClr val="FF9900"/>
                </a:solidFill>
              </a:rPr>
              <a:t>replication</a:t>
            </a:r>
            <a:endParaRPr lang="en-US" sz="3200" b="1" dirty="0">
              <a:solidFill>
                <a:srgbClr val="FF9900"/>
              </a:solidFill>
            </a:endParaRPr>
          </a:p>
          <a:p>
            <a:pPr algn="l">
              <a:buFontTx/>
              <a:buChar char="•"/>
            </a:pPr>
            <a:r>
              <a:rPr lang="en-US" sz="3200" b="1" dirty="0"/>
              <a:t>Gene </a:t>
            </a:r>
            <a:r>
              <a:rPr lang="en-US" sz="3200" b="1" dirty="0" smtClean="0"/>
              <a:t>expression</a:t>
            </a:r>
            <a:endParaRPr lang="en-US" sz="3200" b="1" dirty="0"/>
          </a:p>
          <a:p>
            <a:pPr lvl="1" algn="l">
              <a:buFontTx/>
              <a:buChar char="•"/>
            </a:pPr>
            <a:r>
              <a:rPr lang="en-US" sz="3200" b="1" dirty="0"/>
              <a:t>Transcription</a:t>
            </a:r>
          </a:p>
          <a:p>
            <a:pPr lvl="1" algn="l">
              <a:buFontTx/>
              <a:buChar char="•"/>
            </a:pPr>
            <a:r>
              <a:rPr lang="en-US" sz="3200" b="1" dirty="0"/>
              <a:t>The genetic code</a:t>
            </a:r>
          </a:p>
          <a:p>
            <a:pPr lvl="1" algn="l">
              <a:buFontTx/>
              <a:buChar char="•"/>
            </a:pPr>
            <a:r>
              <a:rPr lang="en-US" sz="3200" b="1" dirty="0"/>
              <a:t>Translation</a:t>
            </a: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3086100" y="1790700"/>
            <a:ext cx="7013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2 Lectures			Dr. Usman Ghani</a:t>
            </a:r>
          </a:p>
        </p:txBody>
      </p:sp>
      <p:pic>
        <p:nvPicPr>
          <p:cNvPr id="4117" name="Picture 21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8" t="15173" r="21277" b="19072"/>
          <a:stretch>
            <a:fillRect/>
          </a:stretch>
        </p:blipFill>
        <p:spPr bwMode="auto">
          <a:xfrm>
            <a:off x="647700" y="1087438"/>
            <a:ext cx="1371600" cy="1274762"/>
          </a:xfrm>
          <a:prstGeom prst="rect">
            <a:avLst/>
          </a:prstGeom>
          <a:noFill/>
          <a:ln w="762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181600"/>
            <a:ext cx="8743950" cy="1066800"/>
          </a:xfrm>
        </p:spPr>
        <p:txBody>
          <a:bodyPr/>
          <a:lstStyle/>
          <a:p>
            <a:pPr algn="ctr"/>
            <a:r>
              <a:rPr lang="en-US"/>
              <a:t>Chemical structures of (</a:t>
            </a:r>
            <a:r>
              <a:rPr lang="en-US" i="1"/>
              <a:t>a</a:t>
            </a:r>
            <a:r>
              <a:rPr lang="en-US"/>
              <a:t>) ribonucleotides and (</a:t>
            </a:r>
            <a:r>
              <a:rPr lang="en-US" i="1"/>
              <a:t>b</a:t>
            </a:r>
            <a:r>
              <a:rPr lang="en-US"/>
              <a:t>) deoxyribonucleotides</a:t>
            </a:r>
          </a:p>
        </p:txBody>
      </p:sp>
      <p:sp>
        <p:nvSpPr>
          <p:cNvPr id="329731" name="Text Box 3"/>
          <p:cNvSpPr txBox="1">
            <a:spLocks noChangeArrowheads="1"/>
          </p:cNvSpPr>
          <p:nvPr/>
        </p:nvSpPr>
        <p:spPr bwMode="auto">
          <a:xfrm rot="-5400000">
            <a:off x="-109537" y="4749800"/>
            <a:ext cx="8366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81</a:t>
            </a:r>
            <a:endParaRPr lang="en-US" sz="1000">
              <a:latin typeface="Times" charset="0"/>
            </a:endParaRPr>
          </a:p>
        </p:txBody>
      </p:sp>
      <p:pic>
        <p:nvPicPr>
          <p:cNvPr id="32973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1525" y="1477963"/>
            <a:ext cx="8743950" cy="2987675"/>
          </a:xfrm>
        </p:spPr>
      </p:pic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562600"/>
            <a:ext cx="8743950" cy="533400"/>
          </a:xfrm>
        </p:spPr>
        <p:txBody>
          <a:bodyPr/>
          <a:lstStyle/>
          <a:p>
            <a:pPr algn="ctr"/>
            <a:r>
              <a:rPr lang="en-US"/>
              <a:t>Structure of a nucleotide</a:t>
            </a:r>
          </a:p>
        </p:txBody>
      </p:sp>
      <p:sp>
        <p:nvSpPr>
          <p:cNvPr id="299011" name="Rectangle 3"/>
          <p:cNvSpPr>
            <a:spLocks noChangeArrowheads="1"/>
          </p:cNvSpPr>
          <p:nvPr/>
        </p:nvSpPr>
        <p:spPr bwMode="auto">
          <a:xfrm rot="-5400000">
            <a:off x="-11905" y="4863306"/>
            <a:ext cx="65246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82</a:t>
            </a:r>
          </a:p>
        </p:txBody>
      </p:sp>
      <p:pic>
        <p:nvPicPr>
          <p:cNvPr id="29901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" t="700" r="75687" b="72774"/>
          <a:stretch>
            <a:fillRect/>
          </a:stretch>
        </p:blipFill>
        <p:spPr>
          <a:xfrm>
            <a:off x="2476500" y="990600"/>
            <a:ext cx="4572000" cy="3990975"/>
          </a:xfrm>
        </p:spPr>
      </p:pic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3810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Functions of Nucleotides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447800"/>
            <a:ext cx="8229600" cy="4876800"/>
          </a:xfrm>
        </p:spPr>
        <p:txBody>
          <a:bodyPr/>
          <a:lstStyle/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 sz="3600" dirty="0" smtClean="0">
                <a:latin typeface="Palatino" charset="0"/>
              </a:rPr>
              <a:t>Nucleotides in DNA and RNA store and transfer genetic information</a:t>
            </a:r>
            <a:endParaRPr lang="en-US" sz="3600" dirty="0">
              <a:latin typeface="Palatino" charset="0"/>
            </a:endParaRP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 sz="3600" dirty="0">
                <a:solidFill>
                  <a:srgbClr val="FF9900"/>
                </a:solidFill>
                <a:latin typeface="Palatino" charset="0"/>
              </a:rPr>
              <a:t>Free </a:t>
            </a:r>
            <a:r>
              <a:rPr lang="en-US" sz="3600" dirty="0" smtClean="0">
                <a:solidFill>
                  <a:srgbClr val="FF9900"/>
                </a:solidFill>
                <a:latin typeface="Palatino" charset="0"/>
              </a:rPr>
              <a:t>nucleotides have metabolic functions only</a:t>
            </a:r>
            <a:endParaRPr lang="en-US" sz="3600" dirty="0">
              <a:solidFill>
                <a:srgbClr val="FF9900"/>
              </a:solidFill>
              <a:latin typeface="Palatino" charset="0"/>
            </a:endParaRP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 sz="3600" dirty="0">
                <a:latin typeface="Palatino" charset="0"/>
              </a:rPr>
              <a:t>Other nucleotides: ATP, FAD, NAD, </a:t>
            </a:r>
            <a:r>
              <a:rPr lang="en-US" sz="3600" dirty="0" smtClean="0">
                <a:latin typeface="Palatino" charset="0"/>
              </a:rPr>
              <a:t>CoA</a:t>
            </a:r>
            <a:endParaRPr lang="en-US" sz="3600" dirty="0">
              <a:latin typeface="Palatino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6096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Types of Nucleic acids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1700" y="2438400"/>
            <a:ext cx="6934200" cy="25146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600">
                <a:latin typeface="Palatino" charset="0"/>
              </a:rPr>
              <a:t>DNA (</a:t>
            </a:r>
            <a:r>
              <a:rPr lang="en-US" sz="3600" u="sng">
                <a:latin typeface="Palatino" charset="0"/>
              </a:rPr>
              <a:t>Deoxy</a:t>
            </a:r>
            <a:r>
              <a:rPr lang="en-US" sz="3600">
                <a:latin typeface="Palatino" charset="0"/>
              </a:rPr>
              <a:t>ribonucleic acid)</a:t>
            </a:r>
          </a:p>
          <a:p>
            <a:pPr algn="just">
              <a:buClr>
                <a:srgbClr val="33CC33"/>
              </a:buClr>
              <a:buFont typeface="Wingdings" charset="0"/>
              <a:buNone/>
            </a:pPr>
            <a:endParaRPr lang="en-US" sz="3600">
              <a:latin typeface="Palatino" charset="0"/>
            </a:endParaRPr>
          </a:p>
          <a:p>
            <a:pPr algn="just">
              <a:buClr>
                <a:srgbClr val="33CC33"/>
              </a:buClr>
            </a:pPr>
            <a:r>
              <a:rPr lang="en-US" sz="3600">
                <a:solidFill>
                  <a:srgbClr val="FF9900"/>
                </a:solidFill>
                <a:latin typeface="Palatino" charset="0"/>
              </a:rPr>
              <a:t>RNA (</a:t>
            </a:r>
            <a:r>
              <a:rPr lang="en-US" sz="3600" u="sng">
                <a:solidFill>
                  <a:srgbClr val="FF9900"/>
                </a:solidFill>
                <a:latin typeface="Palatino" charset="0"/>
              </a:rPr>
              <a:t>Ribo</a:t>
            </a:r>
            <a:r>
              <a:rPr lang="en-US" sz="3600">
                <a:solidFill>
                  <a:srgbClr val="FF9900"/>
                </a:solidFill>
                <a:latin typeface="Palatino" charset="0"/>
              </a:rPr>
              <a:t>nucleic acid)</a:t>
            </a:r>
            <a:endParaRPr lang="en-US" sz="3600">
              <a:solidFill>
                <a:srgbClr val="33CC33"/>
              </a:solidFill>
              <a:latin typeface="Palatino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3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5334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Structure of DNA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2057400"/>
            <a:ext cx="8229600" cy="35052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600">
                <a:latin typeface="Palatino" charset="0"/>
              </a:rPr>
              <a:t>DNA is a double-stranded, helical polymer of deoxyribonucleotides</a:t>
            </a:r>
          </a:p>
          <a:p>
            <a:pPr algn="just">
              <a:buClr>
                <a:srgbClr val="33CC33"/>
              </a:buClr>
              <a:buFont typeface="Wingdings" charset="0"/>
              <a:buNone/>
            </a:pPr>
            <a:endParaRPr lang="en-US" sz="3600">
              <a:solidFill>
                <a:srgbClr val="FF9900"/>
              </a:solidFill>
              <a:latin typeface="Palatino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7"/>
          <a:stretch>
            <a:fillRect/>
          </a:stretch>
        </p:blipFill>
        <p:spPr bwMode="auto">
          <a:xfrm>
            <a:off x="3386138" y="228600"/>
            <a:ext cx="3281362" cy="6400800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96100" y="1066800"/>
            <a:ext cx="2971800" cy="914400"/>
          </a:xfrm>
        </p:spPr>
        <p:txBody>
          <a:bodyPr/>
          <a:lstStyle/>
          <a:p>
            <a:r>
              <a:rPr lang="en-US"/>
              <a:t>Chemical structure of</a:t>
            </a:r>
            <a:br>
              <a:rPr lang="en-US"/>
            </a:br>
            <a:r>
              <a:rPr lang="en-US"/>
              <a:t>a nucleic acid</a:t>
            </a:r>
          </a:p>
        </p:txBody>
      </p:sp>
      <p:sp>
        <p:nvSpPr>
          <p:cNvPr id="218115" name="Rectangle 3"/>
          <p:cNvSpPr>
            <a:spLocks noChangeArrowheads="1"/>
          </p:cNvSpPr>
          <p:nvPr/>
        </p:nvSpPr>
        <p:spPr bwMode="auto">
          <a:xfrm rot="-5400000">
            <a:off x="-27780" y="4879181"/>
            <a:ext cx="6524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82</a:t>
            </a:r>
          </a:p>
        </p:txBody>
      </p:sp>
      <p:pic>
        <p:nvPicPr>
          <p:cNvPr id="2181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49"/>
          <a:stretch>
            <a:fillRect/>
          </a:stretch>
        </p:blipFill>
        <p:spPr>
          <a:xfrm>
            <a:off x="2552700" y="228600"/>
            <a:ext cx="4373563" cy="6134100"/>
          </a:xfrm>
        </p:spPr>
      </p:pic>
      <p:sp>
        <p:nvSpPr>
          <p:cNvPr id="218119" name="Rectangle 7"/>
          <p:cNvSpPr>
            <a:spLocks noChangeArrowheads="1"/>
          </p:cNvSpPr>
          <p:nvPr/>
        </p:nvSpPr>
        <p:spPr bwMode="auto">
          <a:xfrm>
            <a:off x="723900" y="4038600"/>
            <a:ext cx="3657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just">
              <a:spcBef>
                <a:spcPct val="20000"/>
              </a:spcBef>
              <a:buClr>
                <a:srgbClr val="33CC33"/>
              </a:buClr>
              <a:buFontTx/>
              <a:buChar char="•"/>
            </a:pPr>
            <a:r>
              <a:rPr lang="en-US"/>
              <a:t>The PO</a:t>
            </a:r>
            <a:r>
              <a:rPr lang="en-US" baseline="-25000"/>
              <a:t>4</a:t>
            </a:r>
            <a:r>
              <a:rPr lang="en-US"/>
              <a:t> bridges the 3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 and 5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 positions of ribose sugar</a:t>
            </a:r>
          </a:p>
          <a:p>
            <a:pPr marL="342900" indent="-342900" algn="just">
              <a:spcBef>
                <a:spcPct val="20000"/>
              </a:spcBef>
              <a:buClr>
                <a:srgbClr val="33CC33"/>
              </a:buClr>
              <a:buFontTx/>
              <a:buChar char="•"/>
            </a:pPr>
            <a:r>
              <a:rPr lang="en-US">
                <a:solidFill>
                  <a:srgbClr val="FF9900"/>
                </a:solidFill>
              </a:rPr>
              <a:t>The PO</a:t>
            </a:r>
            <a:r>
              <a:rPr lang="en-US" baseline="-25000">
                <a:solidFill>
                  <a:srgbClr val="FF9900"/>
                </a:solidFill>
              </a:rPr>
              <a:t>4</a:t>
            </a:r>
            <a:r>
              <a:rPr lang="en-US">
                <a:solidFill>
                  <a:srgbClr val="FF9900"/>
                </a:solidFill>
              </a:rPr>
              <a:t> and sugar bonding is the backbone of DNA structure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8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8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8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8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8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8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96100" y="1066800"/>
            <a:ext cx="2971800" cy="914400"/>
          </a:xfrm>
        </p:spPr>
        <p:txBody>
          <a:bodyPr/>
          <a:lstStyle/>
          <a:p>
            <a:r>
              <a:rPr lang="en-US"/>
              <a:t>Chemical structure of</a:t>
            </a:r>
            <a:br>
              <a:rPr lang="en-US"/>
            </a:br>
            <a:r>
              <a:rPr lang="en-US"/>
              <a:t>a nucleic acid</a:t>
            </a:r>
          </a:p>
        </p:txBody>
      </p:sp>
      <p:sp>
        <p:nvSpPr>
          <p:cNvPr id="228355" name="Rectangle 3"/>
          <p:cNvSpPr>
            <a:spLocks noChangeArrowheads="1"/>
          </p:cNvSpPr>
          <p:nvPr/>
        </p:nvSpPr>
        <p:spPr bwMode="auto">
          <a:xfrm rot="-5400000">
            <a:off x="-27780" y="4879181"/>
            <a:ext cx="6524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82</a:t>
            </a:r>
          </a:p>
        </p:txBody>
      </p:sp>
      <p:pic>
        <p:nvPicPr>
          <p:cNvPr id="22835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49"/>
          <a:stretch>
            <a:fillRect/>
          </a:stretch>
        </p:blipFill>
        <p:spPr>
          <a:xfrm>
            <a:off x="2552700" y="228600"/>
            <a:ext cx="4373563" cy="6134100"/>
          </a:xfrm>
        </p:spPr>
      </p:pic>
      <p:sp>
        <p:nvSpPr>
          <p:cNvPr id="228357" name="Rectangle 5"/>
          <p:cNvSpPr>
            <a:spLocks noChangeArrowheads="1"/>
          </p:cNvSpPr>
          <p:nvPr/>
        </p:nvSpPr>
        <p:spPr bwMode="auto">
          <a:xfrm>
            <a:off x="1257300" y="4114800"/>
            <a:ext cx="27765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rgbClr val="33CC33"/>
              </a:buClr>
              <a:buSzPct val="60000"/>
              <a:buFont typeface="Wingdings" charset="0"/>
              <a:buChar char="n"/>
            </a:pPr>
            <a:r>
              <a:rPr lang="en-US">
                <a:solidFill>
                  <a:srgbClr val="FF9900"/>
                </a:solidFill>
              </a:rPr>
              <a:t>The linkage between the nucleotides is called </a:t>
            </a:r>
            <a:r>
              <a:rPr lang="en-US"/>
              <a:t>phosphodiester bond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6096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Base pairing in DNA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1700" y="1981200"/>
            <a:ext cx="6934200" cy="15240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600" dirty="0" smtClean="0">
                <a:latin typeface="Palatino" charset="0"/>
              </a:rPr>
              <a:t>Adenine(</a:t>
            </a:r>
            <a:r>
              <a:rPr lang="en-US" sz="3600" dirty="0">
                <a:latin typeface="Palatino" charset="0"/>
              </a:rPr>
              <a:t>A)		Thymine (T)</a:t>
            </a:r>
          </a:p>
          <a:p>
            <a:pPr algn="just">
              <a:buClr>
                <a:srgbClr val="33CC33"/>
              </a:buClr>
            </a:pPr>
            <a:r>
              <a:rPr lang="en-US" sz="3600" dirty="0">
                <a:latin typeface="Palatino" charset="0"/>
              </a:rPr>
              <a:t>Guanine (G) 	Cytosine (C)</a:t>
            </a:r>
            <a:endParaRPr lang="en-US" sz="3600" dirty="0">
              <a:solidFill>
                <a:srgbClr val="33CC33"/>
              </a:solidFill>
              <a:latin typeface="Palatino" charset="0"/>
            </a:endParaRPr>
          </a:p>
        </p:txBody>
      </p:sp>
      <p:grpSp>
        <p:nvGrpSpPr>
          <p:cNvPr id="235538" name="Group 18"/>
          <p:cNvGrpSpPr>
            <a:grpSpLocks/>
          </p:cNvGrpSpPr>
          <p:nvPr/>
        </p:nvGrpSpPr>
        <p:grpSpPr bwMode="auto">
          <a:xfrm>
            <a:off x="5372100" y="2286000"/>
            <a:ext cx="304800" cy="762000"/>
            <a:chOff x="3384" y="1728"/>
            <a:chExt cx="192" cy="480"/>
          </a:xfrm>
        </p:grpSpPr>
        <p:grpSp>
          <p:nvGrpSpPr>
            <p:cNvPr id="235530" name="Group 10"/>
            <p:cNvGrpSpPr>
              <a:grpSpLocks/>
            </p:cNvGrpSpPr>
            <p:nvPr/>
          </p:nvGrpSpPr>
          <p:grpSpPr bwMode="auto">
            <a:xfrm>
              <a:off x="3384" y="2112"/>
              <a:ext cx="192" cy="96"/>
              <a:chOff x="2232" y="3264"/>
              <a:chExt cx="192" cy="96"/>
            </a:xfrm>
          </p:grpSpPr>
          <p:sp>
            <p:nvSpPr>
              <p:cNvPr id="235527" name="Line 7"/>
              <p:cNvSpPr>
                <a:spLocks noChangeShapeType="1"/>
              </p:cNvSpPr>
              <p:nvPr/>
            </p:nvSpPr>
            <p:spPr bwMode="auto">
              <a:xfrm>
                <a:off x="2232" y="32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528" name="Line 8"/>
              <p:cNvSpPr>
                <a:spLocks noChangeShapeType="1"/>
              </p:cNvSpPr>
              <p:nvPr/>
            </p:nvSpPr>
            <p:spPr bwMode="auto">
              <a:xfrm>
                <a:off x="2232" y="331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529" name="Line 9"/>
              <p:cNvSpPr>
                <a:spLocks noChangeShapeType="1"/>
              </p:cNvSpPr>
              <p:nvPr/>
            </p:nvSpPr>
            <p:spPr bwMode="auto">
              <a:xfrm>
                <a:off x="2232" y="336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535" name="Group 15"/>
            <p:cNvGrpSpPr>
              <a:grpSpLocks/>
            </p:cNvGrpSpPr>
            <p:nvPr/>
          </p:nvGrpSpPr>
          <p:grpSpPr bwMode="auto">
            <a:xfrm>
              <a:off x="3384" y="1728"/>
              <a:ext cx="192" cy="48"/>
              <a:chOff x="3396" y="2688"/>
              <a:chExt cx="192" cy="48"/>
            </a:xfrm>
          </p:grpSpPr>
          <p:sp>
            <p:nvSpPr>
              <p:cNvPr id="235532" name="Line 12"/>
              <p:cNvSpPr>
                <a:spLocks noChangeShapeType="1"/>
              </p:cNvSpPr>
              <p:nvPr/>
            </p:nvSpPr>
            <p:spPr bwMode="auto">
              <a:xfrm>
                <a:off x="3396" y="268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533" name="Line 13"/>
              <p:cNvSpPr>
                <a:spLocks noChangeShapeType="1"/>
              </p:cNvSpPr>
              <p:nvPr/>
            </p:nvSpPr>
            <p:spPr bwMode="auto">
              <a:xfrm>
                <a:off x="3396" y="2736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35537" name="Rectangle 17"/>
          <p:cNvSpPr>
            <a:spLocks noChangeArrowheads="1"/>
          </p:cNvSpPr>
          <p:nvPr/>
        </p:nvSpPr>
        <p:spPr bwMode="auto">
          <a:xfrm>
            <a:off x="2095500" y="3505200"/>
            <a:ext cx="70104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sz="3600" u="sng">
                <a:solidFill>
                  <a:srgbClr val="FF9900"/>
                </a:solidFill>
              </a:rPr>
              <a:t>In RNA there is no Thymine (T)</a:t>
            </a:r>
          </a:p>
          <a:p>
            <a:pPr lvl="1" algn="l">
              <a:buFontTx/>
              <a:buChar char="•"/>
            </a:pPr>
            <a:r>
              <a:rPr lang="en-US" sz="3600"/>
              <a:t>Adenine (A)</a:t>
            </a:r>
          </a:p>
          <a:p>
            <a:pPr lvl="1" algn="l">
              <a:buFontTx/>
              <a:buChar char="•"/>
            </a:pPr>
            <a:r>
              <a:rPr lang="en-US" sz="3600">
                <a:solidFill>
                  <a:srgbClr val="33CC33"/>
                </a:solidFill>
              </a:rPr>
              <a:t>Uracil (U)</a:t>
            </a:r>
          </a:p>
          <a:p>
            <a:pPr lvl="1" algn="l">
              <a:buFontTx/>
              <a:buChar char="•"/>
            </a:pPr>
            <a:r>
              <a:rPr lang="en-US" sz="3600"/>
              <a:t>Guanine (G)</a:t>
            </a:r>
          </a:p>
          <a:p>
            <a:pPr lvl="1" algn="l">
              <a:buFontTx/>
              <a:buChar char="•"/>
            </a:pPr>
            <a:r>
              <a:rPr lang="en-US" sz="3600"/>
              <a:t>Cytosine (C)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5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5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5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5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55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55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55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55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55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55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55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55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55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3" grpId="0" uiExpand="1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562600"/>
            <a:ext cx="8743950" cy="685800"/>
          </a:xfrm>
        </p:spPr>
        <p:txBody>
          <a:bodyPr/>
          <a:lstStyle/>
          <a:p>
            <a:pPr algn="ctr"/>
            <a:r>
              <a:rPr lang="en-US"/>
              <a:t>Watson-Crick base pairs</a:t>
            </a:r>
          </a:p>
        </p:txBody>
      </p:sp>
      <p:sp>
        <p:nvSpPr>
          <p:cNvPr id="202755" name="Rectangle 3"/>
          <p:cNvSpPr>
            <a:spLocks noChangeArrowheads="1"/>
          </p:cNvSpPr>
          <p:nvPr/>
        </p:nvSpPr>
        <p:spPr bwMode="auto">
          <a:xfrm rot="-5400000">
            <a:off x="-30955" y="4879181"/>
            <a:ext cx="6524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88</a:t>
            </a:r>
          </a:p>
        </p:txBody>
      </p:sp>
      <p:pic>
        <p:nvPicPr>
          <p:cNvPr id="20275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5463" y="419100"/>
            <a:ext cx="4157662" cy="5105400"/>
          </a:xfrm>
        </p:spPr>
      </p:pic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7" t="2643" r="52792" b="3497"/>
          <a:stretch>
            <a:fillRect/>
          </a:stretch>
        </p:blipFill>
        <p:spPr bwMode="auto">
          <a:xfrm>
            <a:off x="3213100" y="914400"/>
            <a:ext cx="36830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24611" name="Rectangle 3"/>
          <p:cNvSpPr>
            <a:spLocks noChangeArrowheads="1"/>
          </p:cNvSpPr>
          <p:nvPr/>
        </p:nvSpPr>
        <p:spPr bwMode="auto">
          <a:xfrm>
            <a:off x="1714500" y="152400"/>
            <a:ext cx="71993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pPr algn="l"/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Palatino Linotype" charset="0"/>
              </a:rPr>
              <a:t>The Central Dogma of Molecular Biology</a:t>
            </a:r>
          </a:p>
        </p:txBody>
      </p:sp>
      <p:sp>
        <p:nvSpPr>
          <p:cNvPr id="324613" name="Rectangle 5"/>
          <p:cNvSpPr>
            <a:spLocks noChangeArrowheads="1"/>
          </p:cNvSpPr>
          <p:nvPr/>
        </p:nvSpPr>
        <p:spPr bwMode="auto">
          <a:xfrm>
            <a:off x="7048500" y="5334000"/>
            <a:ext cx="23225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pPr algn="l"/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Palatino Linotype" charset="0"/>
            </a:endParaRPr>
          </a:p>
          <a:p>
            <a:pPr algn="l">
              <a:buFontTx/>
              <a:buChar char="•"/>
            </a:pP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Palatino Linotype" charset="0"/>
              </a:rPr>
              <a:t>Human genome contains about 35,000 genes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6096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The double helix DNA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1752600"/>
            <a:ext cx="8915400" cy="45720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600" dirty="0">
                <a:latin typeface="Palatino" charset="0"/>
              </a:rPr>
              <a:t>The </a:t>
            </a:r>
            <a:r>
              <a:rPr lang="en-US" sz="3600" dirty="0" smtClean="0">
                <a:latin typeface="Palatino" charset="0"/>
              </a:rPr>
              <a:t>first DNA structure was determined </a:t>
            </a:r>
            <a:r>
              <a:rPr lang="en-US" sz="3600" dirty="0">
                <a:latin typeface="Palatino" charset="0"/>
              </a:rPr>
              <a:t>by James Watson and Francis Crick in 1953</a:t>
            </a:r>
          </a:p>
          <a:p>
            <a:pPr algn="just">
              <a:buClr>
                <a:srgbClr val="33CC33"/>
              </a:buClr>
            </a:pPr>
            <a:r>
              <a:rPr lang="en-US" sz="3600" dirty="0">
                <a:solidFill>
                  <a:srgbClr val="FF9900"/>
                </a:solidFill>
                <a:latin typeface="Palatino" charset="0"/>
              </a:rPr>
              <a:t>Commonly known as </a:t>
            </a:r>
            <a:r>
              <a:rPr lang="en-US" sz="3600" dirty="0">
                <a:latin typeface="Palatino" charset="0"/>
              </a:rPr>
              <a:t>Watson-Crick structure</a:t>
            </a:r>
          </a:p>
          <a:p>
            <a:pPr algn="just">
              <a:buClr>
                <a:srgbClr val="33CC33"/>
              </a:buClr>
              <a:buFont typeface="Wingdings" charset="0"/>
              <a:buNone/>
            </a:pPr>
            <a:endParaRPr lang="en-US" sz="3600" dirty="0">
              <a:solidFill>
                <a:srgbClr val="FF9900"/>
              </a:solidFill>
              <a:latin typeface="Palatino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1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666750"/>
            <a:ext cx="5700712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5700" name="Rectangle 4"/>
          <p:cNvSpPr>
            <a:spLocks noChangeArrowheads="1"/>
          </p:cNvSpPr>
          <p:nvPr/>
        </p:nvSpPr>
        <p:spPr bwMode="auto">
          <a:xfrm>
            <a:off x="3048000" y="5943600"/>
            <a:ext cx="4176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James Watson and Francis Crick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867400"/>
            <a:ext cx="8743950" cy="381000"/>
          </a:xfrm>
        </p:spPr>
        <p:txBody>
          <a:bodyPr/>
          <a:lstStyle/>
          <a:p>
            <a:pPr algn="ctr"/>
            <a:r>
              <a:rPr lang="en-US" sz="2000"/>
              <a:t>Three-dimensional structure of B-DNA</a:t>
            </a:r>
          </a:p>
        </p:txBody>
      </p:sp>
      <p:pic>
        <p:nvPicPr>
          <p:cNvPr id="2816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79788" y="419100"/>
            <a:ext cx="3363912" cy="5372100"/>
          </a:xfrm>
        </p:spPr>
      </p:pic>
      <p:sp>
        <p:nvSpPr>
          <p:cNvPr id="281604" name="Rectangle 4"/>
          <p:cNvSpPr>
            <a:spLocks noChangeArrowheads="1"/>
          </p:cNvSpPr>
          <p:nvPr/>
        </p:nvSpPr>
        <p:spPr bwMode="auto">
          <a:xfrm rot="-5400000">
            <a:off x="-30955" y="4879181"/>
            <a:ext cx="6524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87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381000"/>
            <a:ext cx="5972175" cy="17526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The Features of Watson-Crick DNA structure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2286000"/>
            <a:ext cx="8915400" cy="4267200"/>
          </a:xfrm>
        </p:spPr>
        <p:txBody>
          <a:bodyPr/>
          <a:lstStyle/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 sz="3200">
                <a:latin typeface="Palatino" charset="0"/>
              </a:rPr>
              <a:t>Two polynucleotide chains wind around a common axis to form a double helix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 sz="3200">
                <a:solidFill>
                  <a:srgbClr val="FF9900"/>
                </a:solidFill>
                <a:latin typeface="Palatino" charset="0"/>
              </a:rPr>
              <a:t>The two strands are anti-parallel (run in opposite direction)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 sz="3200">
                <a:latin typeface="Palatino" charset="0"/>
              </a:rPr>
              <a:t>Each strand is a right-handed helix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 sz="3200">
                <a:solidFill>
                  <a:srgbClr val="FF9900"/>
                </a:solidFill>
                <a:latin typeface="Palatino" charset="0"/>
              </a:rPr>
              <a:t>The nitrogenous bases are in the center of the double helix and the sugar-phosphate chains are on the sides</a:t>
            </a:r>
            <a:endParaRPr lang="en-US" sz="3200">
              <a:latin typeface="Palatino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5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228600"/>
            <a:ext cx="5972175" cy="17526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The Features of Watson-Crick DNA structure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905000"/>
            <a:ext cx="9525000" cy="44958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600">
                <a:solidFill>
                  <a:srgbClr val="FF9900"/>
                </a:solidFill>
                <a:latin typeface="Palatino" charset="0"/>
              </a:rPr>
              <a:t>The surface of the double helix contains 2 grooves: the </a:t>
            </a:r>
            <a:r>
              <a:rPr lang="en-US" sz="3600">
                <a:solidFill>
                  <a:srgbClr val="33CC33"/>
                </a:solidFill>
                <a:latin typeface="Palatino" charset="0"/>
              </a:rPr>
              <a:t>major</a:t>
            </a:r>
            <a:r>
              <a:rPr lang="en-US" sz="3600">
                <a:solidFill>
                  <a:srgbClr val="FF9900"/>
                </a:solidFill>
                <a:latin typeface="Palatino" charset="0"/>
              </a:rPr>
              <a:t> and </a:t>
            </a:r>
            <a:r>
              <a:rPr lang="en-US" sz="3600">
                <a:solidFill>
                  <a:srgbClr val="33CC33"/>
                </a:solidFill>
                <a:latin typeface="Palatino" charset="0"/>
              </a:rPr>
              <a:t>minor</a:t>
            </a:r>
            <a:r>
              <a:rPr lang="en-US" sz="3600">
                <a:solidFill>
                  <a:srgbClr val="FF9900"/>
                </a:solidFill>
                <a:latin typeface="Palatino" charset="0"/>
              </a:rPr>
              <a:t> grooves</a:t>
            </a:r>
          </a:p>
          <a:p>
            <a:pPr algn="just">
              <a:buClr>
                <a:srgbClr val="33CC33"/>
              </a:buClr>
            </a:pPr>
            <a:r>
              <a:rPr lang="en-US" sz="3600">
                <a:latin typeface="Palatino" charset="0"/>
              </a:rPr>
              <a:t>Each base is hydrogen bonded to a base in the opposite strand to form a planar base pair (A-T and G-C), known as</a:t>
            </a:r>
            <a:r>
              <a:rPr lang="en-US" sz="3600">
                <a:solidFill>
                  <a:srgbClr val="FF9900"/>
                </a:solidFill>
                <a:latin typeface="Palatino" charset="0"/>
              </a:rPr>
              <a:t> </a:t>
            </a:r>
            <a:r>
              <a:rPr lang="en-US" sz="3600">
                <a:solidFill>
                  <a:srgbClr val="33CC33"/>
                </a:solidFill>
                <a:latin typeface="Palatino" charset="0"/>
              </a:rPr>
              <a:t>complementary base pairing</a:t>
            </a:r>
          </a:p>
          <a:p>
            <a:pPr algn="just">
              <a:buClr>
                <a:srgbClr val="33CC33"/>
              </a:buClr>
            </a:pPr>
            <a:r>
              <a:rPr lang="en-US" sz="3600">
                <a:solidFill>
                  <a:srgbClr val="FF9900"/>
                </a:solidFill>
                <a:latin typeface="Palatino" charset="0"/>
              </a:rPr>
              <a:t>The helix has 10 base pairs (bp) per turn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9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943600"/>
            <a:ext cx="8743950" cy="457200"/>
          </a:xfrm>
        </p:spPr>
        <p:txBody>
          <a:bodyPr/>
          <a:lstStyle/>
          <a:p>
            <a:pPr algn="ctr"/>
            <a:r>
              <a:rPr lang="en-US"/>
              <a:t>Structure of B-DNA</a:t>
            </a:r>
          </a:p>
        </p:txBody>
      </p:sp>
      <p:sp>
        <p:nvSpPr>
          <p:cNvPr id="205827" name="Text Box 3"/>
          <p:cNvSpPr txBox="1">
            <a:spLocks noChangeArrowheads="1"/>
          </p:cNvSpPr>
          <p:nvPr/>
        </p:nvSpPr>
        <p:spPr bwMode="auto">
          <a:xfrm rot="-5400000">
            <a:off x="-123030" y="4701381"/>
            <a:ext cx="8366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1108</a:t>
            </a:r>
            <a:endParaRPr lang="en-US" sz="1000">
              <a:latin typeface="Times" charset="0"/>
            </a:endParaRPr>
          </a:p>
        </p:txBody>
      </p:sp>
      <p:pic>
        <p:nvPicPr>
          <p:cNvPr id="2058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3100" y="317500"/>
            <a:ext cx="6072188" cy="5397500"/>
          </a:xfrm>
        </p:spPr>
      </p:pic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6096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Types of DNA Structure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1700" y="2438400"/>
            <a:ext cx="6934200" cy="25146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600">
                <a:latin typeface="Palatino" charset="0"/>
              </a:rPr>
              <a:t>A-DNA</a:t>
            </a:r>
          </a:p>
          <a:p>
            <a:pPr algn="just">
              <a:buClr>
                <a:srgbClr val="33CC33"/>
              </a:buClr>
            </a:pPr>
            <a:r>
              <a:rPr lang="en-US" sz="3600">
                <a:solidFill>
                  <a:srgbClr val="FF9900"/>
                </a:solidFill>
                <a:latin typeface="Palatino" charset="0"/>
              </a:rPr>
              <a:t>B-DNA (Watson-Crick DNA)</a:t>
            </a:r>
          </a:p>
          <a:p>
            <a:pPr algn="just">
              <a:buClr>
                <a:srgbClr val="33CC33"/>
              </a:buClr>
            </a:pPr>
            <a:r>
              <a:rPr lang="en-US" sz="3600">
                <a:latin typeface="Palatino" charset="0"/>
              </a:rPr>
              <a:t>Z-DNA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1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1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1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59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867400"/>
            <a:ext cx="8743950" cy="533400"/>
          </a:xfrm>
        </p:spPr>
        <p:txBody>
          <a:bodyPr/>
          <a:lstStyle/>
          <a:p>
            <a:pPr algn="ctr"/>
            <a:r>
              <a:rPr lang="en-US"/>
              <a:t>Structure of A-DNA</a:t>
            </a:r>
          </a:p>
        </p:txBody>
      </p:sp>
      <p:pic>
        <p:nvPicPr>
          <p:cNvPr id="3020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5700" y="419100"/>
            <a:ext cx="5434013" cy="5105400"/>
          </a:xfrm>
        </p:spPr>
      </p:pic>
      <p:sp>
        <p:nvSpPr>
          <p:cNvPr id="302084" name="Text Box 4"/>
          <p:cNvSpPr txBox="1">
            <a:spLocks noChangeArrowheads="1"/>
          </p:cNvSpPr>
          <p:nvPr/>
        </p:nvSpPr>
        <p:spPr bwMode="auto">
          <a:xfrm rot="-5400000">
            <a:off x="-123031" y="4706144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1110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867400"/>
            <a:ext cx="8743950" cy="533400"/>
          </a:xfrm>
        </p:spPr>
        <p:txBody>
          <a:bodyPr/>
          <a:lstStyle/>
          <a:p>
            <a:pPr algn="ctr"/>
            <a:r>
              <a:rPr lang="en-US"/>
              <a:t>Structure of Z-DNA</a:t>
            </a:r>
          </a:p>
        </p:txBody>
      </p:sp>
      <p:pic>
        <p:nvPicPr>
          <p:cNvPr id="3031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2225" y="419100"/>
            <a:ext cx="5162550" cy="5105400"/>
          </a:xfrm>
        </p:spPr>
      </p:pic>
      <p:sp>
        <p:nvSpPr>
          <p:cNvPr id="303108" name="Text Box 4"/>
          <p:cNvSpPr txBox="1">
            <a:spLocks noChangeArrowheads="1"/>
          </p:cNvSpPr>
          <p:nvPr/>
        </p:nvSpPr>
        <p:spPr bwMode="auto">
          <a:xfrm rot="-5400000">
            <a:off x="-123031" y="4706144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1112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6096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DNA Supercoiling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9700" y="2286000"/>
            <a:ext cx="8077200" cy="25146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600">
                <a:latin typeface="Palatino" charset="0"/>
              </a:rPr>
              <a:t>The chromosomes of many bacteria and viruses contain circular DNA which is supercoiled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3810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Nucleotides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447800"/>
            <a:ext cx="8229600" cy="47244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600">
                <a:latin typeface="Palatino" charset="0"/>
              </a:rPr>
              <a:t>Nucleotides are composed of a </a:t>
            </a:r>
            <a:r>
              <a:rPr lang="en-US" sz="3600">
                <a:solidFill>
                  <a:srgbClr val="33CC33"/>
                </a:solidFill>
                <a:latin typeface="Palatino" charset="0"/>
              </a:rPr>
              <a:t>nitrogenous base</a:t>
            </a:r>
            <a:r>
              <a:rPr lang="en-US" sz="3600">
                <a:latin typeface="Palatino" charset="0"/>
              </a:rPr>
              <a:t>, </a:t>
            </a:r>
            <a:r>
              <a:rPr lang="en-US" sz="3600">
                <a:solidFill>
                  <a:schemeClr val="bg2"/>
                </a:solidFill>
                <a:latin typeface="Palatino" charset="0"/>
              </a:rPr>
              <a:t>sugar</a:t>
            </a:r>
            <a:r>
              <a:rPr lang="en-US" sz="3600">
                <a:latin typeface="Palatino" charset="0"/>
              </a:rPr>
              <a:t>, and </a:t>
            </a:r>
            <a:r>
              <a:rPr lang="en-US" sz="3600">
                <a:solidFill>
                  <a:srgbClr val="009999"/>
                </a:solidFill>
                <a:latin typeface="Palatino" charset="0"/>
              </a:rPr>
              <a:t>phosphate group(s)</a:t>
            </a:r>
            <a:endParaRPr lang="en-US" sz="3600">
              <a:latin typeface="Palatino" charset="0"/>
            </a:endParaRPr>
          </a:p>
          <a:p>
            <a:pPr algn="just">
              <a:buClr>
                <a:srgbClr val="33CC33"/>
              </a:buClr>
            </a:pPr>
            <a:r>
              <a:rPr lang="en-US" sz="3600">
                <a:solidFill>
                  <a:srgbClr val="FF9900"/>
                </a:solidFill>
                <a:latin typeface="Palatino" charset="0"/>
              </a:rPr>
              <a:t>The </a:t>
            </a:r>
            <a:r>
              <a:rPr lang="en-US" sz="3600">
                <a:solidFill>
                  <a:srgbClr val="33CC33"/>
                </a:solidFill>
                <a:latin typeface="Palatino" charset="0"/>
              </a:rPr>
              <a:t>nitrogenous bases</a:t>
            </a:r>
            <a:r>
              <a:rPr lang="en-US" sz="3600">
                <a:solidFill>
                  <a:srgbClr val="FF9900"/>
                </a:solidFill>
                <a:latin typeface="Palatino" charset="0"/>
              </a:rPr>
              <a:t> are of two types:</a:t>
            </a:r>
          </a:p>
          <a:p>
            <a:pPr lvl="1" algn="just">
              <a:buClr>
                <a:srgbClr val="33CC33"/>
              </a:buClr>
            </a:pPr>
            <a:r>
              <a:rPr lang="en-US" sz="3500">
                <a:solidFill>
                  <a:srgbClr val="33CC33"/>
                </a:solidFill>
                <a:latin typeface="Palatino" charset="0"/>
              </a:rPr>
              <a:t>Purine</a:t>
            </a:r>
            <a:endParaRPr lang="en-US" sz="3500">
              <a:solidFill>
                <a:srgbClr val="FF9900"/>
              </a:solidFill>
              <a:latin typeface="Palatino" charset="0"/>
            </a:endParaRPr>
          </a:p>
          <a:p>
            <a:pPr lvl="1" algn="just">
              <a:buClr>
                <a:srgbClr val="33CC33"/>
              </a:buClr>
            </a:pPr>
            <a:r>
              <a:rPr lang="en-US" sz="3500">
                <a:solidFill>
                  <a:srgbClr val="33CC33"/>
                </a:solidFill>
                <a:latin typeface="Palatino" charset="0"/>
              </a:rPr>
              <a:t>Pyrimidine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1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1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1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1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1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1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1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1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1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3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029200"/>
            <a:ext cx="8743950" cy="533400"/>
          </a:xfrm>
        </p:spPr>
        <p:txBody>
          <a:bodyPr/>
          <a:lstStyle/>
          <a:p>
            <a:pPr algn="ctr"/>
            <a:r>
              <a:rPr lang="en-US"/>
              <a:t>DNA Supercoiling in bacteria and viruses</a:t>
            </a:r>
            <a:endParaRPr lang="en-US" i="1">
              <a:latin typeface="Arial-ItalicMT" charset="0"/>
            </a:endParaRPr>
          </a:p>
        </p:txBody>
      </p:sp>
      <p:pic>
        <p:nvPicPr>
          <p:cNvPr id="3051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1525" y="1714500"/>
            <a:ext cx="8743950" cy="2514600"/>
          </a:xfrm>
        </p:spPr>
      </p:pic>
      <p:sp>
        <p:nvSpPr>
          <p:cNvPr id="305156" name="Text Box 4"/>
          <p:cNvSpPr txBox="1">
            <a:spLocks noChangeArrowheads="1"/>
          </p:cNvSpPr>
          <p:nvPr/>
        </p:nvSpPr>
        <p:spPr bwMode="auto">
          <a:xfrm rot="-5400000">
            <a:off x="-123031" y="4702969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1122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0" y="381000"/>
            <a:ext cx="6858000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Melting Temperature (Tm)</a:t>
            </a: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1100" y="1752600"/>
            <a:ext cx="8077200" cy="4191000"/>
          </a:xfrm>
        </p:spPr>
        <p:txBody>
          <a:bodyPr/>
          <a:lstStyle/>
          <a:p>
            <a:pPr>
              <a:buClr>
                <a:srgbClr val="33CC33"/>
              </a:buClr>
            </a:pPr>
            <a:r>
              <a:rPr lang="en-US" sz="3600">
                <a:latin typeface="Palatino" charset="0"/>
              </a:rPr>
              <a:t>The temperature at which the double-stranded DNA is separated into two single strands</a:t>
            </a:r>
          </a:p>
          <a:p>
            <a:pPr algn="just">
              <a:buClr>
                <a:srgbClr val="33CC33"/>
              </a:buClr>
            </a:pPr>
            <a:r>
              <a:rPr lang="en-US" sz="3600">
                <a:solidFill>
                  <a:srgbClr val="FF9900"/>
                </a:solidFill>
                <a:latin typeface="Palatino" charset="0"/>
              </a:rPr>
              <a:t>Melting temp. of DNA depends on nitrogenous base content (A-T and G-C)</a:t>
            </a:r>
          </a:p>
          <a:p>
            <a:pPr algn="just">
              <a:buClr>
                <a:srgbClr val="33CC33"/>
              </a:buClr>
            </a:pPr>
            <a:r>
              <a:rPr lang="en-US" sz="3600">
                <a:latin typeface="Palatino" charset="0"/>
              </a:rPr>
              <a:t>G-C has 3 hydrogen bonds (stronger than A-T)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7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715000"/>
            <a:ext cx="8743950" cy="533400"/>
          </a:xfrm>
        </p:spPr>
        <p:txBody>
          <a:bodyPr/>
          <a:lstStyle/>
          <a:p>
            <a:pPr algn="ctr"/>
            <a:r>
              <a:rPr lang="en-US"/>
              <a:t>DNA melting due to heat</a:t>
            </a:r>
          </a:p>
        </p:txBody>
      </p:sp>
      <p:sp>
        <p:nvSpPr>
          <p:cNvPr id="334851" name="Rectangle 3"/>
          <p:cNvSpPr>
            <a:spLocks noChangeArrowheads="1"/>
          </p:cNvSpPr>
          <p:nvPr/>
        </p:nvSpPr>
        <p:spPr bwMode="auto">
          <a:xfrm rot="-5400000">
            <a:off x="-37305" y="4879181"/>
            <a:ext cx="6524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90</a:t>
            </a:r>
          </a:p>
        </p:txBody>
      </p:sp>
      <p:pic>
        <p:nvPicPr>
          <p:cNvPr id="3348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51075" y="419100"/>
            <a:ext cx="5783263" cy="5105400"/>
          </a:xfrm>
        </p:spPr>
      </p:pic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0" y="457200"/>
            <a:ext cx="6910388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Structure of RNA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8700" y="1676400"/>
            <a:ext cx="8534400" cy="45720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200">
                <a:latin typeface="Palatino" charset="0"/>
              </a:rPr>
              <a:t>RNA is a single-stranded polymer of ribonucleotides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79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0" y="457200"/>
            <a:ext cx="6910388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Types of RNA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8700" y="1676400"/>
            <a:ext cx="8534400" cy="45720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200">
                <a:latin typeface="Palatino" charset="0"/>
              </a:rPr>
              <a:t>mRNA (messenger RNA)</a:t>
            </a:r>
          </a:p>
          <a:p>
            <a:pPr lvl="1" algn="just">
              <a:buClr>
                <a:srgbClr val="33CC33"/>
              </a:buClr>
            </a:pPr>
            <a:r>
              <a:rPr lang="en-US" sz="3100" i="1">
                <a:latin typeface="Palatino" charset="0"/>
              </a:rPr>
              <a:t>Function</a:t>
            </a:r>
            <a:r>
              <a:rPr lang="en-US" sz="3100">
                <a:latin typeface="Palatino" charset="0"/>
              </a:rPr>
              <a:t>: Transcription process (from DNA to mRNA)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5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0" y="457200"/>
            <a:ext cx="6910388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Types of RNA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8700" y="1676400"/>
            <a:ext cx="8534400" cy="45720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200" dirty="0" err="1">
                <a:latin typeface="Palatino" charset="0"/>
              </a:rPr>
              <a:t>tRNA</a:t>
            </a:r>
            <a:r>
              <a:rPr lang="en-US" sz="3200" dirty="0">
                <a:latin typeface="Palatino" charset="0"/>
              </a:rPr>
              <a:t> (transfer RNA)</a:t>
            </a:r>
          </a:p>
          <a:p>
            <a:pPr lvl="1" algn="just">
              <a:buClr>
                <a:srgbClr val="33CC33"/>
              </a:buClr>
            </a:pPr>
            <a:r>
              <a:rPr lang="en-US" sz="3100" i="1" dirty="0">
                <a:latin typeface="Palatino" charset="0"/>
              </a:rPr>
              <a:t>Function</a:t>
            </a:r>
            <a:r>
              <a:rPr lang="en-US" sz="3100" dirty="0">
                <a:latin typeface="Palatino" charset="0"/>
              </a:rPr>
              <a:t>: Translation process (from mRNA to protein </a:t>
            </a:r>
            <a:r>
              <a:rPr lang="en-US" sz="3100" dirty="0" smtClean="0">
                <a:latin typeface="Palatino" charset="0"/>
              </a:rPr>
              <a:t>synthesis)</a:t>
            </a:r>
          </a:p>
          <a:p>
            <a:pPr lvl="1" algn="just">
              <a:buClr>
                <a:srgbClr val="33CC33"/>
              </a:buClr>
            </a:pPr>
            <a:r>
              <a:rPr lang="en-US" sz="3100" dirty="0">
                <a:latin typeface="Palatino" charset="0"/>
              </a:rPr>
              <a:t>I</a:t>
            </a:r>
            <a:r>
              <a:rPr lang="en-US" sz="3100" dirty="0" smtClean="0">
                <a:latin typeface="Palatino" charset="0"/>
              </a:rPr>
              <a:t>t </a:t>
            </a:r>
            <a:r>
              <a:rPr lang="en-US" sz="3100" dirty="0">
                <a:latin typeface="Palatino" charset="0"/>
              </a:rPr>
              <a:t>transfers amino acids to the growing protein chain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1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1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1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79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867400"/>
            <a:ext cx="8743950" cy="5334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Structure of a tRNA</a:t>
            </a: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pic>
        <p:nvPicPr>
          <p:cNvPr id="3072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1663" y="228600"/>
            <a:ext cx="3830637" cy="5524500"/>
          </a:xfrm>
        </p:spPr>
      </p:pic>
      <p:sp>
        <p:nvSpPr>
          <p:cNvPr id="307204" name="Text Box 4"/>
          <p:cNvSpPr txBox="1">
            <a:spLocks noChangeArrowheads="1"/>
          </p:cNvSpPr>
          <p:nvPr/>
        </p:nvSpPr>
        <p:spPr bwMode="auto">
          <a:xfrm rot="-5400000">
            <a:off x="-121443" y="4745831"/>
            <a:ext cx="8366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1292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0" y="457200"/>
            <a:ext cx="6910388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Types of RNA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8700" y="1676400"/>
            <a:ext cx="8534400" cy="45720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200">
                <a:latin typeface="Palatino" charset="0"/>
              </a:rPr>
              <a:t>rRNA (ribosomal RNA)</a:t>
            </a:r>
          </a:p>
          <a:p>
            <a:pPr lvl="1" algn="just">
              <a:buClr>
                <a:srgbClr val="33CC33"/>
              </a:buClr>
            </a:pPr>
            <a:r>
              <a:rPr lang="en-US" sz="3100" i="1">
                <a:latin typeface="Palatino" charset="0"/>
              </a:rPr>
              <a:t>Function</a:t>
            </a:r>
            <a:r>
              <a:rPr lang="en-US" sz="3100">
                <a:latin typeface="Palatino" charset="0"/>
              </a:rPr>
              <a:t>: Site of protein synthesis (factory)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2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2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2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3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715000"/>
            <a:ext cx="8743950" cy="762000"/>
          </a:xfrm>
        </p:spPr>
        <p:txBody>
          <a:bodyPr/>
          <a:lstStyle/>
          <a:p>
            <a:pPr algn="ctr"/>
            <a:r>
              <a:rPr lang="en-US">
                <a:solidFill>
                  <a:srgbClr val="000000"/>
                </a:solidFill>
              </a:rPr>
              <a:t>Structure of ribosome</a:t>
            </a:r>
            <a:endParaRPr lang="en-US" sz="1500">
              <a:solidFill>
                <a:srgbClr val="000000"/>
              </a:solidFill>
            </a:endParaRPr>
          </a:p>
        </p:txBody>
      </p:sp>
      <p:pic>
        <p:nvPicPr>
          <p:cNvPr id="3092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7113" y="419100"/>
            <a:ext cx="3151187" cy="5105400"/>
          </a:xfrm>
        </p:spPr>
      </p:pic>
      <p:sp>
        <p:nvSpPr>
          <p:cNvPr id="309252" name="Text Box 4"/>
          <p:cNvSpPr txBox="1">
            <a:spLocks noChangeArrowheads="1"/>
          </p:cNvSpPr>
          <p:nvPr/>
        </p:nvSpPr>
        <p:spPr bwMode="auto">
          <a:xfrm rot="-5400000">
            <a:off x="-121444" y="4747419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1310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866900" y="304800"/>
            <a:ext cx="6834188" cy="1905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Chromosome Structure:</a:t>
            </a:r>
            <a:b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</a:br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How DNA is organized in a chromosome?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2438400"/>
            <a:ext cx="8305800" cy="4038600"/>
          </a:xfrm>
        </p:spPr>
        <p:txBody>
          <a:bodyPr/>
          <a:lstStyle/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 sz="3600">
                <a:latin typeface="Palatino" charset="0"/>
              </a:rPr>
              <a:t>The human genome contains 3.5 billion base pairs and more than 95% is non-coding or </a:t>
            </a:r>
            <a:r>
              <a:rPr lang="ja-JP" altLang="en-US" sz="3600">
                <a:latin typeface="Arial"/>
              </a:rPr>
              <a:t>“</a:t>
            </a:r>
            <a:r>
              <a:rPr lang="en-US" sz="3600">
                <a:latin typeface="Palatino" charset="0"/>
              </a:rPr>
              <a:t>junk</a:t>
            </a:r>
            <a:r>
              <a:rPr lang="ja-JP" altLang="en-US" sz="3600">
                <a:latin typeface="Arial"/>
              </a:rPr>
              <a:t>”</a:t>
            </a:r>
            <a:r>
              <a:rPr lang="en-US" sz="3600">
                <a:latin typeface="Palatino" charset="0"/>
              </a:rPr>
              <a:t> DNA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 sz="3600">
                <a:solidFill>
                  <a:srgbClr val="FF9900"/>
                </a:solidFill>
                <a:latin typeface="Palatino" charset="0"/>
              </a:rPr>
              <a:t>The DNA from single 23 human chromosomes have a length of 1 meter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 sz="3600">
                <a:latin typeface="Palatino" charset="0"/>
              </a:rPr>
              <a:t>How such large quantities of DNA are packed into a single cell?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1066800"/>
            <a:ext cx="8229600" cy="47244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600">
                <a:solidFill>
                  <a:srgbClr val="FF9900"/>
                </a:solidFill>
                <a:latin typeface="Palatino" charset="0"/>
              </a:rPr>
              <a:t>The most common </a:t>
            </a:r>
            <a:r>
              <a:rPr lang="en-US" sz="3600">
                <a:solidFill>
                  <a:srgbClr val="33CC33"/>
                </a:solidFill>
                <a:latin typeface="Palatino" charset="0"/>
              </a:rPr>
              <a:t>purines</a:t>
            </a:r>
            <a:r>
              <a:rPr lang="en-US" sz="3600">
                <a:solidFill>
                  <a:srgbClr val="FF9900"/>
                </a:solidFill>
                <a:latin typeface="Palatino" charset="0"/>
              </a:rPr>
              <a:t> are:</a:t>
            </a:r>
          </a:p>
          <a:p>
            <a:pPr lvl="1" algn="just">
              <a:buClr>
                <a:srgbClr val="33CC33"/>
              </a:buClr>
            </a:pPr>
            <a:r>
              <a:rPr lang="en-US" sz="3500">
                <a:solidFill>
                  <a:srgbClr val="FF9900"/>
                </a:solidFill>
                <a:latin typeface="Palatino" charset="0"/>
              </a:rPr>
              <a:t>Adenine (A)</a:t>
            </a:r>
          </a:p>
          <a:p>
            <a:pPr lvl="1" algn="just">
              <a:buClr>
                <a:srgbClr val="33CC33"/>
              </a:buClr>
            </a:pPr>
            <a:r>
              <a:rPr lang="en-US" sz="3500">
                <a:solidFill>
                  <a:srgbClr val="FF9900"/>
                </a:solidFill>
                <a:latin typeface="Palatino" charset="0"/>
              </a:rPr>
              <a:t>Guanine (G)</a:t>
            </a:r>
          </a:p>
          <a:p>
            <a:pPr algn="just">
              <a:buClr>
                <a:srgbClr val="33CC33"/>
              </a:buClr>
            </a:pPr>
            <a:r>
              <a:rPr lang="en-US" sz="3600">
                <a:latin typeface="Palatino" charset="0"/>
              </a:rPr>
              <a:t>The most common </a:t>
            </a:r>
            <a:r>
              <a:rPr lang="en-US" sz="3600">
                <a:solidFill>
                  <a:srgbClr val="33CC33"/>
                </a:solidFill>
                <a:latin typeface="Palatino" charset="0"/>
              </a:rPr>
              <a:t>pyrimidines</a:t>
            </a:r>
            <a:r>
              <a:rPr lang="en-US" sz="3600">
                <a:latin typeface="Palatino" charset="0"/>
              </a:rPr>
              <a:t> are:</a:t>
            </a:r>
          </a:p>
          <a:p>
            <a:pPr lvl="1" algn="just">
              <a:buClr>
                <a:srgbClr val="33CC33"/>
              </a:buClr>
            </a:pPr>
            <a:r>
              <a:rPr lang="en-US" sz="3500">
                <a:latin typeface="Palatino" charset="0"/>
              </a:rPr>
              <a:t>Cytosine (C)</a:t>
            </a:r>
          </a:p>
          <a:p>
            <a:pPr lvl="1" algn="just">
              <a:buClr>
                <a:srgbClr val="33CC33"/>
              </a:buClr>
            </a:pPr>
            <a:r>
              <a:rPr lang="en-US" sz="3500">
                <a:latin typeface="Palatino" charset="0"/>
              </a:rPr>
              <a:t>Uracil (U)</a:t>
            </a:r>
          </a:p>
          <a:p>
            <a:pPr lvl="1" algn="just">
              <a:buClr>
                <a:srgbClr val="33CC33"/>
              </a:buClr>
            </a:pPr>
            <a:r>
              <a:rPr lang="en-US" sz="3500">
                <a:latin typeface="Palatino" charset="0"/>
              </a:rPr>
              <a:t>Thymine (T)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2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2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2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2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2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2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2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2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2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2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2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2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2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2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2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2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2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2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2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2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2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6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715000"/>
            <a:ext cx="8743950" cy="4572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Electron micrograph of a human chromosome</a:t>
            </a:r>
          </a:p>
        </p:txBody>
      </p:sp>
      <p:sp>
        <p:nvSpPr>
          <p:cNvPr id="311299" name="Text Box 3"/>
          <p:cNvSpPr txBox="1">
            <a:spLocks noChangeArrowheads="1"/>
          </p:cNvSpPr>
          <p:nvPr/>
        </p:nvSpPr>
        <p:spPr bwMode="auto">
          <a:xfrm rot="-5400000">
            <a:off x="-119856" y="4753769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1423</a:t>
            </a:r>
            <a:endParaRPr lang="en-US" sz="1000">
              <a:latin typeface="Times" charset="0"/>
            </a:endParaRPr>
          </a:p>
        </p:txBody>
      </p:sp>
      <p:pic>
        <p:nvPicPr>
          <p:cNvPr id="3113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9713" y="419100"/>
            <a:ext cx="7265987" cy="5105400"/>
          </a:xfrm>
        </p:spPr>
      </p:pic>
    </p:spTree>
  </p:cSld>
  <p:clrMapOvr>
    <a:masterClrMapping/>
  </p:clrMapOvr>
  <p:transition xmlns:p14="http://schemas.microsoft.com/office/powerpoint/2010/main" spd="slow"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715000"/>
            <a:ext cx="8743950" cy="6096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The DNA of a human chromosome</a:t>
            </a:r>
          </a:p>
        </p:txBody>
      </p:sp>
      <p:pic>
        <p:nvPicPr>
          <p:cNvPr id="3123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54313" y="419100"/>
            <a:ext cx="4778375" cy="5105400"/>
          </a:xfrm>
        </p:spPr>
      </p:pic>
      <p:sp>
        <p:nvSpPr>
          <p:cNvPr id="312324" name="Text Box 4"/>
          <p:cNvSpPr txBox="1">
            <a:spLocks noChangeArrowheads="1"/>
          </p:cNvSpPr>
          <p:nvPr/>
        </p:nvSpPr>
        <p:spPr bwMode="auto">
          <a:xfrm rot="-5400000">
            <a:off x="-119855" y="4752181"/>
            <a:ext cx="8366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1430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57300" y="1066800"/>
            <a:ext cx="8305800" cy="49530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600" dirty="0">
                <a:solidFill>
                  <a:srgbClr val="33CC33"/>
                </a:solidFill>
                <a:latin typeface="Palatino" charset="0"/>
              </a:rPr>
              <a:t>Chromatin:</a:t>
            </a:r>
            <a:r>
              <a:rPr lang="en-US" sz="3600" dirty="0">
                <a:latin typeface="Palatino" charset="0"/>
              </a:rPr>
              <a:t> Each chromosome is a complex of a single linear DNA molecule and </a:t>
            </a:r>
            <a:r>
              <a:rPr lang="en-US" sz="3600" dirty="0" smtClean="0">
                <a:solidFill>
                  <a:srgbClr val="33CC33"/>
                </a:solidFill>
                <a:latin typeface="Palatino" charset="0"/>
              </a:rPr>
              <a:t>histone proteins </a:t>
            </a:r>
            <a:r>
              <a:rPr lang="en-US" sz="3600" dirty="0">
                <a:latin typeface="Palatino" charset="0"/>
              </a:rPr>
              <a:t>called </a:t>
            </a:r>
            <a:r>
              <a:rPr lang="en-US" sz="3600" dirty="0">
                <a:solidFill>
                  <a:srgbClr val="FF9900"/>
                </a:solidFill>
                <a:latin typeface="Palatino" charset="0"/>
              </a:rPr>
              <a:t>chromatin</a:t>
            </a:r>
          </a:p>
          <a:p>
            <a:pPr algn="just">
              <a:buClr>
                <a:srgbClr val="33CC33"/>
              </a:buClr>
              <a:buFont typeface="Wingdings" charset="0"/>
              <a:buNone/>
            </a:pPr>
            <a:endParaRPr lang="en-US" sz="3600" dirty="0">
              <a:solidFill>
                <a:srgbClr val="FF9900"/>
              </a:solidFill>
              <a:latin typeface="Palatino" charset="0"/>
            </a:endParaRPr>
          </a:p>
          <a:p>
            <a:pPr algn="just">
              <a:buClr>
                <a:srgbClr val="33CC33"/>
              </a:buClr>
            </a:pPr>
            <a:r>
              <a:rPr lang="en-US" sz="3600" dirty="0" smtClean="0">
                <a:latin typeface="Palatino" charset="0"/>
              </a:rPr>
              <a:t>Chromatin</a:t>
            </a:r>
            <a:r>
              <a:rPr lang="en-US" sz="3600" dirty="0">
                <a:latin typeface="Palatino" charset="0"/>
              </a:rPr>
              <a:t> </a:t>
            </a:r>
            <a:r>
              <a:rPr lang="en-US" sz="3600" dirty="0" smtClean="0">
                <a:latin typeface="Palatino" charset="0"/>
              </a:rPr>
              <a:t>consists of:</a:t>
            </a:r>
          </a:p>
          <a:p>
            <a:pPr lvl="1" algn="just">
              <a:buClr>
                <a:srgbClr val="33CC33"/>
              </a:buClr>
            </a:pPr>
            <a:r>
              <a:rPr lang="en-US" sz="3400" dirty="0" smtClean="0">
                <a:latin typeface="Palatino" charset="0"/>
              </a:rPr>
              <a:t>50% DNA</a:t>
            </a:r>
          </a:p>
          <a:p>
            <a:pPr lvl="1" algn="just">
              <a:buClr>
                <a:srgbClr val="33CC33"/>
              </a:buClr>
            </a:pPr>
            <a:r>
              <a:rPr lang="en-US" sz="3400" dirty="0" smtClean="0">
                <a:latin typeface="Palatino" charset="0"/>
              </a:rPr>
              <a:t>50% histones</a:t>
            </a:r>
            <a:endParaRPr lang="en-US" sz="3600" dirty="0">
              <a:latin typeface="Palatino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3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3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3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3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3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3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3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3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3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3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3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3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6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791200"/>
            <a:ext cx="8743950" cy="4572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Electron micrograph of chromatin filaments</a:t>
            </a:r>
            <a:endParaRPr lang="en-US" b="1">
              <a:solidFill>
                <a:schemeClr val="tx1"/>
              </a:solidFill>
            </a:endParaRPr>
          </a:p>
        </p:txBody>
      </p:sp>
      <p:pic>
        <p:nvPicPr>
          <p:cNvPr id="3143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11338" y="419100"/>
            <a:ext cx="6664325" cy="5105400"/>
          </a:xfrm>
        </p:spPr>
      </p:pic>
      <p:sp>
        <p:nvSpPr>
          <p:cNvPr id="314372" name="Text Box 4"/>
          <p:cNvSpPr txBox="1">
            <a:spLocks noChangeArrowheads="1"/>
          </p:cNvSpPr>
          <p:nvPr/>
        </p:nvSpPr>
        <p:spPr bwMode="auto">
          <a:xfrm rot="-5400000">
            <a:off x="-119855" y="4752181"/>
            <a:ext cx="8366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1429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66900" y="381000"/>
            <a:ext cx="6834188" cy="10668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Histones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1600200"/>
            <a:ext cx="8305800" cy="47244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600" dirty="0">
                <a:latin typeface="Palatino" charset="0"/>
              </a:rPr>
              <a:t>Five major types of histones:</a:t>
            </a:r>
          </a:p>
          <a:p>
            <a:pPr lvl="1" algn="just">
              <a:buClr>
                <a:srgbClr val="33CC33"/>
              </a:buClr>
            </a:pPr>
            <a:r>
              <a:rPr lang="en-US" sz="3500" dirty="0">
                <a:latin typeface="Palatino" charset="0"/>
              </a:rPr>
              <a:t>H1	H2A	</a:t>
            </a:r>
            <a:r>
              <a:rPr lang="en-US" sz="3500" dirty="0" smtClean="0">
                <a:latin typeface="Palatino" charset="0"/>
              </a:rPr>
              <a:t>H2B</a:t>
            </a:r>
            <a:r>
              <a:rPr lang="en-US" sz="3500" dirty="0">
                <a:latin typeface="Palatino" charset="0"/>
              </a:rPr>
              <a:t>		H3		H4</a:t>
            </a:r>
          </a:p>
          <a:p>
            <a:pPr algn="just">
              <a:buClr>
                <a:srgbClr val="33CC33"/>
              </a:buClr>
            </a:pPr>
            <a:r>
              <a:rPr lang="en-US" sz="3600" dirty="0">
                <a:solidFill>
                  <a:srgbClr val="FF9900"/>
                </a:solidFill>
                <a:latin typeface="Palatino" charset="0"/>
              </a:rPr>
              <a:t>Histones have positively charged amino acids (arginine and lysine)</a:t>
            </a:r>
          </a:p>
          <a:p>
            <a:pPr algn="just">
              <a:buClr>
                <a:srgbClr val="33CC33"/>
              </a:buClr>
            </a:pPr>
            <a:r>
              <a:rPr lang="en-US" sz="3600" dirty="0">
                <a:latin typeface="Palatino" charset="0"/>
              </a:rPr>
              <a:t>These proteins bind to negatively charged PO</a:t>
            </a:r>
            <a:r>
              <a:rPr lang="en-US" sz="3600" baseline="-25000" dirty="0">
                <a:latin typeface="Palatino" charset="0"/>
              </a:rPr>
              <a:t>4</a:t>
            </a:r>
            <a:r>
              <a:rPr lang="en-US" sz="3600" dirty="0">
                <a:latin typeface="Palatino" charset="0"/>
              </a:rPr>
              <a:t> groups of DNA to stabilize the chromatin structure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5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66900" y="381000"/>
            <a:ext cx="6834188" cy="762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Nucleosomes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1143000"/>
            <a:ext cx="8305800" cy="5181600"/>
          </a:xfrm>
        </p:spPr>
        <p:txBody>
          <a:bodyPr/>
          <a:lstStyle/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 sz="3200" dirty="0">
                <a:latin typeface="Palatino" charset="0"/>
              </a:rPr>
              <a:t>Nucleosomes are particles consisting of DNA and histones connected by thin strands of naked DNA </a:t>
            </a:r>
            <a:r>
              <a:rPr lang="en-US" sz="3200" dirty="0">
                <a:solidFill>
                  <a:srgbClr val="33CC33"/>
                </a:solidFill>
                <a:latin typeface="Palatino" charset="0"/>
              </a:rPr>
              <a:t>(like beads on a string; </a:t>
            </a:r>
            <a:r>
              <a:rPr lang="en-US" sz="3200" dirty="0" err="1">
                <a:solidFill>
                  <a:srgbClr val="33CC33"/>
                </a:solidFill>
                <a:latin typeface="Palatino" charset="0"/>
              </a:rPr>
              <a:t>Sibhah</a:t>
            </a:r>
            <a:r>
              <a:rPr lang="en-US" sz="3200" dirty="0">
                <a:solidFill>
                  <a:srgbClr val="33CC33"/>
                </a:solidFill>
                <a:latin typeface="Palatino" charset="0"/>
              </a:rPr>
              <a:t> in Arabic)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Nucleosomes consist of the histone </a:t>
            </a:r>
            <a:r>
              <a:rPr lang="en-US" sz="3200" dirty="0" err="1">
                <a:solidFill>
                  <a:srgbClr val="FF9900"/>
                </a:solidFill>
                <a:latin typeface="Palatino" charset="0"/>
              </a:rPr>
              <a:t>octamer</a:t>
            </a: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 (eight) and DNA</a:t>
            </a:r>
          </a:p>
          <a:p>
            <a:pPr lvl="1" algn="just">
              <a:lnSpc>
                <a:spcPct val="90000"/>
              </a:lnSpc>
              <a:buClr>
                <a:srgbClr val="33CC33"/>
              </a:buClr>
            </a:pP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(H2A)</a:t>
            </a:r>
            <a:r>
              <a:rPr lang="en-US" sz="3200" baseline="-25000" dirty="0">
                <a:solidFill>
                  <a:srgbClr val="FF9900"/>
                </a:solidFill>
                <a:latin typeface="Palatino" charset="0"/>
              </a:rPr>
              <a:t>2</a:t>
            </a: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(H2B)</a:t>
            </a:r>
            <a:r>
              <a:rPr lang="en-US" sz="3200" baseline="-25000" dirty="0">
                <a:solidFill>
                  <a:srgbClr val="FF9900"/>
                </a:solidFill>
                <a:latin typeface="Palatino" charset="0"/>
              </a:rPr>
              <a:t>2</a:t>
            </a: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(H3)</a:t>
            </a:r>
            <a:r>
              <a:rPr lang="en-US" sz="3200" baseline="-25000" dirty="0">
                <a:solidFill>
                  <a:srgbClr val="FF9900"/>
                </a:solidFill>
                <a:latin typeface="Palatino" charset="0"/>
              </a:rPr>
              <a:t>2</a:t>
            </a: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(H4)</a:t>
            </a:r>
            <a:r>
              <a:rPr lang="en-US" sz="3200" baseline="-25000" dirty="0">
                <a:solidFill>
                  <a:srgbClr val="FF9900"/>
                </a:solidFill>
                <a:latin typeface="Palatino" charset="0"/>
              </a:rPr>
              <a:t>2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 sz="3200" dirty="0">
                <a:latin typeface="Palatino" charset="0"/>
              </a:rPr>
              <a:t>H1 binds to </a:t>
            </a:r>
            <a:r>
              <a:rPr lang="en-US" sz="3200" dirty="0" smtClean="0">
                <a:latin typeface="Palatino" charset="0"/>
              </a:rPr>
              <a:t>linker DNA between the nucleosomes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 sz="3200" dirty="0" smtClean="0">
                <a:solidFill>
                  <a:srgbClr val="FF9900"/>
                </a:solidFill>
                <a:latin typeface="Palatino" charset="0"/>
              </a:rPr>
              <a:t>It holds </a:t>
            </a:r>
            <a:r>
              <a:rPr lang="en-US" sz="3200" dirty="0" smtClean="0">
                <a:solidFill>
                  <a:srgbClr val="FF9900"/>
                </a:solidFill>
                <a:latin typeface="Palatino" charset="0"/>
              </a:rPr>
              <a:t>2 </a:t>
            </a: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complete helical turns of </a:t>
            </a:r>
            <a:r>
              <a:rPr lang="en-US" sz="3200" dirty="0" smtClean="0">
                <a:solidFill>
                  <a:srgbClr val="FF9900"/>
                </a:solidFill>
                <a:latin typeface="Palatino" charset="0"/>
              </a:rPr>
              <a:t>DNA around each nucleosome</a:t>
            </a:r>
            <a:endParaRPr lang="en-US" sz="3200" dirty="0">
              <a:solidFill>
                <a:srgbClr val="FF9900"/>
              </a:solidFill>
              <a:latin typeface="Palatino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6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6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6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6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6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6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6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6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6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6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6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6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9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715000"/>
            <a:ext cx="8743950" cy="7620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Electron micrograph of chromatin showing nucleosomes</a:t>
            </a:r>
            <a:endParaRPr lang="en-US" b="1">
              <a:solidFill>
                <a:schemeClr val="tx1"/>
              </a:solidFill>
            </a:endParaRPr>
          </a:p>
        </p:txBody>
      </p:sp>
      <p:pic>
        <p:nvPicPr>
          <p:cNvPr id="3174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4663" y="419100"/>
            <a:ext cx="6796087" cy="5105400"/>
          </a:xfrm>
        </p:spPr>
      </p:pic>
      <p:sp>
        <p:nvSpPr>
          <p:cNvPr id="317444" name="Text Box 4"/>
          <p:cNvSpPr txBox="1">
            <a:spLocks noChangeArrowheads="1"/>
          </p:cNvSpPr>
          <p:nvPr/>
        </p:nvSpPr>
        <p:spPr bwMode="auto">
          <a:xfrm rot="-5400000">
            <a:off x="-119856" y="4756944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1424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638800"/>
            <a:ext cx="8743950" cy="7620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A nucleosome showing interaction of histones with the DNA</a:t>
            </a:r>
          </a:p>
        </p:txBody>
      </p:sp>
      <p:pic>
        <p:nvPicPr>
          <p:cNvPr id="3184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8425" y="419100"/>
            <a:ext cx="7548563" cy="5105400"/>
          </a:xfrm>
        </p:spPr>
      </p:pic>
      <p:sp>
        <p:nvSpPr>
          <p:cNvPr id="318468" name="Text Box 4"/>
          <p:cNvSpPr txBox="1">
            <a:spLocks noChangeArrowheads="1"/>
          </p:cNvSpPr>
          <p:nvPr/>
        </p:nvSpPr>
        <p:spPr bwMode="auto">
          <a:xfrm rot="-5400000">
            <a:off x="-119856" y="4756944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1427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562600"/>
            <a:ext cx="8743950" cy="7620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Chromatin filament</a:t>
            </a:r>
            <a:r>
              <a:rPr lang="en-US"/>
              <a:t> with nucleosomes and naked DNA</a:t>
            </a:r>
            <a:endParaRPr lang="en-US">
              <a:latin typeface="ArialMT" charset="0"/>
            </a:endParaRPr>
          </a:p>
        </p:txBody>
      </p:sp>
      <p:pic>
        <p:nvPicPr>
          <p:cNvPr id="3194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48100" y="190500"/>
            <a:ext cx="2638425" cy="5295900"/>
          </a:xfrm>
        </p:spPr>
      </p:pic>
      <p:sp>
        <p:nvSpPr>
          <p:cNvPr id="319492" name="Text Box 4"/>
          <p:cNvSpPr txBox="1">
            <a:spLocks noChangeArrowheads="1"/>
          </p:cNvSpPr>
          <p:nvPr/>
        </p:nvSpPr>
        <p:spPr bwMode="auto">
          <a:xfrm rot="-5400000">
            <a:off x="-119856" y="4750594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1430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2" t="14235" r="11804"/>
          <a:stretch>
            <a:fillRect/>
          </a:stretch>
        </p:blipFill>
        <p:spPr bwMode="auto">
          <a:xfrm>
            <a:off x="1714500" y="1219200"/>
            <a:ext cx="6781800" cy="4232275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867400"/>
            <a:ext cx="8743950" cy="685800"/>
          </a:xfrm>
        </p:spPr>
        <p:txBody>
          <a:bodyPr/>
          <a:lstStyle/>
          <a:p>
            <a:pPr algn="ctr"/>
            <a:r>
              <a:rPr lang="en-US" sz="2000"/>
              <a:t>Names and Abbreviations of Nucleic Acid Bases, Nucleosides, and Nucleotides</a:t>
            </a:r>
          </a:p>
        </p:txBody>
      </p:sp>
      <p:sp>
        <p:nvSpPr>
          <p:cNvPr id="294915" name="Rectangle 3"/>
          <p:cNvSpPr>
            <a:spLocks noChangeArrowheads="1"/>
          </p:cNvSpPr>
          <p:nvPr/>
        </p:nvSpPr>
        <p:spPr bwMode="auto">
          <a:xfrm rot="-5400000">
            <a:off x="-37305" y="4879181"/>
            <a:ext cx="6524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86</a:t>
            </a:r>
          </a:p>
        </p:txBody>
      </p:sp>
      <p:pic>
        <p:nvPicPr>
          <p:cNvPr id="2949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37"/>
          <a:stretch>
            <a:fillRect/>
          </a:stretch>
        </p:blipFill>
        <p:spPr>
          <a:xfrm>
            <a:off x="2552700" y="304800"/>
            <a:ext cx="5715000" cy="5511800"/>
          </a:xfrm>
        </p:spPr>
      </p:pic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3810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Ribose Sugar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447800"/>
            <a:ext cx="8229600" cy="47244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600">
                <a:solidFill>
                  <a:srgbClr val="FF9900"/>
                </a:solidFill>
                <a:latin typeface="Palatino" charset="0"/>
              </a:rPr>
              <a:t>Ribose sugar is a pentose sugar (with 5 carbon ring)</a:t>
            </a:r>
          </a:p>
          <a:p>
            <a:pPr algn="just">
              <a:buClr>
                <a:srgbClr val="33CC33"/>
              </a:buClr>
            </a:pPr>
            <a:r>
              <a:rPr lang="en-US" sz="3600">
                <a:latin typeface="Palatino" charset="0"/>
              </a:rPr>
              <a:t>Two types of ribose sugar:</a:t>
            </a:r>
          </a:p>
          <a:p>
            <a:pPr lvl="1" algn="just">
              <a:buClr>
                <a:srgbClr val="33CC33"/>
              </a:buClr>
            </a:pPr>
            <a:r>
              <a:rPr lang="en-US" sz="3500">
                <a:solidFill>
                  <a:srgbClr val="33CC33"/>
                </a:solidFill>
                <a:latin typeface="Palatino" charset="0"/>
              </a:rPr>
              <a:t>Deoxyribose</a:t>
            </a:r>
            <a:r>
              <a:rPr lang="en-US" sz="3500">
                <a:solidFill>
                  <a:srgbClr val="FF9900"/>
                </a:solidFill>
                <a:latin typeface="Palatino" charset="0"/>
              </a:rPr>
              <a:t> </a:t>
            </a:r>
            <a:r>
              <a:rPr lang="en-US" sz="3500">
                <a:latin typeface="Palatino" charset="0"/>
              </a:rPr>
              <a:t>(no OH at C</a:t>
            </a:r>
            <a:r>
              <a:rPr lang="en-US" sz="3500" baseline="-25000">
                <a:latin typeface="Palatino" charset="0"/>
              </a:rPr>
              <a:t>2</a:t>
            </a:r>
            <a:r>
              <a:rPr lang="en-US" sz="3500">
                <a:latin typeface="Palatino" charset="0"/>
              </a:rPr>
              <a:t>)</a:t>
            </a:r>
          </a:p>
          <a:p>
            <a:pPr lvl="1" algn="just">
              <a:buClr>
                <a:srgbClr val="33CC33"/>
              </a:buClr>
            </a:pPr>
            <a:r>
              <a:rPr lang="en-US" sz="3500">
                <a:solidFill>
                  <a:srgbClr val="33CC33"/>
                </a:solidFill>
                <a:latin typeface="Palatino" charset="0"/>
              </a:rPr>
              <a:t>Ribose</a:t>
            </a:r>
            <a:r>
              <a:rPr lang="en-US" sz="3500">
                <a:solidFill>
                  <a:srgbClr val="FF9900"/>
                </a:solidFill>
                <a:latin typeface="Palatino" charset="0"/>
              </a:rPr>
              <a:t> </a:t>
            </a:r>
            <a:r>
              <a:rPr lang="en-US" sz="3500">
                <a:latin typeface="Palatino" charset="0"/>
              </a:rPr>
              <a:t>(with OH at C</a:t>
            </a:r>
            <a:r>
              <a:rPr lang="en-US" sz="3500" baseline="-25000">
                <a:latin typeface="Palatino" charset="0"/>
              </a:rPr>
              <a:t>2</a:t>
            </a:r>
            <a:r>
              <a:rPr lang="en-US" sz="3500">
                <a:latin typeface="Palatino" charset="0"/>
              </a:rPr>
              <a:t>)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181600"/>
            <a:ext cx="8743950" cy="1066800"/>
          </a:xfrm>
        </p:spPr>
        <p:txBody>
          <a:bodyPr/>
          <a:lstStyle/>
          <a:p>
            <a:pPr algn="ctr"/>
            <a:r>
              <a:rPr lang="en-US"/>
              <a:t>Chemical structures of (</a:t>
            </a:r>
            <a:r>
              <a:rPr lang="en-US" i="1"/>
              <a:t>a</a:t>
            </a:r>
            <a:r>
              <a:rPr lang="en-US"/>
              <a:t>) ribonucleotides and (</a:t>
            </a:r>
            <a:r>
              <a:rPr lang="en-US" i="1"/>
              <a:t>b</a:t>
            </a:r>
            <a:r>
              <a:rPr lang="en-US"/>
              <a:t>) deoxyribonucleotides</a:t>
            </a:r>
          </a:p>
        </p:txBody>
      </p:sp>
      <p:sp>
        <p:nvSpPr>
          <p:cNvPr id="296963" name="Text Box 3"/>
          <p:cNvSpPr txBox="1">
            <a:spLocks noChangeArrowheads="1"/>
          </p:cNvSpPr>
          <p:nvPr/>
        </p:nvSpPr>
        <p:spPr bwMode="auto">
          <a:xfrm rot="-5400000">
            <a:off x="-109537" y="4749800"/>
            <a:ext cx="8366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81</a:t>
            </a:r>
            <a:endParaRPr lang="en-US" sz="1000">
              <a:latin typeface="Times" charset="0"/>
            </a:endParaRPr>
          </a:p>
        </p:txBody>
      </p:sp>
      <p:pic>
        <p:nvPicPr>
          <p:cNvPr id="29696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1525" y="1477963"/>
            <a:ext cx="8743950" cy="2987675"/>
          </a:xfrm>
        </p:spPr>
      </p:pic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685800"/>
            <a:ext cx="8229600" cy="54864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200">
                <a:solidFill>
                  <a:srgbClr val="FF9900"/>
                </a:solidFill>
                <a:latin typeface="Palatino" charset="0"/>
              </a:rPr>
              <a:t>In ribonucleotides, the sugar is ribose</a:t>
            </a:r>
          </a:p>
          <a:p>
            <a:pPr algn="just">
              <a:buClr>
                <a:srgbClr val="33CC33"/>
              </a:buClr>
            </a:pPr>
            <a:r>
              <a:rPr lang="en-US" sz="3200">
                <a:latin typeface="Palatino" charset="0"/>
              </a:rPr>
              <a:t>In deoxyribonucleotides, the sugar is deoxyribose</a:t>
            </a:r>
          </a:p>
          <a:p>
            <a:pPr algn="just">
              <a:buClr>
                <a:srgbClr val="33CC33"/>
              </a:buClr>
            </a:pPr>
            <a:r>
              <a:rPr lang="en-US" sz="3200">
                <a:solidFill>
                  <a:srgbClr val="FF9900"/>
                </a:solidFill>
                <a:latin typeface="Palatino" charset="0"/>
              </a:rPr>
              <a:t>The sugar carbon numbers are primed (1</a:t>
            </a:r>
            <a:r>
              <a:rPr lang="ja-JP" altLang="en-US" sz="3200">
                <a:solidFill>
                  <a:srgbClr val="FF9900"/>
                </a:solidFill>
                <a:latin typeface="Arial"/>
              </a:rPr>
              <a:t>’</a:t>
            </a:r>
            <a:r>
              <a:rPr lang="en-US" sz="3200">
                <a:solidFill>
                  <a:srgbClr val="FF9900"/>
                </a:solidFill>
                <a:latin typeface="Palatino" charset="0"/>
              </a:rPr>
              <a:t> 2</a:t>
            </a:r>
            <a:r>
              <a:rPr lang="ja-JP" altLang="en-US" sz="3200">
                <a:solidFill>
                  <a:srgbClr val="FF9900"/>
                </a:solidFill>
                <a:latin typeface="Arial"/>
              </a:rPr>
              <a:t>’</a:t>
            </a:r>
            <a:r>
              <a:rPr lang="en-US" sz="3200">
                <a:solidFill>
                  <a:srgbClr val="FF9900"/>
                </a:solidFill>
                <a:latin typeface="Palatino" charset="0"/>
              </a:rPr>
              <a:t> 3</a:t>
            </a:r>
            <a:r>
              <a:rPr lang="ja-JP" altLang="en-US" sz="3200">
                <a:solidFill>
                  <a:srgbClr val="FF9900"/>
                </a:solidFill>
                <a:latin typeface="Arial"/>
              </a:rPr>
              <a:t>’</a:t>
            </a:r>
            <a:r>
              <a:rPr lang="en-US" sz="3200">
                <a:solidFill>
                  <a:srgbClr val="FF9900"/>
                </a:solidFill>
                <a:latin typeface="Palatino" charset="0"/>
              </a:rPr>
              <a:t>  etc.)</a:t>
            </a:r>
          </a:p>
          <a:p>
            <a:pPr algn="just">
              <a:buClr>
                <a:srgbClr val="33CC33"/>
              </a:buClr>
            </a:pPr>
            <a:r>
              <a:rPr lang="en-US" sz="3200">
                <a:latin typeface="Palatino" charset="0"/>
              </a:rPr>
              <a:t>The nitrogenous base atoms are unprimed</a:t>
            </a:r>
          </a:p>
          <a:p>
            <a:pPr algn="just">
              <a:buClr>
                <a:srgbClr val="33CC33"/>
              </a:buClr>
            </a:pPr>
            <a:r>
              <a:rPr lang="en-US" sz="3200">
                <a:solidFill>
                  <a:srgbClr val="FF9900"/>
                </a:solidFill>
                <a:latin typeface="Palatino" charset="0"/>
              </a:rPr>
              <a:t>The nitrogenous base is bonded to C</a:t>
            </a:r>
            <a:r>
              <a:rPr lang="en-US" sz="3200" baseline="-25000">
                <a:solidFill>
                  <a:srgbClr val="FF9900"/>
                </a:solidFill>
                <a:latin typeface="Palatino" charset="0"/>
              </a:rPr>
              <a:t>1</a:t>
            </a:r>
            <a:r>
              <a:rPr lang="ja-JP" altLang="en-US" sz="3200">
                <a:solidFill>
                  <a:srgbClr val="FF9900"/>
                </a:solidFill>
                <a:latin typeface="Arial"/>
              </a:rPr>
              <a:t>’</a:t>
            </a:r>
            <a:r>
              <a:rPr lang="en-US" sz="3200">
                <a:solidFill>
                  <a:srgbClr val="FF9900"/>
                </a:solidFill>
                <a:latin typeface="Palatino" charset="0"/>
              </a:rPr>
              <a:t> of sugar</a:t>
            </a:r>
          </a:p>
          <a:p>
            <a:pPr algn="just">
              <a:buClr>
                <a:srgbClr val="33CC33"/>
              </a:buClr>
            </a:pPr>
            <a:r>
              <a:rPr lang="en-US" sz="3200">
                <a:latin typeface="Palatino" charset="0"/>
              </a:rPr>
              <a:t>The PO</a:t>
            </a:r>
            <a:r>
              <a:rPr lang="en-US" sz="3200" baseline="-25000">
                <a:latin typeface="Palatino" charset="0"/>
              </a:rPr>
              <a:t>4</a:t>
            </a:r>
            <a:r>
              <a:rPr lang="en-US" sz="3200">
                <a:latin typeface="Palatino" charset="0"/>
              </a:rPr>
              <a:t> group is bonded to C</a:t>
            </a:r>
            <a:r>
              <a:rPr lang="en-US" sz="3200" baseline="-25000">
                <a:latin typeface="Palatino" charset="0"/>
              </a:rPr>
              <a:t>3</a:t>
            </a:r>
            <a:r>
              <a:rPr lang="ja-JP" altLang="en-US" sz="3200">
                <a:latin typeface="Arial"/>
              </a:rPr>
              <a:t>’</a:t>
            </a:r>
            <a:r>
              <a:rPr lang="en-US" sz="3200">
                <a:latin typeface="Palatino" charset="0"/>
              </a:rPr>
              <a:t> or C</a:t>
            </a:r>
            <a:r>
              <a:rPr lang="en-US" sz="3200" baseline="-25000">
                <a:latin typeface="Palatino" charset="0"/>
              </a:rPr>
              <a:t>5</a:t>
            </a:r>
            <a:r>
              <a:rPr lang="ja-JP" altLang="en-US" sz="3200">
                <a:latin typeface="Arial"/>
              </a:rPr>
              <a:t>’</a:t>
            </a:r>
            <a:r>
              <a:rPr lang="en-US" sz="3200">
                <a:latin typeface="Palatino" charset="0"/>
              </a:rPr>
              <a:t> of sugar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7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7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7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7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7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7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7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7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7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7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7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7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7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7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6" grpId="0" build="p" autoUpdateAnimBg="0"/>
    </p:bldLst>
  </p:timing>
</p:sld>
</file>

<file path=ppt/theme/theme1.xml><?xml version="1.0" encoding="utf-8"?>
<a:theme xmlns:a="http://schemas.openxmlformats.org/drawingml/2006/main" name="Generic">
  <a:themeElements>
    <a:clrScheme name="">
      <a:dk1>
        <a:srgbClr val="FF0000"/>
      </a:dk1>
      <a:lt1>
        <a:srgbClr val="FFFFFF"/>
      </a:lt1>
      <a:dk2>
        <a:srgbClr val="000066"/>
      </a:dk2>
      <a:lt2>
        <a:srgbClr val="FFFFCC"/>
      </a:lt2>
      <a:accent1>
        <a:srgbClr val="777777"/>
      </a:accent1>
      <a:accent2>
        <a:srgbClr val="006666"/>
      </a:accent2>
      <a:accent3>
        <a:srgbClr val="AAAAB8"/>
      </a:accent3>
      <a:accent4>
        <a:srgbClr val="DADADA"/>
      </a:accent4>
      <a:accent5>
        <a:srgbClr val="BDBDBD"/>
      </a:accent5>
      <a:accent6>
        <a:srgbClr val="005C5C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voet_template">
  <a:themeElements>
    <a:clrScheme name="2_voe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voet_template">
      <a:majorFont>
        <a:latin typeface="Arial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2_voe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voet_template2">
  <a:themeElements>
    <a:clrScheme name="voet_templat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et_template2">
      <a:majorFont>
        <a:latin typeface="Arial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voet_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Generic">
  <a:themeElements>
    <a:clrScheme name="">
      <a:dk1>
        <a:srgbClr val="FF0000"/>
      </a:dk1>
      <a:lt1>
        <a:srgbClr val="FFFFFF"/>
      </a:lt1>
      <a:dk2>
        <a:srgbClr val="000066"/>
      </a:dk2>
      <a:lt2>
        <a:srgbClr val="FFFFCC"/>
      </a:lt2>
      <a:accent1>
        <a:srgbClr val="777777"/>
      </a:accent1>
      <a:accent2>
        <a:srgbClr val="006666"/>
      </a:accent2>
      <a:accent3>
        <a:srgbClr val="AAAAB8"/>
      </a:accent3>
      <a:accent4>
        <a:srgbClr val="DADADA"/>
      </a:accent4>
      <a:accent5>
        <a:srgbClr val="BDBDBD"/>
      </a:accent5>
      <a:accent6>
        <a:srgbClr val="005C5C"/>
      </a:accent6>
      <a:hlink>
        <a:srgbClr val="800000"/>
      </a:hlink>
      <a:folHlink>
        <a:srgbClr val="660066"/>
      </a:folHlink>
    </a:clrScheme>
    <a:fontScheme name="1_Generic">
      <a:majorFont>
        <a:latin typeface="Arial Narrow"/>
        <a:ea typeface="ＭＳ Ｐゴシック"/>
        <a:cs typeface=""/>
      </a:majorFont>
      <a:minorFont>
        <a:latin typeface="Palatino Linotype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1_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voet_template">
  <a:themeElements>
    <a:clrScheme name="3_voe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voet_template">
      <a:majorFont>
        <a:latin typeface="Arial"/>
        <a:ea typeface="ＭＳ Ｐゴシック"/>
        <a:cs typeface="Arial"/>
      </a:majorFont>
      <a:minorFont>
        <a:latin typeface="Times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3_voe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oe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oe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oe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oe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oe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oe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oe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oe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oe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oe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oe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Office\Templates\1033\Generic.pot</Template>
  <TotalTime>3117</TotalTime>
  <Words>1226</Words>
  <Application>Microsoft Macintosh PowerPoint</Application>
  <PresentationFormat>35mm Slides</PresentationFormat>
  <Paragraphs>198</Paragraphs>
  <Slides>48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Generic</vt:lpstr>
      <vt:lpstr>2_voet_template</vt:lpstr>
      <vt:lpstr>voet_template2</vt:lpstr>
      <vt:lpstr>Default Design</vt:lpstr>
      <vt:lpstr>1_Generic</vt:lpstr>
      <vt:lpstr>3_voet_template</vt:lpstr>
      <vt:lpstr>PowerPoint Presentation</vt:lpstr>
      <vt:lpstr>PowerPoint Presentation</vt:lpstr>
      <vt:lpstr>Nucleotides</vt:lpstr>
      <vt:lpstr>PowerPoint Presentation</vt:lpstr>
      <vt:lpstr>PowerPoint Presentation</vt:lpstr>
      <vt:lpstr>Names and Abbreviations of Nucleic Acid Bases, Nucleosides, and Nucleotides</vt:lpstr>
      <vt:lpstr>Ribose Sugar</vt:lpstr>
      <vt:lpstr>Chemical structures of (a) ribonucleotides and (b) deoxyribonucleotides</vt:lpstr>
      <vt:lpstr>PowerPoint Presentation</vt:lpstr>
      <vt:lpstr>Chemical structures of (a) ribonucleotides and (b) deoxyribonucleotides</vt:lpstr>
      <vt:lpstr>Structure of a nucleotide</vt:lpstr>
      <vt:lpstr>Functions of Nucleotides</vt:lpstr>
      <vt:lpstr>Types of Nucleic acids</vt:lpstr>
      <vt:lpstr>Structure of DNA</vt:lpstr>
      <vt:lpstr>PowerPoint Presentation</vt:lpstr>
      <vt:lpstr>Chemical structure of a nucleic acid</vt:lpstr>
      <vt:lpstr>Chemical structure of a nucleic acid</vt:lpstr>
      <vt:lpstr>Base pairing in DNA</vt:lpstr>
      <vt:lpstr>Watson-Crick base pairs</vt:lpstr>
      <vt:lpstr>The double helix DNA</vt:lpstr>
      <vt:lpstr>PowerPoint Presentation</vt:lpstr>
      <vt:lpstr>Three-dimensional structure of B-DNA</vt:lpstr>
      <vt:lpstr>The Features of Watson-Crick DNA structure</vt:lpstr>
      <vt:lpstr>The Features of Watson-Crick DNA structure</vt:lpstr>
      <vt:lpstr>Structure of B-DNA</vt:lpstr>
      <vt:lpstr>Types of DNA Structure</vt:lpstr>
      <vt:lpstr>Structure of A-DNA</vt:lpstr>
      <vt:lpstr>Structure of Z-DNA</vt:lpstr>
      <vt:lpstr>DNA Supercoiling</vt:lpstr>
      <vt:lpstr>DNA Supercoiling in bacteria and viruses</vt:lpstr>
      <vt:lpstr>Melting Temperature (Tm)</vt:lpstr>
      <vt:lpstr>DNA melting due to heat</vt:lpstr>
      <vt:lpstr>Structure of RNA</vt:lpstr>
      <vt:lpstr>Types of RNA</vt:lpstr>
      <vt:lpstr>Types of RNA</vt:lpstr>
      <vt:lpstr>Structure of a tRNA</vt:lpstr>
      <vt:lpstr>Types of RNA</vt:lpstr>
      <vt:lpstr>Structure of ribosome</vt:lpstr>
      <vt:lpstr>Chromosome Structure: How DNA is organized in a chromosome?</vt:lpstr>
      <vt:lpstr>Electron micrograph of a human chromosome</vt:lpstr>
      <vt:lpstr>The DNA of a human chromosome</vt:lpstr>
      <vt:lpstr>PowerPoint Presentation</vt:lpstr>
      <vt:lpstr>Electron micrograph of chromatin filaments</vt:lpstr>
      <vt:lpstr>Histones</vt:lpstr>
      <vt:lpstr>Nucleosomes</vt:lpstr>
      <vt:lpstr>Electron micrograph of chromatin showing nucleosomes</vt:lpstr>
      <vt:lpstr>A nucleosome showing interaction of histones with the DNA</vt:lpstr>
      <vt:lpstr>Chromatin filament with nucleosomes and naked DNA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</dc:title>
  <dc:creator>Usman Ghani</dc:creator>
  <cp:lastModifiedBy>UG</cp:lastModifiedBy>
  <cp:revision>292</cp:revision>
  <cp:lastPrinted>1601-01-01T00:00:00Z</cp:lastPrinted>
  <dcterms:created xsi:type="dcterms:W3CDTF">2001-02-07T02:23:56Z</dcterms:created>
  <dcterms:modified xsi:type="dcterms:W3CDTF">2013-09-08T07:38:56Z</dcterms:modified>
</cp:coreProperties>
</file>