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27"/>
  </p:notesMasterIdLst>
  <p:sldIdLst>
    <p:sldId id="440" r:id="rId2"/>
    <p:sldId id="437" r:id="rId3"/>
    <p:sldId id="439" r:id="rId4"/>
    <p:sldId id="407" r:id="rId5"/>
    <p:sldId id="408" r:id="rId6"/>
    <p:sldId id="416" r:id="rId7"/>
    <p:sldId id="375" r:id="rId8"/>
    <p:sldId id="412" r:id="rId9"/>
    <p:sldId id="379" r:id="rId10"/>
    <p:sldId id="442" r:id="rId11"/>
    <p:sldId id="443" r:id="rId12"/>
    <p:sldId id="444" r:id="rId13"/>
    <p:sldId id="445" r:id="rId14"/>
    <p:sldId id="446" r:id="rId15"/>
    <p:sldId id="447" r:id="rId16"/>
    <p:sldId id="450" r:id="rId17"/>
    <p:sldId id="451" r:id="rId18"/>
    <p:sldId id="422" r:id="rId19"/>
    <p:sldId id="370" r:id="rId20"/>
    <p:sldId id="427" r:id="rId21"/>
    <p:sldId id="424" r:id="rId22"/>
    <p:sldId id="371" r:id="rId23"/>
    <p:sldId id="374" r:id="rId24"/>
    <p:sldId id="428" r:id="rId25"/>
    <p:sldId id="44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2924" autoAdjust="0"/>
  </p:normalViewPr>
  <p:slideViewPr>
    <p:cSldViewPr>
      <p:cViewPr>
        <p:scale>
          <a:sx n="80" d="100"/>
          <a:sy n="80" d="100"/>
        </p:scale>
        <p:origin x="-146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EDC675-104B-4159-9660-DCCA93127D6E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67F036-4467-4B8F-804A-98C4C3CA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DD293-3044-48C8-A5D6-B39F4AD4D0A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0EFE-97A4-4A64-AD27-EB62DEDE8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8B82-F76F-4B33-B800-1DA3BFC24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744A-9A05-479F-89C4-B4E60BBADF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B80-27A5-4BE0-840F-72245A6BCC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366-7AA5-4A1A-8FAB-EC83127628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9525-BA44-4849-B65B-503A6F509E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E0F-4E1C-4843-82F4-D0C96B1C43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3724-90A3-4D2B-B2CA-377B1551A0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F63D-1F2B-4CDC-A98C-029B7B2148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8EA-2D2B-4444-AC23-9054054F30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2A39-5BAB-4AF7-A506-5E00D472A9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C2501F-D5B9-4A86-BFDA-3F54F56B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6" r:id="rId2"/>
    <p:sldLayoutId id="2147483725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6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1312"/>
            <a:ext cx="9144000" cy="780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Fetal </a:t>
            </a:r>
            <a:r>
              <a:rPr lang="en-US" altLang="ko-KR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Membranes</a:t>
            </a:r>
            <a:endParaRPr lang="en-US" altLang="ko-KR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한양목판체" pitchFamily="18" charset="-127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9472"/>
            <a:ext cx="4038600" cy="488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2736272"/>
            <a:ext cx="3962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Saeed Vohra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Yolk Sac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5029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presence is essential  for the transfer of nutrients to  the embryo during 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weeks,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uteroplacental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circulation is not established.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does not contain any yolk.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development passes through three stages: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yolk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Secondary yolk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Definitive yolk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A3B81AA5"/>
          <p:cNvPicPr>
            <a:picLocks noChangeAspect="1" noChangeArrowheads="1"/>
          </p:cNvPicPr>
          <p:nvPr/>
        </p:nvPicPr>
        <p:blipFill>
          <a:blip r:embed="rId2" cstate="print">
            <a:lum bright="-26000" contrast="52000"/>
          </a:blip>
          <a:srcRect l="7418" t="31956" r="53673" b="46766"/>
          <a:stretch>
            <a:fillRect/>
          </a:stretch>
        </p:blipFill>
        <p:spPr bwMode="auto">
          <a:xfrm>
            <a:off x="304800" y="1676400"/>
            <a:ext cx="4191000" cy="464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1148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Blastocys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stage 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10-days,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lies ventral to  the embryonic plate.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roof 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(primary endoderm), 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wall :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(lines the inner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eaLnBrk="1" hangingPunct="1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Content Placeholder 4" descr="369351D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8000"/>
          </a:blip>
          <a:srcRect l="19240" t="19269" r="37216" b="52899"/>
          <a:stretch>
            <a:fillRect/>
          </a:stretch>
        </p:blipFill>
        <p:spPr>
          <a:xfrm>
            <a:off x="152400" y="1905000"/>
            <a:ext cx="4876800" cy="4572000"/>
          </a:xfr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60198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09800" y="4724400"/>
            <a:ext cx="3581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3581400"/>
            <a:ext cx="3733800" cy="1066800"/>
          </a:xfrm>
          <a:prstGeom prst="straightConnector1">
            <a:avLst/>
          </a:prstGeom>
          <a:ln w="38100">
            <a:solidFill>
              <a:srgbClr val="004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71800" y="5943600"/>
            <a:ext cx="1295400" cy="533400"/>
          </a:xfrm>
          <a:prstGeom prst="rect">
            <a:avLst/>
          </a:prstGeom>
          <a:noFill/>
          <a:ln>
            <a:solidFill>
              <a:srgbClr val="004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ln w="9525" cap="flat" cmpd="sng" algn="ctr">
            <a:solidFill>
              <a:schemeClr val="accent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Yolk S</a:t>
            </a:r>
            <a:r>
              <a:rPr lang="en-US" sz="40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66801"/>
            <a:ext cx="3886200" cy="3124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in 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chorionic vesicle stage</a:t>
            </a:r>
            <a:endParaRPr lang="en-US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roof 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hypoblast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wall :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membrane + inner layer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layer) of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mesoderm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24580" name="Picture 4" descr="C0167260"/>
          <p:cNvPicPr>
            <a:picLocks noChangeAspect="1" noChangeArrowheads="1"/>
          </p:cNvPicPr>
          <p:nvPr/>
        </p:nvPicPr>
        <p:blipFill>
          <a:blip r:embed="rId2" cstate="print">
            <a:lum bright="-27000" contrast="38000"/>
          </a:blip>
          <a:srcRect l="30760" t="46436" r="24683" b="22192"/>
          <a:stretch>
            <a:fillRect/>
          </a:stretch>
        </p:blipFill>
        <p:spPr bwMode="auto">
          <a:xfrm>
            <a:off x="0" y="1371600"/>
            <a:ext cx="4953000" cy="4038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48006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886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Yolk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7400" y="2743200"/>
            <a:ext cx="39624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Definitive Yolk Sac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572000" cy="3810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folding, part  of Yolk Sac is enclosed within the embryo to form the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(Foregut,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Hindgut).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remainder of Yolk Sac that remains outside the embryo becomes the </a:t>
            </a:r>
            <a:r>
              <a:rPr lang="en-US" sz="2000" b="1" i="1" u="sng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Definitive Yolk Sac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temporarily connected to Definitive Yolk Sac by a narrow duct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-intestinal duct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(Yolk stalk),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incorporated inside the umbilical cord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Content Placeholder 4" descr="3670962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1000" contrast="42000"/>
          </a:blip>
          <a:srcRect l="37999" t="33559" r="9071" b="8820"/>
          <a:stretch>
            <a:fillRect/>
          </a:stretch>
        </p:blipFill>
        <p:spPr>
          <a:xfrm>
            <a:off x="152400" y="1447800"/>
            <a:ext cx="4114800" cy="4800600"/>
          </a:xfr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593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Yolk Sac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19600" y="1410831"/>
            <a:ext cx="44196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3</a:t>
            </a:r>
            <a:r>
              <a:rPr lang="en-US" sz="20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week: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Blood formation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formed in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the extra-embryonic mesoderm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covering the wall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the yolk sac,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hemopoietic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activity begins in the liver during 6</a:t>
            </a:r>
            <a:r>
              <a:rPr lang="en-US" sz="2000" b="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26629" name="Picture 1029" descr="51F94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59000"/>
          </a:blip>
          <a:srcRect l="36325" t="8710" r="33755" b="71706"/>
          <a:stretch>
            <a:fillRect/>
          </a:stretch>
        </p:blipFill>
        <p:spPr>
          <a:xfrm>
            <a:off x="304800" y="2209800"/>
            <a:ext cx="3733800" cy="2925763"/>
          </a:xfrm>
          <a:noFill/>
          <a:ln w="190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91000" y="3838664"/>
            <a:ext cx="487680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b)Primordial germ cells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lining of the wall of caudal end of the yolk sac migrate into the developing sex glands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differentiate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spermatogonia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382000" cy="10618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4</a:t>
            </a:r>
            <a:r>
              <a:rPr lang="en-US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endoderm of yolk sac is incorporated into the embryo  as the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primitive gut.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Its endoderm gives rise to the epithelium of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Respiratory &amp;Digestive tracts.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669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Fate of Yolk Sac</a:t>
            </a:r>
          </a:p>
        </p:txBody>
      </p:sp>
      <p:pic>
        <p:nvPicPr>
          <p:cNvPr id="27652" name="Picture 4" descr="72C39571"/>
          <p:cNvPicPr>
            <a:picLocks noChangeAspect="1" noChangeArrowheads="1"/>
          </p:cNvPicPr>
          <p:nvPr/>
        </p:nvPicPr>
        <p:blipFill>
          <a:blip r:embed="rId2" cstate="print">
            <a:lum bright="-29000" contrast="51000"/>
          </a:blip>
          <a:srcRect l="36745" t="41051" r="14961" b="10315"/>
          <a:stretch>
            <a:fillRect/>
          </a:stretch>
        </p:blipFill>
        <p:spPr bwMode="auto">
          <a:xfrm>
            <a:off x="76200" y="3048000"/>
            <a:ext cx="3730625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4724400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 err="1" smtClean="0">
                <a:solidFill>
                  <a:srgbClr val="FF0000"/>
                </a:solidFill>
              </a:rPr>
              <a:t>YolkStalk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/>
              <a:t>detached from </a:t>
            </a:r>
            <a:r>
              <a:rPr lang="en-US" dirty="0" err="1"/>
              <a:t>midgut</a:t>
            </a:r>
            <a:r>
              <a:rPr lang="en-US" dirty="0"/>
              <a:t> </a:t>
            </a:r>
            <a:r>
              <a:rPr lang="en-US" u="sng" dirty="0"/>
              <a:t>by the  end of 6</a:t>
            </a:r>
            <a:r>
              <a:rPr lang="en-US" u="sng" baseline="30000" dirty="0"/>
              <a:t>th</a:t>
            </a:r>
            <a:r>
              <a:rPr lang="en-US" u="sng" dirty="0"/>
              <a:t> week.</a:t>
            </a:r>
            <a:r>
              <a:rPr lang="en-US" dirty="0"/>
              <a:t>  </a:t>
            </a:r>
            <a:endParaRPr lang="en-US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In (2%) </a:t>
            </a:r>
            <a:r>
              <a:rPr lang="en-US" dirty="0"/>
              <a:t>of adults, its proximal </a:t>
            </a:r>
            <a:r>
              <a:rPr lang="en-US" dirty="0" smtClean="0"/>
              <a:t>intra-abdominal part persists </a:t>
            </a:r>
            <a:r>
              <a:rPr lang="en-US" dirty="0"/>
              <a:t>as </a:t>
            </a:r>
            <a:r>
              <a:rPr lang="en-US" dirty="0" err="1"/>
              <a:t>I</a:t>
            </a:r>
            <a:r>
              <a:rPr lang="en-US" dirty="0" err="1" smtClean="0"/>
              <a:t>leal</a:t>
            </a:r>
            <a:r>
              <a:rPr lang="en-US" dirty="0" smtClean="0"/>
              <a:t> diverticulum </a:t>
            </a:r>
            <a:r>
              <a:rPr lang="en-US" u="sng" dirty="0" smtClean="0">
                <a:solidFill>
                  <a:srgbClr val="C00000"/>
                </a:solidFill>
              </a:rPr>
              <a:t>(</a:t>
            </a:r>
            <a:r>
              <a:rPr lang="en-US" u="sng" dirty="0" err="1" smtClean="0">
                <a:solidFill>
                  <a:srgbClr val="C00000"/>
                </a:solidFill>
              </a:rPr>
              <a:t>Meckel’s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D</a:t>
            </a:r>
            <a:r>
              <a:rPr lang="en-US" u="sng" dirty="0" smtClean="0">
                <a:solidFill>
                  <a:srgbClr val="C00000"/>
                </a:solidFill>
              </a:rPr>
              <a:t>iverticulum</a:t>
            </a:r>
            <a:r>
              <a:rPr lang="en-US" u="sng" dirty="0">
                <a:solidFill>
                  <a:srgbClr val="C00000"/>
                </a:solidFill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</a:t>
            </a:r>
            <a:r>
              <a:rPr lang="en-US" u="sng" dirty="0" smtClean="0"/>
              <a:t>week (10):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small d</a:t>
            </a:r>
            <a:r>
              <a:rPr lang="en-US" dirty="0" smtClean="0">
                <a:solidFill>
                  <a:srgbClr val="0070C0"/>
                </a:solidFill>
              </a:rPr>
              <a:t>efinitive yolk sac </a:t>
            </a:r>
            <a:r>
              <a:rPr lang="en-US" dirty="0"/>
              <a:t>lies </a:t>
            </a:r>
            <a:r>
              <a:rPr lang="en-US" dirty="0" smtClean="0"/>
              <a:t>in the chorionic </a:t>
            </a:r>
            <a:r>
              <a:rPr lang="en-US" dirty="0"/>
              <a:t>cavity between amniotic &amp; chorionic </a:t>
            </a:r>
            <a:r>
              <a:rPr lang="en-US" dirty="0" smtClean="0"/>
              <a:t>sacs   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</a:t>
            </a:r>
            <a:r>
              <a:rPr lang="en-US" u="sng" dirty="0" smtClean="0"/>
              <a:t>week (20):</a:t>
            </a:r>
            <a:r>
              <a:rPr lang="en-US" dirty="0" smtClean="0"/>
              <a:t>, </a:t>
            </a:r>
            <a:r>
              <a:rPr lang="en-US" dirty="0"/>
              <a:t>as pregnancy advances, </a:t>
            </a:r>
            <a:r>
              <a:rPr lang="en-US" dirty="0" smtClean="0"/>
              <a:t>definitive yolk sac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atrophies </a:t>
            </a:r>
            <a:r>
              <a:rPr lang="en-US" dirty="0"/>
              <a:t>and becomes </a:t>
            </a:r>
            <a:r>
              <a:rPr lang="en-US" dirty="0" smtClean="0"/>
              <a:t>a very </a:t>
            </a:r>
            <a:r>
              <a:rPr lang="en-US" dirty="0"/>
              <a:t>small </a:t>
            </a:r>
            <a:r>
              <a:rPr lang="en-US" dirty="0" smtClean="0"/>
              <a:t>cyst.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unusual cases, </a:t>
            </a:r>
            <a:r>
              <a:rPr lang="en-US" dirty="0"/>
              <a:t>it persists </a:t>
            </a:r>
            <a:r>
              <a:rPr lang="en-US" u="sng" dirty="0" smtClean="0"/>
              <a:t>under the </a:t>
            </a:r>
            <a:r>
              <a:rPr lang="en-US" u="sng" dirty="0"/>
              <a:t>amnion</a:t>
            </a:r>
            <a:r>
              <a:rPr lang="en-US" dirty="0"/>
              <a:t> near the attachment of </a:t>
            </a:r>
            <a:r>
              <a:rPr lang="en-US" dirty="0" smtClean="0"/>
              <a:t>Umbilical cord, </a:t>
            </a:r>
            <a:r>
              <a:rPr lang="en-US" dirty="0"/>
              <a:t>on </a:t>
            </a:r>
            <a:r>
              <a:rPr lang="en-US" dirty="0" smtClean="0"/>
              <a:t> the fetal </a:t>
            </a:r>
            <a:r>
              <a:rPr lang="en-US" dirty="0"/>
              <a:t>surface </a:t>
            </a:r>
            <a:r>
              <a:rPr lang="en-US" dirty="0" smtClean="0"/>
              <a:t>of the </a:t>
            </a:r>
            <a:r>
              <a:rPr lang="en-US" dirty="0"/>
              <a:t>placenta. Its </a:t>
            </a:r>
            <a:r>
              <a:rPr lang="en-US" dirty="0" smtClean="0"/>
              <a:t>persistence </a:t>
            </a:r>
            <a:r>
              <a:rPr lang="en-US" dirty="0"/>
              <a:t>is of no </a:t>
            </a:r>
            <a:r>
              <a:rPr lang="en-US" dirty="0" smtClean="0"/>
              <a:t>significance</a:t>
            </a: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7654" name="Picture 6" descr="958B0E52"/>
          <p:cNvPicPr>
            <a:picLocks noChangeAspect="1" noChangeArrowheads="1"/>
          </p:cNvPicPr>
          <p:nvPr/>
        </p:nvPicPr>
        <p:blipFill>
          <a:blip r:embed="rId3" cstate="print">
            <a:lum bright="-29000" contrast="46000"/>
          </a:blip>
          <a:srcRect l="28136" t="31367" r="4286" b="33698"/>
          <a:stretch>
            <a:fillRect/>
          </a:stretch>
        </p:blipFill>
        <p:spPr bwMode="auto">
          <a:xfrm>
            <a:off x="457200" y="1219200"/>
            <a:ext cx="3167063" cy="1676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77875"/>
            <a:ext cx="9144000" cy="898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43400" y="2001083"/>
            <a:ext cx="4572000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3</a:t>
            </a:r>
            <a:r>
              <a:rPr lang="en-US" sz="20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week (day 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16)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ppears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000" b="0" u="sng" dirty="0">
                <a:latin typeface="Times New Roman" pitchFamily="18" charset="0"/>
                <a:cs typeface="Times New Roman" pitchFamily="18" charset="0"/>
              </a:rPr>
              <a:t>diverticulum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from caudal wall of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olk sack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extends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connecting stalk.   </a:t>
            </a:r>
            <a:endParaRPr lang="en-US" sz="2000" b="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2</a:t>
            </a:r>
            <a:r>
              <a:rPr lang="en-US" sz="20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extra-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embryonic part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degenerates.  </a:t>
            </a:r>
            <a:endParaRPr lang="en-US" sz="2000" b="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3</a:t>
            </a:r>
            <a:r>
              <a:rPr lang="en-US" sz="20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Its intra-embryonic part extends from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urinary bladder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to umbilical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as a thick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tube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Urachus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000" b="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birth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rachus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is obliterated  and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to form 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edian 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mbilical 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igament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, that extends  from apex of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UB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to umbilicus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2000" b="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6E9C7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7000" contrast="52000"/>
          </a:blip>
          <a:srcRect l="8397" t="34686" r="62181" b="7059"/>
          <a:stretch>
            <a:fillRect/>
          </a:stretch>
        </p:blipFill>
        <p:spPr>
          <a:xfrm>
            <a:off x="457200" y="2011362"/>
            <a:ext cx="3810000" cy="4389438"/>
          </a:xfr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0" y="22860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</a:t>
            </a:r>
            <a:r>
              <a:rPr lang="en-US" sz="36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Allantois</a:t>
            </a:r>
            <a:endParaRPr lang="en-US" sz="3600" b="1" dirty="0" smtClean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038600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formation </a:t>
            </a:r>
            <a:endParaRPr lang="en-US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blood vessels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persist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umbilical vein &amp; arteries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Fluid from amniotic cavity diffused into the umbilical vein to enter the fetal circulation for transfer to the maternal blood.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C:\Documents and Settings\Jamila\My Documents\My Pictures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267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029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It is a  thin, transparent &amp; tough  fluid-filled, membranous sac surrounding the embryo.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At First : </a:t>
            </a:r>
            <a:r>
              <a:rPr lang="en-US" sz="1800" dirty="0" smtClean="0"/>
              <a:t>It is seen as a small cavity lying </a:t>
            </a:r>
            <a:r>
              <a:rPr lang="en-US" sz="1800" b="1" dirty="0" smtClean="0">
                <a:solidFill>
                  <a:srgbClr val="0070C0"/>
                </a:solidFill>
              </a:rPr>
              <a:t>Dorsal</a:t>
            </a:r>
            <a:r>
              <a:rPr lang="en-US" sz="1800" b="1" dirty="0" smtClean="0"/>
              <a:t> </a:t>
            </a:r>
            <a:r>
              <a:rPr lang="en-US" sz="1800" dirty="0" smtClean="0"/>
              <a:t>to  the embryonic plate.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At Stage of Chorionic Vesicle</a:t>
            </a:r>
            <a:r>
              <a:rPr lang="en-US" sz="1800" u="sng" dirty="0" smtClean="0">
                <a:solidFill>
                  <a:srgbClr val="FF0000"/>
                </a:solidFill>
              </a:rPr>
              <a:t>:</a:t>
            </a:r>
            <a:r>
              <a:rPr lang="en-US" sz="1800" u="sng" dirty="0" smtClean="0"/>
              <a:t> </a:t>
            </a:r>
            <a:r>
              <a:rPr lang="en-US" sz="1800" dirty="0" smtClean="0"/>
              <a:t>The amnion becomes separated  from the </a:t>
            </a:r>
            <a:r>
              <a:rPr lang="en-US" sz="1800" dirty="0" err="1" smtClean="0"/>
              <a:t>chorion</a:t>
            </a:r>
            <a:r>
              <a:rPr lang="en-US" sz="1800" dirty="0" smtClean="0"/>
              <a:t> by  </a:t>
            </a:r>
            <a:r>
              <a:rPr lang="en-US" sz="1800" b="1" dirty="0" smtClean="0">
                <a:solidFill>
                  <a:srgbClr val="0070C0"/>
                </a:solidFill>
              </a:rPr>
              <a:t>Chorionic Cavity (</a:t>
            </a:r>
            <a:r>
              <a:rPr lang="en-US" sz="1800" b="1" dirty="0" smtClean="0"/>
              <a:t>extra embryonic </a:t>
            </a:r>
            <a:r>
              <a:rPr lang="en-US" sz="1800" b="1" dirty="0" err="1" smtClean="0"/>
              <a:t>coelom</a:t>
            </a:r>
            <a:r>
              <a:rPr lang="en-US" sz="1800" b="1" dirty="0" smtClean="0"/>
              <a:t>)</a:t>
            </a:r>
            <a:r>
              <a:rPr lang="en-US" sz="1800" dirty="0" smtClean="0"/>
              <a:t>.  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After Folding: </a:t>
            </a:r>
            <a:r>
              <a:rPr lang="en-US" sz="1800" dirty="0" smtClean="0"/>
              <a:t>the amnion expands  greatly and is becomes on the </a:t>
            </a:r>
            <a:r>
              <a:rPr lang="en-US" sz="1800" b="1" dirty="0" smtClean="0"/>
              <a:t>ventral surface </a:t>
            </a:r>
            <a:r>
              <a:rPr lang="en-US" sz="1800" dirty="0" smtClean="0"/>
              <a:t>of the embryo.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As a result of expansion of the amnion,  the extra embryonic coelom  is gradually obliterated and amnion  forms the epithelial  covering  of umbilical cord. 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14340" name="Picture 4" descr="A3B81A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6000" contrast="53000"/>
          </a:blip>
          <a:srcRect l="4892" t="2464" r="50638" b="21524"/>
          <a:stretch>
            <a:fillRect/>
          </a:stretch>
        </p:blipFill>
        <p:spPr>
          <a:xfrm>
            <a:off x="304800" y="1219200"/>
            <a:ext cx="4267200" cy="4929187"/>
          </a:xfr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90800" y="28194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971800" y="3124200"/>
            <a:ext cx="304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34290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52450"/>
            <a:ext cx="9144000" cy="666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Amniotic Fluid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85800" y="1524000"/>
            <a:ext cx="4267200" cy="426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watery fluid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amniotic cavity (sac).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a major role in fetal growth &amp; development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increases slowly, to become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(700-1000) 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term (37) weeks.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endParaRPr lang="en-US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99% of amniotic fluid is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contains un-dissolved material of desquamated fetal epithelial cells + organic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inorganic salts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pregnancy advances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composition of amniotic fluid changes as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fetal excreta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(meconium = fetal feces/&amp; urine)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added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A3B81A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52000"/>
          </a:blip>
          <a:srcRect l="4892" t="54199" r="50638" b="21524"/>
          <a:stretch>
            <a:fillRect/>
          </a:stretch>
        </p:blipFill>
        <p:spPr>
          <a:xfrm>
            <a:off x="5029200" y="2057400"/>
            <a:ext cx="3733800" cy="3733800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8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OBJECTIVES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798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0040C0"/>
                </a:solidFill>
              </a:rPr>
              <a:t>By the end of the lecture the student should be able to: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List the components of the fetal membranes.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Describe  the stages of development of the components.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Describe the structure and function  of  the components.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Describe  their fate and the possible congenital anomalies.</a:t>
            </a:r>
          </a:p>
          <a:p>
            <a:pPr>
              <a:defRPr/>
            </a:pPr>
            <a:endParaRPr lang="en-US" sz="2400" b="1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Sources of amniotic fluid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source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1-Diffusion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US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-chorionic membrane at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decidua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parietalis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2-Diffusion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US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chorionic plate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 the maternal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in the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spaces of the placenta.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3700" lvl="1" indent="0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Later, it is derived from</a:t>
            </a:r>
          </a:p>
          <a:p>
            <a:pPr marL="393700" lvl="1" indent="0" eaLnBrk="1" hangingPunct="1">
              <a:lnSpc>
                <a:spcPct val="80000"/>
              </a:lnSpc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Fetal source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Fetal Respiratory tract &amp; 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by Excreting Urine (at beginning of </a:t>
            </a:r>
            <a:r>
              <a:rPr lang="en-US" sz="2200" b="1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200" b="1" baseline="30000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1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 week)</a:t>
            </a:r>
          </a:p>
          <a:p>
            <a:pPr eaLnBrk="1" hangingPunct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1E0CDABD"/>
          <p:cNvPicPr>
            <a:picLocks noChangeAspect="1" noChangeArrowheads="1"/>
          </p:cNvPicPr>
          <p:nvPr/>
        </p:nvPicPr>
        <p:blipFill>
          <a:blip r:embed="rId2" cstate="print">
            <a:lum bright="-23000" contrast="44000"/>
          </a:blip>
          <a:srcRect l="12904" t="1775" r="47572" b="51527"/>
          <a:stretch>
            <a:fillRect/>
          </a:stretch>
        </p:blipFill>
        <p:spPr bwMode="auto">
          <a:xfrm>
            <a:off x="228600" y="1600200"/>
            <a:ext cx="4343400" cy="3505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30480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1981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76600" y="25908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74" y="457200"/>
            <a:ext cx="9140826" cy="5492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amniotic fluid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95600" y="1676400"/>
            <a:ext cx="57150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Provides  symmetrical external growth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 the embryo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Acts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barrier to infection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(it is an aseptic medium)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Permits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normal fetal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Prevents adherence of embryo to amnion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Protects  embryo against external injuries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Keeps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fetal body temperature constant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Allows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embryo to move freely,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aiding muscular development in the limbs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Maintain homeostasis of fluids &amp; electrolytes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Permits  studies on fetal enzymes, hormones and diagnosis of fetal sex and chromosomal abnormalities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7415C507"/>
          <p:cNvPicPr>
            <a:picLocks noChangeAspect="1" noChangeArrowheads="1"/>
          </p:cNvPicPr>
          <p:nvPr/>
        </p:nvPicPr>
        <p:blipFill>
          <a:blip r:embed="rId2" cstate="print">
            <a:lum bright="-17000" contrast="15000"/>
          </a:blip>
          <a:srcRect l="17759" t="4921" r="63526" b="60110"/>
          <a:stretch>
            <a:fillRect/>
          </a:stretch>
        </p:blipFill>
        <p:spPr bwMode="auto">
          <a:xfrm>
            <a:off x="228600" y="2133600"/>
            <a:ext cx="2342147" cy="29718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Circulation &amp; Fate of amniotic fluid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2133600"/>
            <a:ext cx="8382000" cy="297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Amniotic fluid  remains constant &amp; in balance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of fluid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swallowed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fetus, and absorbed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into fetal  respiratory and digestive tracts,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 of fluid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passes through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placental membrane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into maternal blood capillaries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intervillus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space, 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part of fluid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excreted by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fetal kidneys and returned to the amniotic sac through the fetal urinary tract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04088"/>
            <a:ext cx="9144000" cy="667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Volume of Amniotic Fluid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920084"/>
            <a:ext cx="4648200" cy="4175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volume is less than ½ liters</a:t>
            </a:r>
            <a:endParaRPr lang="en-US" sz="18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insufficiency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low placental blood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Preterm rupture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-chorionic membrane occurs in 10% of pregnancies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Agenesis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(failure of kidney development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(urinary tract obstruction) lead to absence of fetal urine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u="sng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the main source)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Fetal abnormalities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(pulmonary, hypoplasia,  facial &amp; limb defects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7415C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7000" contrast="15000"/>
          </a:blip>
          <a:srcRect l="36792" t="1334" r="40227" b="56355"/>
          <a:stretch>
            <a:fillRect/>
          </a:stretch>
        </p:blipFill>
        <p:spPr bwMode="auto">
          <a:xfrm>
            <a:off x="5010062" y="1920875"/>
            <a:ext cx="3314876" cy="4433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419600" cy="4572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volume is more than 2 liters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it is diagnosed by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( 1-20% ) :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Esophageal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(2-20%) 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Defects in maternal circulation.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Idiopathic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(3-60%)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may be associated with severe anomalies of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CNS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4" descr="6D983D59"/>
          <p:cNvPicPr>
            <a:picLocks noChangeAspect="1" noChangeArrowheads="1"/>
          </p:cNvPicPr>
          <p:nvPr/>
        </p:nvPicPr>
        <p:blipFill>
          <a:blip r:embed="rId2" cstate="print">
            <a:lum bright="-18000" contrast="37000"/>
          </a:blip>
          <a:srcRect l="27636" t="46766" r="43970" b="22460"/>
          <a:stretch>
            <a:fillRect/>
          </a:stretch>
        </p:blipFill>
        <p:spPr bwMode="auto">
          <a:xfrm>
            <a:off x="609600" y="1981200"/>
            <a:ext cx="3505200" cy="4114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04088"/>
            <a:ext cx="9144000" cy="667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Volume of Amniotic Fluid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8800" dirty="0" smtClean="0">
                <a:solidFill>
                  <a:schemeClr val="bg1"/>
                </a:solidFill>
                <a:latin typeface="Blue Highway" panose="02010603020202020303" pitchFamily="2" charset="0"/>
              </a:rPr>
              <a:t>ARIGATTO</a:t>
            </a:r>
            <a:endParaRPr lang="en-US" sz="8800" dirty="0" smtClean="0">
              <a:solidFill>
                <a:schemeClr val="bg1"/>
              </a:solidFill>
              <a:latin typeface="Blue Highway" panose="02010603020202020303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2743200" cy="3505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Umbilical cord (Connecting Stalk)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Amnion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Amniotic Fluid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Yolk Sac</a:t>
            </a:r>
          </a:p>
          <a:p>
            <a:pPr eaLnBrk="1" hangingPunct="1"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Allantois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science.tjc.edu/images/reproduction/chorion_only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3000" contrast="46000"/>
          </a:blip>
          <a:srcRect/>
          <a:stretch>
            <a:fillRect/>
          </a:stretch>
        </p:blipFill>
        <p:spPr bwMode="auto">
          <a:xfrm>
            <a:off x="381000" y="1219200"/>
            <a:ext cx="43434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000" flipV="1">
            <a:off x="4953000" y="5036790"/>
            <a:ext cx="381000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Nutrition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Synthesis of Hormones</a:t>
            </a:r>
            <a:endParaRPr lang="en-US" altLang="ko-KR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2590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81400" y="1447800"/>
            <a:ext cx="289560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2590800"/>
            <a:ext cx="35052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2057400" y="4953000"/>
            <a:ext cx="2286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905000" y="3657600"/>
            <a:ext cx="274319" cy="228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191000" y="3962400"/>
            <a:ext cx="2438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Umbilical Cord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43388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soft 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tortuou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cord measuring (30- 90) cm in length (average 55) ,(1-2) cm in diameter.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 is a pathway between the ventral aspect of  the embryo and the placenta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has a smooth surface because it is covered by the amnion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4" descr="7AC797E1"/>
          <p:cNvPicPr>
            <a:picLocks noChangeAspect="1" noChangeArrowheads="1"/>
          </p:cNvPicPr>
          <p:nvPr/>
        </p:nvPicPr>
        <p:blipFill>
          <a:blip r:embed="rId2" cstate="print"/>
          <a:srcRect l="13794" t="5820" r="26617" b="58640"/>
          <a:stretch>
            <a:fillRect/>
          </a:stretch>
        </p:blipFill>
        <p:spPr bwMode="auto">
          <a:xfrm>
            <a:off x="228600" y="1679575"/>
            <a:ext cx="4343400" cy="5026025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171700" y="4537075"/>
            <a:ext cx="533400" cy="15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Umbilical Cord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648200" cy="4876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1-Connecting stalk: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Allantois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Umbilical vessels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(two arteries &amp; one vein),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all embedded in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b="1" u="sng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Wharton’s jelly (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 embryonic mesoderm)</a:t>
            </a:r>
            <a:endParaRPr lang="en-US" sz="2000" u="sng" dirty="0" smtClean="0">
              <a:solidFill>
                <a:srgbClr val="004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2-Yolk stalk (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-intestinal duct):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narrow, elongated duct which connects gut to yolk sac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(Later on , it is obliterated and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vessels disappear).</a:t>
            </a:r>
          </a:p>
        </p:txBody>
      </p:sp>
      <p:pic>
        <p:nvPicPr>
          <p:cNvPr id="8197" name="Picture 6" descr="2869D816"/>
          <p:cNvPicPr>
            <a:picLocks noChangeAspect="1" noChangeArrowheads="1"/>
          </p:cNvPicPr>
          <p:nvPr/>
        </p:nvPicPr>
        <p:blipFill>
          <a:blip r:embed="rId3" cstate="print">
            <a:lum bright="-37000" contrast="51000"/>
          </a:blip>
          <a:srcRect l="14401" t="33571" r="19345" b="31792"/>
          <a:stretch>
            <a:fillRect/>
          </a:stretch>
        </p:blipFill>
        <p:spPr bwMode="auto">
          <a:xfrm>
            <a:off x="228600" y="5029200"/>
            <a:ext cx="3400091" cy="1524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7-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30000" contrast="50000"/>
          </a:blip>
          <a:srcRect b="14827"/>
          <a:stretch>
            <a:fillRect/>
          </a:stretch>
        </p:blipFill>
        <p:spPr bwMode="auto">
          <a:xfrm>
            <a:off x="228600" y="1828800"/>
            <a:ext cx="3733800" cy="30641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81200" y="25146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162300" y="28575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36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 Attachment of Umbilical 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55839"/>
            <a:ext cx="3733800" cy="15541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attached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point near the centre of the  fetal surface of the placenta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A207C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6000" contrast="18000"/>
          </a:blip>
          <a:srcRect l="35851" t="6500" r="40883" b="58330"/>
          <a:stretch>
            <a:fillRect/>
          </a:stretch>
        </p:blipFill>
        <p:spPr>
          <a:xfrm>
            <a:off x="228599" y="1524000"/>
            <a:ext cx="4655127" cy="4572000"/>
          </a:xfrm>
          <a:ln w="19050">
            <a:solidFill>
              <a:schemeClr val="accent3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1981200" y="3581400"/>
            <a:ext cx="609600" cy="381000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43400" y="1143000"/>
            <a:ext cx="4572000" cy="4572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 Abnormal Attachment: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a-Battledore placenta :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UC is attached to the margin of the placenta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(it is</a:t>
            </a:r>
            <a:r>
              <a:rPr lang="en-US" sz="2300" b="1" u="sng" dirty="0" smtClean="0">
                <a:latin typeface="Times New Roman" pitchFamily="18" charset="0"/>
                <a:cs typeface="Times New Roman" pitchFamily="18" charset="0"/>
              </a:rPr>
              <a:t> not dangerous).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Velamentous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insertion of the cord :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UC is attached to the amnion 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away from placenta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(It is </a:t>
            </a:r>
            <a:r>
              <a:rPr lang="en-US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to the fetus due to liability of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rupture of its blood vessels during labor)</a:t>
            </a:r>
          </a:p>
        </p:txBody>
      </p:sp>
      <p:pic>
        <p:nvPicPr>
          <p:cNvPr id="10244" name="Picture 8" descr="C42FA6F8"/>
          <p:cNvPicPr>
            <a:picLocks noChangeAspect="1" noChangeArrowheads="1"/>
          </p:cNvPicPr>
          <p:nvPr/>
        </p:nvPicPr>
        <p:blipFill>
          <a:blip r:embed="rId3" cstate="print">
            <a:lum bright="-21000" contrast="34000"/>
          </a:blip>
          <a:srcRect l="26329" t="33736" r="5823" b="15662"/>
          <a:stretch>
            <a:fillRect/>
          </a:stretch>
        </p:blipFill>
        <p:spPr bwMode="auto">
          <a:xfrm>
            <a:off x="161925" y="4953000"/>
            <a:ext cx="4029075" cy="16764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5" name="Picture 4" descr="F7B591D1"/>
          <p:cNvPicPr>
            <a:picLocks noChangeAspect="1" noChangeArrowheads="1"/>
          </p:cNvPicPr>
          <p:nvPr/>
        </p:nvPicPr>
        <p:blipFill>
          <a:blip r:embed="rId4" cstate="print"/>
          <a:srcRect l="38120" t="33794" r="42172" b="15068"/>
          <a:stretch>
            <a:fillRect/>
          </a:stretch>
        </p:blipFill>
        <p:spPr bwMode="auto">
          <a:xfrm>
            <a:off x="304800" y="1103312"/>
            <a:ext cx="3733800" cy="369728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0800000">
            <a:off x="3048000" y="5105400"/>
            <a:ext cx="3810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00100" y="5372100"/>
            <a:ext cx="38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057400" y="23622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33600" y="5257800"/>
            <a:ext cx="1524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400" cy="472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(2) Abnormalities in Length: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a-Very Long Cord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 eaLnBrk="1" hangingPunct="1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it may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prolapse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or coil around the fetus.</a:t>
            </a:r>
          </a:p>
          <a:p>
            <a:pPr lvl="2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Prolapsed cord is compressed during labor causing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 hypoxia or anoxia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the deficiency of oxygen persists for more than </a:t>
            </a:r>
            <a:r>
              <a:rPr lang="en-US" sz="1800" b="1" dirty="0" smtClean="0">
                <a:solidFill>
                  <a:srgbClr val="0040C0"/>
                </a:solidFill>
                <a:latin typeface="Times New Roman" pitchFamily="18" charset="0"/>
                <a:cs typeface="Times New Roman" pitchFamily="18" charset="0"/>
              </a:rPr>
              <a:t>five minutes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the baby’ brain may be damaged producing mental retardation.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b-Very Short Cord: </a:t>
            </a:r>
          </a:p>
          <a:p>
            <a:pPr lvl="2" eaLnBrk="1" hangingPunct="1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because it may cause premature separation of placenta, or the cord itself may rupture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54E48F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39000"/>
          </a:blip>
          <a:srcRect l="34886" t="32912" r="28604" b="2942"/>
          <a:stretch>
            <a:fillRect/>
          </a:stretch>
        </p:blipFill>
        <p:spPr>
          <a:xfrm>
            <a:off x="838200" y="1371601"/>
            <a:ext cx="3429000" cy="3886200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76800" y="1371600"/>
            <a:ext cx="4114800" cy="5181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knots of  umbilical cord: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a-False knots: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Normally the UC looks tortuous due to twisting of umbilical vessels (umbilical vessels are longer than the cord), these knots are normal and </a:t>
            </a:r>
            <a:r>
              <a:rPr lang="en-US" sz="1900" u="sng" dirty="0" smtClean="0">
                <a:latin typeface="Times New Roman" pitchFamily="18" charset="0"/>
                <a:cs typeface="Times New Roman" pitchFamily="18" charset="0"/>
              </a:rPr>
              <a:t>do not cause any harm to the fetus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b-True knots: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Are rare (1%) of pregnancy, but </a:t>
            </a:r>
            <a:r>
              <a:rPr lang="en-US" sz="1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very dangerous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because they may cause obstruction to blood flow in umbilical vessels, leading to </a:t>
            </a:r>
            <a:r>
              <a:rPr lang="en-US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 death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resulting from fetal anoxia.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True Knots in 20-weeks  fetus</a:t>
            </a:r>
          </a:p>
        </p:txBody>
      </p:sp>
      <p:pic>
        <p:nvPicPr>
          <p:cNvPr id="12293" name="Picture 7" descr="F7725EC8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26985" t="42297" r="28827" b="20290"/>
          <a:stretch>
            <a:fillRect/>
          </a:stretch>
        </p:blipFill>
        <p:spPr bwMode="auto">
          <a:xfrm>
            <a:off x="533400" y="2681748"/>
            <a:ext cx="4038600" cy="14330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9" descr="F7725EC8"/>
          <p:cNvPicPr>
            <a:picLocks noChangeAspect="1" noChangeArrowheads="1"/>
          </p:cNvPicPr>
          <p:nvPr/>
        </p:nvPicPr>
        <p:blipFill>
          <a:blip r:embed="rId2" cstate="print">
            <a:lum bright="-32000" contrast="43000"/>
          </a:blip>
          <a:srcRect l="26985" t="4883" r="28827" b="64632"/>
          <a:stretch>
            <a:fillRect/>
          </a:stretch>
        </p:blipFill>
        <p:spPr bwMode="auto">
          <a:xfrm>
            <a:off x="533400" y="957424"/>
            <a:ext cx="3429000" cy="16333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8" name="Picture 4" descr="2FCEFBAD"/>
          <p:cNvPicPr>
            <a:picLocks noChangeAspect="1" noChangeArrowheads="1"/>
          </p:cNvPicPr>
          <p:nvPr/>
        </p:nvPicPr>
        <p:blipFill>
          <a:blip r:embed="rId3" cstate="print">
            <a:lum bright="-26000" contrast="34000"/>
          </a:blip>
          <a:srcRect l="9686" t="52304" r="66731" b="12569"/>
          <a:stretch>
            <a:fillRect/>
          </a:stretch>
        </p:blipFill>
        <p:spPr bwMode="auto">
          <a:xfrm>
            <a:off x="914400" y="4191000"/>
            <a:ext cx="3276600" cy="256429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447800" y="6400800"/>
            <a:ext cx="2286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5622</TotalTime>
  <Words>1515</Words>
  <Application>Microsoft Office PowerPoint</Application>
  <PresentationFormat>On-screen Show (4:3)</PresentationFormat>
  <Paragraphs>157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Fetal Membranes</vt:lpstr>
      <vt:lpstr>OBJECTIVES</vt:lpstr>
      <vt:lpstr>Components</vt:lpstr>
      <vt:lpstr>Umbilical Cord</vt:lpstr>
      <vt:lpstr>Structure of Umbilical Cord</vt:lpstr>
      <vt:lpstr>Normal Attachment of Umbilical Cord</vt:lpstr>
      <vt:lpstr> Anomalies of Umbilical Cord </vt:lpstr>
      <vt:lpstr> Anomalies of Umbilical Cord </vt:lpstr>
      <vt:lpstr> Anomalies of Umbilical Cord </vt:lpstr>
      <vt:lpstr>Yolk Sac</vt:lpstr>
      <vt:lpstr>PowerPoint Presentation</vt:lpstr>
      <vt:lpstr>Secondary Yolk Sac</vt:lpstr>
      <vt:lpstr>Definitive Yolk Sac</vt:lpstr>
      <vt:lpstr>    Functions of Yolk Sac</vt:lpstr>
      <vt:lpstr>Fate of Yolk Sac</vt:lpstr>
      <vt:lpstr>Allantois</vt:lpstr>
      <vt:lpstr>Functions of Allantois</vt:lpstr>
      <vt:lpstr>Amnion </vt:lpstr>
      <vt:lpstr>Amniotic Fluid </vt:lpstr>
      <vt:lpstr>Sources of amniotic fluid</vt:lpstr>
      <vt:lpstr>Functions of amniotic fluid</vt:lpstr>
      <vt:lpstr>   Circulation &amp; Fate of amniotic fluid</vt:lpstr>
      <vt:lpstr>Anomalies of Volume of Amniotic Fluid</vt:lpstr>
      <vt:lpstr>Anomalies of Volume of Amniotic Fluid</vt:lpstr>
      <vt:lpstr>ARIGATTO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903</cp:revision>
  <dcterms:created xsi:type="dcterms:W3CDTF">2007-06-21T14:38:10Z</dcterms:created>
  <dcterms:modified xsi:type="dcterms:W3CDTF">2013-09-24T11:45:26Z</dcterms:modified>
</cp:coreProperties>
</file>