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91" r:id="rId2"/>
    <p:sldId id="256" r:id="rId3"/>
    <p:sldId id="259" r:id="rId4"/>
    <p:sldId id="268" r:id="rId5"/>
    <p:sldId id="269" r:id="rId6"/>
    <p:sldId id="270" r:id="rId7"/>
    <p:sldId id="267" r:id="rId8"/>
    <p:sldId id="273" r:id="rId9"/>
    <p:sldId id="274" r:id="rId10"/>
    <p:sldId id="275" r:id="rId11"/>
    <p:sldId id="276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58" r:id="rId20"/>
    <p:sldId id="257" r:id="rId21"/>
    <p:sldId id="283" r:id="rId22"/>
    <p:sldId id="286" r:id="rId23"/>
    <p:sldId id="277" r:id="rId24"/>
    <p:sldId id="278" r:id="rId25"/>
    <p:sldId id="282" r:id="rId26"/>
    <p:sldId id="284" r:id="rId27"/>
    <p:sldId id="279" r:id="rId28"/>
    <p:sldId id="287" r:id="rId29"/>
    <p:sldId id="288" r:id="rId30"/>
    <p:sldId id="289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41298"/>
    <a:srgbClr val="FF00FF"/>
    <a:srgbClr val="FF99FF"/>
    <a:srgbClr val="1136AD"/>
    <a:srgbClr val="1AA48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D6AFD4-3B55-4DCE-BC33-09698656230C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F45CCA-1D21-4406-90AF-D79DD21ECEF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F0315B-4E16-44A4-B8F7-A3C6DEEF9510}" type="slidenum">
              <a:rPr lang="en-US" smtClean="0">
                <a:latin typeface="Times New Roman" charset="0"/>
              </a:rPr>
              <a:pPr/>
              <a:t>3</a:t>
            </a:fld>
            <a:endParaRPr lang="en-US" smtClean="0">
              <a:latin typeface="Times New Roman" charset="0"/>
            </a:endParaRPr>
          </a:p>
        </p:txBody>
      </p:sp>
      <p:sp>
        <p:nvSpPr>
          <p:cNvPr id="39939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7BE1E41E-5F77-4AEB-AC6B-5C506FED7927}" type="slidenum">
              <a:rPr lang="en-US" sz="1800">
                <a:solidFill>
                  <a:srgbClr val="009900"/>
                </a:solidFill>
                <a:latin typeface="Comic Sans MS" pitchFamily="66" charset="0"/>
                <a:cs typeface="Cordia New" pitchFamily="34" charset="-34"/>
              </a:rPr>
              <a:pPr algn="r" eaLnBrk="0" hangingPunct="0"/>
              <a:t>3</a:t>
            </a:fld>
            <a:endParaRPr lang="th-TH" sz="1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399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60B63E-75D6-4440-B0FA-BB281364B646}" type="slidenum">
              <a:rPr lang="en-US" smtClean="0">
                <a:latin typeface="Times New Roman" charset="0"/>
              </a:rPr>
              <a:pPr/>
              <a:t>5</a:t>
            </a:fld>
            <a:endParaRPr lang="en-US" smtClean="0">
              <a:latin typeface="Times New Roman" charset="0"/>
            </a:endParaRPr>
          </a:p>
        </p:txBody>
      </p:sp>
      <p:sp>
        <p:nvSpPr>
          <p:cNvPr id="38915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E5E6276B-96AA-4DDD-8FDF-2175B98028AC}" type="slidenum">
              <a:rPr lang="en-US" sz="1800">
                <a:solidFill>
                  <a:srgbClr val="009900"/>
                </a:solidFill>
                <a:latin typeface="Comic Sans MS" pitchFamily="66" charset="0"/>
                <a:cs typeface="Cordia New" pitchFamily="34" charset="-34"/>
              </a:rPr>
              <a:pPr algn="r" eaLnBrk="0" hangingPunct="0"/>
              <a:t>5</a:t>
            </a:fld>
            <a:endParaRPr lang="th-TH" sz="1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389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0878B2-7F68-4934-8622-CF5A9C20243A}" type="slidenum">
              <a:rPr lang="en-US" smtClean="0">
                <a:latin typeface="Times New Roman" charset="0"/>
              </a:rPr>
              <a:pPr/>
              <a:t>7</a:t>
            </a:fld>
            <a:endParaRPr lang="en-US" smtClean="0">
              <a:latin typeface="Times New Roman" charset="0"/>
            </a:endParaRPr>
          </a:p>
        </p:txBody>
      </p:sp>
      <p:sp>
        <p:nvSpPr>
          <p:cNvPr id="3789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602CDDF3-8C95-4E63-A26C-6B31A1F9D996}" type="slidenum">
              <a:rPr lang="en-US" sz="1800">
                <a:solidFill>
                  <a:srgbClr val="009900"/>
                </a:solidFill>
                <a:latin typeface="Comic Sans MS" pitchFamily="66" charset="0"/>
                <a:cs typeface="Cordia New" pitchFamily="34" charset="-34"/>
              </a:rPr>
              <a:pPr algn="r" eaLnBrk="0" hangingPunct="0"/>
              <a:t>7</a:t>
            </a:fld>
            <a:endParaRPr lang="th-TH" sz="1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378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D70CC0-7333-4929-8D71-8B03CA405173}" type="slidenum">
              <a:rPr lang="en-US" smtClean="0">
                <a:latin typeface="Times New Roman" charset="0"/>
              </a:rPr>
              <a:pPr/>
              <a:t>17</a:t>
            </a:fld>
            <a:endParaRPr lang="en-US" smtClean="0">
              <a:latin typeface="Times New Roman" charset="0"/>
            </a:endParaRPr>
          </a:p>
        </p:txBody>
      </p:sp>
      <p:sp>
        <p:nvSpPr>
          <p:cNvPr id="40963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6190DCBE-3D66-46A3-8701-7ECBDAACDA75}" type="slidenum">
              <a:rPr lang="en-US" sz="1800">
                <a:solidFill>
                  <a:srgbClr val="009900"/>
                </a:solidFill>
                <a:latin typeface="Comic Sans MS" pitchFamily="66" charset="0"/>
                <a:cs typeface="Cordia New" pitchFamily="34" charset="-34"/>
              </a:rPr>
              <a:pPr algn="r" eaLnBrk="0" hangingPunct="0"/>
              <a:t>17</a:t>
            </a:fld>
            <a:endParaRPr lang="th-TH" sz="1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4096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42C2B3-D9D8-41C7-9E26-42B1C7DE4AAF}" type="slidenum">
              <a:rPr lang="en-US" smtClean="0">
                <a:latin typeface="Times New Roman" charset="0"/>
              </a:rPr>
              <a:pPr/>
              <a:t>18</a:t>
            </a:fld>
            <a:endParaRPr lang="en-US" smtClean="0">
              <a:latin typeface="Times New Roman" charset="0"/>
            </a:endParaRPr>
          </a:p>
        </p:txBody>
      </p:sp>
      <p:sp>
        <p:nvSpPr>
          <p:cNvPr id="41987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EF0A60EE-BF3E-4482-9FD9-8B230C378577}" type="slidenum">
              <a:rPr lang="en-US" sz="1800">
                <a:solidFill>
                  <a:srgbClr val="009900"/>
                </a:solidFill>
                <a:latin typeface="Comic Sans MS" pitchFamily="66" charset="0"/>
                <a:cs typeface="Cordia New" pitchFamily="34" charset="-34"/>
              </a:rPr>
              <a:pPr algn="r" eaLnBrk="0" hangingPunct="0"/>
              <a:t>18</a:t>
            </a:fld>
            <a:endParaRPr lang="th-TH" sz="1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419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B006-EBCC-4179-B0F0-D4CC9F1F9AE3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55852-86F0-4F36-A7EE-3F2432FF04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B006-EBCC-4179-B0F0-D4CC9F1F9AE3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55852-86F0-4F36-A7EE-3F2432FF04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B006-EBCC-4179-B0F0-D4CC9F1F9AE3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55852-86F0-4F36-A7EE-3F2432FF04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B006-EBCC-4179-B0F0-D4CC9F1F9AE3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55852-86F0-4F36-A7EE-3F2432FF04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B006-EBCC-4179-B0F0-D4CC9F1F9AE3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55852-86F0-4F36-A7EE-3F2432FF04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B006-EBCC-4179-B0F0-D4CC9F1F9AE3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55852-86F0-4F36-A7EE-3F2432FF04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B006-EBCC-4179-B0F0-D4CC9F1F9AE3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55852-86F0-4F36-A7EE-3F2432FF04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B006-EBCC-4179-B0F0-D4CC9F1F9AE3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55852-86F0-4F36-A7EE-3F2432FF04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B006-EBCC-4179-B0F0-D4CC9F1F9AE3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55852-86F0-4F36-A7EE-3F2432FF04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B006-EBCC-4179-B0F0-D4CC9F1F9AE3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55852-86F0-4F36-A7EE-3F2432FF04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B006-EBCC-4179-B0F0-D4CC9F1F9AE3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55852-86F0-4F36-A7EE-3F2432FF04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9B006-EBCC-4179-B0F0-D4CC9F1F9AE3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55852-86F0-4F36-A7EE-3F2432FF04E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7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gif"/><Relationship Id="rId4" Type="http://schemas.openxmlformats.org/officeDocument/2006/relationships/image" Target="../media/image9.gi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2209800"/>
            <a:ext cx="594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33CC"/>
                </a:solidFill>
              </a:rPr>
              <a:t>Cell Mediated Immunity</a:t>
            </a:r>
            <a:endParaRPr lang="en-US" sz="3200" b="1" dirty="0">
              <a:solidFill>
                <a:srgbClr val="0033CC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4600" y="4648200"/>
            <a:ext cx="3733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Immunology Unit</a:t>
            </a:r>
          </a:p>
          <a:p>
            <a:pPr algn="ctr"/>
            <a:r>
              <a:rPr lang="en-US" dirty="0" smtClean="0"/>
              <a:t>Department of Pathology</a:t>
            </a:r>
          </a:p>
          <a:p>
            <a:pPr algn="ctr"/>
            <a:r>
              <a:rPr lang="en-US" dirty="0" smtClean="0"/>
              <a:t>College of Medicine, KSU.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33CC"/>
                </a:solidFill>
                <a:latin typeface="Arial Rounded MT Bold" pitchFamily="34" charset="0"/>
              </a:rPr>
              <a:t>MHC</a:t>
            </a:r>
            <a:endParaRPr lang="en-US" dirty="0">
              <a:solidFill>
                <a:srgbClr val="0033CC"/>
              </a:solidFill>
              <a:latin typeface="Arial Rounded MT Bold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Each individual has two “</a:t>
            </a:r>
            <a:r>
              <a:rPr lang="en-US" b="1" i="1" dirty="0" err="1" smtClean="0"/>
              <a:t>haplotypes</a:t>
            </a:r>
            <a:r>
              <a:rPr lang="en-US" dirty="0" smtClean="0"/>
              <a:t>”</a:t>
            </a:r>
            <a:r>
              <a:rPr lang="en-US" dirty="0" smtClean="0">
                <a:cs typeface="Times New Roman" charset="0"/>
              </a:rPr>
              <a:t> </a:t>
            </a:r>
            <a:r>
              <a:rPr lang="en-US" dirty="0" err="1" smtClean="0">
                <a:cs typeface="Times New Roman" charset="0"/>
              </a:rPr>
              <a:t>ie</a:t>
            </a:r>
            <a:r>
              <a:rPr lang="en-US" dirty="0" smtClean="0">
                <a:cs typeface="Times New Roman" charset="0"/>
              </a:rPr>
              <a:t>, two sets of these genes one paternal and one maternal</a:t>
            </a:r>
            <a:endParaRPr lang="en-US" dirty="0"/>
          </a:p>
          <a:p>
            <a:pPr>
              <a:buNone/>
            </a:pPr>
            <a:endParaRPr lang="en-US" dirty="0"/>
          </a:p>
          <a:p>
            <a:r>
              <a:rPr lang="en-US" dirty="0" smtClean="0"/>
              <a:t>MHC Class I molecules are found on the surface of virtually all nucleated cells</a:t>
            </a:r>
          </a:p>
          <a:p>
            <a:endParaRPr lang="en-US" dirty="0" smtClean="0"/>
          </a:p>
          <a:p>
            <a:r>
              <a:rPr lang="en-US" dirty="0" smtClean="0"/>
              <a:t>MHC Class II molecules are normally present of the surface of antigen presenting cells such as: </a:t>
            </a:r>
          </a:p>
          <a:p>
            <a:pPr lvl="1"/>
            <a:r>
              <a:rPr lang="en-US" dirty="0" err="1" smtClean="0"/>
              <a:t>Marophages</a:t>
            </a:r>
            <a:r>
              <a:rPr lang="en-US" dirty="0" smtClean="0"/>
              <a:t>, </a:t>
            </a:r>
          </a:p>
          <a:p>
            <a:pPr lvl="1"/>
            <a:r>
              <a:rPr lang="en-US" dirty="0" err="1"/>
              <a:t>D</a:t>
            </a:r>
            <a:r>
              <a:rPr lang="en-US" dirty="0" err="1" smtClean="0"/>
              <a:t>endritic</a:t>
            </a:r>
            <a:r>
              <a:rPr lang="en-US" dirty="0" smtClean="0"/>
              <a:t> cells </a:t>
            </a:r>
            <a:endParaRPr lang="en-US" dirty="0"/>
          </a:p>
          <a:p>
            <a:pPr lvl="1"/>
            <a:r>
              <a:rPr lang="en-US" dirty="0" err="1" smtClean="0"/>
              <a:t>Langerhans</a:t>
            </a:r>
            <a:r>
              <a:rPr lang="en-US" dirty="0" smtClean="0"/>
              <a:t> cells of skin</a:t>
            </a:r>
          </a:p>
          <a:p>
            <a:pPr lvl="1"/>
            <a:r>
              <a:rPr lang="en-US" dirty="0" smtClean="0"/>
              <a:t>B cells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33CC"/>
                </a:solidFill>
                <a:latin typeface="Arial Rounded MT Bold" pitchFamily="34" charset="0"/>
              </a:rPr>
              <a:t>Biologic Importance of MHC</a:t>
            </a:r>
            <a:endParaRPr lang="en-US" sz="4000" dirty="0">
              <a:solidFill>
                <a:srgbClr val="0033CC"/>
              </a:solidFill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33CC"/>
                </a:solidFill>
              </a:rPr>
              <a:t>Antigen recognition</a:t>
            </a:r>
          </a:p>
          <a:p>
            <a:pPr lvl="1"/>
            <a:r>
              <a:rPr lang="en-US" dirty="0" smtClean="0"/>
              <a:t>T </a:t>
            </a:r>
            <a:r>
              <a:rPr lang="en-US" dirty="0" err="1" smtClean="0"/>
              <a:t>cytotoxic</a:t>
            </a:r>
            <a:r>
              <a:rPr lang="en-US" dirty="0" smtClean="0"/>
              <a:t> (CD8) cells kill virus infected cells in association with class I MHC proteins</a:t>
            </a:r>
          </a:p>
          <a:p>
            <a:pPr lvl="1"/>
            <a:r>
              <a:rPr lang="en-US" dirty="0" smtClean="0"/>
              <a:t>Helper T (CD4) cells recognize antigen in association with class II MHC proteins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FF3300"/>
                </a:solidFill>
                <a:latin typeface="Arial Rounded MT Bold" pitchFamily="34" charset="0"/>
              </a:rPr>
              <a:t>This is called MHC restriction</a:t>
            </a:r>
          </a:p>
          <a:p>
            <a:r>
              <a:rPr lang="en-US" dirty="0" smtClean="0">
                <a:solidFill>
                  <a:srgbClr val="0033CC"/>
                </a:solidFill>
              </a:rPr>
              <a:t>Transplantation</a:t>
            </a:r>
          </a:p>
          <a:p>
            <a:pPr lvl="1"/>
            <a:r>
              <a:rPr lang="en-US" dirty="0" smtClean="0"/>
              <a:t>Success of organ transplant is determined by compatibility of the MHC genes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8" name="Text Box 4"/>
          <p:cNvSpPr txBox="1">
            <a:spLocks noChangeArrowheads="1"/>
          </p:cNvSpPr>
          <p:nvPr/>
        </p:nvSpPr>
        <p:spPr bwMode="auto">
          <a:xfrm>
            <a:off x="2438400" y="1752600"/>
            <a:ext cx="451598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514350" indent="-514350" eaLnBrk="0" hangingPunct="0">
              <a:buAutoNum type="arabicPeriod"/>
              <a:defRPr/>
            </a:pPr>
            <a:r>
              <a:rPr lang="th-TH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Endogenous antigen</a:t>
            </a:r>
            <a:endParaRPr lang="en-US" sz="32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marL="514350" indent="-514350" eaLnBrk="0" hangingPunct="0">
              <a:defRPr/>
            </a:pPr>
            <a:r>
              <a:rPr lang="en-US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	</a:t>
            </a:r>
            <a:r>
              <a:rPr lang="en-US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(Cytoplasm)</a:t>
            </a:r>
            <a:endParaRPr lang="th-TH" sz="32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14600" y="3810000"/>
            <a:ext cx="4389343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2. E</a:t>
            </a:r>
            <a:r>
              <a:rPr lang="th-TH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xogenous </a:t>
            </a:r>
            <a:r>
              <a:rPr lang="th-TH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antigen</a:t>
            </a:r>
            <a:endParaRPr lang="en-US" sz="32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eaLnBrk="0" hangingPunct="0">
              <a:defRPr/>
            </a:pPr>
            <a:r>
              <a:rPr lang="en-US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en-US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 (Membrane Bound)</a:t>
            </a:r>
          </a:p>
          <a:p>
            <a:pPr eaLnBrk="0" hangingPunct="0">
              <a:defRPr/>
            </a:pPr>
            <a:r>
              <a:rPr lang="th-TH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  </a:t>
            </a:r>
            <a:endParaRPr lang="th-TH" sz="32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AutoShape 2"/>
          <p:cNvSpPr>
            <a:spLocks noChangeArrowheads="1"/>
          </p:cNvSpPr>
          <p:nvPr/>
        </p:nvSpPr>
        <p:spPr bwMode="auto">
          <a:xfrm>
            <a:off x="996950" y="2749550"/>
            <a:ext cx="6997700" cy="3035300"/>
          </a:xfrm>
          <a:prstGeom prst="roundRect">
            <a:avLst>
              <a:gd name="adj" fmla="val 12495"/>
            </a:avLst>
          </a:prstGeom>
          <a:gradFill rotWithShape="0">
            <a:gsLst>
              <a:gs pos="0">
                <a:schemeClr val="folHlink">
                  <a:gamma/>
                  <a:shade val="46275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1031" name="Line 3"/>
          <p:cNvSpPr>
            <a:spLocks noChangeShapeType="1"/>
          </p:cNvSpPr>
          <p:nvPr/>
        </p:nvSpPr>
        <p:spPr bwMode="auto">
          <a:xfrm flipH="1">
            <a:off x="1558925" y="1836738"/>
            <a:ext cx="160338" cy="179387"/>
          </a:xfrm>
          <a:prstGeom prst="line">
            <a:avLst/>
          </a:prstGeom>
          <a:noFill/>
          <a:ln w="12700">
            <a:solidFill>
              <a:srgbClr val="FC012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Line 4"/>
          <p:cNvSpPr>
            <a:spLocks noChangeShapeType="1"/>
          </p:cNvSpPr>
          <p:nvPr/>
        </p:nvSpPr>
        <p:spPr bwMode="auto">
          <a:xfrm flipH="1">
            <a:off x="1706563" y="1871663"/>
            <a:ext cx="96837" cy="179387"/>
          </a:xfrm>
          <a:prstGeom prst="line">
            <a:avLst/>
          </a:prstGeom>
          <a:noFill/>
          <a:ln w="12700">
            <a:solidFill>
              <a:srgbClr val="FC012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Line 5"/>
          <p:cNvSpPr>
            <a:spLocks noChangeShapeType="1"/>
          </p:cNvSpPr>
          <p:nvPr/>
        </p:nvSpPr>
        <p:spPr bwMode="auto">
          <a:xfrm>
            <a:off x="1866900" y="1871663"/>
            <a:ext cx="71438" cy="161925"/>
          </a:xfrm>
          <a:prstGeom prst="line">
            <a:avLst/>
          </a:prstGeom>
          <a:noFill/>
          <a:ln w="12700">
            <a:solidFill>
              <a:srgbClr val="FC012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" name="Line 6"/>
          <p:cNvSpPr>
            <a:spLocks noChangeShapeType="1"/>
          </p:cNvSpPr>
          <p:nvPr/>
        </p:nvSpPr>
        <p:spPr bwMode="auto">
          <a:xfrm>
            <a:off x="1971675" y="1836738"/>
            <a:ext cx="114300" cy="196850"/>
          </a:xfrm>
          <a:prstGeom prst="line">
            <a:avLst/>
          </a:prstGeom>
          <a:noFill/>
          <a:ln w="12700">
            <a:solidFill>
              <a:srgbClr val="FC012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530350" y="615950"/>
            <a:ext cx="596900" cy="1243013"/>
            <a:chOff x="964" y="388"/>
            <a:chExt cx="376" cy="783"/>
          </a:xfrm>
        </p:grpSpPr>
        <p:sp>
          <p:nvSpPr>
            <p:cNvPr id="1038" name="AutoShape 8"/>
            <p:cNvSpPr>
              <a:spLocks noChangeArrowheads="1"/>
            </p:cNvSpPr>
            <p:nvPr/>
          </p:nvSpPr>
          <p:spPr bwMode="auto">
            <a:xfrm>
              <a:off x="1057" y="476"/>
              <a:ext cx="190" cy="695"/>
            </a:xfrm>
            <a:prstGeom prst="roundRect">
              <a:avLst>
                <a:gd name="adj" fmla="val 12495"/>
              </a:avLst>
            </a:prstGeom>
            <a:solidFill>
              <a:srgbClr val="C0FEF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964" y="388"/>
              <a:ext cx="376" cy="717"/>
              <a:chOff x="964" y="388"/>
              <a:chExt cx="376" cy="717"/>
            </a:xfrm>
          </p:grpSpPr>
          <p:grpSp>
            <p:nvGrpSpPr>
              <p:cNvPr id="4" name="Group 10"/>
              <p:cNvGrpSpPr>
                <a:grpSpLocks/>
              </p:cNvGrpSpPr>
              <p:nvPr/>
            </p:nvGrpSpPr>
            <p:grpSpPr bwMode="auto">
              <a:xfrm>
                <a:off x="1102" y="538"/>
                <a:ext cx="86" cy="548"/>
                <a:chOff x="1102" y="538"/>
                <a:chExt cx="86" cy="548"/>
              </a:xfrm>
            </p:grpSpPr>
            <p:grpSp>
              <p:nvGrpSpPr>
                <p:cNvPr id="5" name="Group 11"/>
                <p:cNvGrpSpPr>
                  <a:grpSpLocks/>
                </p:cNvGrpSpPr>
                <p:nvPr/>
              </p:nvGrpSpPr>
              <p:grpSpPr bwMode="auto">
                <a:xfrm>
                  <a:off x="1102" y="538"/>
                  <a:ext cx="86" cy="416"/>
                  <a:chOff x="1102" y="538"/>
                  <a:chExt cx="86" cy="416"/>
                </a:xfrm>
              </p:grpSpPr>
              <p:graphicFrame>
                <p:nvGraphicFramePr>
                  <p:cNvPr id="1027" name="Object 12">
                    <a:hlinkClick r:id="" action="ppaction://ole?verb=0"/>
                  </p:cNvPr>
                  <p:cNvGraphicFramePr>
                    <a:graphicFrameLocks/>
                  </p:cNvGraphicFramePr>
                  <p:nvPr/>
                </p:nvGraphicFramePr>
                <p:xfrm>
                  <a:off x="1102" y="802"/>
                  <a:ext cx="86" cy="152"/>
                </p:xfrm>
                <a:graphic>
                  <a:graphicData uri="http://schemas.openxmlformats.org/presentationml/2006/ole">
                    <p:oleObj spid="_x0000_s1027" name="Clip" r:id="rId3" imgW="1422360" imgH="3054240" progId="">
                      <p:embed/>
                    </p:oleObj>
                  </a:graphicData>
                </a:graphic>
              </p:graphicFrame>
              <p:graphicFrame>
                <p:nvGraphicFramePr>
                  <p:cNvPr id="1028" name="Object 13">
                    <a:hlinkClick r:id="" action="ppaction://ole?verb=0"/>
                  </p:cNvPr>
                  <p:cNvGraphicFramePr>
                    <a:graphicFrameLocks/>
                  </p:cNvGraphicFramePr>
                  <p:nvPr/>
                </p:nvGraphicFramePr>
                <p:xfrm>
                  <a:off x="1102" y="670"/>
                  <a:ext cx="86" cy="153"/>
                </p:xfrm>
                <a:graphic>
                  <a:graphicData uri="http://schemas.openxmlformats.org/presentationml/2006/ole">
                    <p:oleObj spid="_x0000_s1028" name="Clip" r:id="rId4" imgW="1422360" imgH="3054240" progId="">
                      <p:embed/>
                    </p:oleObj>
                  </a:graphicData>
                </a:graphic>
              </p:graphicFrame>
              <p:graphicFrame>
                <p:nvGraphicFramePr>
                  <p:cNvPr id="1029" name="Object 14">
                    <a:hlinkClick r:id="" action="ppaction://ole?verb=0"/>
                  </p:cNvPr>
                  <p:cNvGraphicFramePr>
                    <a:graphicFrameLocks/>
                  </p:cNvGraphicFramePr>
                  <p:nvPr/>
                </p:nvGraphicFramePr>
                <p:xfrm>
                  <a:off x="1102" y="538"/>
                  <a:ext cx="86" cy="153"/>
                </p:xfrm>
                <a:graphic>
                  <a:graphicData uri="http://schemas.openxmlformats.org/presentationml/2006/ole">
                    <p:oleObj spid="_x0000_s1029" name="Clip" r:id="rId5" imgW="1422360" imgH="3054240" progId="">
                      <p:embed/>
                    </p:oleObj>
                  </a:graphicData>
                </a:graphic>
              </p:graphicFrame>
            </p:grpSp>
            <p:graphicFrame>
              <p:nvGraphicFramePr>
                <p:cNvPr id="1026" name="Object 15">
                  <a:hlinkClick r:id="" action="ppaction://ole?verb=0"/>
                </p:cNvPr>
                <p:cNvGraphicFramePr>
                  <a:graphicFrameLocks/>
                </p:cNvGraphicFramePr>
                <p:nvPr/>
              </p:nvGraphicFramePr>
              <p:xfrm>
                <a:off x="1102" y="933"/>
                <a:ext cx="86" cy="153"/>
              </p:xfrm>
              <a:graphic>
                <a:graphicData uri="http://schemas.openxmlformats.org/presentationml/2006/ole">
                  <p:oleObj spid="_x0000_s1026" name="Clip" r:id="rId6" imgW="1422360" imgH="3054240" progId="">
                    <p:embed/>
                  </p:oleObj>
                </a:graphicData>
              </a:graphic>
            </p:graphicFrame>
          </p:grpSp>
          <p:sp>
            <p:nvSpPr>
              <p:cNvPr id="1041" name="Oval 16"/>
              <p:cNvSpPr>
                <a:spLocks noChangeArrowheads="1"/>
              </p:cNvSpPr>
              <p:nvPr/>
            </p:nvSpPr>
            <p:spPr bwMode="auto">
              <a:xfrm>
                <a:off x="1255" y="553"/>
                <a:ext cx="85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042" name="Oval 17"/>
              <p:cNvSpPr>
                <a:spLocks noChangeArrowheads="1"/>
              </p:cNvSpPr>
              <p:nvPr/>
            </p:nvSpPr>
            <p:spPr bwMode="auto">
              <a:xfrm>
                <a:off x="1255" y="476"/>
                <a:ext cx="85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043" name="Oval 18"/>
              <p:cNvSpPr>
                <a:spLocks noChangeArrowheads="1"/>
              </p:cNvSpPr>
              <p:nvPr/>
            </p:nvSpPr>
            <p:spPr bwMode="auto">
              <a:xfrm>
                <a:off x="1255" y="630"/>
                <a:ext cx="85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044" name="Oval 19"/>
              <p:cNvSpPr>
                <a:spLocks noChangeArrowheads="1"/>
              </p:cNvSpPr>
              <p:nvPr/>
            </p:nvSpPr>
            <p:spPr bwMode="auto">
              <a:xfrm>
                <a:off x="1255" y="795"/>
                <a:ext cx="85" cy="68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045" name="Oval 20"/>
              <p:cNvSpPr>
                <a:spLocks noChangeArrowheads="1"/>
              </p:cNvSpPr>
              <p:nvPr/>
            </p:nvSpPr>
            <p:spPr bwMode="auto">
              <a:xfrm>
                <a:off x="1255" y="718"/>
                <a:ext cx="85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046" name="Oval 21"/>
              <p:cNvSpPr>
                <a:spLocks noChangeArrowheads="1"/>
              </p:cNvSpPr>
              <p:nvPr/>
            </p:nvSpPr>
            <p:spPr bwMode="auto">
              <a:xfrm>
                <a:off x="1255" y="871"/>
                <a:ext cx="85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047" name="Oval 22"/>
              <p:cNvSpPr>
                <a:spLocks noChangeArrowheads="1"/>
              </p:cNvSpPr>
              <p:nvPr/>
            </p:nvSpPr>
            <p:spPr bwMode="auto">
              <a:xfrm>
                <a:off x="1255" y="1036"/>
                <a:ext cx="85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048" name="Oval 23"/>
              <p:cNvSpPr>
                <a:spLocks noChangeArrowheads="1"/>
              </p:cNvSpPr>
              <p:nvPr/>
            </p:nvSpPr>
            <p:spPr bwMode="auto">
              <a:xfrm>
                <a:off x="1255" y="948"/>
                <a:ext cx="85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grpSp>
            <p:nvGrpSpPr>
              <p:cNvPr id="6" name="Group 24"/>
              <p:cNvGrpSpPr>
                <a:grpSpLocks/>
              </p:cNvGrpSpPr>
              <p:nvPr/>
            </p:nvGrpSpPr>
            <p:grpSpPr bwMode="auto">
              <a:xfrm>
                <a:off x="964" y="476"/>
                <a:ext cx="85" cy="629"/>
                <a:chOff x="964" y="476"/>
                <a:chExt cx="85" cy="629"/>
              </a:xfrm>
            </p:grpSpPr>
            <p:sp>
              <p:nvSpPr>
                <p:cNvPr id="1053" name="Oval 25"/>
                <p:cNvSpPr>
                  <a:spLocks noChangeArrowheads="1"/>
                </p:cNvSpPr>
                <p:nvPr/>
              </p:nvSpPr>
              <p:spPr bwMode="auto">
                <a:xfrm>
                  <a:off x="964" y="553"/>
                  <a:ext cx="85" cy="69"/>
                </a:xfrm>
                <a:prstGeom prst="ellipse">
                  <a:avLst/>
                </a:prstGeom>
                <a:solidFill>
                  <a:srgbClr val="00FF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 sz="2800">
                    <a:solidFill>
                      <a:srgbClr val="0099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1054" name="Oval 26"/>
                <p:cNvSpPr>
                  <a:spLocks noChangeArrowheads="1"/>
                </p:cNvSpPr>
                <p:nvPr/>
              </p:nvSpPr>
              <p:spPr bwMode="auto">
                <a:xfrm>
                  <a:off x="964" y="476"/>
                  <a:ext cx="85" cy="69"/>
                </a:xfrm>
                <a:prstGeom prst="ellipse">
                  <a:avLst/>
                </a:prstGeom>
                <a:solidFill>
                  <a:srgbClr val="00FF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 sz="2800">
                    <a:solidFill>
                      <a:srgbClr val="0099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1055" name="Oval 27"/>
                <p:cNvSpPr>
                  <a:spLocks noChangeArrowheads="1"/>
                </p:cNvSpPr>
                <p:nvPr/>
              </p:nvSpPr>
              <p:spPr bwMode="auto">
                <a:xfrm>
                  <a:off x="964" y="630"/>
                  <a:ext cx="85" cy="69"/>
                </a:xfrm>
                <a:prstGeom prst="ellipse">
                  <a:avLst/>
                </a:prstGeom>
                <a:solidFill>
                  <a:srgbClr val="00FF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 sz="2800">
                    <a:solidFill>
                      <a:srgbClr val="0099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1056" name="Oval 28"/>
                <p:cNvSpPr>
                  <a:spLocks noChangeArrowheads="1"/>
                </p:cNvSpPr>
                <p:nvPr/>
              </p:nvSpPr>
              <p:spPr bwMode="auto">
                <a:xfrm>
                  <a:off x="964" y="795"/>
                  <a:ext cx="85" cy="68"/>
                </a:xfrm>
                <a:prstGeom prst="ellipse">
                  <a:avLst/>
                </a:prstGeom>
                <a:solidFill>
                  <a:srgbClr val="00FF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 sz="2800">
                    <a:solidFill>
                      <a:srgbClr val="0099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1057" name="Oval 29"/>
                <p:cNvSpPr>
                  <a:spLocks noChangeArrowheads="1"/>
                </p:cNvSpPr>
                <p:nvPr/>
              </p:nvSpPr>
              <p:spPr bwMode="auto">
                <a:xfrm>
                  <a:off x="964" y="718"/>
                  <a:ext cx="85" cy="69"/>
                </a:xfrm>
                <a:prstGeom prst="ellipse">
                  <a:avLst/>
                </a:prstGeom>
                <a:solidFill>
                  <a:srgbClr val="00FF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 sz="2800">
                    <a:solidFill>
                      <a:srgbClr val="0099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1058" name="Oval 30"/>
                <p:cNvSpPr>
                  <a:spLocks noChangeArrowheads="1"/>
                </p:cNvSpPr>
                <p:nvPr/>
              </p:nvSpPr>
              <p:spPr bwMode="auto">
                <a:xfrm>
                  <a:off x="964" y="871"/>
                  <a:ext cx="85" cy="69"/>
                </a:xfrm>
                <a:prstGeom prst="ellipse">
                  <a:avLst/>
                </a:prstGeom>
                <a:solidFill>
                  <a:srgbClr val="00FF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 sz="2800">
                    <a:solidFill>
                      <a:srgbClr val="0099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1059" name="Oval 31"/>
                <p:cNvSpPr>
                  <a:spLocks noChangeArrowheads="1"/>
                </p:cNvSpPr>
                <p:nvPr/>
              </p:nvSpPr>
              <p:spPr bwMode="auto">
                <a:xfrm>
                  <a:off x="964" y="1036"/>
                  <a:ext cx="85" cy="69"/>
                </a:xfrm>
                <a:prstGeom prst="ellipse">
                  <a:avLst/>
                </a:prstGeom>
                <a:solidFill>
                  <a:srgbClr val="00FF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 sz="2800">
                    <a:solidFill>
                      <a:srgbClr val="0099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1060" name="Oval 32"/>
                <p:cNvSpPr>
                  <a:spLocks noChangeArrowheads="1"/>
                </p:cNvSpPr>
                <p:nvPr/>
              </p:nvSpPr>
              <p:spPr bwMode="auto">
                <a:xfrm>
                  <a:off x="964" y="948"/>
                  <a:ext cx="85" cy="69"/>
                </a:xfrm>
                <a:prstGeom prst="ellipse">
                  <a:avLst/>
                </a:prstGeom>
                <a:solidFill>
                  <a:srgbClr val="00FF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 sz="2800">
                    <a:solidFill>
                      <a:srgbClr val="009900"/>
                    </a:solidFill>
                    <a:latin typeface="Comic Sans MS" pitchFamily="66" charset="0"/>
                  </a:endParaRPr>
                </a:p>
              </p:txBody>
            </p:sp>
          </p:grpSp>
          <p:sp>
            <p:nvSpPr>
              <p:cNvPr id="1050" name="Oval 33"/>
              <p:cNvSpPr>
                <a:spLocks noChangeArrowheads="1"/>
              </p:cNvSpPr>
              <p:nvPr/>
            </p:nvSpPr>
            <p:spPr bwMode="auto">
              <a:xfrm>
                <a:off x="1004" y="399"/>
                <a:ext cx="84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051" name="Oval 34"/>
              <p:cNvSpPr>
                <a:spLocks noChangeArrowheads="1"/>
              </p:cNvSpPr>
              <p:nvPr/>
            </p:nvSpPr>
            <p:spPr bwMode="auto">
              <a:xfrm>
                <a:off x="1110" y="388"/>
                <a:ext cx="84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052" name="Oval 35"/>
              <p:cNvSpPr>
                <a:spLocks noChangeArrowheads="1"/>
              </p:cNvSpPr>
              <p:nvPr/>
            </p:nvSpPr>
            <p:spPr bwMode="auto">
              <a:xfrm>
                <a:off x="1216" y="399"/>
                <a:ext cx="84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</p:grpSp>
      </p:grpSp>
      <p:sp>
        <p:nvSpPr>
          <p:cNvPr id="127012" name="Text Box 36"/>
          <p:cNvSpPr txBox="1">
            <a:spLocks noChangeArrowheads="1"/>
          </p:cNvSpPr>
          <p:nvPr/>
        </p:nvSpPr>
        <p:spPr bwMode="auto">
          <a:xfrm>
            <a:off x="4267200" y="2133600"/>
            <a:ext cx="20843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th-TH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Target cell</a:t>
            </a:r>
          </a:p>
        </p:txBody>
      </p:sp>
      <p:sp>
        <p:nvSpPr>
          <p:cNvPr id="127013" name="Text Box 37"/>
          <p:cNvSpPr txBox="1">
            <a:spLocks noChangeArrowheads="1"/>
          </p:cNvSpPr>
          <p:nvPr/>
        </p:nvSpPr>
        <p:spPr bwMode="auto">
          <a:xfrm>
            <a:off x="2362200" y="762000"/>
            <a:ext cx="10525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th-TH" sz="28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Virus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AutoShape 2"/>
          <p:cNvSpPr>
            <a:spLocks noChangeArrowheads="1"/>
          </p:cNvSpPr>
          <p:nvPr/>
        </p:nvSpPr>
        <p:spPr bwMode="auto">
          <a:xfrm>
            <a:off x="996950" y="2749550"/>
            <a:ext cx="6997700" cy="3035300"/>
          </a:xfrm>
          <a:prstGeom prst="roundRect">
            <a:avLst>
              <a:gd name="adj" fmla="val 12495"/>
            </a:avLst>
          </a:prstGeom>
          <a:gradFill rotWithShape="0">
            <a:gsLst>
              <a:gs pos="0">
                <a:schemeClr val="folHlink">
                  <a:gamma/>
                  <a:shade val="46275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2055" name="Line 3"/>
          <p:cNvSpPr>
            <a:spLocks noChangeShapeType="1"/>
          </p:cNvSpPr>
          <p:nvPr/>
        </p:nvSpPr>
        <p:spPr bwMode="auto">
          <a:xfrm flipH="1">
            <a:off x="2168525" y="2674938"/>
            <a:ext cx="160338" cy="179387"/>
          </a:xfrm>
          <a:prstGeom prst="line">
            <a:avLst/>
          </a:prstGeom>
          <a:noFill/>
          <a:ln w="12700">
            <a:solidFill>
              <a:srgbClr val="FC012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6" name="Line 4"/>
          <p:cNvSpPr>
            <a:spLocks noChangeShapeType="1"/>
          </p:cNvSpPr>
          <p:nvPr/>
        </p:nvSpPr>
        <p:spPr bwMode="auto">
          <a:xfrm flipH="1">
            <a:off x="2316163" y="2709863"/>
            <a:ext cx="96837" cy="179387"/>
          </a:xfrm>
          <a:prstGeom prst="line">
            <a:avLst/>
          </a:prstGeom>
          <a:noFill/>
          <a:ln w="12700">
            <a:solidFill>
              <a:srgbClr val="FC012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7" name="Line 5"/>
          <p:cNvSpPr>
            <a:spLocks noChangeShapeType="1"/>
          </p:cNvSpPr>
          <p:nvPr/>
        </p:nvSpPr>
        <p:spPr bwMode="auto">
          <a:xfrm>
            <a:off x="2476500" y="2709863"/>
            <a:ext cx="71438" cy="161925"/>
          </a:xfrm>
          <a:prstGeom prst="line">
            <a:avLst/>
          </a:prstGeom>
          <a:noFill/>
          <a:ln w="12700">
            <a:solidFill>
              <a:srgbClr val="FC012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6"/>
          <p:cNvSpPr>
            <a:spLocks noChangeShapeType="1"/>
          </p:cNvSpPr>
          <p:nvPr/>
        </p:nvSpPr>
        <p:spPr bwMode="auto">
          <a:xfrm>
            <a:off x="2581275" y="2674938"/>
            <a:ext cx="114300" cy="196850"/>
          </a:xfrm>
          <a:prstGeom prst="line">
            <a:avLst/>
          </a:prstGeom>
          <a:noFill/>
          <a:ln w="12700">
            <a:solidFill>
              <a:srgbClr val="FC012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139950" y="1454150"/>
            <a:ext cx="596900" cy="1243013"/>
            <a:chOff x="1348" y="916"/>
            <a:chExt cx="376" cy="783"/>
          </a:xfrm>
        </p:grpSpPr>
        <p:sp>
          <p:nvSpPr>
            <p:cNvPr id="2061" name="AutoShape 8"/>
            <p:cNvSpPr>
              <a:spLocks noChangeArrowheads="1"/>
            </p:cNvSpPr>
            <p:nvPr/>
          </p:nvSpPr>
          <p:spPr bwMode="auto">
            <a:xfrm>
              <a:off x="1441" y="1004"/>
              <a:ext cx="190" cy="695"/>
            </a:xfrm>
            <a:prstGeom prst="roundRect">
              <a:avLst>
                <a:gd name="adj" fmla="val 12495"/>
              </a:avLst>
            </a:prstGeom>
            <a:solidFill>
              <a:srgbClr val="C0FEF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1348" y="916"/>
              <a:ext cx="376" cy="717"/>
              <a:chOff x="1348" y="916"/>
              <a:chExt cx="376" cy="717"/>
            </a:xfrm>
          </p:grpSpPr>
          <p:grpSp>
            <p:nvGrpSpPr>
              <p:cNvPr id="4" name="Group 10"/>
              <p:cNvGrpSpPr>
                <a:grpSpLocks/>
              </p:cNvGrpSpPr>
              <p:nvPr/>
            </p:nvGrpSpPr>
            <p:grpSpPr bwMode="auto">
              <a:xfrm>
                <a:off x="1486" y="1066"/>
                <a:ext cx="86" cy="548"/>
                <a:chOff x="1486" y="1066"/>
                <a:chExt cx="86" cy="548"/>
              </a:xfrm>
            </p:grpSpPr>
            <p:grpSp>
              <p:nvGrpSpPr>
                <p:cNvPr id="5" name="Group 11"/>
                <p:cNvGrpSpPr>
                  <a:grpSpLocks/>
                </p:cNvGrpSpPr>
                <p:nvPr/>
              </p:nvGrpSpPr>
              <p:grpSpPr bwMode="auto">
                <a:xfrm>
                  <a:off x="1486" y="1066"/>
                  <a:ext cx="86" cy="416"/>
                  <a:chOff x="1486" y="1066"/>
                  <a:chExt cx="86" cy="416"/>
                </a:xfrm>
              </p:grpSpPr>
              <p:graphicFrame>
                <p:nvGraphicFramePr>
                  <p:cNvPr id="2051" name="Object 12">
                    <a:hlinkClick r:id="" action="ppaction://ole?verb=0"/>
                  </p:cNvPr>
                  <p:cNvGraphicFramePr>
                    <a:graphicFrameLocks/>
                  </p:cNvGraphicFramePr>
                  <p:nvPr/>
                </p:nvGraphicFramePr>
                <p:xfrm>
                  <a:off x="1486" y="1330"/>
                  <a:ext cx="86" cy="152"/>
                </p:xfrm>
                <a:graphic>
                  <a:graphicData uri="http://schemas.openxmlformats.org/presentationml/2006/ole">
                    <p:oleObj spid="_x0000_s2051" name="Clip" r:id="rId3" imgW="1422360" imgH="3054240" progId="">
                      <p:embed/>
                    </p:oleObj>
                  </a:graphicData>
                </a:graphic>
              </p:graphicFrame>
              <p:graphicFrame>
                <p:nvGraphicFramePr>
                  <p:cNvPr id="2052" name="Object 13">
                    <a:hlinkClick r:id="" action="ppaction://ole?verb=0"/>
                  </p:cNvPr>
                  <p:cNvGraphicFramePr>
                    <a:graphicFrameLocks/>
                  </p:cNvGraphicFramePr>
                  <p:nvPr/>
                </p:nvGraphicFramePr>
                <p:xfrm>
                  <a:off x="1486" y="1198"/>
                  <a:ext cx="86" cy="153"/>
                </p:xfrm>
                <a:graphic>
                  <a:graphicData uri="http://schemas.openxmlformats.org/presentationml/2006/ole">
                    <p:oleObj spid="_x0000_s2052" name="Clip" r:id="rId4" imgW="1422360" imgH="3054240" progId="">
                      <p:embed/>
                    </p:oleObj>
                  </a:graphicData>
                </a:graphic>
              </p:graphicFrame>
              <p:graphicFrame>
                <p:nvGraphicFramePr>
                  <p:cNvPr id="2053" name="Object 14">
                    <a:hlinkClick r:id="" action="ppaction://ole?verb=0"/>
                  </p:cNvPr>
                  <p:cNvGraphicFramePr>
                    <a:graphicFrameLocks/>
                  </p:cNvGraphicFramePr>
                  <p:nvPr/>
                </p:nvGraphicFramePr>
                <p:xfrm>
                  <a:off x="1486" y="1066"/>
                  <a:ext cx="86" cy="153"/>
                </p:xfrm>
                <a:graphic>
                  <a:graphicData uri="http://schemas.openxmlformats.org/presentationml/2006/ole">
                    <p:oleObj spid="_x0000_s2053" name="Clip" r:id="rId5" imgW="1422360" imgH="3054240" progId="">
                      <p:embed/>
                    </p:oleObj>
                  </a:graphicData>
                </a:graphic>
              </p:graphicFrame>
            </p:grpSp>
            <p:graphicFrame>
              <p:nvGraphicFramePr>
                <p:cNvPr id="2050" name="Object 15">
                  <a:hlinkClick r:id="" action="ppaction://ole?verb=0"/>
                </p:cNvPr>
                <p:cNvGraphicFramePr>
                  <a:graphicFrameLocks/>
                </p:cNvGraphicFramePr>
                <p:nvPr/>
              </p:nvGraphicFramePr>
              <p:xfrm>
                <a:off x="1486" y="1461"/>
                <a:ext cx="86" cy="153"/>
              </p:xfrm>
              <a:graphic>
                <a:graphicData uri="http://schemas.openxmlformats.org/presentationml/2006/ole">
                  <p:oleObj spid="_x0000_s2050" name="Clip" r:id="rId6" imgW="1422360" imgH="3054240" progId="">
                    <p:embed/>
                  </p:oleObj>
                </a:graphicData>
              </a:graphic>
            </p:graphicFrame>
          </p:grpSp>
          <p:sp>
            <p:nvSpPr>
              <p:cNvPr id="2064" name="Oval 16"/>
              <p:cNvSpPr>
                <a:spLocks noChangeArrowheads="1"/>
              </p:cNvSpPr>
              <p:nvPr/>
            </p:nvSpPr>
            <p:spPr bwMode="auto">
              <a:xfrm>
                <a:off x="1639" y="1081"/>
                <a:ext cx="85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065" name="Oval 17"/>
              <p:cNvSpPr>
                <a:spLocks noChangeArrowheads="1"/>
              </p:cNvSpPr>
              <p:nvPr/>
            </p:nvSpPr>
            <p:spPr bwMode="auto">
              <a:xfrm>
                <a:off x="1639" y="1004"/>
                <a:ext cx="85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066" name="Oval 18"/>
              <p:cNvSpPr>
                <a:spLocks noChangeArrowheads="1"/>
              </p:cNvSpPr>
              <p:nvPr/>
            </p:nvSpPr>
            <p:spPr bwMode="auto">
              <a:xfrm>
                <a:off x="1639" y="1158"/>
                <a:ext cx="85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067" name="Oval 19"/>
              <p:cNvSpPr>
                <a:spLocks noChangeArrowheads="1"/>
              </p:cNvSpPr>
              <p:nvPr/>
            </p:nvSpPr>
            <p:spPr bwMode="auto">
              <a:xfrm>
                <a:off x="1639" y="1323"/>
                <a:ext cx="85" cy="68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068" name="Oval 20"/>
              <p:cNvSpPr>
                <a:spLocks noChangeArrowheads="1"/>
              </p:cNvSpPr>
              <p:nvPr/>
            </p:nvSpPr>
            <p:spPr bwMode="auto">
              <a:xfrm>
                <a:off x="1639" y="1246"/>
                <a:ext cx="85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069" name="Oval 21"/>
              <p:cNvSpPr>
                <a:spLocks noChangeArrowheads="1"/>
              </p:cNvSpPr>
              <p:nvPr/>
            </p:nvSpPr>
            <p:spPr bwMode="auto">
              <a:xfrm>
                <a:off x="1639" y="1399"/>
                <a:ext cx="85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070" name="Oval 22"/>
              <p:cNvSpPr>
                <a:spLocks noChangeArrowheads="1"/>
              </p:cNvSpPr>
              <p:nvPr/>
            </p:nvSpPr>
            <p:spPr bwMode="auto">
              <a:xfrm>
                <a:off x="1639" y="1564"/>
                <a:ext cx="85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071" name="Oval 23"/>
              <p:cNvSpPr>
                <a:spLocks noChangeArrowheads="1"/>
              </p:cNvSpPr>
              <p:nvPr/>
            </p:nvSpPr>
            <p:spPr bwMode="auto">
              <a:xfrm>
                <a:off x="1639" y="1476"/>
                <a:ext cx="85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grpSp>
            <p:nvGrpSpPr>
              <p:cNvPr id="6" name="Group 24"/>
              <p:cNvGrpSpPr>
                <a:grpSpLocks/>
              </p:cNvGrpSpPr>
              <p:nvPr/>
            </p:nvGrpSpPr>
            <p:grpSpPr bwMode="auto">
              <a:xfrm>
                <a:off x="1348" y="1004"/>
                <a:ext cx="85" cy="629"/>
                <a:chOff x="1348" y="1004"/>
                <a:chExt cx="85" cy="629"/>
              </a:xfrm>
            </p:grpSpPr>
            <p:sp>
              <p:nvSpPr>
                <p:cNvPr id="2076" name="Oval 25"/>
                <p:cNvSpPr>
                  <a:spLocks noChangeArrowheads="1"/>
                </p:cNvSpPr>
                <p:nvPr/>
              </p:nvSpPr>
              <p:spPr bwMode="auto">
                <a:xfrm>
                  <a:off x="1348" y="1081"/>
                  <a:ext cx="85" cy="69"/>
                </a:xfrm>
                <a:prstGeom prst="ellipse">
                  <a:avLst/>
                </a:prstGeom>
                <a:solidFill>
                  <a:srgbClr val="00FF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 sz="2800">
                    <a:solidFill>
                      <a:srgbClr val="0099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2077" name="Oval 26"/>
                <p:cNvSpPr>
                  <a:spLocks noChangeArrowheads="1"/>
                </p:cNvSpPr>
                <p:nvPr/>
              </p:nvSpPr>
              <p:spPr bwMode="auto">
                <a:xfrm>
                  <a:off x="1348" y="1004"/>
                  <a:ext cx="85" cy="69"/>
                </a:xfrm>
                <a:prstGeom prst="ellipse">
                  <a:avLst/>
                </a:prstGeom>
                <a:solidFill>
                  <a:srgbClr val="00FF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 sz="2800">
                    <a:solidFill>
                      <a:srgbClr val="0099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2078" name="Oval 27"/>
                <p:cNvSpPr>
                  <a:spLocks noChangeArrowheads="1"/>
                </p:cNvSpPr>
                <p:nvPr/>
              </p:nvSpPr>
              <p:spPr bwMode="auto">
                <a:xfrm>
                  <a:off x="1348" y="1158"/>
                  <a:ext cx="85" cy="69"/>
                </a:xfrm>
                <a:prstGeom prst="ellipse">
                  <a:avLst/>
                </a:prstGeom>
                <a:solidFill>
                  <a:srgbClr val="00FF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 sz="2800">
                    <a:solidFill>
                      <a:srgbClr val="0099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2079" name="Oval 28"/>
                <p:cNvSpPr>
                  <a:spLocks noChangeArrowheads="1"/>
                </p:cNvSpPr>
                <p:nvPr/>
              </p:nvSpPr>
              <p:spPr bwMode="auto">
                <a:xfrm>
                  <a:off x="1348" y="1323"/>
                  <a:ext cx="85" cy="68"/>
                </a:xfrm>
                <a:prstGeom prst="ellipse">
                  <a:avLst/>
                </a:prstGeom>
                <a:solidFill>
                  <a:srgbClr val="00FF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 sz="2800">
                    <a:solidFill>
                      <a:srgbClr val="0099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2080" name="Oval 29"/>
                <p:cNvSpPr>
                  <a:spLocks noChangeArrowheads="1"/>
                </p:cNvSpPr>
                <p:nvPr/>
              </p:nvSpPr>
              <p:spPr bwMode="auto">
                <a:xfrm>
                  <a:off x="1348" y="1246"/>
                  <a:ext cx="85" cy="69"/>
                </a:xfrm>
                <a:prstGeom prst="ellipse">
                  <a:avLst/>
                </a:prstGeom>
                <a:solidFill>
                  <a:srgbClr val="00FF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 sz="2800">
                    <a:solidFill>
                      <a:srgbClr val="0099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2081" name="Oval 30"/>
                <p:cNvSpPr>
                  <a:spLocks noChangeArrowheads="1"/>
                </p:cNvSpPr>
                <p:nvPr/>
              </p:nvSpPr>
              <p:spPr bwMode="auto">
                <a:xfrm>
                  <a:off x="1348" y="1399"/>
                  <a:ext cx="85" cy="69"/>
                </a:xfrm>
                <a:prstGeom prst="ellipse">
                  <a:avLst/>
                </a:prstGeom>
                <a:solidFill>
                  <a:srgbClr val="00FF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 sz="2800">
                    <a:solidFill>
                      <a:srgbClr val="0099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2082" name="Oval 31"/>
                <p:cNvSpPr>
                  <a:spLocks noChangeArrowheads="1"/>
                </p:cNvSpPr>
                <p:nvPr/>
              </p:nvSpPr>
              <p:spPr bwMode="auto">
                <a:xfrm>
                  <a:off x="1348" y="1564"/>
                  <a:ext cx="85" cy="69"/>
                </a:xfrm>
                <a:prstGeom prst="ellipse">
                  <a:avLst/>
                </a:prstGeom>
                <a:solidFill>
                  <a:srgbClr val="00FF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 sz="2800">
                    <a:solidFill>
                      <a:srgbClr val="0099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2083" name="Oval 32"/>
                <p:cNvSpPr>
                  <a:spLocks noChangeArrowheads="1"/>
                </p:cNvSpPr>
                <p:nvPr/>
              </p:nvSpPr>
              <p:spPr bwMode="auto">
                <a:xfrm>
                  <a:off x="1348" y="1476"/>
                  <a:ext cx="85" cy="69"/>
                </a:xfrm>
                <a:prstGeom prst="ellipse">
                  <a:avLst/>
                </a:prstGeom>
                <a:solidFill>
                  <a:srgbClr val="00FF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 sz="2800">
                    <a:solidFill>
                      <a:srgbClr val="009900"/>
                    </a:solidFill>
                    <a:latin typeface="Comic Sans MS" pitchFamily="66" charset="0"/>
                  </a:endParaRPr>
                </a:p>
              </p:txBody>
            </p:sp>
          </p:grpSp>
          <p:sp>
            <p:nvSpPr>
              <p:cNvPr id="2073" name="Oval 33"/>
              <p:cNvSpPr>
                <a:spLocks noChangeArrowheads="1"/>
              </p:cNvSpPr>
              <p:nvPr/>
            </p:nvSpPr>
            <p:spPr bwMode="auto">
              <a:xfrm>
                <a:off x="1388" y="927"/>
                <a:ext cx="84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074" name="Oval 34"/>
              <p:cNvSpPr>
                <a:spLocks noChangeArrowheads="1"/>
              </p:cNvSpPr>
              <p:nvPr/>
            </p:nvSpPr>
            <p:spPr bwMode="auto">
              <a:xfrm>
                <a:off x="1494" y="916"/>
                <a:ext cx="84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075" name="Oval 35"/>
              <p:cNvSpPr>
                <a:spLocks noChangeArrowheads="1"/>
              </p:cNvSpPr>
              <p:nvPr/>
            </p:nvSpPr>
            <p:spPr bwMode="auto">
              <a:xfrm>
                <a:off x="1600" y="927"/>
                <a:ext cx="84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</p:grpSp>
      </p:grpSp>
      <p:sp>
        <p:nvSpPr>
          <p:cNvPr id="128037" name="Text Box 37"/>
          <p:cNvSpPr txBox="1">
            <a:spLocks noChangeArrowheads="1"/>
          </p:cNvSpPr>
          <p:nvPr/>
        </p:nvSpPr>
        <p:spPr bwMode="auto">
          <a:xfrm>
            <a:off x="4267200" y="2133600"/>
            <a:ext cx="20843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th-TH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Target cell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AutoShape 2"/>
          <p:cNvSpPr>
            <a:spLocks noChangeArrowheads="1"/>
          </p:cNvSpPr>
          <p:nvPr/>
        </p:nvSpPr>
        <p:spPr bwMode="auto">
          <a:xfrm>
            <a:off x="996950" y="2749550"/>
            <a:ext cx="6997700" cy="3035300"/>
          </a:xfrm>
          <a:prstGeom prst="roundRect">
            <a:avLst>
              <a:gd name="adj" fmla="val 12495"/>
            </a:avLst>
          </a:prstGeom>
          <a:gradFill rotWithShape="0">
            <a:gsLst>
              <a:gs pos="0">
                <a:schemeClr val="folHlink">
                  <a:gamma/>
                  <a:shade val="46275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3079" name="Line 3"/>
          <p:cNvSpPr>
            <a:spLocks noChangeShapeType="1"/>
          </p:cNvSpPr>
          <p:nvPr/>
        </p:nvSpPr>
        <p:spPr bwMode="auto">
          <a:xfrm flipH="1">
            <a:off x="2168525" y="2674938"/>
            <a:ext cx="160338" cy="179387"/>
          </a:xfrm>
          <a:prstGeom prst="line">
            <a:avLst/>
          </a:prstGeom>
          <a:noFill/>
          <a:ln w="12700">
            <a:solidFill>
              <a:srgbClr val="FC012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0" name="Line 4"/>
          <p:cNvSpPr>
            <a:spLocks noChangeShapeType="1"/>
          </p:cNvSpPr>
          <p:nvPr/>
        </p:nvSpPr>
        <p:spPr bwMode="auto">
          <a:xfrm flipH="1">
            <a:off x="2316163" y="2709863"/>
            <a:ext cx="96837" cy="179387"/>
          </a:xfrm>
          <a:prstGeom prst="line">
            <a:avLst/>
          </a:prstGeom>
          <a:noFill/>
          <a:ln w="12700">
            <a:solidFill>
              <a:srgbClr val="FC012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1" name="Line 5"/>
          <p:cNvSpPr>
            <a:spLocks noChangeShapeType="1"/>
          </p:cNvSpPr>
          <p:nvPr/>
        </p:nvSpPr>
        <p:spPr bwMode="auto">
          <a:xfrm>
            <a:off x="2476500" y="2709863"/>
            <a:ext cx="71438" cy="161925"/>
          </a:xfrm>
          <a:prstGeom prst="line">
            <a:avLst/>
          </a:prstGeom>
          <a:noFill/>
          <a:ln w="12700">
            <a:solidFill>
              <a:srgbClr val="FC012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2" name="Line 6"/>
          <p:cNvSpPr>
            <a:spLocks noChangeShapeType="1"/>
          </p:cNvSpPr>
          <p:nvPr/>
        </p:nvSpPr>
        <p:spPr bwMode="auto">
          <a:xfrm>
            <a:off x="2581275" y="2674938"/>
            <a:ext cx="114300" cy="196850"/>
          </a:xfrm>
          <a:prstGeom prst="line">
            <a:avLst/>
          </a:prstGeom>
          <a:noFill/>
          <a:ln w="12700">
            <a:solidFill>
              <a:srgbClr val="FC012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3" name="AutoShape 7"/>
          <p:cNvSpPr>
            <a:spLocks noChangeArrowheads="1"/>
          </p:cNvSpPr>
          <p:nvPr/>
        </p:nvSpPr>
        <p:spPr bwMode="auto">
          <a:xfrm>
            <a:off x="2287588" y="1593850"/>
            <a:ext cx="301625" cy="1103313"/>
          </a:xfrm>
          <a:prstGeom prst="roundRect">
            <a:avLst>
              <a:gd name="adj" fmla="val 12495"/>
            </a:avLst>
          </a:prstGeom>
          <a:solidFill>
            <a:srgbClr val="C0FEF9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359025" y="3216275"/>
            <a:ext cx="136525" cy="869950"/>
            <a:chOff x="1486" y="2026"/>
            <a:chExt cx="86" cy="548"/>
          </a:xfrm>
        </p:grpSpPr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1486" y="2026"/>
              <a:ext cx="86" cy="416"/>
              <a:chOff x="1486" y="2026"/>
              <a:chExt cx="86" cy="416"/>
            </a:xfrm>
          </p:grpSpPr>
          <p:graphicFrame>
            <p:nvGraphicFramePr>
              <p:cNvPr id="3075" name="Object 10">
                <a:hlinkClick r:id="" action="ppaction://ole?verb=0"/>
              </p:cNvPr>
              <p:cNvGraphicFramePr>
                <a:graphicFrameLocks/>
              </p:cNvGraphicFramePr>
              <p:nvPr/>
            </p:nvGraphicFramePr>
            <p:xfrm>
              <a:off x="1486" y="2290"/>
              <a:ext cx="86" cy="152"/>
            </p:xfrm>
            <a:graphic>
              <a:graphicData uri="http://schemas.openxmlformats.org/presentationml/2006/ole">
                <p:oleObj spid="_x0000_s3075" name="Clip" r:id="rId3" imgW="1422360" imgH="3054240" progId="">
                  <p:embed/>
                </p:oleObj>
              </a:graphicData>
            </a:graphic>
          </p:graphicFrame>
          <p:graphicFrame>
            <p:nvGraphicFramePr>
              <p:cNvPr id="3076" name="Object 11">
                <a:hlinkClick r:id="" action="ppaction://ole?verb=0"/>
              </p:cNvPr>
              <p:cNvGraphicFramePr>
                <a:graphicFrameLocks/>
              </p:cNvGraphicFramePr>
              <p:nvPr/>
            </p:nvGraphicFramePr>
            <p:xfrm>
              <a:off x="1486" y="2158"/>
              <a:ext cx="86" cy="153"/>
            </p:xfrm>
            <a:graphic>
              <a:graphicData uri="http://schemas.openxmlformats.org/presentationml/2006/ole">
                <p:oleObj spid="_x0000_s3076" name="Clip" r:id="rId4" imgW="1422360" imgH="3054240" progId="">
                  <p:embed/>
                </p:oleObj>
              </a:graphicData>
            </a:graphic>
          </p:graphicFrame>
          <p:graphicFrame>
            <p:nvGraphicFramePr>
              <p:cNvPr id="3077" name="Object 12">
                <a:hlinkClick r:id="" action="ppaction://ole?verb=0"/>
              </p:cNvPr>
              <p:cNvGraphicFramePr>
                <a:graphicFrameLocks/>
              </p:cNvGraphicFramePr>
              <p:nvPr/>
            </p:nvGraphicFramePr>
            <p:xfrm>
              <a:off x="1486" y="2026"/>
              <a:ext cx="86" cy="153"/>
            </p:xfrm>
            <a:graphic>
              <a:graphicData uri="http://schemas.openxmlformats.org/presentationml/2006/ole">
                <p:oleObj spid="_x0000_s3077" name="Clip" r:id="rId5" imgW="1422360" imgH="3054240" progId="">
                  <p:embed/>
                </p:oleObj>
              </a:graphicData>
            </a:graphic>
          </p:graphicFrame>
        </p:grpSp>
        <p:graphicFrame>
          <p:nvGraphicFramePr>
            <p:cNvPr id="3074" name="Object 13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1486" y="2421"/>
            <a:ext cx="86" cy="153"/>
          </p:xfrm>
          <a:graphic>
            <a:graphicData uri="http://schemas.openxmlformats.org/presentationml/2006/ole">
              <p:oleObj spid="_x0000_s3074" name="Clip" r:id="rId6" imgW="1422360" imgH="3054240" progId="">
                <p:embed/>
              </p:oleObj>
            </a:graphicData>
          </a:graphic>
        </p:graphicFrame>
      </p:grpSp>
      <p:sp>
        <p:nvSpPr>
          <p:cNvPr id="3085" name="Oval 14"/>
          <p:cNvSpPr>
            <a:spLocks noChangeArrowheads="1"/>
          </p:cNvSpPr>
          <p:nvPr/>
        </p:nvSpPr>
        <p:spPr bwMode="auto">
          <a:xfrm>
            <a:off x="2601913" y="1716088"/>
            <a:ext cx="134937" cy="109537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3086" name="Oval 15"/>
          <p:cNvSpPr>
            <a:spLocks noChangeArrowheads="1"/>
          </p:cNvSpPr>
          <p:nvPr/>
        </p:nvSpPr>
        <p:spPr bwMode="auto">
          <a:xfrm>
            <a:off x="2601913" y="1593850"/>
            <a:ext cx="134937" cy="109538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3087" name="Oval 16"/>
          <p:cNvSpPr>
            <a:spLocks noChangeArrowheads="1"/>
          </p:cNvSpPr>
          <p:nvPr/>
        </p:nvSpPr>
        <p:spPr bwMode="auto">
          <a:xfrm>
            <a:off x="2601913" y="1838325"/>
            <a:ext cx="134937" cy="109538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3088" name="Oval 17"/>
          <p:cNvSpPr>
            <a:spLocks noChangeArrowheads="1"/>
          </p:cNvSpPr>
          <p:nvPr/>
        </p:nvSpPr>
        <p:spPr bwMode="auto">
          <a:xfrm>
            <a:off x="2601913" y="2100263"/>
            <a:ext cx="134937" cy="107950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3089" name="Oval 18"/>
          <p:cNvSpPr>
            <a:spLocks noChangeArrowheads="1"/>
          </p:cNvSpPr>
          <p:nvPr/>
        </p:nvSpPr>
        <p:spPr bwMode="auto">
          <a:xfrm>
            <a:off x="2601913" y="1978025"/>
            <a:ext cx="134937" cy="109538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3090" name="Oval 19"/>
          <p:cNvSpPr>
            <a:spLocks noChangeArrowheads="1"/>
          </p:cNvSpPr>
          <p:nvPr/>
        </p:nvSpPr>
        <p:spPr bwMode="auto">
          <a:xfrm>
            <a:off x="2601913" y="2220913"/>
            <a:ext cx="134937" cy="109537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3091" name="Oval 20"/>
          <p:cNvSpPr>
            <a:spLocks noChangeArrowheads="1"/>
          </p:cNvSpPr>
          <p:nvPr/>
        </p:nvSpPr>
        <p:spPr bwMode="auto">
          <a:xfrm>
            <a:off x="2601913" y="2482850"/>
            <a:ext cx="134937" cy="109538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3092" name="Oval 21"/>
          <p:cNvSpPr>
            <a:spLocks noChangeArrowheads="1"/>
          </p:cNvSpPr>
          <p:nvPr/>
        </p:nvSpPr>
        <p:spPr bwMode="auto">
          <a:xfrm>
            <a:off x="2601913" y="2343150"/>
            <a:ext cx="134937" cy="109538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2139950" y="1593850"/>
            <a:ext cx="134938" cy="998538"/>
            <a:chOff x="1348" y="1004"/>
            <a:chExt cx="85" cy="629"/>
          </a:xfrm>
        </p:grpSpPr>
        <p:sp>
          <p:nvSpPr>
            <p:cNvPr id="3098" name="Oval 23"/>
            <p:cNvSpPr>
              <a:spLocks noChangeArrowheads="1"/>
            </p:cNvSpPr>
            <p:nvPr/>
          </p:nvSpPr>
          <p:spPr bwMode="auto">
            <a:xfrm>
              <a:off x="1348" y="1081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3099" name="Oval 24"/>
            <p:cNvSpPr>
              <a:spLocks noChangeArrowheads="1"/>
            </p:cNvSpPr>
            <p:nvPr/>
          </p:nvSpPr>
          <p:spPr bwMode="auto">
            <a:xfrm>
              <a:off x="1348" y="1004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3100" name="Oval 25"/>
            <p:cNvSpPr>
              <a:spLocks noChangeArrowheads="1"/>
            </p:cNvSpPr>
            <p:nvPr/>
          </p:nvSpPr>
          <p:spPr bwMode="auto">
            <a:xfrm>
              <a:off x="1348" y="1158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3101" name="Oval 26"/>
            <p:cNvSpPr>
              <a:spLocks noChangeArrowheads="1"/>
            </p:cNvSpPr>
            <p:nvPr/>
          </p:nvSpPr>
          <p:spPr bwMode="auto">
            <a:xfrm>
              <a:off x="1348" y="1323"/>
              <a:ext cx="85" cy="68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3102" name="Oval 27"/>
            <p:cNvSpPr>
              <a:spLocks noChangeArrowheads="1"/>
            </p:cNvSpPr>
            <p:nvPr/>
          </p:nvSpPr>
          <p:spPr bwMode="auto">
            <a:xfrm>
              <a:off x="1348" y="1246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3103" name="Oval 28"/>
            <p:cNvSpPr>
              <a:spLocks noChangeArrowheads="1"/>
            </p:cNvSpPr>
            <p:nvPr/>
          </p:nvSpPr>
          <p:spPr bwMode="auto">
            <a:xfrm>
              <a:off x="1348" y="1399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3104" name="Oval 29"/>
            <p:cNvSpPr>
              <a:spLocks noChangeArrowheads="1"/>
            </p:cNvSpPr>
            <p:nvPr/>
          </p:nvSpPr>
          <p:spPr bwMode="auto">
            <a:xfrm>
              <a:off x="1348" y="1564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3105" name="Oval 30"/>
            <p:cNvSpPr>
              <a:spLocks noChangeArrowheads="1"/>
            </p:cNvSpPr>
            <p:nvPr/>
          </p:nvSpPr>
          <p:spPr bwMode="auto">
            <a:xfrm>
              <a:off x="1348" y="1476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</p:grpSp>
      <p:sp>
        <p:nvSpPr>
          <p:cNvPr id="3094" name="Oval 31"/>
          <p:cNvSpPr>
            <a:spLocks noChangeArrowheads="1"/>
          </p:cNvSpPr>
          <p:nvPr/>
        </p:nvSpPr>
        <p:spPr bwMode="auto">
          <a:xfrm>
            <a:off x="2203450" y="1471613"/>
            <a:ext cx="133350" cy="109537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3095" name="Oval 32"/>
          <p:cNvSpPr>
            <a:spLocks noChangeArrowheads="1"/>
          </p:cNvSpPr>
          <p:nvPr/>
        </p:nvSpPr>
        <p:spPr bwMode="auto">
          <a:xfrm>
            <a:off x="2371725" y="1454150"/>
            <a:ext cx="133350" cy="109538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3096" name="Oval 33"/>
          <p:cNvSpPr>
            <a:spLocks noChangeArrowheads="1"/>
          </p:cNvSpPr>
          <p:nvPr/>
        </p:nvSpPr>
        <p:spPr bwMode="auto">
          <a:xfrm>
            <a:off x="2540000" y="1471613"/>
            <a:ext cx="133350" cy="109537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129059" name="Text Box 35"/>
          <p:cNvSpPr txBox="1">
            <a:spLocks noChangeArrowheads="1"/>
          </p:cNvSpPr>
          <p:nvPr/>
        </p:nvSpPr>
        <p:spPr bwMode="auto">
          <a:xfrm>
            <a:off x="4267200" y="2133600"/>
            <a:ext cx="20843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th-TH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Target cell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AutoShape 2"/>
          <p:cNvSpPr>
            <a:spLocks noChangeArrowheads="1"/>
          </p:cNvSpPr>
          <p:nvPr/>
        </p:nvSpPr>
        <p:spPr bwMode="auto">
          <a:xfrm>
            <a:off x="996950" y="2749550"/>
            <a:ext cx="6997700" cy="3035300"/>
          </a:xfrm>
          <a:prstGeom prst="roundRect">
            <a:avLst>
              <a:gd name="adj" fmla="val 12495"/>
            </a:avLst>
          </a:prstGeom>
          <a:gradFill rotWithShape="0">
            <a:gsLst>
              <a:gs pos="0">
                <a:schemeClr val="folHlink">
                  <a:gamma/>
                  <a:shade val="46275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4103" name="Line 3"/>
          <p:cNvSpPr>
            <a:spLocks noChangeShapeType="1"/>
          </p:cNvSpPr>
          <p:nvPr/>
        </p:nvSpPr>
        <p:spPr bwMode="auto">
          <a:xfrm flipH="1">
            <a:off x="2168525" y="2674938"/>
            <a:ext cx="160338" cy="179387"/>
          </a:xfrm>
          <a:prstGeom prst="line">
            <a:avLst/>
          </a:prstGeom>
          <a:noFill/>
          <a:ln w="12700">
            <a:solidFill>
              <a:srgbClr val="FC012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Line 4"/>
          <p:cNvSpPr>
            <a:spLocks noChangeShapeType="1"/>
          </p:cNvSpPr>
          <p:nvPr/>
        </p:nvSpPr>
        <p:spPr bwMode="auto">
          <a:xfrm flipH="1">
            <a:off x="2316163" y="2709863"/>
            <a:ext cx="96837" cy="179387"/>
          </a:xfrm>
          <a:prstGeom prst="line">
            <a:avLst/>
          </a:prstGeom>
          <a:noFill/>
          <a:ln w="12700">
            <a:solidFill>
              <a:srgbClr val="FC012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5" name="Line 5"/>
          <p:cNvSpPr>
            <a:spLocks noChangeShapeType="1"/>
          </p:cNvSpPr>
          <p:nvPr/>
        </p:nvSpPr>
        <p:spPr bwMode="auto">
          <a:xfrm>
            <a:off x="2476500" y="2709863"/>
            <a:ext cx="71438" cy="161925"/>
          </a:xfrm>
          <a:prstGeom prst="line">
            <a:avLst/>
          </a:prstGeom>
          <a:noFill/>
          <a:ln w="12700">
            <a:solidFill>
              <a:srgbClr val="FC012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6" name="Line 6"/>
          <p:cNvSpPr>
            <a:spLocks noChangeShapeType="1"/>
          </p:cNvSpPr>
          <p:nvPr/>
        </p:nvSpPr>
        <p:spPr bwMode="auto">
          <a:xfrm>
            <a:off x="2581275" y="2674938"/>
            <a:ext cx="114300" cy="196850"/>
          </a:xfrm>
          <a:prstGeom prst="line">
            <a:avLst/>
          </a:prstGeom>
          <a:noFill/>
          <a:ln w="12700">
            <a:solidFill>
              <a:srgbClr val="FC012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7" name="AutoShape 7"/>
          <p:cNvSpPr>
            <a:spLocks noChangeArrowheads="1"/>
          </p:cNvSpPr>
          <p:nvPr/>
        </p:nvSpPr>
        <p:spPr bwMode="auto">
          <a:xfrm>
            <a:off x="2287588" y="1593850"/>
            <a:ext cx="301625" cy="1103313"/>
          </a:xfrm>
          <a:prstGeom prst="roundRect">
            <a:avLst>
              <a:gd name="adj" fmla="val 12495"/>
            </a:avLst>
          </a:prstGeom>
          <a:solidFill>
            <a:srgbClr val="C0FEF9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4108" name="Oval 8"/>
          <p:cNvSpPr>
            <a:spLocks noChangeArrowheads="1"/>
          </p:cNvSpPr>
          <p:nvPr/>
        </p:nvSpPr>
        <p:spPr bwMode="auto">
          <a:xfrm>
            <a:off x="2601913" y="1716088"/>
            <a:ext cx="134937" cy="109537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4109" name="Oval 9"/>
          <p:cNvSpPr>
            <a:spLocks noChangeArrowheads="1"/>
          </p:cNvSpPr>
          <p:nvPr/>
        </p:nvSpPr>
        <p:spPr bwMode="auto">
          <a:xfrm>
            <a:off x="2601913" y="1593850"/>
            <a:ext cx="134937" cy="109538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4110" name="Oval 10"/>
          <p:cNvSpPr>
            <a:spLocks noChangeArrowheads="1"/>
          </p:cNvSpPr>
          <p:nvPr/>
        </p:nvSpPr>
        <p:spPr bwMode="auto">
          <a:xfrm>
            <a:off x="2601913" y="1838325"/>
            <a:ext cx="134937" cy="109538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4111" name="Oval 11"/>
          <p:cNvSpPr>
            <a:spLocks noChangeArrowheads="1"/>
          </p:cNvSpPr>
          <p:nvPr/>
        </p:nvSpPr>
        <p:spPr bwMode="auto">
          <a:xfrm>
            <a:off x="2601913" y="2100263"/>
            <a:ext cx="134937" cy="107950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4112" name="Oval 12"/>
          <p:cNvSpPr>
            <a:spLocks noChangeArrowheads="1"/>
          </p:cNvSpPr>
          <p:nvPr/>
        </p:nvSpPr>
        <p:spPr bwMode="auto">
          <a:xfrm>
            <a:off x="2601913" y="1978025"/>
            <a:ext cx="134937" cy="109538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4113" name="Oval 13"/>
          <p:cNvSpPr>
            <a:spLocks noChangeArrowheads="1"/>
          </p:cNvSpPr>
          <p:nvPr/>
        </p:nvSpPr>
        <p:spPr bwMode="auto">
          <a:xfrm>
            <a:off x="2601913" y="2220913"/>
            <a:ext cx="134937" cy="109537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4114" name="Oval 14"/>
          <p:cNvSpPr>
            <a:spLocks noChangeArrowheads="1"/>
          </p:cNvSpPr>
          <p:nvPr/>
        </p:nvSpPr>
        <p:spPr bwMode="auto">
          <a:xfrm>
            <a:off x="2601913" y="2482850"/>
            <a:ext cx="134937" cy="109538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4115" name="Oval 15"/>
          <p:cNvSpPr>
            <a:spLocks noChangeArrowheads="1"/>
          </p:cNvSpPr>
          <p:nvPr/>
        </p:nvSpPr>
        <p:spPr bwMode="auto">
          <a:xfrm>
            <a:off x="2601913" y="2343150"/>
            <a:ext cx="134937" cy="109538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2139950" y="1593850"/>
            <a:ext cx="134938" cy="998538"/>
            <a:chOff x="1348" y="1004"/>
            <a:chExt cx="85" cy="629"/>
          </a:xfrm>
        </p:grpSpPr>
        <p:sp>
          <p:nvSpPr>
            <p:cNvPr id="4136" name="Oval 17"/>
            <p:cNvSpPr>
              <a:spLocks noChangeArrowheads="1"/>
            </p:cNvSpPr>
            <p:nvPr/>
          </p:nvSpPr>
          <p:spPr bwMode="auto">
            <a:xfrm>
              <a:off x="1348" y="1081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4137" name="Oval 18"/>
            <p:cNvSpPr>
              <a:spLocks noChangeArrowheads="1"/>
            </p:cNvSpPr>
            <p:nvPr/>
          </p:nvSpPr>
          <p:spPr bwMode="auto">
            <a:xfrm>
              <a:off x="1348" y="1004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4138" name="Oval 19"/>
            <p:cNvSpPr>
              <a:spLocks noChangeArrowheads="1"/>
            </p:cNvSpPr>
            <p:nvPr/>
          </p:nvSpPr>
          <p:spPr bwMode="auto">
            <a:xfrm>
              <a:off x="1348" y="1158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4139" name="Oval 20"/>
            <p:cNvSpPr>
              <a:spLocks noChangeArrowheads="1"/>
            </p:cNvSpPr>
            <p:nvPr/>
          </p:nvSpPr>
          <p:spPr bwMode="auto">
            <a:xfrm>
              <a:off x="1348" y="1323"/>
              <a:ext cx="85" cy="68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4140" name="Oval 21"/>
            <p:cNvSpPr>
              <a:spLocks noChangeArrowheads="1"/>
            </p:cNvSpPr>
            <p:nvPr/>
          </p:nvSpPr>
          <p:spPr bwMode="auto">
            <a:xfrm>
              <a:off x="1348" y="1246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4141" name="Oval 22"/>
            <p:cNvSpPr>
              <a:spLocks noChangeArrowheads="1"/>
            </p:cNvSpPr>
            <p:nvPr/>
          </p:nvSpPr>
          <p:spPr bwMode="auto">
            <a:xfrm>
              <a:off x="1348" y="1399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4142" name="Oval 23"/>
            <p:cNvSpPr>
              <a:spLocks noChangeArrowheads="1"/>
            </p:cNvSpPr>
            <p:nvPr/>
          </p:nvSpPr>
          <p:spPr bwMode="auto">
            <a:xfrm>
              <a:off x="1348" y="1564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4143" name="Oval 24"/>
            <p:cNvSpPr>
              <a:spLocks noChangeArrowheads="1"/>
            </p:cNvSpPr>
            <p:nvPr/>
          </p:nvSpPr>
          <p:spPr bwMode="auto">
            <a:xfrm>
              <a:off x="1348" y="1476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</p:grpSp>
      <p:sp>
        <p:nvSpPr>
          <p:cNvPr id="4117" name="Oval 25"/>
          <p:cNvSpPr>
            <a:spLocks noChangeArrowheads="1"/>
          </p:cNvSpPr>
          <p:nvPr/>
        </p:nvSpPr>
        <p:spPr bwMode="auto">
          <a:xfrm>
            <a:off x="2203450" y="1471613"/>
            <a:ext cx="133350" cy="109537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4118" name="Oval 26"/>
          <p:cNvSpPr>
            <a:spLocks noChangeArrowheads="1"/>
          </p:cNvSpPr>
          <p:nvPr/>
        </p:nvSpPr>
        <p:spPr bwMode="auto">
          <a:xfrm>
            <a:off x="2371725" y="1454150"/>
            <a:ext cx="133350" cy="109538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4119" name="Oval 27"/>
          <p:cNvSpPr>
            <a:spLocks noChangeArrowheads="1"/>
          </p:cNvSpPr>
          <p:nvPr/>
        </p:nvSpPr>
        <p:spPr bwMode="auto">
          <a:xfrm>
            <a:off x="2540000" y="1471613"/>
            <a:ext cx="133350" cy="109537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2362200" y="3429000"/>
            <a:ext cx="136525" cy="869950"/>
            <a:chOff x="1486" y="2026"/>
            <a:chExt cx="86" cy="548"/>
          </a:xfrm>
        </p:grpSpPr>
        <p:grpSp>
          <p:nvGrpSpPr>
            <p:cNvPr id="4" name="Group 29"/>
            <p:cNvGrpSpPr>
              <a:grpSpLocks/>
            </p:cNvGrpSpPr>
            <p:nvPr/>
          </p:nvGrpSpPr>
          <p:grpSpPr bwMode="auto">
            <a:xfrm>
              <a:off x="1486" y="2026"/>
              <a:ext cx="86" cy="416"/>
              <a:chOff x="1486" y="2026"/>
              <a:chExt cx="86" cy="416"/>
            </a:xfrm>
          </p:grpSpPr>
          <p:graphicFrame>
            <p:nvGraphicFramePr>
              <p:cNvPr id="4099" name="Object 30">
                <a:hlinkClick r:id="" action="ppaction://ole?verb=0"/>
              </p:cNvPr>
              <p:cNvGraphicFramePr>
                <a:graphicFrameLocks/>
              </p:cNvGraphicFramePr>
              <p:nvPr/>
            </p:nvGraphicFramePr>
            <p:xfrm>
              <a:off x="1486" y="2290"/>
              <a:ext cx="86" cy="152"/>
            </p:xfrm>
            <a:graphic>
              <a:graphicData uri="http://schemas.openxmlformats.org/presentationml/2006/ole">
                <p:oleObj spid="_x0000_s4099" name="Clip" r:id="rId3" imgW="1422360" imgH="3054240" progId="">
                  <p:embed/>
                </p:oleObj>
              </a:graphicData>
            </a:graphic>
          </p:graphicFrame>
          <p:graphicFrame>
            <p:nvGraphicFramePr>
              <p:cNvPr id="4100" name="Object 31">
                <a:hlinkClick r:id="" action="ppaction://ole?verb=0"/>
              </p:cNvPr>
              <p:cNvGraphicFramePr>
                <a:graphicFrameLocks/>
              </p:cNvGraphicFramePr>
              <p:nvPr/>
            </p:nvGraphicFramePr>
            <p:xfrm>
              <a:off x="1486" y="2158"/>
              <a:ext cx="86" cy="153"/>
            </p:xfrm>
            <a:graphic>
              <a:graphicData uri="http://schemas.openxmlformats.org/presentationml/2006/ole">
                <p:oleObj spid="_x0000_s4100" name="Clip" r:id="rId4" imgW="1422360" imgH="3054240" progId="">
                  <p:embed/>
                </p:oleObj>
              </a:graphicData>
            </a:graphic>
          </p:graphicFrame>
          <p:graphicFrame>
            <p:nvGraphicFramePr>
              <p:cNvPr id="4101" name="Object 32">
                <a:hlinkClick r:id="" action="ppaction://ole?verb=0"/>
              </p:cNvPr>
              <p:cNvGraphicFramePr>
                <a:graphicFrameLocks/>
              </p:cNvGraphicFramePr>
              <p:nvPr/>
            </p:nvGraphicFramePr>
            <p:xfrm>
              <a:off x="1486" y="2026"/>
              <a:ext cx="86" cy="153"/>
            </p:xfrm>
            <a:graphic>
              <a:graphicData uri="http://schemas.openxmlformats.org/presentationml/2006/ole">
                <p:oleObj spid="_x0000_s4101" name="Clip" r:id="rId5" imgW="1422360" imgH="3054240" progId="">
                  <p:embed/>
                </p:oleObj>
              </a:graphicData>
            </a:graphic>
          </p:graphicFrame>
        </p:grpSp>
        <p:graphicFrame>
          <p:nvGraphicFramePr>
            <p:cNvPr id="4098" name="Object 33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1486" y="2421"/>
            <a:ext cx="86" cy="153"/>
          </p:xfrm>
          <a:graphic>
            <a:graphicData uri="http://schemas.openxmlformats.org/presentationml/2006/ole">
              <p:oleObj spid="_x0000_s4098" name="Clip" r:id="rId6" imgW="1422360" imgH="3054240" progId="">
                <p:embed/>
              </p:oleObj>
            </a:graphicData>
          </a:graphic>
        </p:graphicFrame>
      </p:grpSp>
      <p:sp>
        <p:nvSpPr>
          <p:cNvPr id="4121" name="Line 34"/>
          <p:cNvSpPr>
            <a:spLocks noChangeShapeType="1"/>
          </p:cNvSpPr>
          <p:nvPr/>
        </p:nvSpPr>
        <p:spPr bwMode="auto">
          <a:xfrm>
            <a:off x="2819400" y="3810000"/>
            <a:ext cx="3124200" cy="0"/>
          </a:xfrm>
          <a:prstGeom prst="line">
            <a:avLst/>
          </a:prstGeom>
          <a:noFill/>
          <a:ln w="57150">
            <a:solidFill>
              <a:srgbClr val="FF99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dirty="0">
              <a:solidFill>
                <a:srgbClr val="FF99FF"/>
              </a:solidFill>
            </a:endParaRPr>
          </a:p>
        </p:txBody>
      </p:sp>
      <p:grpSp>
        <p:nvGrpSpPr>
          <p:cNvPr id="5" name="Group 35"/>
          <p:cNvGrpSpPr>
            <a:grpSpLocks/>
          </p:cNvGrpSpPr>
          <p:nvPr/>
        </p:nvGrpSpPr>
        <p:grpSpPr bwMode="auto">
          <a:xfrm>
            <a:off x="6400800" y="3429000"/>
            <a:ext cx="139700" cy="981075"/>
            <a:chOff x="3549" y="2129"/>
            <a:chExt cx="88" cy="618"/>
          </a:xfrm>
        </p:grpSpPr>
        <p:sp>
          <p:nvSpPr>
            <p:cNvPr id="4127" name="Oval 36"/>
            <p:cNvSpPr>
              <a:spLocks noChangeArrowheads="1"/>
            </p:cNvSpPr>
            <p:nvPr/>
          </p:nvSpPr>
          <p:spPr bwMode="auto">
            <a:xfrm>
              <a:off x="3552" y="2283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4128" name="Oval 37"/>
            <p:cNvSpPr>
              <a:spLocks noChangeArrowheads="1"/>
            </p:cNvSpPr>
            <p:nvPr/>
          </p:nvSpPr>
          <p:spPr bwMode="auto">
            <a:xfrm>
              <a:off x="3552" y="2206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4129" name="Oval 38"/>
            <p:cNvSpPr>
              <a:spLocks noChangeArrowheads="1"/>
            </p:cNvSpPr>
            <p:nvPr/>
          </p:nvSpPr>
          <p:spPr bwMode="auto">
            <a:xfrm>
              <a:off x="3552" y="2360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4130" name="Oval 39"/>
            <p:cNvSpPr>
              <a:spLocks noChangeArrowheads="1"/>
            </p:cNvSpPr>
            <p:nvPr/>
          </p:nvSpPr>
          <p:spPr bwMode="auto">
            <a:xfrm>
              <a:off x="3552" y="2525"/>
              <a:ext cx="85" cy="68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4131" name="Oval 40"/>
            <p:cNvSpPr>
              <a:spLocks noChangeArrowheads="1"/>
            </p:cNvSpPr>
            <p:nvPr/>
          </p:nvSpPr>
          <p:spPr bwMode="auto">
            <a:xfrm>
              <a:off x="3552" y="2448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4132" name="Oval 41"/>
            <p:cNvSpPr>
              <a:spLocks noChangeArrowheads="1"/>
            </p:cNvSpPr>
            <p:nvPr/>
          </p:nvSpPr>
          <p:spPr bwMode="auto">
            <a:xfrm>
              <a:off x="3552" y="2601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4133" name="Oval 42"/>
            <p:cNvSpPr>
              <a:spLocks noChangeArrowheads="1"/>
            </p:cNvSpPr>
            <p:nvPr/>
          </p:nvSpPr>
          <p:spPr bwMode="auto">
            <a:xfrm>
              <a:off x="3552" y="2678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4134" name="Oval 43"/>
            <p:cNvSpPr>
              <a:spLocks noChangeArrowheads="1"/>
            </p:cNvSpPr>
            <p:nvPr/>
          </p:nvSpPr>
          <p:spPr bwMode="auto">
            <a:xfrm>
              <a:off x="3549" y="2129"/>
              <a:ext cx="84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</p:grpSp>
      <p:sp>
        <p:nvSpPr>
          <p:cNvPr id="130092" name="Text Box 44"/>
          <p:cNvSpPr txBox="1">
            <a:spLocks noChangeArrowheads="1"/>
          </p:cNvSpPr>
          <p:nvPr/>
        </p:nvSpPr>
        <p:spPr bwMode="auto">
          <a:xfrm>
            <a:off x="3124200" y="3962400"/>
            <a:ext cx="242411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th-TH" sz="280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Transcription</a:t>
            </a:r>
          </a:p>
          <a:p>
            <a:pPr eaLnBrk="0" hangingPunct="0">
              <a:defRPr/>
            </a:pPr>
            <a:r>
              <a:rPr lang="th-TH" sz="280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Translation</a:t>
            </a:r>
          </a:p>
        </p:txBody>
      </p:sp>
      <p:sp>
        <p:nvSpPr>
          <p:cNvPr id="130093" name="Text Box 45"/>
          <p:cNvSpPr txBox="1">
            <a:spLocks noChangeArrowheads="1"/>
          </p:cNvSpPr>
          <p:nvPr/>
        </p:nvSpPr>
        <p:spPr bwMode="auto">
          <a:xfrm>
            <a:off x="3429000" y="3124200"/>
            <a:ext cx="1663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th-TH" sz="280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Host cell</a:t>
            </a:r>
          </a:p>
        </p:txBody>
      </p:sp>
      <p:sp>
        <p:nvSpPr>
          <p:cNvPr id="4125" name="Text Box 46"/>
          <p:cNvSpPr txBox="1">
            <a:spLocks noChangeArrowheads="1"/>
          </p:cNvSpPr>
          <p:nvPr/>
        </p:nvSpPr>
        <p:spPr bwMode="auto">
          <a:xfrm>
            <a:off x="5638800" y="4495800"/>
            <a:ext cx="22717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th-TH" sz="2800" dirty="0">
                <a:solidFill>
                  <a:srgbClr val="FFFF00"/>
                </a:solidFill>
                <a:latin typeface="Comic Sans MS" pitchFamily="66" charset="0"/>
              </a:rPr>
              <a:t>Viral protein</a:t>
            </a:r>
          </a:p>
        </p:txBody>
      </p:sp>
      <p:sp>
        <p:nvSpPr>
          <p:cNvPr id="130096" name="Text Box 48"/>
          <p:cNvSpPr txBox="1">
            <a:spLocks noChangeArrowheads="1"/>
          </p:cNvSpPr>
          <p:nvPr/>
        </p:nvSpPr>
        <p:spPr bwMode="auto">
          <a:xfrm>
            <a:off x="4267200" y="2133600"/>
            <a:ext cx="20843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th-TH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Target cell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04800" y="381000"/>
            <a:ext cx="3422650" cy="3429000"/>
            <a:chOff x="1824" y="1680"/>
            <a:chExt cx="2156" cy="2160"/>
          </a:xfrm>
        </p:grpSpPr>
        <p:graphicFrame>
          <p:nvGraphicFramePr>
            <p:cNvPr id="5122" name="Object 3"/>
            <p:cNvGraphicFramePr>
              <a:graphicFrameLocks noChangeAspect="1"/>
            </p:cNvGraphicFramePr>
            <p:nvPr/>
          </p:nvGraphicFramePr>
          <p:xfrm>
            <a:off x="1824" y="1680"/>
            <a:ext cx="2156" cy="2160"/>
          </p:xfrm>
          <a:graphic>
            <a:graphicData uri="http://schemas.openxmlformats.org/presentationml/2006/ole">
              <p:oleObj spid="_x0000_s5122" name="Image" r:id="rId4" imgW="1828800" imgH="1828800" progId="">
                <p:embed/>
              </p:oleObj>
            </a:graphicData>
          </a:graphic>
        </p:graphicFrame>
        <p:sp>
          <p:nvSpPr>
            <p:cNvPr id="5133" name="Freeform 4"/>
            <p:cNvSpPr>
              <a:spLocks/>
            </p:cNvSpPr>
            <p:nvPr/>
          </p:nvSpPr>
          <p:spPr bwMode="auto">
            <a:xfrm>
              <a:off x="1824" y="1680"/>
              <a:ext cx="912" cy="1488"/>
            </a:xfrm>
            <a:custGeom>
              <a:avLst/>
              <a:gdLst>
                <a:gd name="T0" fmla="*/ 0 w 840"/>
                <a:gd name="T1" fmla="*/ 1538 h 1440"/>
                <a:gd name="T2" fmla="*/ 169 w 840"/>
                <a:gd name="T3" fmla="*/ 1333 h 1440"/>
                <a:gd name="T4" fmla="*/ 849 w 840"/>
                <a:gd name="T5" fmla="*/ 1281 h 1440"/>
                <a:gd name="T6" fmla="*/ 962 w 840"/>
                <a:gd name="T7" fmla="*/ 1077 h 1440"/>
                <a:gd name="T8" fmla="*/ 679 w 840"/>
                <a:gd name="T9" fmla="*/ 1025 h 1440"/>
                <a:gd name="T10" fmla="*/ 735 w 840"/>
                <a:gd name="T11" fmla="*/ 615 h 1440"/>
                <a:gd name="T12" fmla="*/ 566 w 840"/>
                <a:gd name="T13" fmla="*/ 615 h 1440"/>
                <a:gd name="T14" fmla="*/ 849 w 840"/>
                <a:gd name="T15" fmla="*/ 256 h 1440"/>
                <a:gd name="T16" fmla="*/ 849 w 840"/>
                <a:gd name="T17" fmla="*/ 154 h 1440"/>
                <a:gd name="T18" fmla="*/ 905 w 840"/>
                <a:gd name="T19" fmla="*/ 0 h 144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40"/>
                <a:gd name="T31" fmla="*/ 0 h 1440"/>
                <a:gd name="T32" fmla="*/ 840 w 840"/>
                <a:gd name="T33" fmla="*/ 1440 h 144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40" h="1440">
                  <a:moveTo>
                    <a:pt x="0" y="1440"/>
                  </a:moveTo>
                  <a:cubicBezTo>
                    <a:pt x="12" y="1364"/>
                    <a:pt x="24" y="1288"/>
                    <a:pt x="144" y="1248"/>
                  </a:cubicBezTo>
                  <a:cubicBezTo>
                    <a:pt x="264" y="1208"/>
                    <a:pt x="608" y="1240"/>
                    <a:pt x="720" y="1200"/>
                  </a:cubicBezTo>
                  <a:cubicBezTo>
                    <a:pt x="832" y="1160"/>
                    <a:pt x="840" y="1048"/>
                    <a:pt x="816" y="1008"/>
                  </a:cubicBezTo>
                  <a:cubicBezTo>
                    <a:pt x="792" y="968"/>
                    <a:pt x="608" y="1032"/>
                    <a:pt x="576" y="960"/>
                  </a:cubicBezTo>
                  <a:cubicBezTo>
                    <a:pt x="544" y="888"/>
                    <a:pt x="640" y="640"/>
                    <a:pt x="624" y="576"/>
                  </a:cubicBezTo>
                  <a:cubicBezTo>
                    <a:pt x="608" y="512"/>
                    <a:pt x="464" y="632"/>
                    <a:pt x="480" y="576"/>
                  </a:cubicBezTo>
                  <a:cubicBezTo>
                    <a:pt x="496" y="520"/>
                    <a:pt x="680" y="312"/>
                    <a:pt x="720" y="240"/>
                  </a:cubicBezTo>
                  <a:cubicBezTo>
                    <a:pt x="760" y="168"/>
                    <a:pt x="712" y="184"/>
                    <a:pt x="720" y="144"/>
                  </a:cubicBezTo>
                  <a:cubicBezTo>
                    <a:pt x="728" y="104"/>
                    <a:pt x="760" y="24"/>
                    <a:pt x="768" y="0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4" name="Freeform 5"/>
            <p:cNvSpPr>
              <a:spLocks/>
            </p:cNvSpPr>
            <p:nvPr/>
          </p:nvSpPr>
          <p:spPr bwMode="auto">
            <a:xfrm>
              <a:off x="2448" y="2496"/>
              <a:ext cx="144" cy="1"/>
            </a:xfrm>
            <a:custGeom>
              <a:avLst/>
              <a:gdLst>
                <a:gd name="T0" fmla="*/ 0 w 144"/>
                <a:gd name="T1" fmla="*/ 0 h 1"/>
                <a:gd name="T2" fmla="*/ 144 w 144"/>
                <a:gd name="T3" fmla="*/ 0 h 1"/>
                <a:gd name="T4" fmla="*/ 0 60000 65536"/>
                <a:gd name="T5" fmla="*/ 0 60000 65536"/>
                <a:gd name="T6" fmla="*/ 0 w 144"/>
                <a:gd name="T7" fmla="*/ 0 h 1"/>
                <a:gd name="T8" fmla="*/ 144 w 14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44" h="1">
                  <a:moveTo>
                    <a:pt x="0" y="0"/>
                  </a:moveTo>
                  <a:cubicBezTo>
                    <a:pt x="60" y="0"/>
                    <a:pt x="120" y="0"/>
                    <a:pt x="144" y="0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5" name="Freeform 6"/>
            <p:cNvSpPr>
              <a:spLocks/>
            </p:cNvSpPr>
            <p:nvPr/>
          </p:nvSpPr>
          <p:spPr bwMode="auto">
            <a:xfrm>
              <a:off x="1976" y="1888"/>
              <a:ext cx="664" cy="1280"/>
            </a:xfrm>
            <a:custGeom>
              <a:avLst/>
              <a:gdLst>
                <a:gd name="T0" fmla="*/ 251 w 568"/>
                <a:gd name="T1" fmla="*/ 38 h 1184"/>
                <a:gd name="T2" fmla="*/ 448 w 568"/>
                <a:gd name="T3" fmla="*/ 93 h 1184"/>
                <a:gd name="T4" fmla="*/ 55 w 568"/>
                <a:gd name="T5" fmla="*/ 599 h 1184"/>
                <a:gd name="T6" fmla="*/ 776 w 568"/>
                <a:gd name="T7" fmla="*/ 1384 h 118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68"/>
                <a:gd name="T13" fmla="*/ 0 h 1184"/>
                <a:gd name="T14" fmla="*/ 568 w 568"/>
                <a:gd name="T15" fmla="*/ 1184 h 118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68" h="1184">
                  <a:moveTo>
                    <a:pt x="184" y="32"/>
                  </a:moveTo>
                  <a:cubicBezTo>
                    <a:pt x="268" y="16"/>
                    <a:pt x="352" y="0"/>
                    <a:pt x="328" y="80"/>
                  </a:cubicBezTo>
                  <a:cubicBezTo>
                    <a:pt x="304" y="160"/>
                    <a:pt x="0" y="328"/>
                    <a:pt x="40" y="512"/>
                  </a:cubicBezTo>
                  <a:cubicBezTo>
                    <a:pt x="80" y="696"/>
                    <a:pt x="480" y="1072"/>
                    <a:pt x="568" y="1184"/>
                  </a:cubicBezTo>
                </a:path>
              </a:pathLst>
            </a:custGeom>
            <a:noFill/>
            <a:ln w="76200" cmpd="sng">
              <a:solidFill>
                <a:srgbClr val="FF3300"/>
              </a:solidFill>
              <a:round/>
              <a:headEnd type="non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6" name="Line 7"/>
            <p:cNvSpPr>
              <a:spLocks noChangeShapeType="1"/>
            </p:cNvSpPr>
            <p:nvPr/>
          </p:nvSpPr>
          <p:spPr bwMode="auto">
            <a:xfrm>
              <a:off x="3960" y="1680"/>
              <a:ext cx="0" cy="216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24" name="Text Box 8"/>
          <p:cNvSpPr txBox="1">
            <a:spLocks noChangeArrowheads="1"/>
          </p:cNvSpPr>
          <p:nvPr/>
        </p:nvSpPr>
        <p:spPr bwMode="auto">
          <a:xfrm>
            <a:off x="4419600" y="381000"/>
            <a:ext cx="37480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th-TH" sz="3200" b="1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Exogenous antigen</a:t>
            </a:r>
          </a:p>
        </p:txBody>
      </p:sp>
      <p:sp>
        <p:nvSpPr>
          <p:cNvPr id="5125" name="Text Box 9"/>
          <p:cNvSpPr txBox="1">
            <a:spLocks noChangeArrowheads="1"/>
          </p:cNvSpPr>
          <p:nvPr/>
        </p:nvSpPr>
        <p:spPr bwMode="auto">
          <a:xfrm>
            <a:off x="5257800" y="1146175"/>
            <a:ext cx="1722438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th-TH" sz="2800" b="1">
                <a:solidFill>
                  <a:schemeClr val="bg1"/>
                </a:solidFill>
                <a:latin typeface="Comic Sans MS" pitchFamily="66" charset="0"/>
              </a:rPr>
              <a:t>Microbes</a:t>
            </a:r>
          </a:p>
          <a:p>
            <a:pPr eaLnBrk="0" hangingPunct="0">
              <a:lnSpc>
                <a:spcPct val="120000"/>
              </a:lnSpc>
            </a:pPr>
            <a:r>
              <a:rPr lang="th-TH" sz="2800" b="1">
                <a:solidFill>
                  <a:schemeClr val="bg1"/>
                </a:solidFill>
                <a:latin typeface="Comic Sans MS" pitchFamily="66" charset="0"/>
              </a:rPr>
              <a:t>Proteins</a:t>
            </a:r>
          </a:p>
        </p:txBody>
      </p:sp>
      <p:sp>
        <p:nvSpPr>
          <p:cNvPr id="5126" name="Oval 10"/>
          <p:cNvSpPr>
            <a:spLocks noChangeArrowheads="1"/>
          </p:cNvSpPr>
          <p:nvPr/>
        </p:nvSpPr>
        <p:spPr bwMode="auto">
          <a:xfrm>
            <a:off x="4953000" y="1447800"/>
            <a:ext cx="2286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5127" name="Oval 11"/>
          <p:cNvSpPr>
            <a:spLocks noChangeArrowheads="1"/>
          </p:cNvSpPr>
          <p:nvPr/>
        </p:nvSpPr>
        <p:spPr bwMode="auto">
          <a:xfrm>
            <a:off x="4953000" y="1885950"/>
            <a:ext cx="2286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5128" name="Freeform 12"/>
          <p:cNvSpPr>
            <a:spLocks/>
          </p:cNvSpPr>
          <p:nvPr/>
        </p:nvSpPr>
        <p:spPr bwMode="auto">
          <a:xfrm>
            <a:off x="2097088" y="1131888"/>
            <a:ext cx="482600" cy="190500"/>
          </a:xfrm>
          <a:custGeom>
            <a:avLst/>
            <a:gdLst>
              <a:gd name="T0" fmla="*/ 20161248 w 304"/>
              <a:gd name="T1" fmla="*/ 141128764 h 120"/>
              <a:gd name="T2" fmla="*/ 383063695 w 304"/>
              <a:gd name="T3" fmla="*/ 20161251 h 120"/>
              <a:gd name="T4" fmla="*/ 745966149 w 304"/>
              <a:gd name="T5" fmla="*/ 262096283 h 120"/>
              <a:gd name="T6" fmla="*/ 262096244 w 304"/>
              <a:gd name="T7" fmla="*/ 262096283 h 120"/>
              <a:gd name="T8" fmla="*/ 20161248 w 304"/>
              <a:gd name="T9" fmla="*/ 141128764 h 1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4"/>
              <a:gd name="T16" fmla="*/ 0 h 120"/>
              <a:gd name="T17" fmla="*/ 304 w 304"/>
              <a:gd name="T18" fmla="*/ 120 h 1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4" h="120">
                <a:moveTo>
                  <a:pt x="8" y="56"/>
                </a:moveTo>
                <a:cubicBezTo>
                  <a:pt x="16" y="40"/>
                  <a:pt x="104" y="0"/>
                  <a:pt x="152" y="8"/>
                </a:cubicBezTo>
                <a:cubicBezTo>
                  <a:pt x="200" y="16"/>
                  <a:pt x="304" y="88"/>
                  <a:pt x="296" y="104"/>
                </a:cubicBezTo>
                <a:cubicBezTo>
                  <a:pt x="288" y="120"/>
                  <a:pt x="152" y="104"/>
                  <a:pt x="104" y="104"/>
                </a:cubicBezTo>
                <a:cubicBezTo>
                  <a:pt x="56" y="104"/>
                  <a:pt x="0" y="72"/>
                  <a:pt x="8" y="56"/>
                </a:cubicBezTo>
                <a:close/>
              </a:path>
            </a:pathLst>
          </a:cu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9" name="Freeform 13"/>
          <p:cNvSpPr>
            <a:spLocks/>
          </p:cNvSpPr>
          <p:nvPr/>
        </p:nvSpPr>
        <p:spPr bwMode="auto">
          <a:xfrm>
            <a:off x="2109788" y="890588"/>
            <a:ext cx="533400" cy="254000"/>
          </a:xfrm>
          <a:custGeom>
            <a:avLst/>
            <a:gdLst>
              <a:gd name="T0" fmla="*/ 0 w 336"/>
              <a:gd name="T1" fmla="*/ 161289988 h 160"/>
              <a:gd name="T2" fmla="*/ 362902467 w 336"/>
              <a:gd name="T3" fmla="*/ 40322497 h 160"/>
              <a:gd name="T4" fmla="*/ 846772589 w 336"/>
              <a:gd name="T5" fmla="*/ 403224945 h 160"/>
              <a:gd name="T6" fmla="*/ 0 60000 65536"/>
              <a:gd name="T7" fmla="*/ 0 60000 65536"/>
              <a:gd name="T8" fmla="*/ 0 60000 65536"/>
              <a:gd name="T9" fmla="*/ 0 w 336"/>
              <a:gd name="T10" fmla="*/ 0 h 160"/>
              <a:gd name="T11" fmla="*/ 336 w 336"/>
              <a:gd name="T12" fmla="*/ 160 h 1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6" h="160">
                <a:moveTo>
                  <a:pt x="0" y="64"/>
                </a:moveTo>
                <a:cubicBezTo>
                  <a:pt x="44" y="32"/>
                  <a:pt x="88" y="0"/>
                  <a:pt x="144" y="16"/>
                </a:cubicBezTo>
                <a:cubicBezTo>
                  <a:pt x="200" y="32"/>
                  <a:pt x="304" y="136"/>
                  <a:pt x="336" y="160"/>
                </a:cubicBezTo>
              </a:path>
            </a:pathLst>
          </a:custGeom>
          <a:noFill/>
          <a:ln w="57150" cmpd="sng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0" name="Oval 14"/>
          <p:cNvSpPr>
            <a:spLocks noChangeArrowheads="1"/>
          </p:cNvSpPr>
          <p:nvPr/>
        </p:nvSpPr>
        <p:spPr bwMode="auto">
          <a:xfrm>
            <a:off x="2262188" y="1143000"/>
            <a:ext cx="76200" cy="1524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5131" name="Text Box 15"/>
          <p:cNvSpPr txBox="1">
            <a:spLocks noChangeArrowheads="1"/>
          </p:cNvSpPr>
          <p:nvPr/>
        </p:nvSpPr>
        <p:spPr bwMode="auto">
          <a:xfrm>
            <a:off x="4419600" y="4038600"/>
            <a:ext cx="42714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 b="1" dirty="0">
                <a:solidFill>
                  <a:srgbClr val="C00000"/>
                </a:solidFill>
                <a:latin typeface="Arial Rounded MT Bold" pitchFamily="34" charset="0"/>
              </a:rPr>
              <a:t>Cell-mediated immunity</a:t>
            </a:r>
            <a:endParaRPr lang="th-TH" sz="2800" b="1" dirty="0">
              <a:solidFill>
                <a:srgbClr val="C00000"/>
              </a:solidFill>
              <a:latin typeface="Arial Rounded MT Bold" pitchFamily="34" charset="0"/>
            </a:endParaRPr>
          </a:p>
        </p:txBody>
      </p:sp>
      <p:sp>
        <p:nvSpPr>
          <p:cNvPr id="5132" name="AutoShape 16"/>
          <p:cNvSpPr>
            <a:spLocks noChangeArrowheads="1"/>
          </p:cNvSpPr>
          <p:nvPr/>
        </p:nvSpPr>
        <p:spPr bwMode="auto">
          <a:xfrm>
            <a:off x="5943600" y="2514600"/>
            <a:ext cx="685800" cy="13716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81000" y="471488"/>
            <a:ext cx="3589338" cy="747712"/>
            <a:chOff x="240" y="528"/>
            <a:chExt cx="2261" cy="471"/>
          </a:xfrm>
        </p:grpSpPr>
        <p:sp>
          <p:nvSpPr>
            <p:cNvPr id="259075" name="Text Box 3"/>
            <p:cNvSpPr txBox="1">
              <a:spLocks noChangeArrowheads="1"/>
            </p:cNvSpPr>
            <p:nvPr/>
          </p:nvSpPr>
          <p:spPr bwMode="auto">
            <a:xfrm>
              <a:off x="240" y="672"/>
              <a:ext cx="2261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28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Exogenous antigen</a:t>
              </a:r>
              <a:endParaRPr lang="th-TH" sz="2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8462" name="Rectangle 4" descr="Sphere"/>
            <p:cNvSpPr>
              <a:spLocks noChangeArrowheads="1"/>
            </p:cNvSpPr>
            <p:nvPr/>
          </p:nvSpPr>
          <p:spPr bwMode="auto">
            <a:xfrm>
              <a:off x="640" y="528"/>
              <a:ext cx="896" cy="144"/>
            </a:xfrm>
            <a:prstGeom prst="rect">
              <a:avLst/>
            </a:prstGeom>
            <a:pattFill prst="sphere">
              <a:fgClr>
                <a:srgbClr val="FC0128"/>
              </a:fgClr>
              <a:bgClr>
                <a:srgbClr val="FFFFFF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5124450" y="1066800"/>
            <a:ext cx="3802064" cy="3703638"/>
            <a:chOff x="3216" y="624"/>
            <a:chExt cx="2395" cy="2333"/>
          </a:xfrm>
        </p:grpSpPr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3216" y="624"/>
              <a:ext cx="2395" cy="1081"/>
              <a:chOff x="3285" y="618"/>
              <a:chExt cx="2395" cy="1081"/>
            </a:xfrm>
          </p:grpSpPr>
          <p:sp>
            <p:nvSpPr>
              <p:cNvPr id="259079" name="Text Box 7"/>
              <p:cNvSpPr txBox="1">
                <a:spLocks noChangeArrowheads="1"/>
              </p:cNvSpPr>
              <p:nvPr/>
            </p:nvSpPr>
            <p:spPr bwMode="auto">
              <a:xfrm>
                <a:off x="3294" y="618"/>
                <a:ext cx="2386" cy="59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th-TH" sz="2800" b="1" dirty="0">
                    <a:solidFill>
                      <a:srgbClr val="0070C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omic Sans MS" pitchFamily="66" charset="0"/>
                  </a:rPr>
                  <a:t>CD4+ T-lymphocytes</a:t>
                </a:r>
              </a:p>
              <a:p>
                <a:pPr algn="ctr" eaLnBrk="0" hangingPunct="0">
                  <a:defRPr/>
                </a:pPr>
                <a:r>
                  <a:rPr lang="th-TH" sz="2800" b="1" dirty="0">
                    <a:solidFill>
                      <a:srgbClr val="0070C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omic Sans MS" pitchFamily="66" charset="0"/>
                  </a:rPr>
                  <a:t>(CD4+ cells)</a:t>
                </a:r>
                <a:endParaRPr lang="th-TH" sz="2800" b="1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18460" name="AutoShape 8"/>
              <p:cNvSpPr>
                <a:spLocks noChangeArrowheads="1"/>
              </p:cNvSpPr>
              <p:nvPr/>
            </p:nvSpPr>
            <p:spPr bwMode="auto">
              <a:xfrm rot="-2828561">
                <a:off x="3187" y="1173"/>
                <a:ext cx="624" cy="427"/>
              </a:xfrm>
              <a:prstGeom prst="rightArrow">
                <a:avLst>
                  <a:gd name="adj1" fmla="val 50000"/>
                  <a:gd name="adj2" fmla="val 36534"/>
                </a:avLst>
              </a:prstGeom>
              <a:solidFill>
                <a:srgbClr val="B760F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</p:grpSp>
        <p:grpSp>
          <p:nvGrpSpPr>
            <p:cNvPr id="5" name="Group 9"/>
            <p:cNvGrpSpPr>
              <a:grpSpLocks/>
            </p:cNvGrpSpPr>
            <p:nvPr/>
          </p:nvGrpSpPr>
          <p:grpSpPr bwMode="auto">
            <a:xfrm>
              <a:off x="3696" y="1248"/>
              <a:ext cx="1702" cy="1709"/>
              <a:chOff x="3696" y="1248"/>
              <a:chExt cx="1702" cy="1709"/>
            </a:xfrm>
          </p:grpSpPr>
          <p:sp>
            <p:nvSpPr>
              <p:cNvPr id="259082" name="Text Box 10"/>
              <p:cNvSpPr txBox="1">
                <a:spLocks noChangeArrowheads="1"/>
              </p:cNvSpPr>
              <p:nvPr/>
            </p:nvSpPr>
            <p:spPr bwMode="auto">
              <a:xfrm>
                <a:off x="3696" y="1968"/>
                <a:ext cx="1702" cy="98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th-TH" sz="36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omic Sans MS" pitchFamily="66" charset="0"/>
                  </a:rPr>
                  <a:t>   </a:t>
                </a:r>
              </a:p>
              <a:p>
                <a:pPr eaLnBrk="0" hangingPunct="0">
                  <a:defRPr/>
                </a:pPr>
                <a:r>
                  <a:rPr lang="th-TH" sz="36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omic Sans MS" pitchFamily="66" charset="0"/>
                  </a:rPr>
                  <a:t>   </a:t>
                </a:r>
                <a:r>
                  <a:rPr lang="th-TH" sz="44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omic Sans MS" pitchFamily="66" charset="0"/>
                  </a:rPr>
                  <a:t>CMI</a:t>
                </a:r>
                <a:endParaRPr lang="en-US" sz="4400" b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endParaRPr>
              </a:p>
              <a:p>
                <a:pPr eaLnBrk="0" hangingPunct="0">
                  <a:defRPr/>
                </a:pPr>
                <a:r>
                  <a:rPr lang="en-US" sz="16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omic Sans MS" pitchFamily="66" charset="0"/>
                  </a:rPr>
                  <a:t>(Cell Mediated Immunity)</a:t>
                </a:r>
                <a:endParaRPr lang="th-TH" sz="16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18458" name="AutoShape 11"/>
              <p:cNvSpPr>
                <a:spLocks noChangeArrowheads="1"/>
              </p:cNvSpPr>
              <p:nvPr/>
            </p:nvSpPr>
            <p:spPr bwMode="auto">
              <a:xfrm>
                <a:off x="4068" y="1248"/>
                <a:ext cx="555" cy="1008"/>
              </a:xfrm>
              <a:prstGeom prst="downArrow">
                <a:avLst>
                  <a:gd name="adj1" fmla="val 50000"/>
                  <a:gd name="adj2" fmla="val 31712"/>
                </a:avLst>
              </a:prstGeom>
              <a:solidFill>
                <a:srgbClr val="FFFF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</p:grpSp>
      </p:grpSp>
      <p:grpSp>
        <p:nvGrpSpPr>
          <p:cNvPr id="6" name="Group 12"/>
          <p:cNvGrpSpPr>
            <a:grpSpLocks/>
          </p:cNvGrpSpPr>
          <p:nvPr/>
        </p:nvGrpSpPr>
        <p:grpSpPr bwMode="auto">
          <a:xfrm>
            <a:off x="609600" y="1524000"/>
            <a:ext cx="4783138" cy="4986338"/>
            <a:chOff x="384" y="960"/>
            <a:chExt cx="3013" cy="3141"/>
          </a:xfrm>
        </p:grpSpPr>
        <p:grpSp>
          <p:nvGrpSpPr>
            <p:cNvPr id="7" name="Group 13"/>
            <p:cNvGrpSpPr>
              <a:grpSpLocks/>
            </p:cNvGrpSpPr>
            <p:nvPr/>
          </p:nvGrpSpPr>
          <p:grpSpPr bwMode="auto">
            <a:xfrm>
              <a:off x="384" y="960"/>
              <a:ext cx="1109" cy="1728"/>
              <a:chOff x="384" y="1152"/>
              <a:chExt cx="1109" cy="1728"/>
            </a:xfrm>
          </p:grpSpPr>
          <p:sp>
            <p:nvSpPr>
              <p:cNvPr id="259086" name="Oval 14"/>
              <p:cNvSpPr>
                <a:spLocks noChangeArrowheads="1"/>
              </p:cNvSpPr>
              <p:nvPr/>
            </p:nvSpPr>
            <p:spPr bwMode="auto">
              <a:xfrm>
                <a:off x="597" y="1872"/>
                <a:ext cx="896" cy="1008"/>
              </a:xfrm>
              <a:prstGeom prst="ellipse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59087" name="Rectangle 15"/>
              <p:cNvSpPr>
                <a:spLocks noChangeArrowheads="1"/>
              </p:cNvSpPr>
              <p:nvPr/>
            </p:nvSpPr>
            <p:spPr bwMode="auto">
              <a:xfrm>
                <a:off x="725" y="2160"/>
                <a:ext cx="592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>
                <a:outerShdw algn="ctr" rotWithShape="0">
                  <a:schemeClr val="bg2"/>
                </a:outerShdw>
              </a:effectLst>
            </p:spPr>
            <p:txBody>
              <a:bodyPr lIns="90488" tIns="44450" rIns="90488" bIns="44450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  <a:defRPr/>
                </a:pPr>
                <a:r>
                  <a:rPr lang="th-TH" b="1" dirty="0">
                    <a:solidFill>
                      <a:srgbClr val="FFFF00"/>
                    </a:solidFill>
                    <a:effectLst>
                      <a:outerShdw blurRad="38100" dist="38100" sx="1000" sy="1000" algn="tl">
                        <a:srgbClr val="FFFFFF"/>
                      </a:outerShdw>
                    </a:effectLst>
                    <a:latin typeface="Arial" charset="0"/>
                  </a:rPr>
                  <a:t>APC</a:t>
                </a:r>
              </a:p>
            </p:txBody>
          </p:sp>
          <p:sp>
            <p:nvSpPr>
              <p:cNvPr id="18454" name="AutoShape 16"/>
              <p:cNvSpPr>
                <a:spLocks noChangeArrowheads="1"/>
              </p:cNvSpPr>
              <p:nvPr/>
            </p:nvSpPr>
            <p:spPr bwMode="auto">
              <a:xfrm>
                <a:off x="384" y="1152"/>
                <a:ext cx="341" cy="864"/>
              </a:xfrm>
              <a:prstGeom prst="curvedRightArrow">
                <a:avLst>
                  <a:gd name="adj1" fmla="val 50674"/>
                  <a:gd name="adj2" fmla="val 101349"/>
                  <a:gd name="adj3" fmla="val 33333"/>
                </a:avLst>
              </a:prstGeom>
              <a:solidFill>
                <a:srgbClr val="B760F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</p:grpSp>
        <p:sp>
          <p:nvSpPr>
            <p:cNvPr id="259089" name="Text Box 17"/>
            <p:cNvSpPr txBox="1">
              <a:spLocks noChangeArrowheads="1"/>
            </p:cNvSpPr>
            <p:nvPr/>
          </p:nvSpPr>
          <p:spPr bwMode="auto">
            <a:xfrm>
              <a:off x="460" y="2783"/>
              <a:ext cx="2047" cy="131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30000"/>
                </a:lnSpc>
                <a:defRPr/>
              </a:pPr>
              <a:r>
                <a:rPr lang="th-TH" sz="2000" b="1" dirty="0">
                  <a:solidFill>
                    <a:srgbClr val="FF3300"/>
                  </a:solidFill>
                  <a:latin typeface="Comic Sans MS" pitchFamily="66" charset="0"/>
                </a:rPr>
                <a:t>Antigen presenting cells</a:t>
              </a:r>
              <a:endParaRPr lang="th-TH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  <a:p>
              <a:pPr eaLnBrk="0" hangingPunct="0">
                <a:lnSpc>
                  <a:spcPct val="130000"/>
                </a:lnSpc>
                <a:defRPr/>
              </a:pPr>
              <a:r>
                <a:rPr lang="th-TH" sz="2000" b="1" dirty="0">
                  <a:solidFill>
                    <a:srgbClr val="041298"/>
                  </a:solidFill>
                  <a:effectLst>
                    <a:outerShdw blurRad="38100" dist="38100" sx="1000" sy="1000" algn="tl">
                      <a:srgbClr val="000000"/>
                    </a:outerShdw>
                  </a:effectLst>
                  <a:latin typeface="Arial" charset="0"/>
                </a:rPr>
                <a:t>Monocytes/Macrophages</a:t>
              </a:r>
            </a:p>
            <a:p>
              <a:pPr eaLnBrk="0" hangingPunct="0">
                <a:lnSpc>
                  <a:spcPct val="130000"/>
                </a:lnSpc>
                <a:defRPr/>
              </a:pPr>
              <a:r>
                <a:rPr lang="th-TH" sz="2000" b="1" dirty="0">
                  <a:solidFill>
                    <a:srgbClr val="041298"/>
                  </a:solidFill>
                  <a:effectLst>
                    <a:outerShdw blurRad="38100" dist="38100" sx="1000" sy="1000" algn="tl">
                      <a:srgbClr val="000000"/>
                    </a:outerShdw>
                  </a:effectLst>
                  <a:latin typeface="Arial" charset="0"/>
                </a:rPr>
                <a:t>Dendritic cells</a:t>
              </a:r>
            </a:p>
            <a:p>
              <a:pPr eaLnBrk="0" hangingPunct="0">
                <a:lnSpc>
                  <a:spcPct val="130000"/>
                </a:lnSpc>
                <a:defRPr/>
              </a:pPr>
              <a:r>
                <a:rPr lang="th-TH" sz="2000" b="1" dirty="0">
                  <a:solidFill>
                    <a:srgbClr val="041298"/>
                  </a:solidFill>
                  <a:effectLst>
                    <a:outerShdw blurRad="38100" dist="38100" sx="1000" sy="1000" algn="tl">
                      <a:srgbClr val="000000"/>
                    </a:outerShdw>
                  </a:effectLst>
                  <a:latin typeface="Arial" charset="0"/>
                </a:rPr>
                <a:t>Langerhans cells</a:t>
              </a:r>
            </a:p>
            <a:p>
              <a:pPr eaLnBrk="0" hangingPunct="0">
                <a:lnSpc>
                  <a:spcPct val="130000"/>
                </a:lnSpc>
                <a:defRPr/>
              </a:pPr>
              <a:r>
                <a:rPr lang="th-TH" sz="2000" b="1" dirty="0">
                  <a:solidFill>
                    <a:srgbClr val="041298"/>
                  </a:solidFill>
                  <a:effectLst>
                    <a:outerShdw blurRad="38100" dist="38100" sx="1000" sy="1000" algn="tl">
                      <a:srgbClr val="000000"/>
                    </a:outerShdw>
                  </a:effectLst>
                  <a:latin typeface="Arial" charset="0"/>
                </a:rPr>
                <a:t>B-cells</a:t>
              </a:r>
            </a:p>
          </p:txBody>
        </p:sp>
        <p:grpSp>
          <p:nvGrpSpPr>
            <p:cNvPr id="8" name="Group 18"/>
            <p:cNvGrpSpPr>
              <a:grpSpLocks/>
            </p:cNvGrpSpPr>
            <p:nvPr/>
          </p:nvGrpSpPr>
          <p:grpSpPr bwMode="auto">
            <a:xfrm>
              <a:off x="1728" y="1680"/>
              <a:ext cx="1669" cy="1056"/>
              <a:chOff x="1728" y="1680"/>
              <a:chExt cx="1669" cy="1056"/>
            </a:xfrm>
          </p:grpSpPr>
          <p:sp>
            <p:nvSpPr>
              <p:cNvPr id="18441" name="Rectangle 19"/>
              <p:cNvSpPr>
                <a:spLocks noChangeArrowheads="1"/>
              </p:cNvSpPr>
              <p:nvPr/>
            </p:nvSpPr>
            <p:spPr bwMode="auto">
              <a:xfrm>
                <a:off x="2539" y="1968"/>
                <a:ext cx="254" cy="96"/>
              </a:xfrm>
              <a:prstGeom prst="rect">
                <a:avLst/>
              </a:prstGeom>
              <a:solidFill>
                <a:srgbClr val="00DFCA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8442" name="Rectangle 20"/>
              <p:cNvSpPr>
                <a:spLocks noChangeArrowheads="1"/>
              </p:cNvSpPr>
              <p:nvPr/>
            </p:nvSpPr>
            <p:spPr bwMode="auto">
              <a:xfrm>
                <a:off x="2539" y="2208"/>
                <a:ext cx="256" cy="192"/>
              </a:xfrm>
              <a:prstGeom prst="rect">
                <a:avLst/>
              </a:prstGeom>
              <a:solidFill>
                <a:srgbClr val="00DFCA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8443" name="Rectangle 21"/>
              <p:cNvSpPr>
                <a:spLocks noChangeArrowheads="1"/>
              </p:cNvSpPr>
              <p:nvPr/>
            </p:nvSpPr>
            <p:spPr bwMode="auto">
              <a:xfrm>
                <a:off x="2539" y="1968"/>
                <a:ext cx="257" cy="240"/>
              </a:xfrm>
              <a:prstGeom prst="rect">
                <a:avLst/>
              </a:prstGeom>
              <a:solidFill>
                <a:srgbClr val="00DFCA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8444" name="Rectangle 22" descr="Sphere"/>
              <p:cNvSpPr>
                <a:spLocks noChangeArrowheads="1"/>
              </p:cNvSpPr>
              <p:nvPr/>
            </p:nvSpPr>
            <p:spPr bwMode="auto">
              <a:xfrm>
                <a:off x="2651" y="2120"/>
                <a:ext cx="206" cy="136"/>
              </a:xfrm>
              <a:prstGeom prst="rect">
                <a:avLst/>
              </a:prstGeom>
              <a:pattFill prst="sphere">
                <a:fgClr>
                  <a:srgbClr val="FF3300"/>
                </a:fgClr>
                <a:bgClr>
                  <a:srgbClr val="FFFFFF"/>
                </a:bgClr>
              </a:patt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59095" name="Oval 23"/>
              <p:cNvSpPr>
                <a:spLocks noChangeArrowheads="1"/>
              </p:cNvSpPr>
              <p:nvPr/>
            </p:nvSpPr>
            <p:spPr bwMode="auto">
              <a:xfrm>
                <a:off x="1728" y="1680"/>
                <a:ext cx="896" cy="1056"/>
              </a:xfrm>
              <a:prstGeom prst="ellipse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2800">
                  <a:latin typeface="Arial" charset="0"/>
                </a:endParaRPr>
              </a:p>
            </p:txBody>
          </p:sp>
          <p:sp>
            <p:nvSpPr>
              <p:cNvPr id="259096" name="Rectangle 24"/>
              <p:cNvSpPr>
                <a:spLocks noChangeArrowheads="1"/>
              </p:cNvSpPr>
              <p:nvPr/>
            </p:nvSpPr>
            <p:spPr bwMode="auto">
              <a:xfrm>
                <a:off x="1856" y="2064"/>
                <a:ext cx="592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>
                <a:outerShdw algn="ctr" rotWithShape="0">
                  <a:schemeClr val="bg2"/>
                </a:outerShdw>
              </a:effectLst>
            </p:spPr>
            <p:txBody>
              <a:bodyPr lIns="90488" tIns="44450" rIns="90488" bIns="44450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  <a:defRPr/>
                </a:pPr>
                <a:r>
                  <a:rPr lang="th-TH" b="1" dirty="0">
                    <a:solidFill>
                      <a:srgbClr val="FFFF00"/>
                    </a:solidFill>
                    <a:effectLst>
                      <a:outerShdw blurRad="38100" dist="38100" sx="1000" sy="1000" algn="tl">
                        <a:srgbClr val="FFFFFF"/>
                      </a:outerShdw>
                    </a:effectLst>
                    <a:latin typeface="Arial" charset="0"/>
                  </a:rPr>
                  <a:t>APC</a:t>
                </a:r>
                <a:endParaRPr lang="th-TH" sz="3200" b="1" dirty="0">
                  <a:solidFill>
                    <a:srgbClr val="FFFF00"/>
                  </a:solidFill>
                  <a:effectLst>
                    <a:outerShdw blurRad="38100" dist="38100" sx="1000" sy="1000" algn="tl">
                      <a:srgbClr val="FFFFFF"/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9097" name="Rectangle 25"/>
              <p:cNvSpPr>
                <a:spLocks noChangeArrowheads="1"/>
              </p:cNvSpPr>
              <p:nvPr/>
            </p:nvSpPr>
            <p:spPr bwMode="auto">
              <a:xfrm>
                <a:off x="2160" y="1680"/>
                <a:ext cx="1237" cy="24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>
                <a:outerShdw algn="ctr" rotWithShape="0">
                  <a:schemeClr val="bg2"/>
                </a:outerShdw>
              </a:effectLst>
            </p:spPr>
            <p:txBody>
              <a:bodyPr lIns="90488" tIns="44450" rIns="90488" bIns="44450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  <a:defRPr/>
                </a:pPr>
                <a:r>
                  <a:rPr lang="th-TH" sz="2000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Class II MHC</a:t>
                </a:r>
              </a:p>
            </p:txBody>
          </p:sp>
          <p:sp>
            <p:nvSpPr>
              <p:cNvPr id="18448" name="Line 26"/>
              <p:cNvSpPr>
                <a:spLocks noChangeShapeType="1"/>
              </p:cNvSpPr>
              <p:nvPr/>
            </p:nvSpPr>
            <p:spPr bwMode="auto">
              <a:xfrm>
                <a:off x="2603" y="1968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49" name="Line 27"/>
              <p:cNvSpPr>
                <a:spLocks noChangeShapeType="1"/>
              </p:cNvSpPr>
              <p:nvPr/>
            </p:nvSpPr>
            <p:spPr bwMode="auto">
              <a:xfrm>
                <a:off x="2795" y="1968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50" name="Line 28"/>
              <p:cNvSpPr>
                <a:spLocks noChangeShapeType="1"/>
              </p:cNvSpPr>
              <p:nvPr/>
            </p:nvSpPr>
            <p:spPr bwMode="auto">
              <a:xfrm>
                <a:off x="2603" y="2400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51" name="Line 29"/>
              <p:cNvSpPr>
                <a:spLocks noChangeShapeType="1"/>
              </p:cNvSpPr>
              <p:nvPr/>
            </p:nvSpPr>
            <p:spPr bwMode="auto">
              <a:xfrm flipV="1">
                <a:off x="2783" y="2244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8437" name="Line 30"/>
          <p:cNvSpPr>
            <a:spLocks noChangeShapeType="1"/>
          </p:cNvSpPr>
          <p:nvPr/>
        </p:nvSpPr>
        <p:spPr bwMode="auto">
          <a:xfrm>
            <a:off x="228600" y="1828800"/>
            <a:ext cx="3810000" cy="0"/>
          </a:xfrm>
          <a:prstGeom prst="line">
            <a:avLst/>
          </a:prstGeom>
          <a:noFill/>
          <a:ln w="38100">
            <a:solidFill>
              <a:srgbClr val="00FF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5800" y="152400"/>
            <a:ext cx="7772400" cy="533400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dirty="0">
                <a:solidFill>
                  <a:srgbClr val="0033CC"/>
                </a:solidFill>
                <a:latin typeface="Arial Rounded MT Bold" pitchFamily="34" charset="0"/>
                <a:ea typeface="+mj-ea"/>
                <a:cs typeface="+mj-cs"/>
              </a:rPr>
              <a:t>Antigen Presenting Cells</a:t>
            </a:r>
          </a:p>
        </p:txBody>
      </p:sp>
      <p:sp>
        <p:nvSpPr>
          <p:cNvPr id="49155" name="Rectangle 3"/>
          <p:cNvSpPr txBox="1">
            <a:spLocks noChangeArrowheads="1"/>
          </p:cNvSpPr>
          <p:nvPr/>
        </p:nvSpPr>
        <p:spPr bwMode="auto">
          <a:xfrm>
            <a:off x="685800" y="914400"/>
            <a:ext cx="77724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sz="2600">
                <a:latin typeface="Calibri" pitchFamily="34" charset="0"/>
              </a:rPr>
              <a:t>Dendritic cells and macrophages digest invading microbe and then present the antigen of the microbe to lymphocytes in lymphoid organs.</a:t>
            </a:r>
          </a:p>
        </p:txBody>
      </p:sp>
      <p:pic>
        <p:nvPicPr>
          <p:cNvPr id="49156" name="Picture 4"/>
          <p:cNvPicPr>
            <a:picLocks noChangeAspect="1" noChangeArrowheads="1"/>
          </p:cNvPicPr>
          <p:nvPr/>
        </p:nvPicPr>
        <p:blipFill>
          <a:blip r:embed="rId2" cstate="print">
            <a:lum bright="-32000" contrast="72000"/>
          </a:blip>
          <a:srcRect/>
          <a:stretch>
            <a:fillRect/>
          </a:stretch>
        </p:blipFill>
        <p:spPr bwMode="auto">
          <a:xfrm>
            <a:off x="139700" y="2286000"/>
            <a:ext cx="8880475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Teaching objectives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8229600" cy="3962400"/>
          </a:xfrm>
          <a:prstGeom prst="rect">
            <a:avLst/>
          </a:prstGeom>
        </p:spPr>
        <p:txBody>
          <a:bodyPr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describe antigen recognition by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 cells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describe the pathways involved in processing endogenous and exogenous </a:t>
            </a:r>
            <a:r>
              <a:rPr lang="en-US" sz="3200" dirty="0" smtClean="0"/>
              <a:t>antigens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discuss self MHC restriction in Ag presentation to T cells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describe the induction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ce</a:t>
            </a:r>
            <a:r>
              <a:rPr lang="en-US" sz="3200" dirty="0" err="1" smtClean="0"/>
              <a:t>ll</a:t>
            </a:r>
            <a:r>
              <a:rPr lang="en-US" sz="3200" dirty="0" smtClean="0"/>
              <a:t> meditated immunity (Chronic Inflammation)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3"/>
          <p:cNvGrpSpPr>
            <a:grpSpLocks/>
          </p:cNvGrpSpPr>
          <p:nvPr/>
        </p:nvGrpSpPr>
        <p:grpSpPr bwMode="auto">
          <a:xfrm>
            <a:off x="1357313" y="5375275"/>
            <a:ext cx="3667125" cy="1465263"/>
            <a:chOff x="855" y="3386"/>
            <a:chExt cx="2310" cy="923"/>
          </a:xfrm>
        </p:grpSpPr>
        <p:grpSp>
          <p:nvGrpSpPr>
            <p:cNvPr id="3" name="Group 42"/>
            <p:cNvGrpSpPr>
              <a:grpSpLocks/>
            </p:cNvGrpSpPr>
            <p:nvPr/>
          </p:nvGrpSpPr>
          <p:grpSpPr bwMode="auto">
            <a:xfrm>
              <a:off x="1527" y="3386"/>
              <a:ext cx="1163" cy="664"/>
              <a:chOff x="1527" y="3386"/>
              <a:chExt cx="1163" cy="664"/>
            </a:xfrm>
          </p:grpSpPr>
          <p:sp>
            <p:nvSpPr>
              <p:cNvPr id="50206" name="Freeform 2"/>
              <p:cNvSpPr>
                <a:spLocks/>
              </p:cNvSpPr>
              <p:nvPr/>
            </p:nvSpPr>
            <p:spPr bwMode="auto">
              <a:xfrm>
                <a:off x="1527" y="3386"/>
                <a:ext cx="869" cy="664"/>
              </a:xfrm>
              <a:custGeom>
                <a:avLst/>
                <a:gdLst>
                  <a:gd name="T0" fmla="*/ 297 w 869"/>
                  <a:gd name="T1" fmla="*/ 22 h 664"/>
                  <a:gd name="T2" fmla="*/ 255 w 869"/>
                  <a:gd name="T3" fmla="*/ 25 h 664"/>
                  <a:gd name="T4" fmla="*/ 217 w 869"/>
                  <a:gd name="T5" fmla="*/ 38 h 664"/>
                  <a:gd name="T6" fmla="*/ 191 w 869"/>
                  <a:gd name="T7" fmla="*/ 76 h 664"/>
                  <a:gd name="T8" fmla="*/ 153 w 869"/>
                  <a:gd name="T9" fmla="*/ 102 h 664"/>
                  <a:gd name="T10" fmla="*/ 115 w 869"/>
                  <a:gd name="T11" fmla="*/ 127 h 664"/>
                  <a:gd name="T12" fmla="*/ 89 w 869"/>
                  <a:gd name="T13" fmla="*/ 165 h 664"/>
                  <a:gd name="T14" fmla="*/ 51 w 869"/>
                  <a:gd name="T15" fmla="*/ 191 h 664"/>
                  <a:gd name="T16" fmla="*/ 25 w 869"/>
                  <a:gd name="T17" fmla="*/ 229 h 664"/>
                  <a:gd name="T18" fmla="*/ 0 w 869"/>
                  <a:gd name="T19" fmla="*/ 268 h 664"/>
                  <a:gd name="T20" fmla="*/ 0 w 869"/>
                  <a:gd name="T21" fmla="*/ 306 h 664"/>
                  <a:gd name="T22" fmla="*/ 0 w 869"/>
                  <a:gd name="T23" fmla="*/ 344 h 664"/>
                  <a:gd name="T24" fmla="*/ 0 w 869"/>
                  <a:gd name="T25" fmla="*/ 383 h 664"/>
                  <a:gd name="T26" fmla="*/ 25 w 869"/>
                  <a:gd name="T27" fmla="*/ 421 h 664"/>
                  <a:gd name="T28" fmla="*/ 38 w 869"/>
                  <a:gd name="T29" fmla="*/ 459 h 664"/>
                  <a:gd name="T30" fmla="*/ 76 w 869"/>
                  <a:gd name="T31" fmla="*/ 485 h 664"/>
                  <a:gd name="T32" fmla="*/ 102 w 869"/>
                  <a:gd name="T33" fmla="*/ 523 h 664"/>
                  <a:gd name="T34" fmla="*/ 127 w 869"/>
                  <a:gd name="T35" fmla="*/ 561 h 664"/>
                  <a:gd name="T36" fmla="*/ 140 w 869"/>
                  <a:gd name="T37" fmla="*/ 600 h 664"/>
                  <a:gd name="T38" fmla="*/ 179 w 869"/>
                  <a:gd name="T39" fmla="*/ 625 h 664"/>
                  <a:gd name="T40" fmla="*/ 217 w 869"/>
                  <a:gd name="T41" fmla="*/ 651 h 664"/>
                  <a:gd name="T42" fmla="*/ 255 w 869"/>
                  <a:gd name="T43" fmla="*/ 651 h 664"/>
                  <a:gd name="T44" fmla="*/ 293 w 869"/>
                  <a:gd name="T45" fmla="*/ 663 h 664"/>
                  <a:gd name="T46" fmla="*/ 332 w 869"/>
                  <a:gd name="T47" fmla="*/ 663 h 664"/>
                  <a:gd name="T48" fmla="*/ 370 w 869"/>
                  <a:gd name="T49" fmla="*/ 663 h 664"/>
                  <a:gd name="T50" fmla="*/ 408 w 869"/>
                  <a:gd name="T51" fmla="*/ 663 h 664"/>
                  <a:gd name="T52" fmla="*/ 447 w 869"/>
                  <a:gd name="T53" fmla="*/ 663 h 664"/>
                  <a:gd name="T54" fmla="*/ 485 w 869"/>
                  <a:gd name="T55" fmla="*/ 651 h 664"/>
                  <a:gd name="T56" fmla="*/ 523 w 869"/>
                  <a:gd name="T57" fmla="*/ 651 h 664"/>
                  <a:gd name="T58" fmla="*/ 562 w 869"/>
                  <a:gd name="T59" fmla="*/ 651 h 664"/>
                  <a:gd name="T60" fmla="*/ 600 w 869"/>
                  <a:gd name="T61" fmla="*/ 625 h 664"/>
                  <a:gd name="T62" fmla="*/ 638 w 869"/>
                  <a:gd name="T63" fmla="*/ 600 h 664"/>
                  <a:gd name="T64" fmla="*/ 664 w 869"/>
                  <a:gd name="T65" fmla="*/ 561 h 664"/>
                  <a:gd name="T66" fmla="*/ 702 w 869"/>
                  <a:gd name="T67" fmla="*/ 536 h 664"/>
                  <a:gd name="T68" fmla="*/ 702 w 869"/>
                  <a:gd name="T69" fmla="*/ 497 h 664"/>
                  <a:gd name="T70" fmla="*/ 715 w 869"/>
                  <a:gd name="T71" fmla="*/ 459 h 664"/>
                  <a:gd name="T72" fmla="*/ 753 w 869"/>
                  <a:gd name="T73" fmla="*/ 446 h 664"/>
                  <a:gd name="T74" fmla="*/ 791 w 869"/>
                  <a:gd name="T75" fmla="*/ 421 h 664"/>
                  <a:gd name="T76" fmla="*/ 830 w 869"/>
                  <a:gd name="T77" fmla="*/ 395 h 664"/>
                  <a:gd name="T78" fmla="*/ 855 w 869"/>
                  <a:gd name="T79" fmla="*/ 357 h 664"/>
                  <a:gd name="T80" fmla="*/ 868 w 869"/>
                  <a:gd name="T81" fmla="*/ 319 h 664"/>
                  <a:gd name="T82" fmla="*/ 868 w 869"/>
                  <a:gd name="T83" fmla="*/ 280 h 664"/>
                  <a:gd name="T84" fmla="*/ 830 w 869"/>
                  <a:gd name="T85" fmla="*/ 255 h 664"/>
                  <a:gd name="T86" fmla="*/ 791 w 869"/>
                  <a:gd name="T87" fmla="*/ 229 h 664"/>
                  <a:gd name="T88" fmla="*/ 753 w 869"/>
                  <a:gd name="T89" fmla="*/ 229 h 664"/>
                  <a:gd name="T90" fmla="*/ 715 w 869"/>
                  <a:gd name="T91" fmla="*/ 217 h 664"/>
                  <a:gd name="T92" fmla="*/ 715 w 869"/>
                  <a:gd name="T93" fmla="*/ 178 h 664"/>
                  <a:gd name="T94" fmla="*/ 702 w 869"/>
                  <a:gd name="T95" fmla="*/ 140 h 664"/>
                  <a:gd name="T96" fmla="*/ 715 w 869"/>
                  <a:gd name="T97" fmla="*/ 102 h 664"/>
                  <a:gd name="T98" fmla="*/ 727 w 869"/>
                  <a:gd name="T99" fmla="*/ 63 h 664"/>
                  <a:gd name="T100" fmla="*/ 689 w 869"/>
                  <a:gd name="T101" fmla="*/ 38 h 664"/>
                  <a:gd name="T102" fmla="*/ 651 w 869"/>
                  <a:gd name="T103" fmla="*/ 12 h 664"/>
                  <a:gd name="T104" fmla="*/ 613 w 869"/>
                  <a:gd name="T105" fmla="*/ 12 h 664"/>
                  <a:gd name="T106" fmla="*/ 574 w 869"/>
                  <a:gd name="T107" fmla="*/ 0 h 664"/>
                  <a:gd name="T108" fmla="*/ 536 w 869"/>
                  <a:gd name="T109" fmla="*/ 0 h 664"/>
                  <a:gd name="T110" fmla="*/ 498 w 869"/>
                  <a:gd name="T111" fmla="*/ 12 h 664"/>
                  <a:gd name="T112" fmla="*/ 459 w 869"/>
                  <a:gd name="T113" fmla="*/ 12 h 664"/>
                  <a:gd name="T114" fmla="*/ 421 w 869"/>
                  <a:gd name="T115" fmla="*/ 12 h 664"/>
                  <a:gd name="T116" fmla="*/ 383 w 869"/>
                  <a:gd name="T117" fmla="*/ 12 h 664"/>
                  <a:gd name="T118" fmla="*/ 344 w 869"/>
                  <a:gd name="T119" fmla="*/ 25 h 664"/>
                  <a:gd name="T120" fmla="*/ 306 w 869"/>
                  <a:gd name="T121" fmla="*/ 38 h 664"/>
                  <a:gd name="T122" fmla="*/ 297 w 869"/>
                  <a:gd name="T123" fmla="*/ 22 h 664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869"/>
                  <a:gd name="T187" fmla="*/ 0 h 664"/>
                  <a:gd name="T188" fmla="*/ 869 w 869"/>
                  <a:gd name="T189" fmla="*/ 664 h 664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869" h="664">
                    <a:moveTo>
                      <a:pt x="297" y="22"/>
                    </a:moveTo>
                    <a:lnTo>
                      <a:pt x="255" y="25"/>
                    </a:lnTo>
                    <a:lnTo>
                      <a:pt x="217" y="38"/>
                    </a:lnTo>
                    <a:lnTo>
                      <a:pt x="191" y="76"/>
                    </a:lnTo>
                    <a:lnTo>
                      <a:pt x="153" y="102"/>
                    </a:lnTo>
                    <a:lnTo>
                      <a:pt x="115" y="127"/>
                    </a:lnTo>
                    <a:lnTo>
                      <a:pt x="89" y="165"/>
                    </a:lnTo>
                    <a:lnTo>
                      <a:pt x="51" y="191"/>
                    </a:lnTo>
                    <a:lnTo>
                      <a:pt x="25" y="229"/>
                    </a:lnTo>
                    <a:lnTo>
                      <a:pt x="0" y="268"/>
                    </a:lnTo>
                    <a:lnTo>
                      <a:pt x="0" y="306"/>
                    </a:lnTo>
                    <a:lnTo>
                      <a:pt x="0" y="344"/>
                    </a:lnTo>
                    <a:lnTo>
                      <a:pt x="0" y="383"/>
                    </a:lnTo>
                    <a:lnTo>
                      <a:pt x="25" y="421"/>
                    </a:lnTo>
                    <a:lnTo>
                      <a:pt x="38" y="459"/>
                    </a:lnTo>
                    <a:lnTo>
                      <a:pt x="76" y="485"/>
                    </a:lnTo>
                    <a:lnTo>
                      <a:pt x="102" y="523"/>
                    </a:lnTo>
                    <a:lnTo>
                      <a:pt x="127" y="561"/>
                    </a:lnTo>
                    <a:lnTo>
                      <a:pt x="140" y="600"/>
                    </a:lnTo>
                    <a:lnTo>
                      <a:pt x="179" y="625"/>
                    </a:lnTo>
                    <a:lnTo>
                      <a:pt x="217" y="651"/>
                    </a:lnTo>
                    <a:lnTo>
                      <a:pt x="255" y="651"/>
                    </a:lnTo>
                    <a:lnTo>
                      <a:pt x="293" y="663"/>
                    </a:lnTo>
                    <a:lnTo>
                      <a:pt x="332" y="663"/>
                    </a:lnTo>
                    <a:lnTo>
                      <a:pt x="370" y="663"/>
                    </a:lnTo>
                    <a:lnTo>
                      <a:pt x="408" y="663"/>
                    </a:lnTo>
                    <a:lnTo>
                      <a:pt x="447" y="663"/>
                    </a:lnTo>
                    <a:lnTo>
                      <a:pt x="485" y="651"/>
                    </a:lnTo>
                    <a:lnTo>
                      <a:pt x="523" y="651"/>
                    </a:lnTo>
                    <a:lnTo>
                      <a:pt x="562" y="651"/>
                    </a:lnTo>
                    <a:lnTo>
                      <a:pt x="600" y="625"/>
                    </a:lnTo>
                    <a:lnTo>
                      <a:pt x="638" y="600"/>
                    </a:lnTo>
                    <a:lnTo>
                      <a:pt x="664" y="561"/>
                    </a:lnTo>
                    <a:lnTo>
                      <a:pt x="702" y="536"/>
                    </a:lnTo>
                    <a:lnTo>
                      <a:pt x="702" y="497"/>
                    </a:lnTo>
                    <a:lnTo>
                      <a:pt x="715" y="459"/>
                    </a:lnTo>
                    <a:lnTo>
                      <a:pt x="753" y="446"/>
                    </a:lnTo>
                    <a:lnTo>
                      <a:pt x="791" y="421"/>
                    </a:lnTo>
                    <a:lnTo>
                      <a:pt x="830" y="395"/>
                    </a:lnTo>
                    <a:lnTo>
                      <a:pt x="855" y="357"/>
                    </a:lnTo>
                    <a:lnTo>
                      <a:pt x="868" y="319"/>
                    </a:lnTo>
                    <a:lnTo>
                      <a:pt x="868" y="280"/>
                    </a:lnTo>
                    <a:lnTo>
                      <a:pt x="830" y="255"/>
                    </a:lnTo>
                    <a:lnTo>
                      <a:pt x="791" y="229"/>
                    </a:lnTo>
                    <a:lnTo>
                      <a:pt x="753" y="229"/>
                    </a:lnTo>
                    <a:lnTo>
                      <a:pt x="715" y="217"/>
                    </a:lnTo>
                    <a:lnTo>
                      <a:pt x="715" y="178"/>
                    </a:lnTo>
                    <a:lnTo>
                      <a:pt x="702" y="140"/>
                    </a:lnTo>
                    <a:lnTo>
                      <a:pt x="715" y="102"/>
                    </a:lnTo>
                    <a:lnTo>
                      <a:pt x="727" y="63"/>
                    </a:lnTo>
                    <a:lnTo>
                      <a:pt x="689" y="38"/>
                    </a:lnTo>
                    <a:lnTo>
                      <a:pt x="651" y="12"/>
                    </a:lnTo>
                    <a:lnTo>
                      <a:pt x="613" y="12"/>
                    </a:lnTo>
                    <a:lnTo>
                      <a:pt x="574" y="0"/>
                    </a:lnTo>
                    <a:lnTo>
                      <a:pt x="536" y="0"/>
                    </a:lnTo>
                    <a:lnTo>
                      <a:pt x="498" y="12"/>
                    </a:lnTo>
                    <a:lnTo>
                      <a:pt x="459" y="12"/>
                    </a:lnTo>
                    <a:lnTo>
                      <a:pt x="421" y="12"/>
                    </a:lnTo>
                    <a:lnTo>
                      <a:pt x="383" y="12"/>
                    </a:lnTo>
                    <a:lnTo>
                      <a:pt x="344" y="25"/>
                    </a:lnTo>
                    <a:lnTo>
                      <a:pt x="306" y="38"/>
                    </a:lnTo>
                    <a:lnTo>
                      <a:pt x="297" y="22"/>
                    </a:lnTo>
                  </a:path>
                </a:pathLst>
              </a:custGeom>
              <a:solidFill>
                <a:srgbClr val="FAFD00"/>
              </a:solidFill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07" name="Oval 3"/>
              <p:cNvSpPr>
                <a:spLocks noChangeArrowheads="1"/>
              </p:cNvSpPr>
              <p:nvPr/>
            </p:nvSpPr>
            <p:spPr bwMode="auto">
              <a:xfrm>
                <a:off x="1876" y="3508"/>
                <a:ext cx="280" cy="280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50208" name="Oval 4"/>
              <p:cNvSpPr>
                <a:spLocks noChangeArrowheads="1"/>
              </p:cNvSpPr>
              <p:nvPr/>
            </p:nvSpPr>
            <p:spPr bwMode="auto">
              <a:xfrm>
                <a:off x="1636" y="3652"/>
                <a:ext cx="88" cy="88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50209" name="Oval 5"/>
              <p:cNvSpPr>
                <a:spLocks noChangeArrowheads="1"/>
              </p:cNvSpPr>
              <p:nvPr/>
            </p:nvSpPr>
            <p:spPr bwMode="auto">
              <a:xfrm>
                <a:off x="1732" y="3844"/>
                <a:ext cx="136" cy="88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50210" name="Oval 6"/>
              <p:cNvSpPr>
                <a:spLocks noChangeArrowheads="1"/>
              </p:cNvSpPr>
              <p:nvPr/>
            </p:nvSpPr>
            <p:spPr bwMode="auto">
              <a:xfrm>
                <a:off x="1972" y="3844"/>
                <a:ext cx="136" cy="136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50211" name="Line 7"/>
              <p:cNvSpPr>
                <a:spLocks noChangeShapeType="1"/>
              </p:cNvSpPr>
              <p:nvPr/>
            </p:nvSpPr>
            <p:spPr bwMode="auto">
              <a:xfrm>
                <a:off x="2404" y="3696"/>
                <a:ext cx="13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212" name="Line 8"/>
              <p:cNvSpPr>
                <a:spLocks noChangeShapeType="1"/>
              </p:cNvSpPr>
              <p:nvPr/>
            </p:nvSpPr>
            <p:spPr bwMode="auto">
              <a:xfrm>
                <a:off x="2404" y="3744"/>
                <a:ext cx="13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213" name="Freeform 9"/>
              <p:cNvSpPr>
                <a:spLocks/>
              </p:cNvSpPr>
              <p:nvPr/>
            </p:nvSpPr>
            <p:spPr bwMode="auto">
              <a:xfrm>
                <a:off x="2544" y="3628"/>
                <a:ext cx="146" cy="193"/>
              </a:xfrm>
              <a:custGeom>
                <a:avLst/>
                <a:gdLst>
                  <a:gd name="T0" fmla="*/ 0 w 146"/>
                  <a:gd name="T1" fmla="*/ 68 h 193"/>
                  <a:gd name="T2" fmla="*/ 42 w 146"/>
                  <a:gd name="T3" fmla="*/ 38 h 193"/>
                  <a:gd name="T4" fmla="*/ 81 w 146"/>
                  <a:gd name="T5" fmla="*/ 26 h 193"/>
                  <a:gd name="T6" fmla="*/ 119 w 146"/>
                  <a:gd name="T7" fmla="*/ 0 h 193"/>
                  <a:gd name="T8" fmla="*/ 145 w 146"/>
                  <a:gd name="T9" fmla="*/ 38 h 193"/>
                  <a:gd name="T10" fmla="*/ 132 w 146"/>
                  <a:gd name="T11" fmla="*/ 77 h 193"/>
                  <a:gd name="T12" fmla="*/ 106 w 146"/>
                  <a:gd name="T13" fmla="*/ 115 h 193"/>
                  <a:gd name="T14" fmla="*/ 145 w 146"/>
                  <a:gd name="T15" fmla="*/ 141 h 193"/>
                  <a:gd name="T16" fmla="*/ 145 w 146"/>
                  <a:gd name="T17" fmla="*/ 179 h 193"/>
                  <a:gd name="T18" fmla="*/ 106 w 146"/>
                  <a:gd name="T19" fmla="*/ 192 h 193"/>
                  <a:gd name="T20" fmla="*/ 68 w 146"/>
                  <a:gd name="T21" fmla="*/ 192 h 193"/>
                  <a:gd name="T22" fmla="*/ 30 w 146"/>
                  <a:gd name="T23" fmla="*/ 166 h 193"/>
                  <a:gd name="T24" fmla="*/ 17 w 146"/>
                  <a:gd name="T25" fmla="*/ 128 h 193"/>
                  <a:gd name="T26" fmla="*/ 30 w 146"/>
                  <a:gd name="T27" fmla="*/ 89 h 193"/>
                  <a:gd name="T28" fmla="*/ 30 w 146"/>
                  <a:gd name="T29" fmla="*/ 51 h 193"/>
                  <a:gd name="T30" fmla="*/ 0 w 146"/>
                  <a:gd name="T31" fmla="*/ 68 h 19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146"/>
                  <a:gd name="T49" fmla="*/ 0 h 193"/>
                  <a:gd name="T50" fmla="*/ 146 w 146"/>
                  <a:gd name="T51" fmla="*/ 193 h 193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146" h="193">
                    <a:moveTo>
                      <a:pt x="0" y="68"/>
                    </a:moveTo>
                    <a:lnTo>
                      <a:pt x="42" y="38"/>
                    </a:lnTo>
                    <a:lnTo>
                      <a:pt x="81" y="26"/>
                    </a:lnTo>
                    <a:lnTo>
                      <a:pt x="119" y="0"/>
                    </a:lnTo>
                    <a:lnTo>
                      <a:pt x="145" y="38"/>
                    </a:lnTo>
                    <a:lnTo>
                      <a:pt x="132" y="77"/>
                    </a:lnTo>
                    <a:lnTo>
                      <a:pt x="106" y="115"/>
                    </a:lnTo>
                    <a:lnTo>
                      <a:pt x="145" y="141"/>
                    </a:lnTo>
                    <a:lnTo>
                      <a:pt x="145" y="179"/>
                    </a:lnTo>
                    <a:lnTo>
                      <a:pt x="106" y="192"/>
                    </a:lnTo>
                    <a:lnTo>
                      <a:pt x="68" y="192"/>
                    </a:lnTo>
                    <a:lnTo>
                      <a:pt x="30" y="166"/>
                    </a:lnTo>
                    <a:lnTo>
                      <a:pt x="17" y="128"/>
                    </a:lnTo>
                    <a:lnTo>
                      <a:pt x="30" y="89"/>
                    </a:lnTo>
                    <a:lnTo>
                      <a:pt x="30" y="51"/>
                    </a:lnTo>
                    <a:lnTo>
                      <a:pt x="0" y="68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0205" name="Rectangle 12"/>
            <p:cNvSpPr>
              <a:spLocks noChangeArrowheads="1"/>
            </p:cNvSpPr>
            <p:nvPr/>
          </p:nvSpPr>
          <p:spPr bwMode="auto">
            <a:xfrm>
              <a:off x="855" y="4023"/>
              <a:ext cx="2310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400">
                  <a:solidFill>
                    <a:schemeClr val="tx2"/>
                  </a:solidFill>
                  <a:latin typeface="Arial Rounded MT Bold" pitchFamily="34" charset="0"/>
                  <a:cs typeface="Angsana New" pitchFamily="18" charset="-34"/>
                </a:rPr>
                <a:t>Antigen Presenting Cell</a:t>
              </a:r>
            </a:p>
          </p:txBody>
        </p:sp>
      </p:grpSp>
      <p:sp>
        <p:nvSpPr>
          <p:cNvPr id="382986" name="Oval 10"/>
          <p:cNvSpPr>
            <a:spLocks noChangeArrowheads="1"/>
          </p:cNvSpPr>
          <p:nvPr/>
        </p:nvSpPr>
        <p:spPr bwMode="auto">
          <a:xfrm rot="-1020000">
            <a:off x="1377950" y="5035550"/>
            <a:ext cx="368300" cy="1397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82987" name="Arc 11"/>
          <p:cNvSpPr>
            <a:spLocks/>
          </p:cNvSpPr>
          <p:nvPr/>
        </p:nvSpPr>
        <p:spPr bwMode="auto">
          <a:xfrm rot="10800000">
            <a:off x="1676400" y="5272088"/>
            <a:ext cx="749300" cy="2921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382991" name="Picture 15" descr="บทที่ 3 แผนภูมิที่ 1"/>
          <p:cNvPicPr>
            <a:picLocks noChangeAspect="1" noChangeArrowheads="1"/>
          </p:cNvPicPr>
          <p:nvPr/>
        </p:nvPicPr>
        <p:blipFill>
          <a:blip r:embed="rId2" cstate="print"/>
          <a:srcRect r="43590"/>
          <a:stretch>
            <a:fillRect/>
          </a:stretch>
        </p:blipFill>
        <p:spPr bwMode="auto">
          <a:xfrm>
            <a:off x="2209800" y="0"/>
            <a:ext cx="3352800" cy="530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2990" name="Picture 14" descr="บทที่ 3 แผนภูมิที่ 1"/>
          <p:cNvPicPr>
            <a:picLocks noChangeAspect="1" noChangeArrowheads="1"/>
          </p:cNvPicPr>
          <p:nvPr/>
        </p:nvPicPr>
        <p:blipFill>
          <a:blip r:embed="rId2" cstate="print"/>
          <a:srcRect l="51282"/>
          <a:stretch>
            <a:fillRect/>
          </a:stretch>
        </p:blipFill>
        <p:spPr bwMode="auto">
          <a:xfrm>
            <a:off x="5257800" y="0"/>
            <a:ext cx="2895600" cy="530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2993" name="Oval 17"/>
          <p:cNvSpPr>
            <a:spLocks noChangeArrowheads="1"/>
          </p:cNvSpPr>
          <p:nvPr/>
        </p:nvSpPr>
        <p:spPr bwMode="auto">
          <a:xfrm>
            <a:off x="7019925" y="765175"/>
            <a:ext cx="288925" cy="142875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82992" name="AutoShape 16"/>
          <p:cNvSpPr>
            <a:spLocks noChangeArrowheads="1"/>
          </p:cNvSpPr>
          <p:nvPr/>
        </p:nvSpPr>
        <p:spPr bwMode="auto">
          <a:xfrm>
            <a:off x="2339975" y="1412875"/>
            <a:ext cx="6408738" cy="3671888"/>
          </a:xfrm>
          <a:prstGeom prst="wedgeRoundRectCallout">
            <a:avLst>
              <a:gd name="adj1" fmla="val -44750"/>
              <a:gd name="adj2" fmla="val 71745"/>
              <a:gd name="adj3" fmla="val 16667"/>
            </a:avLst>
          </a:prstGeom>
          <a:noFill/>
          <a:ln w="28575">
            <a:solidFill>
              <a:srgbClr val="FF3300"/>
            </a:solidFill>
            <a:prstDash val="sysDot"/>
            <a:miter lim="800000"/>
            <a:headEnd/>
            <a:tailEnd/>
          </a:ln>
        </p:spPr>
        <p:txBody>
          <a:bodyPr/>
          <a:lstStyle/>
          <a:p>
            <a:pPr algn="ctr"/>
            <a:endParaRPr lang="en-US">
              <a:latin typeface="Calibri" pitchFamily="34" charset="0"/>
            </a:endParaRPr>
          </a:p>
        </p:txBody>
      </p:sp>
      <p:sp>
        <p:nvSpPr>
          <p:cNvPr id="383000" name="Oval 24"/>
          <p:cNvSpPr>
            <a:spLocks noChangeArrowheads="1"/>
          </p:cNvSpPr>
          <p:nvPr/>
        </p:nvSpPr>
        <p:spPr bwMode="auto">
          <a:xfrm>
            <a:off x="2555875" y="3213100"/>
            <a:ext cx="215900" cy="144463"/>
          </a:xfrm>
          <a:prstGeom prst="ellipse">
            <a:avLst/>
          </a:prstGeom>
          <a:solidFill>
            <a:srgbClr val="ED071D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83003" name="Freeform 27"/>
          <p:cNvSpPr>
            <a:spLocks/>
          </p:cNvSpPr>
          <p:nvPr/>
        </p:nvSpPr>
        <p:spPr bwMode="auto">
          <a:xfrm>
            <a:off x="6156325" y="4365625"/>
            <a:ext cx="293688" cy="215900"/>
          </a:xfrm>
          <a:custGeom>
            <a:avLst/>
            <a:gdLst>
              <a:gd name="T0" fmla="*/ 2147483647 w 230"/>
              <a:gd name="T1" fmla="*/ 0 h 172"/>
              <a:gd name="T2" fmla="*/ 0 w 230"/>
              <a:gd name="T3" fmla="*/ 2147483647 h 172"/>
              <a:gd name="T4" fmla="*/ 2147483647 w 230"/>
              <a:gd name="T5" fmla="*/ 2147483647 h 172"/>
              <a:gd name="T6" fmla="*/ 2147483647 w 230"/>
              <a:gd name="T7" fmla="*/ 2147483647 h 172"/>
              <a:gd name="T8" fmla="*/ 2147483647 w 230"/>
              <a:gd name="T9" fmla="*/ 2147483647 h 172"/>
              <a:gd name="T10" fmla="*/ 2147483647 w 230"/>
              <a:gd name="T11" fmla="*/ 0 h 17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30"/>
              <a:gd name="T19" fmla="*/ 0 h 172"/>
              <a:gd name="T20" fmla="*/ 230 w 230"/>
              <a:gd name="T21" fmla="*/ 172 h 17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30" h="172">
                <a:moveTo>
                  <a:pt x="7" y="0"/>
                </a:moveTo>
                <a:lnTo>
                  <a:pt x="0" y="172"/>
                </a:lnTo>
                <a:lnTo>
                  <a:pt x="226" y="172"/>
                </a:lnTo>
                <a:lnTo>
                  <a:pt x="230" y="15"/>
                </a:lnTo>
                <a:lnTo>
                  <a:pt x="122" y="92"/>
                </a:lnTo>
                <a:lnTo>
                  <a:pt x="7" y="0"/>
                </a:lnTo>
                <a:close/>
              </a:path>
            </a:pathLst>
          </a:custGeom>
          <a:solidFill>
            <a:schemeClr val="accent1"/>
          </a:solidFill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3004" name="Freeform 28"/>
          <p:cNvSpPr>
            <a:spLocks/>
          </p:cNvSpPr>
          <p:nvPr/>
        </p:nvSpPr>
        <p:spPr bwMode="auto">
          <a:xfrm>
            <a:off x="7019925" y="2205038"/>
            <a:ext cx="215900" cy="142875"/>
          </a:xfrm>
          <a:custGeom>
            <a:avLst/>
            <a:gdLst>
              <a:gd name="T0" fmla="*/ 0 w 91"/>
              <a:gd name="T1" fmla="*/ 0 h 45"/>
              <a:gd name="T2" fmla="*/ 2147483647 w 91"/>
              <a:gd name="T3" fmla="*/ 2147483647 h 45"/>
              <a:gd name="T4" fmla="*/ 2147483647 w 91"/>
              <a:gd name="T5" fmla="*/ 0 h 45"/>
              <a:gd name="T6" fmla="*/ 0 w 91"/>
              <a:gd name="T7" fmla="*/ 0 h 45"/>
              <a:gd name="T8" fmla="*/ 0 60000 65536"/>
              <a:gd name="T9" fmla="*/ 0 60000 65536"/>
              <a:gd name="T10" fmla="*/ 0 60000 65536"/>
              <a:gd name="T11" fmla="*/ 0 60000 65536"/>
              <a:gd name="T12" fmla="*/ 0 w 91"/>
              <a:gd name="T13" fmla="*/ 0 h 45"/>
              <a:gd name="T14" fmla="*/ 91 w 91"/>
              <a:gd name="T15" fmla="*/ 45 h 4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1" h="45">
                <a:moveTo>
                  <a:pt x="0" y="0"/>
                </a:moveTo>
                <a:lnTo>
                  <a:pt x="45" y="45"/>
                </a:lnTo>
                <a:lnTo>
                  <a:pt x="91" y="0"/>
                </a:lnTo>
                <a:lnTo>
                  <a:pt x="0" y="0"/>
                </a:lnTo>
                <a:close/>
              </a:path>
            </a:pathLst>
          </a:custGeom>
          <a:solidFill>
            <a:srgbClr val="ED071D"/>
          </a:solidFill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6227763" y="2636838"/>
            <a:ext cx="287337" cy="215900"/>
            <a:chOff x="3923" y="3657"/>
            <a:chExt cx="272" cy="227"/>
          </a:xfrm>
        </p:grpSpPr>
        <p:sp>
          <p:nvSpPr>
            <p:cNvPr id="50202" name="Freeform 29"/>
            <p:cNvSpPr>
              <a:spLocks/>
            </p:cNvSpPr>
            <p:nvPr/>
          </p:nvSpPr>
          <p:spPr bwMode="auto">
            <a:xfrm>
              <a:off x="3923" y="3657"/>
              <a:ext cx="272" cy="227"/>
            </a:xfrm>
            <a:custGeom>
              <a:avLst/>
              <a:gdLst>
                <a:gd name="T0" fmla="*/ 0 w 272"/>
                <a:gd name="T1" fmla="*/ 182 h 227"/>
                <a:gd name="T2" fmla="*/ 0 w 272"/>
                <a:gd name="T3" fmla="*/ 0 h 227"/>
                <a:gd name="T4" fmla="*/ 136 w 272"/>
                <a:gd name="T5" fmla="*/ 136 h 227"/>
                <a:gd name="T6" fmla="*/ 272 w 272"/>
                <a:gd name="T7" fmla="*/ 0 h 227"/>
                <a:gd name="T8" fmla="*/ 272 w 272"/>
                <a:gd name="T9" fmla="*/ 227 h 227"/>
                <a:gd name="T10" fmla="*/ 0 w 272"/>
                <a:gd name="T11" fmla="*/ 227 h 227"/>
                <a:gd name="T12" fmla="*/ 0 w 272"/>
                <a:gd name="T13" fmla="*/ 182 h 22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72"/>
                <a:gd name="T22" fmla="*/ 0 h 227"/>
                <a:gd name="T23" fmla="*/ 272 w 272"/>
                <a:gd name="T24" fmla="*/ 227 h 22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72" h="227">
                  <a:moveTo>
                    <a:pt x="0" y="182"/>
                  </a:moveTo>
                  <a:lnTo>
                    <a:pt x="0" y="0"/>
                  </a:lnTo>
                  <a:lnTo>
                    <a:pt x="136" y="136"/>
                  </a:lnTo>
                  <a:lnTo>
                    <a:pt x="272" y="0"/>
                  </a:lnTo>
                  <a:lnTo>
                    <a:pt x="272" y="227"/>
                  </a:lnTo>
                  <a:lnTo>
                    <a:pt x="0" y="227"/>
                  </a:lnTo>
                  <a:lnTo>
                    <a:pt x="0" y="182"/>
                  </a:lnTo>
                  <a:close/>
                </a:path>
              </a:pathLst>
            </a:custGeom>
            <a:solidFill>
              <a:schemeClr val="accent1"/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203" name="Freeform 30"/>
            <p:cNvSpPr>
              <a:spLocks/>
            </p:cNvSpPr>
            <p:nvPr/>
          </p:nvSpPr>
          <p:spPr bwMode="auto">
            <a:xfrm>
              <a:off x="3923" y="3657"/>
              <a:ext cx="272" cy="136"/>
            </a:xfrm>
            <a:custGeom>
              <a:avLst/>
              <a:gdLst>
                <a:gd name="T0" fmla="*/ 0 w 181"/>
                <a:gd name="T1" fmla="*/ 0 h 136"/>
                <a:gd name="T2" fmla="*/ 7924 w 181"/>
                <a:gd name="T3" fmla="*/ 136 h 136"/>
                <a:gd name="T4" fmla="*/ 15995 w 181"/>
                <a:gd name="T5" fmla="*/ 0 h 136"/>
                <a:gd name="T6" fmla="*/ 0 w 181"/>
                <a:gd name="T7" fmla="*/ 0 h 1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81"/>
                <a:gd name="T13" fmla="*/ 0 h 136"/>
                <a:gd name="T14" fmla="*/ 181 w 181"/>
                <a:gd name="T15" fmla="*/ 136 h 1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1" h="136">
                  <a:moveTo>
                    <a:pt x="0" y="0"/>
                  </a:moveTo>
                  <a:lnTo>
                    <a:pt x="90" y="136"/>
                  </a:lnTo>
                  <a:lnTo>
                    <a:pt x="18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D071D"/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83008" name="Rectangle 32"/>
          <p:cNvSpPr>
            <a:spLocks noChangeArrowheads="1"/>
          </p:cNvSpPr>
          <p:nvPr/>
        </p:nvSpPr>
        <p:spPr bwMode="auto">
          <a:xfrm>
            <a:off x="2987675" y="4437063"/>
            <a:ext cx="73025" cy="144462"/>
          </a:xfrm>
          <a:prstGeom prst="rect">
            <a:avLst/>
          </a:prstGeom>
          <a:solidFill>
            <a:srgbClr val="ED071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83010" name="Freeform 34"/>
          <p:cNvSpPr>
            <a:spLocks/>
          </p:cNvSpPr>
          <p:nvPr/>
        </p:nvSpPr>
        <p:spPr bwMode="auto">
          <a:xfrm>
            <a:off x="4716463" y="4365625"/>
            <a:ext cx="287337" cy="287338"/>
          </a:xfrm>
          <a:custGeom>
            <a:avLst/>
            <a:gdLst>
              <a:gd name="T0" fmla="*/ 0 w 318"/>
              <a:gd name="T1" fmla="*/ 0 h 227"/>
              <a:gd name="T2" fmla="*/ 0 w 318"/>
              <a:gd name="T3" fmla="*/ 2147483647 h 227"/>
              <a:gd name="T4" fmla="*/ 2147483647 w 318"/>
              <a:gd name="T5" fmla="*/ 2147483647 h 227"/>
              <a:gd name="T6" fmla="*/ 2147483647 w 318"/>
              <a:gd name="T7" fmla="*/ 0 h 227"/>
              <a:gd name="T8" fmla="*/ 2147483647 w 318"/>
              <a:gd name="T9" fmla="*/ 0 h 227"/>
              <a:gd name="T10" fmla="*/ 2147483647 w 318"/>
              <a:gd name="T11" fmla="*/ 2147483647 h 227"/>
              <a:gd name="T12" fmla="*/ 2147483647 w 318"/>
              <a:gd name="T13" fmla="*/ 2147483647 h 227"/>
              <a:gd name="T14" fmla="*/ 2147483647 w 318"/>
              <a:gd name="T15" fmla="*/ 0 h 227"/>
              <a:gd name="T16" fmla="*/ 0 w 318"/>
              <a:gd name="T17" fmla="*/ 0 h 22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18"/>
              <a:gd name="T28" fmla="*/ 0 h 227"/>
              <a:gd name="T29" fmla="*/ 318 w 318"/>
              <a:gd name="T30" fmla="*/ 227 h 22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18" h="227">
                <a:moveTo>
                  <a:pt x="0" y="0"/>
                </a:moveTo>
                <a:lnTo>
                  <a:pt x="0" y="227"/>
                </a:lnTo>
                <a:lnTo>
                  <a:pt x="318" y="227"/>
                </a:lnTo>
                <a:lnTo>
                  <a:pt x="318" y="0"/>
                </a:lnTo>
                <a:lnTo>
                  <a:pt x="227" y="0"/>
                </a:lnTo>
                <a:lnTo>
                  <a:pt x="227" y="136"/>
                </a:lnTo>
                <a:lnTo>
                  <a:pt x="91" y="136"/>
                </a:lnTo>
                <a:lnTo>
                  <a:pt x="91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" name="Group 37"/>
          <p:cNvGrpSpPr>
            <a:grpSpLocks/>
          </p:cNvGrpSpPr>
          <p:nvPr/>
        </p:nvGrpSpPr>
        <p:grpSpPr bwMode="auto">
          <a:xfrm>
            <a:off x="5364163" y="4365625"/>
            <a:ext cx="287337" cy="287338"/>
            <a:chOff x="3923" y="3520"/>
            <a:chExt cx="318" cy="273"/>
          </a:xfrm>
        </p:grpSpPr>
        <p:sp>
          <p:nvSpPr>
            <p:cNvPr id="50200" name="Freeform 35"/>
            <p:cNvSpPr>
              <a:spLocks/>
            </p:cNvSpPr>
            <p:nvPr/>
          </p:nvSpPr>
          <p:spPr bwMode="auto">
            <a:xfrm>
              <a:off x="3923" y="3521"/>
              <a:ext cx="318" cy="272"/>
            </a:xfrm>
            <a:custGeom>
              <a:avLst/>
              <a:gdLst>
                <a:gd name="T0" fmla="*/ 0 w 318"/>
                <a:gd name="T1" fmla="*/ 0 h 227"/>
                <a:gd name="T2" fmla="*/ 0 w 318"/>
                <a:gd name="T3" fmla="*/ 1661 h 227"/>
                <a:gd name="T4" fmla="*/ 318 w 318"/>
                <a:gd name="T5" fmla="*/ 1661 h 227"/>
                <a:gd name="T6" fmla="*/ 318 w 318"/>
                <a:gd name="T7" fmla="*/ 0 h 227"/>
                <a:gd name="T8" fmla="*/ 227 w 318"/>
                <a:gd name="T9" fmla="*/ 0 h 227"/>
                <a:gd name="T10" fmla="*/ 227 w 318"/>
                <a:gd name="T11" fmla="*/ 997 h 227"/>
                <a:gd name="T12" fmla="*/ 91 w 318"/>
                <a:gd name="T13" fmla="*/ 997 h 227"/>
                <a:gd name="T14" fmla="*/ 91 w 318"/>
                <a:gd name="T15" fmla="*/ 0 h 227"/>
                <a:gd name="T16" fmla="*/ 0 w 318"/>
                <a:gd name="T17" fmla="*/ 0 h 22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18"/>
                <a:gd name="T28" fmla="*/ 0 h 227"/>
                <a:gd name="T29" fmla="*/ 318 w 318"/>
                <a:gd name="T30" fmla="*/ 227 h 22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18" h="227">
                  <a:moveTo>
                    <a:pt x="0" y="0"/>
                  </a:moveTo>
                  <a:lnTo>
                    <a:pt x="0" y="227"/>
                  </a:lnTo>
                  <a:lnTo>
                    <a:pt x="318" y="227"/>
                  </a:lnTo>
                  <a:lnTo>
                    <a:pt x="318" y="0"/>
                  </a:lnTo>
                  <a:lnTo>
                    <a:pt x="227" y="0"/>
                  </a:lnTo>
                  <a:lnTo>
                    <a:pt x="227" y="136"/>
                  </a:lnTo>
                  <a:lnTo>
                    <a:pt x="91" y="136"/>
                  </a:lnTo>
                  <a:lnTo>
                    <a:pt x="9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201" name="Rectangle 36"/>
            <p:cNvSpPr>
              <a:spLocks noChangeArrowheads="1"/>
            </p:cNvSpPr>
            <p:nvPr/>
          </p:nvSpPr>
          <p:spPr bwMode="auto">
            <a:xfrm>
              <a:off x="4014" y="3520"/>
              <a:ext cx="136" cy="182"/>
            </a:xfrm>
            <a:prstGeom prst="rect">
              <a:avLst/>
            </a:prstGeom>
            <a:solidFill>
              <a:srgbClr val="ED071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383016" name="Oval 40"/>
          <p:cNvSpPr>
            <a:spLocks noChangeArrowheads="1"/>
          </p:cNvSpPr>
          <p:nvPr/>
        </p:nvSpPr>
        <p:spPr bwMode="auto">
          <a:xfrm>
            <a:off x="8388350" y="188913"/>
            <a:ext cx="576263" cy="576262"/>
          </a:xfrm>
          <a:prstGeom prst="ellipse">
            <a:avLst/>
          </a:prstGeom>
          <a:solidFill>
            <a:srgbClr val="92B1FE">
              <a:alpha val="50195"/>
            </a:srgbClr>
          </a:solidFill>
          <a:ln w="127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83017" name="Oval 41"/>
          <p:cNvSpPr>
            <a:spLocks noChangeArrowheads="1"/>
          </p:cNvSpPr>
          <p:nvPr/>
        </p:nvSpPr>
        <p:spPr bwMode="auto">
          <a:xfrm>
            <a:off x="323850" y="908050"/>
            <a:ext cx="574675" cy="576263"/>
          </a:xfrm>
          <a:prstGeom prst="ellipse">
            <a:avLst/>
          </a:prstGeom>
          <a:solidFill>
            <a:srgbClr val="00FC00">
              <a:alpha val="50195"/>
            </a:srgbClr>
          </a:solidFill>
          <a:ln w="127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83020" name="Text Box 44"/>
          <p:cNvSpPr txBox="1">
            <a:spLocks noChangeArrowheads="1"/>
          </p:cNvSpPr>
          <p:nvPr/>
        </p:nvSpPr>
        <p:spPr bwMode="auto">
          <a:xfrm>
            <a:off x="4932363" y="5949950"/>
            <a:ext cx="3781425" cy="554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chemeClr val="tx2"/>
            </a:outerShdw>
          </a:effec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Kristen ITC" pitchFamily="66" charset="0"/>
                <a:cs typeface="+mn-cs"/>
              </a:rPr>
              <a:t>Antigen processing</a:t>
            </a:r>
          </a:p>
        </p:txBody>
      </p:sp>
      <p:sp>
        <p:nvSpPr>
          <p:cNvPr id="383021" name="Text Box 45"/>
          <p:cNvSpPr txBox="1">
            <a:spLocks noChangeArrowheads="1"/>
          </p:cNvSpPr>
          <p:nvPr/>
        </p:nvSpPr>
        <p:spPr bwMode="auto">
          <a:xfrm>
            <a:off x="5795963" y="5229225"/>
            <a:ext cx="2300287" cy="584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chemeClr val="tx2"/>
            </a:outerShdw>
          </a:effec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atin typeface="Kristen ITC" pitchFamily="66" charset="0"/>
                <a:cs typeface="Angsana New" pitchFamily="18" charset="-34"/>
              </a:rPr>
              <a:t>exogenous</a:t>
            </a:r>
          </a:p>
        </p:txBody>
      </p:sp>
      <p:sp>
        <p:nvSpPr>
          <p:cNvPr id="383022" name="Text Box 46"/>
          <p:cNvSpPr txBox="1">
            <a:spLocks noChangeArrowheads="1"/>
          </p:cNvSpPr>
          <p:nvPr/>
        </p:nvSpPr>
        <p:spPr bwMode="auto">
          <a:xfrm>
            <a:off x="11113" y="2643188"/>
            <a:ext cx="2274887" cy="523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chemeClr val="tx2"/>
            </a:outerShdw>
          </a:effec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Kristen ITC" pitchFamily="66" charset="0"/>
                <a:cs typeface="Angsana New" pitchFamily="18" charset="-34"/>
              </a:rPr>
              <a:t>endogenous</a:t>
            </a:r>
          </a:p>
        </p:txBody>
      </p:sp>
      <p:sp>
        <p:nvSpPr>
          <p:cNvPr id="383023" name="Oval 47"/>
          <p:cNvSpPr>
            <a:spLocks noChangeArrowheads="1"/>
          </p:cNvSpPr>
          <p:nvPr/>
        </p:nvSpPr>
        <p:spPr bwMode="auto">
          <a:xfrm>
            <a:off x="4140200" y="5805488"/>
            <a:ext cx="288925" cy="287337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83024" name="Oval 48"/>
          <p:cNvSpPr>
            <a:spLocks noChangeArrowheads="1"/>
          </p:cNvSpPr>
          <p:nvPr/>
        </p:nvSpPr>
        <p:spPr bwMode="auto">
          <a:xfrm rot="-1020000">
            <a:off x="1384300" y="5013325"/>
            <a:ext cx="368300" cy="1397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50199" name="Rectangle 13"/>
          <p:cNvSpPr>
            <a:spLocks noChangeArrowheads="1"/>
          </p:cNvSpPr>
          <p:nvPr/>
        </p:nvSpPr>
        <p:spPr bwMode="auto">
          <a:xfrm>
            <a:off x="823913" y="4238625"/>
            <a:ext cx="1557337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3200">
                <a:solidFill>
                  <a:schemeClr val="tx2"/>
                </a:solidFill>
                <a:latin typeface="Times New Roman" charset="0"/>
                <a:cs typeface="Angsana New" pitchFamily="18" charset="-34"/>
              </a:rPr>
              <a:t>Antigen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44444E-6 C -0.00017 0.02246 -0.00017 0.04491 0.00799 0.06135 C 0.01615 0.07778 0.03004 0.09098 0.04861 0.09931 C 0.06719 0.10764 0.10504 0.1088 0.1198 0.11135 " pathEditMode="relative" rAng="0" ptsTypes="aaaa">
                                      <p:cBhvr>
                                        <p:cTn id="10" dur="2000" fill="hold"/>
                                        <p:tgtEl>
                                          <p:spTgt spid="3829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" y="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82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83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83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82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82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500" fill="hold"/>
                                        <p:tgtEl>
                                          <p:spTgt spid="3829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3355E-6 C -0.00747 -0.0044 -0.01476 -0.0088 -0.01997 -0.00371 C -0.02517 0.00139 -0.03021 0.0197 -0.03073 0.03012 C -0.03125 0.04055 -0.02465 0.04819 -0.02274 0.05862 C -0.02083 0.06905 -0.01979 0.08063 -0.01875 0.09245 " pathEditMode="relative" ptsTypes="aaaaA">
                                      <p:cBhvr>
                                        <p:cTn id="35" dur="3000" fill="hold"/>
                                        <p:tgtEl>
                                          <p:spTgt spid="3829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875 0.09245 C -0.02396 0.09569 -0.02917 0.09894 -0.03091 0.10658 C -0.03264 0.11423 -0.03368 0.12303 -0.02952 0.13879 C -0.02535 0.15454 -0.01545 0.17771 -0.00556 0.20088 " pathEditMode="relative" ptsTypes="aaaA">
                                      <p:cBhvr>
                                        <p:cTn id="38" dur="3000" fill="hold"/>
                                        <p:tgtEl>
                                          <p:spTgt spid="3829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8000"/>
                            </p:stCondLst>
                            <p:childTnLst>
                              <p:par>
                                <p:cTn id="40" presetID="32" presetClass="emph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50" fill="hold"/>
                                        <p:tgtEl>
                                          <p:spTgt spid="3829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D071D"/>
                                      </p:to>
                                    </p:animClr>
                                    <p:animClr clrSpc="rgb" dir="cw">
                                      <p:cBhvr>
                                        <p:cTn id="42" dur="50" fill="hold"/>
                                        <p:tgtEl>
                                          <p:spTgt spid="3829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D071D"/>
                                      </p:to>
                                    </p:animClr>
                                    <p:set>
                                      <p:cBhvr>
                                        <p:cTn id="43" dur="50" fill="hold"/>
                                        <p:tgtEl>
                                          <p:spTgt spid="3829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50" fill="hold"/>
                                        <p:tgtEl>
                                          <p:spTgt spid="3829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5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829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7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829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829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9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829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8500"/>
                            </p:stCondLst>
                            <p:childTnLst>
                              <p:par>
                                <p:cTn id="51" presetID="10" presetClass="exit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3829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2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83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2000"/>
                                        <p:tgtEl>
                                          <p:spTgt spid="3829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2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83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64" presetClass="path" presetSubtype="0" accel="50000" decel="5000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3.88889E-6 3.31789E-6 L -0.00018 -0.15756 " pathEditMode="relative" rAng="0" ptsTypes="AA">
                                      <p:cBhvr>
                                        <p:cTn id="67" dur="3000" fill="hold"/>
                                        <p:tgtEl>
                                          <p:spTgt spid="3830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000"/>
                            </p:stCondLst>
                            <p:childTnLst>
                              <p:par>
                                <p:cTn id="69" presetID="64" presetClass="path" presetSubtype="0" accel="50000" decel="50000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0018 -0.15756 L 0.00764 -0.24166 " pathEditMode="relative" rAng="0" ptsTypes="AA">
                                      <p:cBhvr>
                                        <p:cTn id="70" dur="3000" fill="hold"/>
                                        <p:tgtEl>
                                          <p:spTgt spid="3830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" y="-42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0" presetClass="path" presetSubtype="0" accel="50000" decel="5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88889E-6 -2.08526E-6 C 0.00105 0.02433 0.00261 0.04935 -0.00781 0.04518 C -0.01805 0.04171 -0.04913 -0.01112 -0.06198 -0.0227 C -0.07482 -0.03383 -0.08194 -0.03753 -0.08524 -0.0227 C -0.08854 -0.00788 -0.08281 0.04773 -0.08211 0.06627 " pathEditMode="relative" rAng="0" ptsTypes="aaaaa">
                                      <p:cBhvr>
                                        <p:cTn id="72" dur="3000" fill="hold"/>
                                        <p:tgtEl>
                                          <p:spTgt spid="3830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" y="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7500"/>
                            </p:stCondLst>
                            <p:childTnLst>
                              <p:par>
                                <p:cTn id="74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3830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3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830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3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8000"/>
                            </p:stCondLst>
                            <p:childTnLst>
                              <p:par>
                                <p:cTn id="8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E-6 2.26135E-6 C -0.02222 -0.01831 -0.04357 -0.03592 -0.05347 -0.05329 C -0.06302 -0.07044 -0.0618 -0.08828 -0.06006 -0.10496 " pathEditMode="relative" rAng="0" ptsTypes="aaA">
                                      <p:cBhvr>
                                        <p:cTn id="8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" y="-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1000"/>
                            </p:stCondLst>
                            <p:childTnLst>
                              <p:par>
                                <p:cTn id="8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007 -0.10496 C -0.0526 -0.12048 -0.04514 -0.136 -0.04219 -0.15431 C -0.03923 -0.17284 -0.04097 -0.19416 -0.04219 -0.21547 " pathEditMode="relative" rAng="0" ptsTypes="aaA">
                                      <p:cBhvr>
                                        <p:cTn id="8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" y="-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4000"/>
                            </p:stCondLst>
                            <p:childTnLst>
                              <p:par>
                                <p:cTn id="9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4000"/>
                            </p:stCondLst>
                            <p:childTnLst>
                              <p:par>
                                <p:cTn id="93" presetID="32" presetClass="emph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4" dur="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5" dur="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6" dur="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7" dur="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98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9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0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1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2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3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04" dur="500" tmFilter="0, 0; .2, .5; .8, .5; 1, 0"/>
                                        <p:tgtEl>
                                          <p:spTgt spid="3830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5" dur="250" autoRev="1" fill="hold"/>
                                        <p:tgtEl>
                                          <p:spTgt spid="3830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83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1.19555E-6 C -0.03854 -0.01854 -0.0769 -0.03684 -0.12812 -0.03916 C -0.17899 -0.04147 -0.24305 -0.0278 -0.30711 -0.01413 " pathEditMode="relative" rAng="0" ptsTypes="aaA">
                                      <p:cBhvr>
                                        <p:cTn id="112" dur="1000" fill="hold"/>
                                        <p:tgtEl>
                                          <p:spTgt spid="3830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" y="-21"/>
                                    </p:animMotion>
                                  </p:childTnLst>
                                </p:cTn>
                              </p:par>
                              <p:par>
                                <p:cTn id="113" presetID="27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4" dur="250" autoRev="1" fill="hold"/>
                                        <p:tgtEl>
                                          <p:spTgt spid="3830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15" dur="250" autoRev="1" fill="hold"/>
                                        <p:tgtEl>
                                          <p:spTgt spid="3830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6" dur="250" autoRev="1" fill="hold"/>
                                        <p:tgtEl>
                                          <p:spTgt spid="3830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7" dur="250" autoRev="1" fill="hold"/>
                                        <p:tgtEl>
                                          <p:spTgt spid="3830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382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2000"/>
                                        <p:tgtEl>
                                          <p:spTgt spid="3830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383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000"/>
                            </p:stCondLst>
                            <p:childTnLst>
                              <p:par>
                                <p:cTn id="1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383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382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3 0.01182 C -0.00556 0.08063 -0.00781 0.14944 -0.00069 0.17725 C 0.00642 0.20505 0.02292 0.19208 0.03941 0.1791 " pathEditMode="relative" ptsTypes="aaA">
                                      <p:cBhvr>
                                        <p:cTn id="139" dur="3000" fill="hold"/>
                                        <p:tgtEl>
                                          <p:spTgt spid="3830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3000"/>
                            </p:stCondLst>
                            <p:childTnLst>
                              <p:par>
                                <p:cTn id="141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1000"/>
                                        <p:tgtEl>
                                          <p:spTgt spid="3830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3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383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4000"/>
                            </p:stCondLst>
                            <p:childTnLst>
                              <p:par>
                                <p:cTn id="148" presetID="0" presetClass="path" presetSubtype="0" accel="50000" decel="5000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5.27778E-6 -3.39203E-6 C 0.03315 -0.00324 0.06649 -0.00626 0.08142 -0.01437 C 0.09635 -0.02247 0.08333 -0.04286 0.0894 -0.04819 C 0.09548 -0.05352 0.10642 -0.05005 0.11736 -0.04634 " pathEditMode="relative" ptsTypes="aaaA">
                                      <p:cBhvr>
                                        <p:cTn id="149" dur="3000" fill="hold"/>
                                        <p:tgtEl>
                                          <p:spTgt spid="3830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2000"/>
                                        <p:tgtEl>
                                          <p:spTgt spid="3829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2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7500"/>
                            </p:stCondLst>
                            <p:childTnLst>
                              <p:par>
                                <p:cTn id="154" presetID="0" presetClass="path" presetSubtype="0" accel="50000" decel="50000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11736 -0.04634 C 0.13021 -0.04912 0.18073 -0.06974 0.19462 -0.06372 C 0.20851 -0.0577 0.19983 -0.02132 0.20121 -0.0102 " pathEditMode="relative" rAng="0" ptsTypes="aaa">
                                      <p:cBhvr>
                                        <p:cTn id="155" dur="5000" fill="hold"/>
                                        <p:tgtEl>
                                          <p:spTgt spid="3830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" y="6"/>
                                    </p:animMotion>
                                  </p:childTnLst>
                                </p:cTn>
                              </p:par>
                              <p:par>
                                <p:cTn id="1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2000"/>
                                        <p:tgtEl>
                                          <p:spTgt spid="38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13000"/>
                            </p:stCondLst>
                            <p:childTnLst>
                              <p:par>
                                <p:cTn id="16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1000"/>
                                        <p:tgtEl>
                                          <p:spTgt spid="3830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4" dur="1000"/>
                                        <p:tgtEl>
                                          <p:spTgt spid="3830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3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3.31789E-6 C -0.00295 -0.00904 -0.00591 -0.01761 -0.00712 -0.04379 C -0.00816 -0.06998 -0.00764 -0.114 -0.00712 -0.15756 " pathEditMode="relative" rAng="0" ptsTypes="aaA">
                                      <p:cBhvr>
                                        <p:cTn id="171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" y="-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17000"/>
                            </p:stCondLst>
                            <p:childTnLst>
                              <p:par>
                                <p:cTn id="173" presetID="0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0712 -0.15756 C -0.00538 -0.17679 -0.00504 -0.17262 -0.00712 -0.19347 C -0.01077 -0.231 -0.04497 -0.23378 -0.0625 -0.23517 C -0.06823 -0.2368 -0.07327 -0.23842 -0.07865 -0.24143 C -0.07743 -0.29194 -0.07761 -0.27039 -0.07761 -0.30468 " pathEditMode="relative" rAng="0" ptsTypes="ffffA">
                                      <p:cBhvr>
                                        <p:cTn id="174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-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20500"/>
                            </p:stCondLst>
                            <p:childTnLst>
                              <p:par>
                                <p:cTn id="17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761 -0.30469 C -0.07657 -0.33087 -0.07535 -0.35705 -0.07639 -0.37234 C -0.07743 -0.38763 -0.08125 -0.39181 -0.08438 -0.39713 C -0.0875 -0.40246 -0.09306 -0.39551 -0.09497 -0.40432 C -0.09688 -0.41312 -0.0967 -0.43189 -0.09636 -0.45042 " pathEditMode="relative" ptsTypes="aaaaA">
                                      <p:cBhvr>
                                        <p:cTn id="17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8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23500"/>
                            </p:stCondLst>
                            <p:childTnLst>
                              <p:par>
                                <p:cTn id="181" presetID="32" presetClass="emph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2" dur="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3" dur="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4" dur="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5" dur="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86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7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8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9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0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1" presetID="26" presetClass="emph" presetSubtype="0" repeatCount="1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2" dur="500" tmFilter="0, 0; .2, .5; .8, .5; 1, 0"/>
                                        <p:tgtEl>
                                          <p:spTgt spid="3830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3" dur="250" autoRev="1" fill="hold"/>
                                        <p:tgtEl>
                                          <p:spTgt spid="3830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383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500"/>
                            </p:stCondLst>
                            <p:childTnLst>
                              <p:par>
                                <p:cTn id="20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2.90083E-6 C 0.08212 0.00672 0.16458 0.0139 0.21389 -0.00209 C 0.26285 -0.01784 0.25868 -0.07391 0.2941 -0.09338 C 0.32951 -0.11284 0.39896 -0.114 0.42656 -0.11933 " pathEditMode="relative" rAng="0" ptsTypes="aaaa">
                                      <p:cBhvr>
                                        <p:cTn id="201" dur="1000" fill="hold"/>
                                        <p:tgtEl>
                                          <p:spTgt spid="3830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3" y="-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1500"/>
                            </p:stCondLst>
                            <p:childTnLst>
                              <p:par>
                                <p:cTn id="203" presetID="27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4" dur="250" autoRev="1" fill="hold"/>
                                        <p:tgtEl>
                                          <p:spTgt spid="3830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05" dur="250" autoRev="1" fill="hold"/>
                                        <p:tgtEl>
                                          <p:spTgt spid="3830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06" dur="250" autoRev="1" fill="hold"/>
                                        <p:tgtEl>
                                          <p:spTgt spid="3830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7" dur="250" autoRev="1" fill="hold"/>
                                        <p:tgtEl>
                                          <p:spTgt spid="3830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2000"/>
                            </p:stCondLst>
                            <p:childTnLst>
                              <p:par>
                                <p:cTn id="209" presetID="10" presetClass="exit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2000"/>
                                        <p:tgtEl>
                                          <p:spTgt spid="3830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4000"/>
                            </p:stCondLst>
                            <p:childTnLst>
                              <p:par>
                                <p:cTn id="213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2000"/>
                                        <p:tgtEl>
                                          <p:spTgt spid="383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2000"/>
                                        <p:tgtEl>
                                          <p:spTgt spid="382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2986" grpId="0" animBg="1"/>
      <p:bldP spid="382986" grpId="1" animBg="1"/>
      <p:bldP spid="382986" grpId="2" animBg="1"/>
      <p:bldP spid="382986" grpId="3" animBg="1"/>
      <p:bldP spid="382987" grpId="0" animBg="1"/>
      <p:bldP spid="382993" grpId="0" animBg="1"/>
      <p:bldP spid="382993" grpId="1" animBg="1"/>
      <p:bldP spid="382993" grpId="2" animBg="1"/>
      <p:bldP spid="382993" grpId="3" animBg="1"/>
      <p:bldP spid="382993" grpId="4" animBg="1"/>
      <p:bldP spid="382993" grpId="5" animBg="1"/>
      <p:bldP spid="382992" grpId="0" animBg="1"/>
      <p:bldP spid="383000" grpId="0" animBg="1"/>
      <p:bldP spid="383000" grpId="1" animBg="1"/>
      <p:bldP spid="383000" grpId="2" animBg="1"/>
      <p:bldP spid="383003" grpId="0" animBg="1"/>
      <p:bldP spid="383003" grpId="1" animBg="1"/>
      <p:bldP spid="383003" grpId="2" animBg="1"/>
      <p:bldP spid="383003" grpId="3" animBg="1"/>
      <p:bldP spid="383004" grpId="0" animBg="1"/>
      <p:bldP spid="383004" grpId="1" animBg="1"/>
      <p:bldP spid="383004" grpId="2" animBg="1"/>
      <p:bldP spid="383008" grpId="0" animBg="1"/>
      <p:bldP spid="383008" grpId="1" animBg="1"/>
      <p:bldP spid="383008" grpId="2" animBg="1"/>
      <p:bldP spid="383008" grpId="3" animBg="1"/>
      <p:bldP spid="383010" grpId="0" animBg="1"/>
      <p:bldP spid="383010" grpId="1" animBg="1"/>
      <p:bldP spid="383016" grpId="0" animBg="1"/>
      <p:bldP spid="383016" grpId="1" animBg="1"/>
      <p:bldP spid="383016" grpId="2" animBg="1"/>
      <p:bldP spid="383017" grpId="0" animBg="1"/>
      <p:bldP spid="383017" grpId="1" animBg="1"/>
      <p:bldP spid="383017" grpId="2" animBg="1"/>
      <p:bldP spid="383020" grpId="0"/>
      <p:bldP spid="383021" grpId="0"/>
      <p:bldP spid="383022" grpId="0"/>
      <p:bldP spid="383023" grpId="0" animBg="1"/>
      <p:bldP spid="383023" grpId="1" animBg="1"/>
      <p:bldP spid="383023" grpId="2" animBg="1"/>
      <p:bldP spid="383023" grpId="3" animBg="1"/>
      <p:bldP spid="383023" grpId="4" animBg="1"/>
      <p:bldP spid="383023" grpId="5" animBg="1"/>
      <p:bldP spid="38302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381000"/>
            <a:ext cx="7772400" cy="105251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solidFill>
                  <a:srgbClr val="0033CC"/>
                </a:solidFill>
                <a:latin typeface="Arial Rounded MT Bold" pitchFamily="34" charset="0"/>
                <a:ea typeface="+mj-ea"/>
                <a:cs typeface="+mj-cs"/>
              </a:rPr>
              <a:t>Two signals are required of activation of T cells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 Rounded MT Bold" pitchFamily="34" charset="0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Two signals are required to activate T cells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First signal 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Class II MHC + antigen – TCR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IL-1, LFA-1 with ICAM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signal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Costimulatory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signal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B7 on APC interacts with CD28 on lymphocyte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26"/>
          <p:cNvGrpSpPr>
            <a:grpSpLocks/>
          </p:cNvGrpSpPr>
          <p:nvPr/>
        </p:nvGrpSpPr>
        <p:grpSpPr bwMode="auto">
          <a:xfrm>
            <a:off x="250825" y="188913"/>
            <a:ext cx="3049588" cy="4011612"/>
            <a:chOff x="158" y="119"/>
            <a:chExt cx="1921" cy="2527"/>
          </a:xfrm>
        </p:grpSpPr>
        <p:sp>
          <p:nvSpPr>
            <p:cNvPr id="30804" name="Oval 124"/>
            <p:cNvSpPr>
              <a:spLocks noChangeArrowheads="1"/>
            </p:cNvSpPr>
            <p:nvPr/>
          </p:nvSpPr>
          <p:spPr bwMode="auto">
            <a:xfrm>
              <a:off x="158" y="436"/>
              <a:ext cx="1316" cy="1361"/>
            </a:xfrm>
            <a:prstGeom prst="ellipse">
              <a:avLst/>
            </a:prstGeom>
            <a:solidFill>
              <a:srgbClr val="CECECE">
                <a:alpha val="50195"/>
              </a:srgbClr>
            </a:solidFill>
            <a:ln w="127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05" name="Freeform 108"/>
            <p:cNvSpPr>
              <a:spLocks/>
            </p:cNvSpPr>
            <p:nvPr/>
          </p:nvSpPr>
          <p:spPr bwMode="auto">
            <a:xfrm>
              <a:off x="1429" y="119"/>
              <a:ext cx="650" cy="2527"/>
            </a:xfrm>
            <a:custGeom>
              <a:avLst/>
              <a:gdLst>
                <a:gd name="T0" fmla="*/ 116 w 650"/>
                <a:gd name="T1" fmla="*/ 0 h 2527"/>
                <a:gd name="T2" fmla="*/ 323 w 650"/>
                <a:gd name="T3" fmla="*/ 199 h 2527"/>
                <a:gd name="T4" fmla="*/ 561 w 650"/>
                <a:gd name="T5" fmla="*/ 576 h 2527"/>
                <a:gd name="T6" fmla="*/ 646 w 650"/>
                <a:gd name="T7" fmla="*/ 1267 h 2527"/>
                <a:gd name="T8" fmla="*/ 538 w 650"/>
                <a:gd name="T9" fmla="*/ 1920 h 2527"/>
                <a:gd name="T10" fmla="*/ 292 w 650"/>
                <a:gd name="T11" fmla="*/ 2311 h 2527"/>
                <a:gd name="T12" fmla="*/ 0 w 650"/>
                <a:gd name="T13" fmla="*/ 2527 h 252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50"/>
                <a:gd name="T22" fmla="*/ 0 h 2527"/>
                <a:gd name="T23" fmla="*/ 650 w 650"/>
                <a:gd name="T24" fmla="*/ 2527 h 252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50" h="2527">
                  <a:moveTo>
                    <a:pt x="116" y="0"/>
                  </a:moveTo>
                  <a:cubicBezTo>
                    <a:pt x="150" y="33"/>
                    <a:pt x="249" y="103"/>
                    <a:pt x="323" y="199"/>
                  </a:cubicBezTo>
                  <a:cubicBezTo>
                    <a:pt x="397" y="295"/>
                    <a:pt x="507" y="398"/>
                    <a:pt x="561" y="576"/>
                  </a:cubicBezTo>
                  <a:cubicBezTo>
                    <a:pt x="615" y="754"/>
                    <a:pt x="650" y="1043"/>
                    <a:pt x="646" y="1267"/>
                  </a:cubicBezTo>
                  <a:cubicBezTo>
                    <a:pt x="642" y="1491"/>
                    <a:pt x="597" y="1746"/>
                    <a:pt x="538" y="1920"/>
                  </a:cubicBezTo>
                  <a:cubicBezTo>
                    <a:pt x="479" y="2094"/>
                    <a:pt x="382" y="2210"/>
                    <a:pt x="292" y="2311"/>
                  </a:cubicBezTo>
                  <a:cubicBezTo>
                    <a:pt x="202" y="2412"/>
                    <a:pt x="61" y="2482"/>
                    <a:pt x="0" y="2527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33"/>
          <p:cNvGrpSpPr>
            <a:grpSpLocks/>
          </p:cNvGrpSpPr>
          <p:nvPr/>
        </p:nvGrpSpPr>
        <p:grpSpPr bwMode="auto">
          <a:xfrm>
            <a:off x="2424113" y="5375275"/>
            <a:ext cx="1846262" cy="1054100"/>
            <a:chOff x="1527" y="3386"/>
            <a:chExt cx="1163" cy="664"/>
          </a:xfrm>
        </p:grpSpPr>
        <p:sp>
          <p:nvSpPr>
            <p:cNvPr id="30796" name="Freeform 2"/>
            <p:cNvSpPr>
              <a:spLocks/>
            </p:cNvSpPr>
            <p:nvPr/>
          </p:nvSpPr>
          <p:spPr bwMode="auto">
            <a:xfrm>
              <a:off x="1527" y="3386"/>
              <a:ext cx="869" cy="664"/>
            </a:xfrm>
            <a:custGeom>
              <a:avLst/>
              <a:gdLst>
                <a:gd name="T0" fmla="*/ 297 w 869"/>
                <a:gd name="T1" fmla="*/ 22 h 664"/>
                <a:gd name="T2" fmla="*/ 255 w 869"/>
                <a:gd name="T3" fmla="*/ 25 h 664"/>
                <a:gd name="T4" fmla="*/ 217 w 869"/>
                <a:gd name="T5" fmla="*/ 38 h 664"/>
                <a:gd name="T6" fmla="*/ 191 w 869"/>
                <a:gd name="T7" fmla="*/ 76 h 664"/>
                <a:gd name="T8" fmla="*/ 153 w 869"/>
                <a:gd name="T9" fmla="*/ 102 h 664"/>
                <a:gd name="T10" fmla="*/ 115 w 869"/>
                <a:gd name="T11" fmla="*/ 127 h 664"/>
                <a:gd name="T12" fmla="*/ 89 w 869"/>
                <a:gd name="T13" fmla="*/ 165 h 664"/>
                <a:gd name="T14" fmla="*/ 51 w 869"/>
                <a:gd name="T15" fmla="*/ 191 h 664"/>
                <a:gd name="T16" fmla="*/ 25 w 869"/>
                <a:gd name="T17" fmla="*/ 229 h 664"/>
                <a:gd name="T18" fmla="*/ 0 w 869"/>
                <a:gd name="T19" fmla="*/ 268 h 664"/>
                <a:gd name="T20" fmla="*/ 0 w 869"/>
                <a:gd name="T21" fmla="*/ 306 h 664"/>
                <a:gd name="T22" fmla="*/ 0 w 869"/>
                <a:gd name="T23" fmla="*/ 344 h 664"/>
                <a:gd name="T24" fmla="*/ 0 w 869"/>
                <a:gd name="T25" fmla="*/ 383 h 664"/>
                <a:gd name="T26" fmla="*/ 25 w 869"/>
                <a:gd name="T27" fmla="*/ 421 h 664"/>
                <a:gd name="T28" fmla="*/ 38 w 869"/>
                <a:gd name="T29" fmla="*/ 459 h 664"/>
                <a:gd name="T30" fmla="*/ 76 w 869"/>
                <a:gd name="T31" fmla="*/ 485 h 664"/>
                <a:gd name="T32" fmla="*/ 102 w 869"/>
                <a:gd name="T33" fmla="*/ 523 h 664"/>
                <a:gd name="T34" fmla="*/ 127 w 869"/>
                <a:gd name="T35" fmla="*/ 561 h 664"/>
                <a:gd name="T36" fmla="*/ 140 w 869"/>
                <a:gd name="T37" fmla="*/ 600 h 664"/>
                <a:gd name="T38" fmla="*/ 179 w 869"/>
                <a:gd name="T39" fmla="*/ 625 h 664"/>
                <a:gd name="T40" fmla="*/ 217 w 869"/>
                <a:gd name="T41" fmla="*/ 651 h 664"/>
                <a:gd name="T42" fmla="*/ 255 w 869"/>
                <a:gd name="T43" fmla="*/ 651 h 664"/>
                <a:gd name="T44" fmla="*/ 293 w 869"/>
                <a:gd name="T45" fmla="*/ 663 h 664"/>
                <a:gd name="T46" fmla="*/ 332 w 869"/>
                <a:gd name="T47" fmla="*/ 663 h 664"/>
                <a:gd name="T48" fmla="*/ 370 w 869"/>
                <a:gd name="T49" fmla="*/ 663 h 664"/>
                <a:gd name="T50" fmla="*/ 408 w 869"/>
                <a:gd name="T51" fmla="*/ 663 h 664"/>
                <a:gd name="T52" fmla="*/ 447 w 869"/>
                <a:gd name="T53" fmla="*/ 663 h 664"/>
                <a:gd name="T54" fmla="*/ 485 w 869"/>
                <a:gd name="T55" fmla="*/ 651 h 664"/>
                <a:gd name="T56" fmla="*/ 523 w 869"/>
                <a:gd name="T57" fmla="*/ 651 h 664"/>
                <a:gd name="T58" fmla="*/ 562 w 869"/>
                <a:gd name="T59" fmla="*/ 651 h 664"/>
                <a:gd name="T60" fmla="*/ 600 w 869"/>
                <a:gd name="T61" fmla="*/ 625 h 664"/>
                <a:gd name="T62" fmla="*/ 638 w 869"/>
                <a:gd name="T63" fmla="*/ 600 h 664"/>
                <a:gd name="T64" fmla="*/ 664 w 869"/>
                <a:gd name="T65" fmla="*/ 561 h 664"/>
                <a:gd name="T66" fmla="*/ 702 w 869"/>
                <a:gd name="T67" fmla="*/ 536 h 664"/>
                <a:gd name="T68" fmla="*/ 702 w 869"/>
                <a:gd name="T69" fmla="*/ 497 h 664"/>
                <a:gd name="T70" fmla="*/ 715 w 869"/>
                <a:gd name="T71" fmla="*/ 459 h 664"/>
                <a:gd name="T72" fmla="*/ 753 w 869"/>
                <a:gd name="T73" fmla="*/ 446 h 664"/>
                <a:gd name="T74" fmla="*/ 791 w 869"/>
                <a:gd name="T75" fmla="*/ 421 h 664"/>
                <a:gd name="T76" fmla="*/ 830 w 869"/>
                <a:gd name="T77" fmla="*/ 395 h 664"/>
                <a:gd name="T78" fmla="*/ 855 w 869"/>
                <a:gd name="T79" fmla="*/ 357 h 664"/>
                <a:gd name="T80" fmla="*/ 868 w 869"/>
                <a:gd name="T81" fmla="*/ 319 h 664"/>
                <a:gd name="T82" fmla="*/ 868 w 869"/>
                <a:gd name="T83" fmla="*/ 280 h 664"/>
                <a:gd name="T84" fmla="*/ 830 w 869"/>
                <a:gd name="T85" fmla="*/ 255 h 664"/>
                <a:gd name="T86" fmla="*/ 791 w 869"/>
                <a:gd name="T87" fmla="*/ 229 h 664"/>
                <a:gd name="T88" fmla="*/ 753 w 869"/>
                <a:gd name="T89" fmla="*/ 229 h 664"/>
                <a:gd name="T90" fmla="*/ 715 w 869"/>
                <a:gd name="T91" fmla="*/ 217 h 664"/>
                <a:gd name="T92" fmla="*/ 715 w 869"/>
                <a:gd name="T93" fmla="*/ 178 h 664"/>
                <a:gd name="T94" fmla="*/ 702 w 869"/>
                <a:gd name="T95" fmla="*/ 140 h 664"/>
                <a:gd name="T96" fmla="*/ 715 w 869"/>
                <a:gd name="T97" fmla="*/ 102 h 664"/>
                <a:gd name="T98" fmla="*/ 727 w 869"/>
                <a:gd name="T99" fmla="*/ 63 h 664"/>
                <a:gd name="T100" fmla="*/ 689 w 869"/>
                <a:gd name="T101" fmla="*/ 38 h 664"/>
                <a:gd name="T102" fmla="*/ 651 w 869"/>
                <a:gd name="T103" fmla="*/ 12 h 664"/>
                <a:gd name="T104" fmla="*/ 613 w 869"/>
                <a:gd name="T105" fmla="*/ 12 h 664"/>
                <a:gd name="T106" fmla="*/ 574 w 869"/>
                <a:gd name="T107" fmla="*/ 0 h 664"/>
                <a:gd name="T108" fmla="*/ 536 w 869"/>
                <a:gd name="T109" fmla="*/ 0 h 664"/>
                <a:gd name="T110" fmla="*/ 498 w 869"/>
                <a:gd name="T111" fmla="*/ 12 h 664"/>
                <a:gd name="T112" fmla="*/ 459 w 869"/>
                <a:gd name="T113" fmla="*/ 12 h 664"/>
                <a:gd name="T114" fmla="*/ 421 w 869"/>
                <a:gd name="T115" fmla="*/ 12 h 664"/>
                <a:gd name="T116" fmla="*/ 383 w 869"/>
                <a:gd name="T117" fmla="*/ 12 h 664"/>
                <a:gd name="T118" fmla="*/ 344 w 869"/>
                <a:gd name="T119" fmla="*/ 25 h 664"/>
                <a:gd name="T120" fmla="*/ 306 w 869"/>
                <a:gd name="T121" fmla="*/ 38 h 664"/>
                <a:gd name="T122" fmla="*/ 297 w 869"/>
                <a:gd name="T123" fmla="*/ 22 h 66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869"/>
                <a:gd name="T187" fmla="*/ 0 h 664"/>
                <a:gd name="T188" fmla="*/ 869 w 869"/>
                <a:gd name="T189" fmla="*/ 664 h 664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869" h="664">
                  <a:moveTo>
                    <a:pt x="297" y="22"/>
                  </a:moveTo>
                  <a:lnTo>
                    <a:pt x="255" y="25"/>
                  </a:lnTo>
                  <a:lnTo>
                    <a:pt x="217" y="38"/>
                  </a:lnTo>
                  <a:lnTo>
                    <a:pt x="191" y="76"/>
                  </a:lnTo>
                  <a:lnTo>
                    <a:pt x="153" y="102"/>
                  </a:lnTo>
                  <a:lnTo>
                    <a:pt x="115" y="127"/>
                  </a:lnTo>
                  <a:lnTo>
                    <a:pt x="89" y="165"/>
                  </a:lnTo>
                  <a:lnTo>
                    <a:pt x="51" y="191"/>
                  </a:lnTo>
                  <a:lnTo>
                    <a:pt x="25" y="229"/>
                  </a:lnTo>
                  <a:lnTo>
                    <a:pt x="0" y="268"/>
                  </a:lnTo>
                  <a:lnTo>
                    <a:pt x="0" y="306"/>
                  </a:lnTo>
                  <a:lnTo>
                    <a:pt x="0" y="344"/>
                  </a:lnTo>
                  <a:lnTo>
                    <a:pt x="0" y="383"/>
                  </a:lnTo>
                  <a:lnTo>
                    <a:pt x="25" y="421"/>
                  </a:lnTo>
                  <a:lnTo>
                    <a:pt x="38" y="459"/>
                  </a:lnTo>
                  <a:lnTo>
                    <a:pt x="76" y="485"/>
                  </a:lnTo>
                  <a:lnTo>
                    <a:pt x="102" y="523"/>
                  </a:lnTo>
                  <a:lnTo>
                    <a:pt x="127" y="561"/>
                  </a:lnTo>
                  <a:lnTo>
                    <a:pt x="140" y="600"/>
                  </a:lnTo>
                  <a:lnTo>
                    <a:pt x="179" y="625"/>
                  </a:lnTo>
                  <a:lnTo>
                    <a:pt x="217" y="651"/>
                  </a:lnTo>
                  <a:lnTo>
                    <a:pt x="255" y="651"/>
                  </a:lnTo>
                  <a:lnTo>
                    <a:pt x="293" y="663"/>
                  </a:lnTo>
                  <a:lnTo>
                    <a:pt x="332" y="663"/>
                  </a:lnTo>
                  <a:lnTo>
                    <a:pt x="370" y="663"/>
                  </a:lnTo>
                  <a:lnTo>
                    <a:pt x="408" y="663"/>
                  </a:lnTo>
                  <a:lnTo>
                    <a:pt x="447" y="663"/>
                  </a:lnTo>
                  <a:lnTo>
                    <a:pt x="485" y="651"/>
                  </a:lnTo>
                  <a:lnTo>
                    <a:pt x="523" y="651"/>
                  </a:lnTo>
                  <a:lnTo>
                    <a:pt x="562" y="651"/>
                  </a:lnTo>
                  <a:lnTo>
                    <a:pt x="600" y="625"/>
                  </a:lnTo>
                  <a:lnTo>
                    <a:pt x="638" y="600"/>
                  </a:lnTo>
                  <a:lnTo>
                    <a:pt x="664" y="561"/>
                  </a:lnTo>
                  <a:lnTo>
                    <a:pt x="702" y="536"/>
                  </a:lnTo>
                  <a:lnTo>
                    <a:pt x="702" y="497"/>
                  </a:lnTo>
                  <a:lnTo>
                    <a:pt x="715" y="459"/>
                  </a:lnTo>
                  <a:lnTo>
                    <a:pt x="753" y="446"/>
                  </a:lnTo>
                  <a:lnTo>
                    <a:pt x="791" y="421"/>
                  </a:lnTo>
                  <a:lnTo>
                    <a:pt x="830" y="395"/>
                  </a:lnTo>
                  <a:lnTo>
                    <a:pt x="855" y="357"/>
                  </a:lnTo>
                  <a:lnTo>
                    <a:pt x="868" y="319"/>
                  </a:lnTo>
                  <a:lnTo>
                    <a:pt x="868" y="280"/>
                  </a:lnTo>
                  <a:lnTo>
                    <a:pt x="830" y="255"/>
                  </a:lnTo>
                  <a:lnTo>
                    <a:pt x="791" y="229"/>
                  </a:lnTo>
                  <a:lnTo>
                    <a:pt x="753" y="229"/>
                  </a:lnTo>
                  <a:lnTo>
                    <a:pt x="715" y="217"/>
                  </a:lnTo>
                  <a:lnTo>
                    <a:pt x="715" y="178"/>
                  </a:lnTo>
                  <a:lnTo>
                    <a:pt x="702" y="140"/>
                  </a:lnTo>
                  <a:lnTo>
                    <a:pt x="715" y="102"/>
                  </a:lnTo>
                  <a:lnTo>
                    <a:pt x="727" y="63"/>
                  </a:lnTo>
                  <a:lnTo>
                    <a:pt x="689" y="38"/>
                  </a:lnTo>
                  <a:lnTo>
                    <a:pt x="651" y="12"/>
                  </a:lnTo>
                  <a:lnTo>
                    <a:pt x="613" y="12"/>
                  </a:lnTo>
                  <a:lnTo>
                    <a:pt x="574" y="0"/>
                  </a:lnTo>
                  <a:lnTo>
                    <a:pt x="536" y="0"/>
                  </a:lnTo>
                  <a:lnTo>
                    <a:pt x="498" y="12"/>
                  </a:lnTo>
                  <a:lnTo>
                    <a:pt x="459" y="12"/>
                  </a:lnTo>
                  <a:lnTo>
                    <a:pt x="421" y="12"/>
                  </a:lnTo>
                  <a:lnTo>
                    <a:pt x="383" y="12"/>
                  </a:lnTo>
                  <a:lnTo>
                    <a:pt x="344" y="25"/>
                  </a:lnTo>
                  <a:lnTo>
                    <a:pt x="306" y="38"/>
                  </a:lnTo>
                  <a:lnTo>
                    <a:pt x="297" y="22"/>
                  </a:lnTo>
                </a:path>
              </a:pathLst>
            </a:custGeom>
            <a:solidFill>
              <a:srgbClr val="FFFF00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97" name="Oval 3"/>
            <p:cNvSpPr>
              <a:spLocks noChangeArrowheads="1"/>
            </p:cNvSpPr>
            <p:nvPr/>
          </p:nvSpPr>
          <p:spPr bwMode="auto">
            <a:xfrm>
              <a:off x="1876" y="3508"/>
              <a:ext cx="280" cy="280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98" name="Oval 4"/>
            <p:cNvSpPr>
              <a:spLocks noChangeArrowheads="1"/>
            </p:cNvSpPr>
            <p:nvPr/>
          </p:nvSpPr>
          <p:spPr bwMode="auto">
            <a:xfrm>
              <a:off x="1636" y="3652"/>
              <a:ext cx="88" cy="8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99" name="Oval 5"/>
            <p:cNvSpPr>
              <a:spLocks noChangeArrowheads="1"/>
            </p:cNvSpPr>
            <p:nvPr/>
          </p:nvSpPr>
          <p:spPr bwMode="auto">
            <a:xfrm>
              <a:off x="1732" y="3844"/>
              <a:ext cx="136" cy="8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00" name="Oval 6"/>
            <p:cNvSpPr>
              <a:spLocks noChangeArrowheads="1"/>
            </p:cNvSpPr>
            <p:nvPr/>
          </p:nvSpPr>
          <p:spPr bwMode="auto">
            <a:xfrm>
              <a:off x="1972" y="3844"/>
              <a:ext cx="136" cy="13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01" name="Line 9"/>
            <p:cNvSpPr>
              <a:spLocks noChangeShapeType="1"/>
            </p:cNvSpPr>
            <p:nvPr/>
          </p:nvSpPr>
          <p:spPr bwMode="auto">
            <a:xfrm>
              <a:off x="2404" y="3696"/>
              <a:ext cx="1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02" name="Line 10"/>
            <p:cNvSpPr>
              <a:spLocks noChangeShapeType="1"/>
            </p:cNvSpPr>
            <p:nvPr/>
          </p:nvSpPr>
          <p:spPr bwMode="auto">
            <a:xfrm>
              <a:off x="2404" y="3744"/>
              <a:ext cx="1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03" name="Freeform 11"/>
            <p:cNvSpPr>
              <a:spLocks/>
            </p:cNvSpPr>
            <p:nvPr/>
          </p:nvSpPr>
          <p:spPr bwMode="auto">
            <a:xfrm>
              <a:off x="2544" y="3628"/>
              <a:ext cx="146" cy="193"/>
            </a:xfrm>
            <a:custGeom>
              <a:avLst/>
              <a:gdLst>
                <a:gd name="T0" fmla="*/ 0 w 146"/>
                <a:gd name="T1" fmla="*/ 68 h 193"/>
                <a:gd name="T2" fmla="*/ 42 w 146"/>
                <a:gd name="T3" fmla="*/ 38 h 193"/>
                <a:gd name="T4" fmla="*/ 81 w 146"/>
                <a:gd name="T5" fmla="*/ 26 h 193"/>
                <a:gd name="T6" fmla="*/ 119 w 146"/>
                <a:gd name="T7" fmla="*/ 0 h 193"/>
                <a:gd name="T8" fmla="*/ 145 w 146"/>
                <a:gd name="T9" fmla="*/ 38 h 193"/>
                <a:gd name="T10" fmla="*/ 132 w 146"/>
                <a:gd name="T11" fmla="*/ 77 h 193"/>
                <a:gd name="T12" fmla="*/ 106 w 146"/>
                <a:gd name="T13" fmla="*/ 115 h 193"/>
                <a:gd name="T14" fmla="*/ 145 w 146"/>
                <a:gd name="T15" fmla="*/ 141 h 193"/>
                <a:gd name="T16" fmla="*/ 145 w 146"/>
                <a:gd name="T17" fmla="*/ 179 h 193"/>
                <a:gd name="T18" fmla="*/ 106 w 146"/>
                <a:gd name="T19" fmla="*/ 192 h 193"/>
                <a:gd name="T20" fmla="*/ 68 w 146"/>
                <a:gd name="T21" fmla="*/ 192 h 193"/>
                <a:gd name="T22" fmla="*/ 30 w 146"/>
                <a:gd name="T23" fmla="*/ 166 h 193"/>
                <a:gd name="T24" fmla="*/ 17 w 146"/>
                <a:gd name="T25" fmla="*/ 128 h 193"/>
                <a:gd name="T26" fmla="*/ 30 w 146"/>
                <a:gd name="T27" fmla="*/ 89 h 193"/>
                <a:gd name="T28" fmla="*/ 30 w 146"/>
                <a:gd name="T29" fmla="*/ 51 h 193"/>
                <a:gd name="T30" fmla="*/ 0 w 146"/>
                <a:gd name="T31" fmla="*/ 68 h 19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46"/>
                <a:gd name="T49" fmla="*/ 0 h 193"/>
                <a:gd name="T50" fmla="*/ 146 w 146"/>
                <a:gd name="T51" fmla="*/ 193 h 193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46" h="193">
                  <a:moveTo>
                    <a:pt x="0" y="68"/>
                  </a:moveTo>
                  <a:lnTo>
                    <a:pt x="42" y="38"/>
                  </a:lnTo>
                  <a:lnTo>
                    <a:pt x="81" y="26"/>
                  </a:lnTo>
                  <a:lnTo>
                    <a:pt x="119" y="0"/>
                  </a:lnTo>
                  <a:lnTo>
                    <a:pt x="145" y="38"/>
                  </a:lnTo>
                  <a:lnTo>
                    <a:pt x="132" y="77"/>
                  </a:lnTo>
                  <a:lnTo>
                    <a:pt x="106" y="115"/>
                  </a:lnTo>
                  <a:lnTo>
                    <a:pt x="145" y="141"/>
                  </a:lnTo>
                  <a:lnTo>
                    <a:pt x="145" y="179"/>
                  </a:lnTo>
                  <a:lnTo>
                    <a:pt x="106" y="192"/>
                  </a:lnTo>
                  <a:lnTo>
                    <a:pt x="68" y="192"/>
                  </a:lnTo>
                  <a:lnTo>
                    <a:pt x="30" y="166"/>
                  </a:lnTo>
                  <a:lnTo>
                    <a:pt x="17" y="128"/>
                  </a:lnTo>
                  <a:lnTo>
                    <a:pt x="30" y="89"/>
                  </a:lnTo>
                  <a:lnTo>
                    <a:pt x="30" y="51"/>
                  </a:lnTo>
                  <a:lnTo>
                    <a:pt x="0" y="68"/>
                  </a:lnTo>
                </a:path>
              </a:pathLst>
            </a:custGeom>
            <a:solidFill>
              <a:schemeClr val="hlink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32"/>
          <p:cNvGrpSpPr>
            <a:grpSpLocks/>
          </p:cNvGrpSpPr>
          <p:nvPr/>
        </p:nvGrpSpPr>
        <p:grpSpPr bwMode="auto">
          <a:xfrm>
            <a:off x="7092950" y="5516563"/>
            <a:ext cx="1587500" cy="901700"/>
            <a:chOff x="2692" y="3460"/>
            <a:chExt cx="1000" cy="568"/>
          </a:xfrm>
        </p:grpSpPr>
        <p:sp>
          <p:nvSpPr>
            <p:cNvPr id="30791" name="Oval 7"/>
            <p:cNvSpPr>
              <a:spLocks noChangeArrowheads="1"/>
            </p:cNvSpPr>
            <p:nvPr/>
          </p:nvSpPr>
          <p:spPr bwMode="auto">
            <a:xfrm>
              <a:off x="2980" y="3460"/>
              <a:ext cx="712" cy="568"/>
            </a:xfrm>
            <a:prstGeom prst="ellipse">
              <a:avLst/>
            </a:prstGeom>
            <a:solidFill>
              <a:srgbClr val="3399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92" name="Oval 8"/>
            <p:cNvSpPr>
              <a:spLocks noChangeArrowheads="1"/>
            </p:cNvSpPr>
            <p:nvPr/>
          </p:nvSpPr>
          <p:spPr bwMode="auto">
            <a:xfrm>
              <a:off x="3316" y="3556"/>
              <a:ext cx="328" cy="37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93" name="Line 12"/>
            <p:cNvSpPr>
              <a:spLocks noChangeShapeType="1"/>
            </p:cNvSpPr>
            <p:nvPr/>
          </p:nvSpPr>
          <p:spPr bwMode="auto">
            <a:xfrm>
              <a:off x="2836" y="3696"/>
              <a:ext cx="1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94" name="Line 13"/>
            <p:cNvSpPr>
              <a:spLocks noChangeShapeType="1"/>
            </p:cNvSpPr>
            <p:nvPr/>
          </p:nvSpPr>
          <p:spPr bwMode="auto">
            <a:xfrm>
              <a:off x="2836" y="3744"/>
              <a:ext cx="1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95" name="Oval 14"/>
            <p:cNvSpPr>
              <a:spLocks noChangeArrowheads="1"/>
            </p:cNvSpPr>
            <p:nvPr/>
          </p:nvSpPr>
          <p:spPr bwMode="auto">
            <a:xfrm>
              <a:off x="2692" y="3652"/>
              <a:ext cx="136" cy="136"/>
            </a:xfrm>
            <a:prstGeom prst="ellipse">
              <a:avLst/>
            </a:prstGeom>
            <a:solidFill>
              <a:srgbClr val="3014BB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25" name="Oval 24"/>
          <p:cNvSpPr>
            <a:spLocks noChangeArrowheads="1"/>
          </p:cNvSpPr>
          <p:nvPr/>
        </p:nvSpPr>
        <p:spPr bwMode="auto">
          <a:xfrm rot="-1020000">
            <a:off x="1377950" y="5035550"/>
            <a:ext cx="368300" cy="1397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6" name="Arc 25"/>
          <p:cNvSpPr>
            <a:spLocks/>
          </p:cNvSpPr>
          <p:nvPr/>
        </p:nvSpPr>
        <p:spPr bwMode="auto">
          <a:xfrm rot="10800000">
            <a:off x="1676400" y="5265738"/>
            <a:ext cx="755650" cy="298450"/>
          </a:xfrm>
          <a:custGeom>
            <a:avLst/>
            <a:gdLst>
              <a:gd name="T0" fmla="*/ 0 w 21600"/>
              <a:gd name="T1" fmla="*/ 0 h 21600"/>
              <a:gd name="T2" fmla="*/ 755650 w 21600"/>
              <a:gd name="T3" fmla="*/ 298450 h 21600"/>
              <a:gd name="T4" fmla="*/ 0 w 21600"/>
              <a:gd name="T5" fmla="*/ 29845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117"/>
          <p:cNvGrpSpPr>
            <a:grpSpLocks/>
          </p:cNvGrpSpPr>
          <p:nvPr/>
        </p:nvGrpSpPr>
        <p:grpSpPr bwMode="auto">
          <a:xfrm>
            <a:off x="5518150" y="2925767"/>
            <a:ext cx="2000250" cy="338138"/>
            <a:chOff x="2835" y="1843"/>
            <a:chExt cx="1260" cy="213"/>
          </a:xfrm>
        </p:grpSpPr>
        <p:sp>
          <p:nvSpPr>
            <p:cNvPr id="30789" name="Freeform 69"/>
            <p:cNvSpPr>
              <a:spLocks/>
            </p:cNvSpPr>
            <p:nvPr/>
          </p:nvSpPr>
          <p:spPr bwMode="auto">
            <a:xfrm>
              <a:off x="2835" y="1888"/>
              <a:ext cx="907" cy="91"/>
            </a:xfrm>
            <a:custGeom>
              <a:avLst/>
              <a:gdLst>
                <a:gd name="T0" fmla="*/ 0 w 907"/>
                <a:gd name="T1" fmla="*/ 0 h 91"/>
                <a:gd name="T2" fmla="*/ 862 w 907"/>
                <a:gd name="T3" fmla="*/ 0 h 91"/>
                <a:gd name="T4" fmla="*/ 907 w 907"/>
                <a:gd name="T5" fmla="*/ 0 h 91"/>
                <a:gd name="T6" fmla="*/ 907 w 907"/>
                <a:gd name="T7" fmla="*/ 91 h 91"/>
                <a:gd name="T8" fmla="*/ 102 w 907"/>
                <a:gd name="T9" fmla="*/ 91 h 91"/>
                <a:gd name="T10" fmla="*/ 0 w 907"/>
                <a:gd name="T11" fmla="*/ 0 h 9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07"/>
                <a:gd name="T19" fmla="*/ 0 h 91"/>
                <a:gd name="T20" fmla="*/ 907 w 907"/>
                <a:gd name="T21" fmla="*/ 91 h 9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07" h="91">
                  <a:moveTo>
                    <a:pt x="0" y="0"/>
                  </a:moveTo>
                  <a:lnTo>
                    <a:pt x="862" y="0"/>
                  </a:lnTo>
                  <a:lnTo>
                    <a:pt x="907" y="0"/>
                  </a:lnTo>
                  <a:lnTo>
                    <a:pt x="907" y="91"/>
                  </a:lnTo>
                  <a:lnTo>
                    <a:pt x="102" y="9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87CF5">
                <a:alpha val="89803"/>
              </a:srgbClr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90" name="Text Box 73"/>
            <p:cNvSpPr txBox="1">
              <a:spLocks noChangeArrowheads="1"/>
            </p:cNvSpPr>
            <p:nvPr/>
          </p:nvSpPr>
          <p:spPr bwMode="auto">
            <a:xfrm>
              <a:off x="3697" y="1843"/>
              <a:ext cx="398" cy="21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 dirty="0">
                  <a:solidFill>
                    <a:srgbClr val="C00000"/>
                  </a:solidFill>
                </a:rPr>
                <a:t>CD28</a:t>
              </a:r>
            </a:p>
          </p:txBody>
        </p:sp>
      </p:grpSp>
      <p:grpSp>
        <p:nvGrpSpPr>
          <p:cNvPr id="6" name="Group 138"/>
          <p:cNvGrpSpPr>
            <a:grpSpLocks/>
          </p:cNvGrpSpPr>
          <p:nvPr/>
        </p:nvGrpSpPr>
        <p:grpSpPr bwMode="auto">
          <a:xfrm>
            <a:off x="5522913" y="1628775"/>
            <a:ext cx="2132012" cy="1368425"/>
            <a:chOff x="2822" y="1026"/>
            <a:chExt cx="1343" cy="862"/>
          </a:xfrm>
        </p:grpSpPr>
        <p:grpSp>
          <p:nvGrpSpPr>
            <p:cNvPr id="7" name="Group 116"/>
            <p:cNvGrpSpPr>
              <a:grpSpLocks/>
            </p:cNvGrpSpPr>
            <p:nvPr/>
          </p:nvGrpSpPr>
          <p:grpSpPr bwMode="auto">
            <a:xfrm>
              <a:off x="2822" y="1696"/>
              <a:ext cx="1238" cy="192"/>
              <a:chOff x="2822" y="1696"/>
              <a:chExt cx="1238" cy="192"/>
            </a:xfrm>
          </p:grpSpPr>
          <p:sp>
            <p:nvSpPr>
              <p:cNvPr id="30787" name="Freeform 66"/>
              <p:cNvSpPr>
                <a:spLocks/>
              </p:cNvSpPr>
              <p:nvPr/>
            </p:nvSpPr>
            <p:spPr bwMode="auto">
              <a:xfrm>
                <a:off x="2822" y="1706"/>
                <a:ext cx="875" cy="137"/>
              </a:xfrm>
              <a:custGeom>
                <a:avLst/>
                <a:gdLst>
                  <a:gd name="T0" fmla="*/ 0 w 875"/>
                  <a:gd name="T1" fmla="*/ 73 h 137"/>
                  <a:gd name="T2" fmla="*/ 104 w 875"/>
                  <a:gd name="T3" fmla="*/ 0 h 137"/>
                  <a:gd name="T4" fmla="*/ 784 w 875"/>
                  <a:gd name="T5" fmla="*/ 0 h 137"/>
                  <a:gd name="T6" fmla="*/ 875 w 875"/>
                  <a:gd name="T7" fmla="*/ 91 h 137"/>
                  <a:gd name="T8" fmla="*/ 784 w 875"/>
                  <a:gd name="T9" fmla="*/ 137 h 137"/>
                  <a:gd name="T10" fmla="*/ 107 w 875"/>
                  <a:gd name="T11" fmla="*/ 134 h 137"/>
                  <a:gd name="T12" fmla="*/ 0 w 875"/>
                  <a:gd name="T13" fmla="*/ 73 h 13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875"/>
                  <a:gd name="T22" fmla="*/ 0 h 137"/>
                  <a:gd name="T23" fmla="*/ 875 w 875"/>
                  <a:gd name="T24" fmla="*/ 137 h 13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875" h="137">
                    <a:moveTo>
                      <a:pt x="0" y="73"/>
                    </a:moveTo>
                    <a:lnTo>
                      <a:pt x="104" y="0"/>
                    </a:lnTo>
                    <a:lnTo>
                      <a:pt x="784" y="0"/>
                    </a:lnTo>
                    <a:lnTo>
                      <a:pt x="875" y="91"/>
                    </a:lnTo>
                    <a:lnTo>
                      <a:pt x="784" y="137"/>
                    </a:lnTo>
                    <a:lnTo>
                      <a:pt x="107" y="134"/>
                    </a:lnTo>
                    <a:lnTo>
                      <a:pt x="0" y="73"/>
                    </a:lnTo>
                    <a:close/>
                  </a:path>
                </a:pathLst>
              </a:custGeom>
              <a:solidFill>
                <a:srgbClr val="FEE474">
                  <a:alpha val="89803"/>
                </a:srgbClr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88" name="Text Box 77"/>
              <p:cNvSpPr txBox="1">
                <a:spLocks noChangeArrowheads="1"/>
              </p:cNvSpPr>
              <p:nvPr/>
            </p:nvSpPr>
            <p:spPr bwMode="auto">
              <a:xfrm>
                <a:off x="3628" y="1696"/>
                <a:ext cx="432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solidFill>
                      <a:schemeClr val="bg1"/>
                    </a:solidFill>
                  </a:rPr>
                  <a:t>LFA-1</a:t>
                </a:r>
              </a:p>
            </p:txBody>
          </p:sp>
        </p:grpSp>
        <p:grpSp>
          <p:nvGrpSpPr>
            <p:cNvPr id="8" name="Group 115"/>
            <p:cNvGrpSpPr>
              <a:grpSpLocks/>
            </p:cNvGrpSpPr>
            <p:nvPr/>
          </p:nvGrpSpPr>
          <p:grpSpPr bwMode="auto">
            <a:xfrm>
              <a:off x="2835" y="1525"/>
              <a:ext cx="1247" cy="192"/>
              <a:chOff x="2835" y="1525"/>
              <a:chExt cx="1247" cy="192"/>
            </a:xfrm>
          </p:grpSpPr>
          <p:sp>
            <p:nvSpPr>
              <p:cNvPr id="30785" name="Freeform 65"/>
              <p:cNvSpPr>
                <a:spLocks/>
              </p:cNvSpPr>
              <p:nvPr/>
            </p:nvSpPr>
            <p:spPr bwMode="auto">
              <a:xfrm>
                <a:off x="2835" y="1570"/>
                <a:ext cx="953" cy="91"/>
              </a:xfrm>
              <a:custGeom>
                <a:avLst/>
                <a:gdLst>
                  <a:gd name="T0" fmla="*/ 0 w 953"/>
                  <a:gd name="T1" fmla="*/ 0 h 91"/>
                  <a:gd name="T2" fmla="*/ 91 w 953"/>
                  <a:gd name="T3" fmla="*/ 91 h 91"/>
                  <a:gd name="T4" fmla="*/ 907 w 953"/>
                  <a:gd name="T5" fmla="*/ 91 h 91"/>
                  <a:gd name="T6" fmla="*/ 953 w 953"/>
                  <a:gd name="T7" fmla="*/ 46 h 91"/>
                  <a:gd name="T8" fmla="*/ 907 w 953"/>
                  <a:gd name="T9" fmla="*/ 0 h 91"/>
                  <a:gd name="T10" fmla="*/ 0 w 953"/>
                  <a:gd name="T11" fmla="*/ 0 h 9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53"/>
                  <a:gd name="T19" fmla="*/ 0 h 91"/>
                  <a:gd name="T20" fmla="*/ 953 w 953"/>
                  <a:gd name="T21" fmla="*/ 91 h 9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53" h="91">
                    <a:moveTo>
                      <a:pt x="0" y="0"/>
                    </a:moveTo>
                    <a:lnTo>
                      <a:pt x="91" y="91"/>
                    </a:lnTo>
                    <a:lnTo>
                      <a:pt x="907" y="91"/>
                    </a:lnTo>
                    <a:lnTo>
                      <a:pt x="953" y="46"/>
                    </a:lnTo>
                    <a:lnTo>
                      <a:pt x="90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EE474">
                  <a:alpha val="89803"/>
                </a:srgbClr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86" name="Text Box 79"/>
              <p:cNvSpPr txBox="1">
                <a:spLocks noChangeArrowheads="1"/>
              </p:cNvSpPr>
              <p:nvPr/>
            </p:nvSpPr>
            <p:spPr bwMode="auto">
              <a:xfrm>
                <a:off x="3742" y="1525"/>
                <a:ext cx="340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solidFill>
                      <a:schemeClr val="bg1"/>
                    </a:solidFill>
                  </a:rPr>
                  <a:t>CD2</a:t>
                </a:r>
              </a:p>
            </p:txBody>
          </p:sp>
        </p:grpSp>
        <p:grpSp>
          <p:nvGrpSpPr>
            <p:cNvPr id="9" name="Group 114"/>
            <p:cNvGrpSpPr>
              <a:grpSpLocks/>
            </p:cNvGrpSpPr>
            <p:nvPr/>
          </p:nvGrpSpPr>
          <p:grpSpPr bwMode="auto">
            <a:xfrm>
              <a:off x="2835" y="1389"/>
              <a:ext cx="1247" cy="192"/>
              <a:chOff x="2835" y="1389"/>
              <a:chExt cx="1247" cy="192"/>
            </a:xfrm>
          </p:grpSpPr>
          <p:sp>
            <p:nvSpPr>
              <p:cNvPr id="30783" name="Freeform 62"/>
              <p:cNvSpPr>
                <a:spLocks/>
              </p:cNvSpPr>
              <p:nvPr/>
            </p:nvSpPr>
            <p:spPr bwMode="auto">
              <a:xfrm>
                <a:off x="2835" y="1434"/>
                <a:ext cx="953" cy="90"/>
              </a:xfrm>
              <a:custGeom>
                <a:avLst/>
                <a:gdLst>
                  <a:gd name="T0" fmla="*/ 0 w 953"/>
                  <a:gd name="T1" fmla="*/ 0 h 90"/>
                  <a:gd name="T2" fmla="*/ 953 w 953"/>
                  <a:gd name="T3" fmla="*/ 0 h 90"/>
                  <a:gd name="T4" fmla="*/ 953 w 953"/>
                  <a:gd name="T5" fmla="*/ 90 h 90"/>
                  <a:gd name="T6" fmla="*/ 0 w 953"/>
                  <a:gd name="T7" fmla="*/ 90 h 90"/>
                  <a:gd name="T8" fmla="*/ 0 w 95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53"/>
                  <a:gd name="T16" fmla="*/ 0 h 90"/>
                  <a:gd name="T17" fmla="*/ 953 w 95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53" h="90">
                    <a:moveTo>
                      <a:pt x="0" y="0"/>
                    </a:moveTo>
                    <a:lnTo>
                      <a:pt x="953" y="0"/>
                    </a:lnTo>
                    <a:lnTo>
                      <a:pt x="953" y="90"/>
                    </a:lnTo>
                    <a:lnTo>
                      <a:pt x="0" y="9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FC00">
                  <a:alpha val="89803"/>
                </a:srgbClr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84" name="Text Box 82"/>
              <p:cNvSpPr txBox="1">
                <a:spLocks noChangeArrowheads="1"/>
              </p:cNvSpPr>
              <p:nvPr/>
            </p:nvSpPr>
            <p:spPr bwMode="auto">
              <a:xfrm>
                <a:off x="3742" y="1389"/>
                <a:ext cx="340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solidFill>
                      <a:srgbClr val="2E9301"/>
                    </a:solidFill>
                  </a:rPr>
                  <a:t>CD4</a:t>
                </a:r>
              </a:p>
            </p:txBody>
          </p:sp>
        </p:grpSp>
        <p:grpSp>
          <p:nvGrpSpPr>
            <p:cNvPr id="10" name="Group 113"/>
            <p:cNvGrpSpPr>
              <a:grpSpLocks/>
            </p:cNvGrpSpPr>
            <p:nvPr/>
          </p:nvGrpSpPr>
          <p:grpSpPr bwMode="auto">
            <a:xfrm>
              <a:off x="2835" y="1026"/>
              <a:ext cx="1330" cy="408"/>
              <a:chOff x="2835" y="1026"/>
              <a:chExt cx="1330" cy="408"/>
            </a:xfrm>
          </p:grpSpPr>
          <p:sp>
            <p:nvSpPr>
              <p:cNvPr id="30781" name="Freeform 61"/>
              <p:cNvSpPr>
                <a:spLocks/>
              </p:cNvSpPr>
              <p:nvPr/>
            </p:nvSpPr>
            <p:spPr bwMode="auto">
              <a:xfrm>
                <a:off x="2835" y="1071"/>
                <a:ext cx="1043" cy="363"/>
              </a:xfrm>
              <a:custGeom>
                <a:avLst/>
                <a:gdLst>
                  <a:gd name="T0" fmla="*/ 0 w 1043"/>
                  <a:gd name="T1" fmla="*/ 363 h 363"/>
                  <a:gd name="T2" fmla="*/ 953 w 1043"/>
                  <a:gd name="T3" fmla="*/ 0 h 363"/>
                  <a:gd name="T4" fmla="*/ 1043 w 1043"/>
                  <a:gd name="T5" fmla="*/ 46 h 363"/>
                  <a:gd name="T6" fmla="*/ 1043 w 1043"/>
                  <a:gd name="T7" fmla="*/ 91 h 363"/>
                  <a:gd name="T8" fmla="*/ 0 w 1043"/>
                  <a:gd name="T9" fmla="*/ 363 h 3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43"/>
                  <a:gd name="T16" fmla="*/ 0 h 363"/>
                  <a:gd name="T17" fmla="*/ 1043 w 1043"/>
                  <a:gd name="T18" fmla="*/ 363 h 36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43" h="363">
                    <a:moveTo>
                      <a:pt x="0" y="363"/>
                    </a:moveTo>
                    <a:lnTo>
                      <a:pt x="953" y="0"/>
                    </a:lnTo>
                    <a:lnTo>
                      <a:pt x="1043" y="46"/>
                    </a:lnTo>
                    <a:lnTo>
                      <a:pt x="1043" y="91"/>
                    </a:lnTo>
                    <a:lnTo>
                      <a:pt x="0" y="363"/>
                    </a:lnTo>
                    <a:close/>
                  </a:path>
                </a:pathLst>
              </a:custGeom>
              <a:solidFill>
                <a:srgbClr val="00FC00">
                  <a:alpha val="89803"/>
                </a:srgbClr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82" name="Text Box 84"/>
              <p:cNvSpPr txBox="1">
                <a:spLocks noChangeArrowheads="1"/>
              </p:cNvSpPr>
              <p:nvPr/>
            </p:nvSpPr>
            <p:spPr bwMode="auto">
              <a:xfrm>
                <a:off x="3833" y="1026"/>
                <a:ext cx="332" cy="21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b="1" dirty="0">
                    <a:solidFill>
                      <a:srgbClr val="C00000"/>
                    </a:solidFill>
                  </a:rPr>
                  <a:t>CD3</a:t>
                </a:r>
              </a:p>
            </p:txBody>
          </p:sp>
        </p:grpSp>
      </p:grpSp>
      <p:grpSp>
        <p:nvGrpSpPr>
          <p:cNvPr id="11" name="Group 122"/>
          <p:cNvGrpSpPr>
            <a:grpSpLocks/>
          </p:cNvGrpSpPr>
          <p:nvPr/>
        </p:nvGrpSpPr>
        <p:grpSpPr bwMode="auto">
          <a:xfrm>
            <a:off x="2700338" y="836613"/>
            <a:ext cx="2473325" cy="1597025"/>
            <a:chOff x="1701" y="527"/>
            <a:chExt cx="1558" cy="1006"/>
          </a:xfrm>
        </p:grpSpPr>
        <p:grpSp>
          <p:nvGrpSpPr>
            <p:cNvPr id="12" name="Group 109"/>
            <p:cNvGrpSpPr>
              <a:grpSpLocks/>
            </p:cNvGrpSpPr>
            <p:nvPr/>
          </p:nvGrpSpPr>
          <p:grpSpPr bwMode="auto">
            <a:xfrm>
              <a:off x="1701" y="527"/>
              <a:ext cx="1090" cy="1006"/>
              <a:chOff x="1701" y="527"/>
              <a:chExt cx="1090" cy="1006"/>
            </a:xfrm>
          </p:grpSpPr>
          <p:sp>
            <p:nvSpPr>
              <p:cNvPr id="30775" name="Freeform 54"/>
              <p:cNvSpPr>
                <a:spLocks/>
              </p:cNvSpPr>
              <p:nvPr/>
            </p:nvSpPr>
            <p:spPr bwMode="auto">
              <a:xfrm>
                <a:off x="1701" y="527"/>
                <a:ext cx="1090" cy="1006"/>
              </a:xfrm>
              <a:custGeom>
                <a:avLst/>
                <a:gdLst>
                  <a:gd name="T0" fmla="*/ 0 w 1090"/>
                  <a:gd name="T1" fmla="*/ 249 h 1006"/>
                  <a:gd name="T2" fmla="*/ 1089 w 1090"/>
                  <a:gd name="T3" fmla="*/ 0 h 1006"/>
                  <a:gd name="T4" fmla="*/ 1075 w 1090"/>
                  <a:gd name="T5" fmla="*/ 269 h 1006"/>
                  <a:gd name="T6" fmla="*/ 568 w 1090"/>
                  <a:gd name="T7" fmla="*/ 476 h 1006"/>
                  <a:gd name="T8" fmla="*/ 568 w 1090"/>
                  <a:gd name="T9" fmla="*/ 707 h 1006"/>
                  <a:gd name="T10" fmla="*/ 1090 w 1090"/>
                  <a:gd name="T11" fmla="*/ 707 h 1006"/>
                  <a:gd name="T12" fmla="*/ 1090 w 1090"/>
                  <a:gd name="T13" fmla="*/ 1006 h 1006"/>
                  <a:gd name="T14" fmla="*/ 15 w 1090"/>
                  <a:gd name="T15" fmla="*/ 1006 h 1006"/>
                  <a:gd name="T16" fmla="*/ 0 w 1090"/>
                  <a:gd name="T17" fmla="*/ 249 h 100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090"/>
                  <a:gd name="T28" fmla="*/ 0 h 1006"/>
                  <a:gd name="T29" fmla="*/ 1090 w 1090"/>
                  <a:gd name="T30" fmla="*/ 1006 h 100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090" h="1006">
                    <a:moveTo>
                      <a:pt x="0" y="249"/>
                    </a:moveTo>
                    <a:lnTo>
                      <a:pt x="1089" y="0"/>
                    </a:lnTo>
                    <a:lnTo>
                      <a:pt x="1075" y="269"/>
                    </a:lnTo>
                    <a:lnTo>
                      <a:pt x="568" y="476"/>
                    </a:lnTo>
                    <a:lnTo>
                      <a:pt x="568" y="707"/>
                    </a:lnTo>
                    <a:lnTo>
                      <a:pt x="1090" y="707"/>
                    </a:lnTo>
                    <a:lnTo>
                      <a:pt x="1090" y="1006"/>
                    </a:lnTo>
                    <a:lnTo>
                      <a:pt x="15" y="1006"/>
                    </a:lnTo>
                    <a:lnTo>
                      <a:pt x="0" y="249"/>
                    </a:lnTo>
                    <a:close/>
                  </a:path>
                </a:pathLst>
              </a:custGeom>
              <a:solidFill>
                <a:srgbClr val="618FFD">
                  <a:alpha val="89803"/>
                </a:srgbClr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6141" name="Text Box 93"/>
              <p:cNvSpPr txBox="1">
                <a:spLocks noChangeArrowheads="1"/>
              </p:cNvSpPr>
              <p:nvPr/>
            </p:nvSpPr>
            <p:spPr bwMode="auto">
              <a:xfrm>
                <a:off x="1701" y="754"/>
                <a:ext cx="668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>
                <a:outerShdw dist="28398" dir="1593903" algn="ctr" rotWithShape="0">
                  <a:schemeClr val="tx2"/>
                </a:outerShdw>
              </a:effec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1800">
                    <a:solidFill>
                      <a:srgbClr val="FFFFFF"/>
                    </a:solidFill>
                  </a:rPr>
                  <a:t>HLA-DR</a:t>
                </a:r>
              </a:p>
            </p:txBody>
          </p:sp>
        </p:grpSp>
        <p:grpSp>
          <p:nvGrpSpPr>
            <p:cNvPr id="13" name="Group 96"/>
            <p:cNvGrpSpPr>
              <a:grpSpLocks/>
            </p:cNvGrpSpPr>
            <p:nvPr/>
          </p:nvGrpSpPr>
          <p:grpSpPr bwMode="auto">
            <a:xfrm>
              <a:off x="2291" y="845"/>
              <a:ext cx="968" cy="363"/>
              <a:chOff x="1973" y="2115"/>
              <a:chExt cx="968" cy="363"/>
            </a:xfrm>
          </p:grpSpPr>
          <p:sp>
            <p:nvSpPr>
              <p:cNvPr id="30773" name="Freeform 56"/>
              <p:cNvSpPr>
                <a:spLocks/>
              </p:cNvSpPr>
              <p:nvPr/>
            </p:nvSpPr>
            <p:spPr bwMode="auto">
              <a:xfrm>
                <a:off x="1973" y="2115"/>
                <a:ext cx="968" cy="363"/>
              </a:xfrm>
              <a:custGeom>
                <a:avLst/>
                <a:gdLst>
                  <a:gd name="T0" fmla="*/ 0 w 968"/>
                  <a:gd name="T1" fmla="*/ 181 h 363"/>
                  <a:gd name="T2" fmla="*/ 499 w 968"/>
                  <a:gd name="T3" fmla="*/ 0 h 363"/>
                  <a:gd name="T4" fmla="*/ 968 w 968"/>
                  <a:gd name="T5" fmla="*/ 166 h 363"/>
                  <a:gd name="T6" fmla="*/ 499 w 968"/>
                  <a:gd name="T7" fmla="*/ 363 h 363"/>
                  <a:gd name="T8" fmla="*/ 0 w 968"/>
                  <a:gd name="T9" fmla="*/ 363 h 363"/>
                  <a:gd name="T10" fmla="*/ 0 w 968"/>
                  <a:gd name="T11" fmla="*/ 181 h 36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68"/>
                  <a:gd name="T19" fmla="*/ 0 h 363"/>
                  <a:gd name="T20" fmla="*/ 968 w 968"/>
                  <a:gd name="T21" fmla="*/ 363 h 36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68" h="363">
                    <a:moveTo>
                      <a:pt x="0" y="181"/>
                    </a:moveTo>
                    <a:lnTo>
                      <a:pt x="499" y="0"/>
                    </a:lnTo>
                    <a:lnTo>
                      <a:pt x="968" y="166"/>
                    </a:lnTo>
                    <a:lnTo>
                      <a:pt x="499" y="363"/>
                    </a:lnTo>
                    <a:lnTo>
                      <a:pt x="0" y="363"/>
                    </a:lnTo>
                    <a:lnTo>
                      <a:pt x="0" y="181"/>
                    </a:lnTo>
                    <a:close/>
                  </a:path>
                </a:pathLst>
              </a:custGeom>
              <a:solidFill>
                <a:srgbClr val="ED071D"/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6143" name="Text Box 95"/>
              <p:cNvSpPr txBox="1">
                <a:spLocks noChangeArrowheads="1"/>
              </p:cNvSpPr>
              <p:nvPr/>
            </p:nvSpPr>
            <p:spPr bwMode="auto">
              <a:xfrm>
                <a:off x="2245" y="2194"/>
                <a:ext cx="308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>
                <a:outerShdw dist="28398" dir="1593903" algn="ctr" rotWithShape="0">
                  <a:schemeClr val="tx2"/>
                </a:outerShdw>
              </a:effec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1800">
                    <a:solidFill>
                      <a:srgbClr val="FFFFFF"/>
                    </a:solidFill>
                  </a:rPr>
                  <a:t>Ag</a:t>
                </a:r>
              </a:p>
            </p:txBody>
          </p:sp>
        </p:grpSp>
      </p:grpSp>
      <p:grpSp>
        <p:nvGrpSpPr>
          <p:cNvPr id="14" name="Group 132"/>
          <p:cNvGrpSpPr>
            <a:grpSpLocks/>
          </p:cNvGrpSpPr>
          <p:nvPr/>
        </p:nvGrpSpPr>
        <p:grpSpPr bwMode="auto">
          <a:xfrm>
            <a:off x="5508625" y="333375"/>
            <a:ext cx="3600450" cy="4011613"/>
            <a:chOff x="2789" y="210"/>
            <a:chExt cx="2722" cy="2527"/>
          </a:xfrm>
        </p:grpSpPr>
        <p:grpSp>
          <p:nvGrpSpPr>
            <p:cNvPr id="15" name="Group 127"/>
            <p:cNvGrpSpPr>
              <a:grpSpLocks/>
            </p:cNvGrpSpPr>
            <p:nvPr/>
          </p:nvGrpSpPr>
          <p:grpSpPr bwMode="auto">
            <a:xfrm>
              <a:off x="3515" y="210"/>
              <a:ext cx="1996" cy="2527"/>
              <a:chOff x="3515" y="210"/>
              <a:chExt cx="1996" cy="2527"/>
            </a:xfrm>
          </p:grpSpPr>
          <p:sp>
            <p:nvSpPr>
              <p:cNvPr id="30769" name="Oval 125"/>
              <p:cNvSpPr>
                <a:spLocks noChangeArrowheads="1"/>
              </p:cNvSpPr>
              <p:nvPr/>
            </p:nvSpPr>
            <p:spPr bwMode="auto">
              <a:xfrm>
                <a:off x="4195" y="709"/>
                <a:ext cx="1316" cy="1361"/>
              </a:xfrm>
              <a:prstGeom prst="ellipse">
                <a:avLst/>
              </a:prstGeom>
              <a:solidFill>
                <a:srgbClr val="CECECE">
                  <a:alpha val="50195"/>
                </a:srgbClr>
              </a:solidFill>
              <a:ln w="12700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70" name="Freeform 110"/>
              <p:cNvSpPr>
                <a:spLocks/>
              </p:cNvSpPr>
              <p:nvPr/>
            </p:nvSpPr>
            <p:spPr bwMode="auto">
              <a:xfrm flipH="1">
                <a:off x="3515" y="210"/>
                <a:ext cx="650" cy="2527"/>
              </a:xfrm>
              <a:custGeom>
                <a:avLst/>
                <a:gdLst>
                  <a:gd name="T0" fmla="*/ 116 w 650"/>
                  <a:gd name="T1" fmla="*/ 0 h 2527"/>
                  <a:gd name="T2" fmla="*/ 323 w 650"/>
                  <a:gd name="T3" fmla="*/ 199 h 2527"/>
                  <a:gd name="T4" fmla="*/ 561 w 650"/>
                  <a:gd name="T5" fmla="*/ 576 h 2527"/>
                  <a:gd name="T6" fmla="*/ 646 w 650"/>
                  <a:gd name="T7" fmla="*/ 1267 h 2527"/>
                  <a:gd name="T8" fmla="*/ 538 w 650"/>
                  <a:gd name="T9" fmla="*/ 1920 h 2527"/>
                  <a:gd name="T10" fmla="*/ 292 w 650"/>
                  <a:gd name="T11" fmla="*/ 2311 h 2527"/>
                  <a:gd name="T12" fmla="*/ 0 w 650"/>
                  <a:gd name="T13" fmla="*/ 2527 h 25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50"/>
                  <a:gd name="T22" fmla="*/ 0 h 2527"/>
                  <a:gd name="T23" fmla="*/ 650 w 650"/>
                  <a:gd name="T24" fmla="*/ 2527 h 252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50" h="2527">
                    <a:moveTo>
                      <a:pt x="116" y="0"/>
                    </a:moveTo>
                    <a:cubicBezTo>
                      <a:pt x="150" y="33"/>
                      <a:pt x="249" y="103"/>
                      <a:pt x="323" y="199"/>
                    </a:cubicBezTo>
                    <a:cubicBezTo>
                      <a:pt x="397" y="295"/>
                      <a:pt x="507" y="398"/>
                      <a:pt x="561" y="576"/>
                    </a:cubicBezTo>
                    <a:cubicBezTo>
                      <a:pt x="615" y="754"/>
                      <a:pt x="650" y="1043"/>
                      <a:pt x="646" y="1267"/>
                    </a:cubicBezTo>
                    <a:cubicBezTo>
                      <a:pt x="642" y="1491"/>
                      <a:pt x="597" y="1746"/>
                      <a:pt x="538" y="1920"/>
                    </a:cubicBezTo>
                    <a:cubicBezTo>
                      <a:pt x="479" y="2094"/>
                      <a:pt x="382" y="2210"/>
                      <a:pt x="292" y="2311"/>
                    </a:cubicBezTo>
                    <a:cubicBezTo>
                      <a:pt x="202" y="2412"/>
                      <a:pt x="61" y="2482"/>
                      <a:pt x="0" y="2527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6" name="Group 128"/>
            <p:cNvGrpSpPr>
              <a:grpSpLocks/>
            </p:cNvGrpSpPr>
            <p:nvPr/>
          </p:nvGrpSpPr>
          <p:grpSpPr bwMode="auto">
            <a:xfrm>
              <a:off x="2789" y="527"/>
              <a:ext cx="1509" cy="862"/>
              <a:chOff x="2790" y="527"/>
              <a:chExt cx="1509" cy="862"/>
            </a:xfrm>
          </p:grpSpPr>
          <p:grpSp>
            <p:nvGrpSpPr>
              <p:cNvPr id="17" name="Group 112"/>
              <p:cNvGrpSpPr>
                <a:grpSpLocks/>
              </p:cNvGrpSpPr>
              <p:nvPr/>
            </p:nvGrpSpPr>
            <p:grpSpPr bwMode="auto">
              <a:xfrm>
                <a:off x="3833" y="663"/>
                <a:ext cx="466" cy="363"/>
                <a:chOff x="3833" y="663"/>
                <a:chExt cx="466" cy="363"/>
              </a:xfrm>
            </p:grpSpPr>
            <p:sp>
              <p:nvSpPr>
                <p:cNvPr id="30767" name="Text Box 87"/>
                <p:cNvSpPr txBox="1">
                  <a:spLocks noChangeArrowheads="1"/>
                </p:cNvSpPr>
                <p:nvPr/>
              </p:nvSpPr>
              <p:spPr bwMode="auto">
                <a:xfrm>
                  <a:off x="3833" y="750"/>
                  <a:ext cx="466" cy="23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800">
                      <a:solidFill>
                        <a:srgbClr val="2E9301"/>
                      </a:solidFill>
                    </a:rPr>
                    <a:t>TcR</a:t>
                  </a:r>
                </a:p>
              </p:txBody>
            </p:sp>
            <p:sp>
              <p:nvSpPr>
                <p:cNvPr id="30768" name="Freeform 88"/>
                <p:cNvSpPr>
                  <a:spLocks/>
                </p:cNvSpPr>
                <p:nvPr/>
              </p:nvSpPr>
              <p:spPr bwMode="auto">
                <a:xfrm>
                  <a:off x="3833" y="663"/>
                  <a:ext cx="45" cy="363"/>
                </a:xfrm>
                <a:custGeom>
                  <a:avLst/>
                  <a:gdLst>
                    <a:gd name="T0" fmla="*/ 0 w 45"/>
                    <a:gd name="T1" fmla="*/ 0 h 363"/>
                    <a:gd name="T2" fmla="*/ 45 w 45"/>
                    <a:gd name="T3" fmla="*/ 0 h 363"/>
                    <a:gd name="T4" fmla="*/ 45 w 45"/>
                    <a:gd name="T5" fmla="*/ 363 h 363"/>
                    <a:gd name="T6" fmla="*/ 0 w 45"/>
                    <a:gd name="T7" fmla="*/ 363 h 36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5"/>
                    <a:gd name="T13" fmla="*/ 0 h 363"/>
                    <a:gd name="T14" fmla="*/ 45 w 45"/>
                    <a:gd name="T15" fmla="*/ 363 h 36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5" h="363">
                      <a:moveTo>
                        <a:pt x="0" y="0"/>
                      </a:moveTo>
                      <a:lnTo>
                        <a:pt x="45" y="0"/>
                      </a:lnTo>
                      <a:lnTo>
                        <a:pt x="45" y="363"/>
                      </a:lnTo>
                      <a:lnTo>
                        <a:pt x="0" y="363"/>
                      </a:lnTo>
                    </a:path>
                  </a:pathLst>
                </a:custGeom>
                <a:noFill/>
                <a:ln w="28575" cap="flat" cmpd="sng">
                  <a:solidFill>
                    <a:srgbClr val="2E930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8" name="Group 111"/>
              <p:cNvGrpSpPr>
                <a:grpSpLocks/>
              </p:cNvGrpSpPr>
              <p:nvPr/>
            </p:nvGrpSpPr>
            <p:grpSpPr bwMode="auto">
              <a:xfrm>
                <a:off x="2790" y="527"/>
                <a:ext cx="998" cy="862"/>
                <a:chOff x="2790" y="527"/>
                <a:chExt cx="998" cy="862"/>
              </a:xfrm>
            </p:grpSpPr>
            <p:sp>
              <p:nvSpPr>
                <p:cNvPr id="30763" name="Freeform 59"/>
                <p:cNvSpPr>
                  <a:spLocks/>
                </p:cNvSpPr>
                <p:nvPr/>
              </p:nvSpPr>
              <p:spPr bwMode="auto">
                <a:xfrm>
                  <a:off x="2835" y="527"/>
                  <a:ext cx="953" cy="438"/>
                </a:xfrm>
                <a:custGeom>
                  <a:avLst/>
                  <a:gdLst>
                    <a:gd name="T0" fmla="*/ 0 w 953"/>
                    <a:gd name="T1" fmla="*/ 0 h 438"/>
                    <a:gd name="T2" fmla="*/ 953 w 953"/>
                    <a:gd name="T3" fmla="*/ 136 h 438"/>
                    <a:gd name="T4" fmla="*/ 953 w 953"/>
                    <a:gd name="T5" fmla="*/ 272 h 438"/>
                    <a:gd name="T6" fmla="*/ 494 w 953"/>
                    <a:gd name="T7" fmla="*/ 438 h 438"/>
                    <a:gd name="T8" fmla="*/ 0 w 953"/>
                    <a:gd name="T9" fmla="*/ 272 h 438"/>
                    <a:gd name="T10" fmla="*/ 0 w 953"/>
                    <a:gd name="T11" fmla="*/ 0 h 43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953"/>
                    <a:gd name="T19" fmla="*/ 0 h 438"/>
                    <a:gd name="T20" fmla="*/ 953 w 953"/>
                    <a:gd name="T21" fmla="*/ 438 h 43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953" h="438">
                      <a:moveTo>
                        <a:pt x="0" y="0"/>
                      </a:moveTo>
                      <a:lnTo>
                        <a:pt x="953" y="136"/>
                      </a:lnTo>
                      <a:lnTo>
                        <a:pt x="953" y="272"/>
                      </a:lnTo>
                      <a:lnTo>
                        <a:pt x="494" y="438"/>
                      </a:lnTo>
                      <a:lnTo>
                        <a:pt x="0" y="27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AE00">
                    <a:alpha val="89803"/>
                  </a:srgbClr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64" name="Freeform 60"/>
                <p:cNvSpPr>
                  <a:spLocks/>
                </p:cNvSpPr>
                <p:nvPr/>
              </p:nvSpPr>
              <p:spPr bwMode="auto">
                <a:xfrm>
                  <a:off x="2835" y="890"/>
                  <a:ext cx="953" cy="499"/>
                </a:xfrm>
                <a:custGeom>
                  <a:avLst/>
                  <a:gdLst>
                    <a:gd name="T0" fmla="*/ 0 w 953"/>
                    <a:gd name="T1" fmla="*/ 363 h 499"/>
                    <a:gd name="T2" fmla="*/ 953 w 953"/>
                    <a:gd name="T3" fmla="*/ 0 h 499"/>
                    <a:gd name="T4" fmla="*/ 953 w 953"/>
                    <a:gd name="T5" fmla="*/ 136 h 499"/>
                    <a:gd name="T6" fmla="*/ 0 w 953"/>
                    <a:gd name="T7" fmla="*/ 499 h 499"/>
                    <a:gd name="T8" fmla="*/ 0 w 953"/>
                    <a:gd name="T9" fmla="*/ 363 h 49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53"/>
                    <a:gd name="T16" fmla="*/ 0 h 499"/>
                    <a:gd name="T17" fmla="*/ 953 w 953"/>
                    <a:gd name="T18" fmla="*/ 499 h 49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53" h="499">
                      <a:moveTo>
                        <a:pt x="0" y="363"/>
                      </a:moveTo>
                      <a:lnTo>
                        <a:pt x="953" y="0"/>
                      </a:lnTo>
                      <a:lnTo>
                        <a:pt x="953" y="136"/>
                      </a:lnTo>
                      <a:lnTo>
                        <a:pt x="0" y="499"/>
                      </a:lnTo>
                      <a:lnTo>
                        <a:pt x="0" y="363"/>
                      </a:lnTo>
                      <a:close/>
                    </a:path>
                  </a:pathLst>
                </a:custGeom>
                <a:solidFill>
                  <a:srgbClr val="00AE00">
                    <a:alpha val="89803"/>
                  </a:srgbClr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65" name="Text Box 97"/>
                <p:cNvSpPr txBox="1">
                  <a:spLocks noChangeArrowheads="1"/>
                </p:cNvSpPr>
                <p:nvPr/>
              </p:nvSpPr>
              <p:spPr bwMode="auto">
                <a:xfrm>
                  <a:off x="2790" y="530"/>
                  <a:ext cx="293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400">
                      <a:solidFill>
                        <a:srgbClr val="FFFF00"/>
                      </a:solidFill>
                    </a:rPr>
                    <a:t>V</a:t>
                  </a:r>
                  <a:r>
                    <a:rPr lang="en-US" sz="1200">
                      <a:solidFill>
                        <a:srgbClr val="FFFF00"/>
                      </a:solidFill>
                      <a:latin typeface="Symbol" pitchFamily="18" charset="2"/>
                    </a:rPr>
                    <a:t>b</a:t>
                  </a:r>
                </a:p>
              </p:txBody>
            </p:sp>
            <p:sp>
              <p:nvSpPr>
                <p:cNvPr id="30766" name="Text Box 98"/>
                <p:cNvSpPr txBox="1">
                  <a:spLocks noChangeArrowheads="1"/>
                </p:cNvSpPr>
                <p:nvPr/>
              </p:nvSpPr>
              <p:spPr bwMode="auto">
                <a:xfrm>
                  <a:off x="2790" y="1227"/>
                  <a:ext cx="264" cy="15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000">
                      <a:solidFill>
                        <a:srgbClr val="FFFF00"/>
                      </a:solidFill>
                    </a:rPr>
                    <a:t>V</a:t>
                  </a:r>
                  <a:r>
                    <a:rPr lang="en-US" sz="1000">
                      <a:solidFill>
                        <a:srgbClr val="FFFF00"/>
                      </a:solidFill>
                      <a:latin typeface="Symbol" pitchFamily="18" charset="2"/>
                    </a:rPr>
                    <a:t>a</a:t>
                  </a:r>
                </a:p>
              </p:txBody>
            </p:sp>
          </p:grpSp>
        </p:grpSp>
      </p:grpSp>
      <p:grpSp>
        <p:nvGrpSpPr>
          <p:cNvPr id="19" name="Group 137"/>
          <p:cNvGrpSpPr>
            <a:grpSpLocks/>
          </p:cNvGrpSpPr>
          <p:nvPr/>
        </p:nvGrpSpPr>
        <p:grpSpPr bwMode="auto">
          <a:xfrm>
            <a:off x="900113" y="2403475"/>
            <a:ext cx="2484437" cy="541338"/>
            <a:chOff x="1315" y="1514"/>
            <a:chExt cx="1565" cy="341"/>
          </a:xfrm>
        </p:grpSpPr>
        <p:grpSp>
          <p:nvGrpSpPr>
            <p:cNvPr id="20" name="Group 120"/>
            <p:cNvGrpSpPr>
              <a:grpSpLocks/>
            </p:cNvGrpSpPr>
            <p:nvPr/>
          </p:nvGrpSpPr>
          <p:grpSpPr bwMode="auto">
            <a:xfrm>
              <a:off x="1563" y="1661"/>
              <a:ext cx="1317" cy="194"/>
              <a:chOff x="1563" y="1661"/>
              <a:chExt cx="1317" cy="194"/>
            </a:xfrm>
          </p:grpSpPr>
          <p:sp>
            <p:nvSpPr>
              <p:cNvPr id="30757" name="Freeform 64"/>
              <p:cNvSpPr>
                <a:spLocks/>
              </p:cNvSpPr>
              <p:nvPr/>
            </p:nvSpPr>
            <p:spPr bwMode="auto">
              <a:xfrm>
                <a:off x="1565" y="1706"/>
                <a:ext cx="1315" cy="137"/>
              </a:xfrm>
              <a:custGeom>
                <a:avLst/>
                <a:gdLst>
                  <a:gd name="T0" fmla="*/ 45 w 1315"/>
                  <a:gd name="T1" fmla="*/ 0 h 137"/>
                  <a:gd name="T2" fmla="*/ 1315 w 1315"/>
                  <a:gd name="T3" fmla="*/ 0 h 137"/>
                  <a:gd name="T4" fmla="*/ 1195 w 1315"/>
                  <a:gd name="T5" fmla="*/ 65 h 137"/>
                  <a:gd name="T6" fmla="*/ 1315 w 1315"/>
                  <a:gd name="T7" fmla="*/ 137 h 137"/>
                  <a:gd name="T8" fmla="*/ 45 w 1315"/>
                  <a:gd name="T9" fmla="*/ 137 h 137"/>
                  <a:gd name="T10" fmla="*/ 0 w 1315"/>
                  <a:gd name="T11" fmla="*/ 91 h 137"/>
                  <a:gd name="T12" fmla="*/ 45 w 1315"/>
                  <a:gd name="T13" fmla="*/ 0 h 13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15"/>
                  <a:gd name="T22" fmla="*/ 0 h 137"/>
                  <a:gd name="T23" fmla="*/ 1315 w 1315"/>
                  <a:gd name="T24" fmla="*/ 137 h 13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15" h="137">
                    <a:moveTo>
                      <a:pt x="45" y="0"/>
                    </a:moveTo>
                    <a:lnTo>
                      <a:pt x="1315" y="0"/>
                    </a:lnTo>
                    <a:lnTo>
                      <a:pt x="1195" y="65"/>
                    </a:lnTo>
                    <a:lnTo>
                      <a:pt x="1315" y="137"/>
                    </a:lnTo>
                    <a:lnTo>
                      <a:pt x="45" y="137"/>
                    </a:lnTo>
                    <a:lnTo>
                      <a:pt x="0" y="91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99D1F7">
                  <a:alpha val="89803"/>
                </a:srgbClr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58" name="Text Box 76"/>
              <p:cNvSpPr txBox="1">
                <a:spLocks noChangeArrowheads="1"/>
              </p:cNvSpPr>
              <p:nvPr/>
            </p:nvSpPr>
            <p:spPr bwMode="auto">
              <a:xfrm>
                <a:off x="1563" y="1661"/>
                <a:ext cx="466" cy="19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b="1" dirty="0"/>
                  <a:t>ICAM-1</a:t>
                </a:r>
              </a:p>
            </p:txBody>
          </p:sp>
        </p:grpSp>
        <p:grpSp>
          <p:nvGrpSpPr>
            <p:cNvPr id="21" name="Group 121"/>
            <p:cNvGrpSpPr>
              <a:grpSpLocks/>
            </p:cNvGrpSpPr>
            <p:nvPr/>
          </p:nvGrpSpPr>
          <p:grpSpPr bwMode="auto">
            <a:xfrm>
              <a:off x="1315" y="1514"/>
              <a:ext cx="1565" cy="194"/>
              <a:chOff x="1315" y="1514"/>
              <a:chExt cx="1565" cy="194"/>
            </a:xfrm>
          </p:grpSpPr>
          <p:sp>
            <p:nvSpPr>
              <p:cNvPr id="30755" name="Freeform 63"/>
              <p:cNvSpPr>
                <a:spLocks/>
              </p:cNvSpPr>
              <p:nvPr/>
            </p:nvSpPr>
            <p:spPr bwMode="auto">
              <a:xfrm>
                <a:off x="1701" y="1570"/>
                <a:ext cx="1179" cy="91"/>
              </a:xfrm>
              <a:custGeom>
                <a:avLst/>
                <a:gdLst>
                  <a:gd name="T0" fmla="*/ 46 w 1179"/>
                  <a:gd name="T1" fmla="*/ 0 h 91"/>
                  <a:gd name="T2" fmla="*/ 1089 w 1179"/>
                  <a:gd name="T3" fmla="*/ 0 h 91"/>
                  <a:gd name="T4" fmla="*/ 1179 w 1179"/>
                  <a:gd name="T5" fmla="*/ 91 h 91"/>
                  <a:gd name="T6" fmla="*/ 0 w 1179"/>
                  <a:gd name="T7" fmla="*/ 91 h 91"/>
                  <a:gd name="T8" fmla="*/ 0 w 1179"/>
                  <a:gd name="T9" fmla="*/ 46 h 91"/>
                  <a:gd name="T10" fmla="*/ 0 w 1179"/>
                  <a:gd name="T11" fmla="*/ 0 h 91"/>
                  <a:gd name="T12" fmla="*/ 46 w 1179"/>
                  <a:gd name="T13" fmla="*/ 0 h 9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179"/>
                  <a:gd name="T22" fmla="*/ 0 h 91"/>
                  <a:gd name="T23" fmla="*/ 1179 w 1179"/>
                  <a:gd name="T24" fmla="*/ 91 h 9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179" h="91">
                    <a:moveTo>
                      <a:pt x="46" y="0"/>
                    </a:moveTo>
                    <a:lnTo>
                      <a:pt x="1089" y="0"/>
                    </a:lnTo>
                    <a:lnTo>
                      <a:pt x="1179" y="91"/>
                    </a:lnTo>
                    <a:lnTo>
                      <a:pt x="0" y="91"/>
                    </a:lnTo>
                    <a:lnTo>
                      <a:pt x="0" y="46"/>
                    </a:lnTo>
                    <a:lnTo>
                      <a:pt x="0" y="0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99D1F7">
                  <a:alpha val="89803"/>
                </a:srgbClr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56" name="Text Box 100"/>
              <p:cNvSpPr txBox="1">
                <a:spLocks noChangeArrowheads="1"/>
              </p:cNvSpPr>
              <p:nvPr/>
            </p:nvSpPr>
            <p:spPr bwMode="auto">
              <a:xfrm>
                <a:off x="1315" y="1514"/>
                <a:ext cx="366" cy="19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b="1" dirty="0"/>
                  <a:t>LFA-3</a:t>
                </a:r>
              </a:p>
            </p:txBody>
          </p:sp>
        </p:grpSp>
      </p:grpSp>
      <p:grpSp>
        <p:nvGrpSpPr>
          <p:cNvPr id="22" name="Group 119"/>
          <p:cNvGrpSpPr>
            <a:grpSpLocks/>
          </p:cNvGrpSpPr>
          <p:nvPr/>
        </p:nvGrpSpPr>
        <p:grpSpPr bwMode="auto">
          <a:xfrm>
            <a:off x="179388" y="2908300"/>
            <a:ext cx="3313112" cy="307975"/>
            <a:chOff x="793" y="1832"/>
            <a:chExt cx="2087" cy="194"/>
          </a:xfrm>
        </p:grpSpPr>
        <p:sp>
          <p:nvSpPr>
            <p:cNvPr id="30751" name="Freeform 68"/>
            <p:cNvSpPr>
              <a:spLocks/>
            </p:cNvSpPr>
            <p:nvPr/>
          </p:nvSpPr>
          <p:spPr bwMode="auto">
            <a:xfrm>
              <a:off x="1565" y="1888"/>
              <a:ext cx="1315" cy="91"/>
            </a:xfrm>
            <a:custGeom>
              <a:avLst/>
              <a:gdLst>
                <a:gd name="T0" fmla="*/ 45 w 1315"/>
                <a:gd name="T1" fmla="*/ 0 h 91"/>
                <a:gd name="T2" fmla="*/ 1225 w 1315"/>
                <a:gd name="T3" fmla="*/ 0 h 91"/>
                <a:gd name="T4" fmla="*/ 1315 w 1315"/>
                <a:gd name="T5" fmla="*/ 91 h 91"/>
                <a:gd name="T6" fmla="*/ 45 w 1315"/>
                <a:gd name="T7" fmla="*/ 91 h 91"/>
                <a:gd name="T8" fmla="*/ 0 w 1315"/>
                <a:gd name="T9" fmla="*/ 45 h 91"/>
                <a:gd name="T10" fmla="*/ 45 w 1315"/>
                <a:gd name="T11" fmla="*/ 0 h 9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15"/>
                <a:gd name="T19" fmla="*/ 0 h 91"/>
                <a:gd name="T20" fmla="*/ 1315 w 1315"/>
                <a:gd name="T21" fmla="*/ 91 h 9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15" h="91">
                  <a:moveTo>
                    <a:pt x="45" y="0"/>
                  </a:moveTo>
                  <a:lnTo>
                    <a:pt x="1225" y="0"/>
                  </a:lnTo>
                  <a:lnTo>
                    <a:pt x="1315" y="91"/>
                  </a:lnTo>
                  <a:lnTo>
                    <a:pt x="45" y="91"/>
                  </a:lnTo>
                  <a:lnTo>
                    <a:pt x="0" y="45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CDB9DF">
                <a:alpha val="89803"/>
              </a:srgbClr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52" name="Text Box 104"/>
            <p:cNvSpPr txBox="1">
              <a:spLocks noChangeArrowheads="1"/>
            </p:cNvSpPr>
            <p:nvPr/>
          </p:nvSpPr>
          <p:spPr bwMode="auto">
            <a:xfrm>
              <a:off x="793" y="1832"/>
              <a:ext cx="718" cy="1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1" dirty="0">
                  <a:solidFill>
                    <a:srgbClr val="1136AD"/>
                  </a:solidFill>
                </a:rPr>
                <a:t>CD80/86(B7)</a:t>
              </a:r>
            </a:p>
          </p:txBody>
        </p:sp>
      </p:grpSp>
      <p:grpSp>
        <p:nvGrpSpPr>
          <p:cNvPr id="23" name="Group 131"/>
          <p:cNvGrpSpPr>
            <a:grpSpLocks/>
          </p:cNvGrpSpPr>
          <p:nvPr/>
        </p:nvGrpSpPr>
        <p:grpSpPr bwMode="auto">
          <a:xfrm>
            <a:off x="6443672" y="2286000"/>
            <a:ext cx="1219201" cy="647700"/>
            <a:chOff x="4059" y="1440"/>
            <a:chExt cx="768" cy="408"/>
          </a:xfrm>
        </p:grpSpPr>
        <p:sp>
          <p:nvSpPr>
            <p:cNvPr id="30749" name="Text Box 105"/>
            <p:cNvSpPr txBox="1">
              <a:spLocks noChangeArrowheads="1"/>
            </p:cNvSpPr>
            <p:nvPr/>
          </p:nvSpPr>
          <p:spPr bwMode="auto">
            <a:xfrm>
              <a:off x="4168" y="1480"/>
              <a:ext cx="659" cy="3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dirty="0">
                  <a:solidFill>
                    <a:srgbClr val="633688"/>
                  </a:solidFill>
                </a:rPr>
                <a:t>  </a:t>
              </a:r>
              <a:r>
                <a:rPr lang="en-US" sz="1600" b="1" dirty="0" err="1">
                  <a:solidFill>
                    <a:srgbClr val="FF0000"/>
                  </a:solidFill>
                </a:rPr>
                <a:t>auxillary</a:t>
              </a:r>
              <a:endParaRPr lang="en-US" sz="1600" b="1" dirty="0">
                <a:solidFill>
                  <a:srgbClr val="FF0000"/>
                </a:solidFill>
              </a:endParaRPr>
            </a:p>
            <a:p>
              <a:r>
                <a:rPr lang="en-US" sz="1600" b="1" dirty="0">
                  <a:solidFill>
                    <a:srgbClr val="FF0000"/>
                  </a:solidFill>
                </a:rPr>
                <a:t>molecules</a:t>
              </a:r>
            </a:p>
          </p:txBody>
        </p:sp>
        <p:sp>
          <p:nvSpPr>
            <p:cNvPr id="30750" name="Freeform 129"/>
            <p:cNvSpPr>
              <a:spLocks/>
            </p:cNvSpPr>
            <p:nvPr/>
          </p:nvSpPr>
          <p:spPr bwMode="auto">
            <a:xfrm>
              <a:off x="4059" y="1440"/>
              <a:ext cx="69" cy="390"/>
            </a:xfrm>
            <a:custGeom>
              <a:avLst/>
              <a:gdLst>
                <a:gd name="T0" fmla="*/ 0 w 96"/>
                <a:gd name="T1" fmla="*/ 0 h 402"/>
                <a:gd name="T2" fmla="*/ 91 w 96"/>
                <a:gd name="T3" fmla="*/ 0 h 402"/>
                <a:gd name="T4" fmla="*/ 96 w 96"/>
                <a:gd name="T5" fmla="*/ 402 h 402"/>
                <a:gd name="T6" fmla="*/ 11 w 96"/>
                <a:gd name="T7" fmla="*/ 402 h 40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6"/>
                <a:gd name="T13" fmla="*/ 0 h 402"/>
                <a:gd name="T14" fmla="*/ 96 w 96"/>
                <a:gd name="T15" fmla="*/ 402 h 40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6" h="402">
                  <a:moveTo>
                    <a:pt x="0" y="0"/>
                  </a:moveTo>
                  <a:lnTo>
                    <a:pt x="91" y="0"/>
                  </a:lnTo>
                  <a:lnTo>
                    <a:pt x="96" y="402"/>
                  </a:lnTo>
                  <a:lnTo>
                    <a:pt x="11" y="402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386182" name="Line 134"/>
          <p:cNvSpPr>
            <a:spLocks noChangeShapeType="1"/>
          </p:cNvSpPr>
          <p:nvPr/>
        </p:nvSpPr>
        <p:spPr bwMode="auto">
          <a:xfrm>
            <a:off x="6586538" y="3068638"/>
            <a:ext cx="1657350" cy="0"/>
          </a:xfrm>
          <a:prstGeom prst="line">
            <a:avLst/>
          </a:prstGeom>
          <a:noFill/>
          <a:ln w="57150">
            <a:solidFill>
              <a:srgbClr val="F87CF5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25" name="Group 92"/>
          <p:cNvGrpSpPr>
            <a:grpSpLocks/>
          </p:cNvGrpSpPr>
          <p:nvPr/>
        </p:nvGrpSpPr>
        <p:grpSpPr bwMode="auto">
          <a:xfrm>
            <a:off x="6588129" y="1484313"/>
            <a:ext cx="773113" cy="307975"/>
            <a:chOff x="3969" y="2205"/>
            <a:chExt cx="487" cy="194"/>
          </a:xfrm>
        </p:grpSpPr>
        <p:sp>
          <p:nvSpPr>
            <p:cNvPr id="30745" name="Line 90"/>
            <p:cNvSpPr>
              <a:spLocks noChangeShapeType="1"/>
            </p:cNvSpPr>
            <p:nvPr/>
          </p:nvSpPr>
          <p:spPr bwMode="auto">
            <a:xfrm>
              <a:off x="3969" y="2387"/>
              <a:ext cx="45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46" name="Text Box 91"/>
            <p:cNvSpPr txBox="1">
              <a:spLocks noChangeArrowheads="1"/>
            </p:cNvSpPr>
            <p:nvPr/>
          </p:nvSpPr>
          <p:spPr bwMode="auto">
            <a:xfrm>
              <a:off x="4340" y="2205"/>
              <a:ext cx="116" cy="1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sz="1400" dirty="0"/>
            </a:p>
          </p:txBody>
        </p:sp>
      </p:grpSp>
      <p:pic>
        <p:nvPicPr>
          <p:cNvPr id="386187" name="Picture 139" descr="3d_smiley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9925" y="1916113"/>
            <a:ext cx="503238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6188" name="Picture 140" descr="3d_smiley_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9925" y="1916113"/>
            <a:ext cx="5048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6189" name="Picture 141" descr="yellow head 07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2988" y="1557338"/>
            <a:ext cx="503237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6190" name="Picture 142" descr="yellow head 28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00113" y="1557338"/>
            <a:ext cx="8636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6191" name="Oval 143"/>
          <p:cNvSpPr>
            <a:spLocks noChangeArrowheads="1"/>
          </p:cNvSpPr>
          <p:nvPr/>
        </p:nvSpPr>
        <p:spPr bwMode="auto">
          <a:xfrm>
            <a:off x="3924300" y="5589588"/>
            <a:ext cx="647700" cy="647700"/>
          </a:xfrm>
          <a:prstGeom prst="ellips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6192" name="Text Box 144"/>
          <p:cNvSpPr txBox="1">
            <a:spLocks noChangeArrowheads="1"/>
          </p:cNvSpPr>
          <p:nvPr/>
        </p:nvSpPr>
        <p:spPr bwMode="auto">
          <a:xfrm>
            <a:off x="2627313" y="4581525"/>
            <a:ext cx="2924583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 err="1">
                <a:solidFill>
                  <a:srgbClr val="C00000"/>
                </a:solidFill>
                <a:cs typeface="Angsana New" pitchFamily="18" charset="-34"/>
              </a:rPr>
              <a:t>Trimolecular</a:t>
            </a:r>
            <a:r>
              <a:rPr lang="en-US" sz="2400" b="1" dirty="0">
                <a:solidFill>
                  <a:srgbClr val="C00000"/>
                </a:solidFill>
                <a:cs typeface="Angsana New" pitchFamily="18" charset="-34"/>
              </a:rPr>
              <a:t> complex</a:t>
            </a: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68026E-6 L -0.30729 -0.00255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32" presetClass="emph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32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86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86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77016E-6 L -0.11025 0.00162 " pathEditMode="relative" rAng="0" ptsTypes="AA">
                                      <p:cBhvr>
                                        <p:cTn id="5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89 -4.39296E-6 L 0.12413 -4.39296E-6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" y="0"/>
                                    </p:animMotion>
                                  </p:childTnLst>
                                </p:cTn>
                              </p:par>
                              <p:par>
                                <p:cTn id="7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9.91659E-7 L -0.11024 9.91659E-7 " pathEditMode="relative" ptsTypes="AA">
                                      <p:cBhvr>
                                        <p:cTn id="7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000"/>
                            </p:stCondLst>
                            <p:childTnLst>
                              <p:par>
                                <p:cTn id="7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3000"/>
                            </p:stCondLst>
                            <p:childTnLst>
                              <p:par>
                                <p:cTn id="8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3500"/>
                            </p:stCondLst>
                            <p:childTnLst>
                              <p:par>
                                <p:cTn id="86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00"/>
                            </p:stCondLst>
                            <p:childTnLst>
                              <p:par>
                                <p:cTn id="98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8.34106E-8 L 0.12605 0.00116 " pathEditMode="relative" rAng="0" ptsTypes="AA">
                                      <p:cBhvr>
                                        <p:cTn id="9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" y="0"/>
                                    </p:animMotion>
                                  </p:childTnLst>
                                </p:cTn>
                              </p:par>
                              <p:par>
                                <p:cTn id="100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42725E-6 L -0.10295 -0.00139 " pathEditMode="relative" rAng="0" ptsTypes="AA">
                                      <p:cBhvr>
                                        <p:cTn id="10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3000"/>
                            </p:stCondLst>
                            <p:childTnLst>
                              <p:par>
                                <p:cTn id="10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386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500"/>
                            </p:stCondLst>
                            <p:childTnLst>
                              <p:par>
                                <p:cTn id="107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9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1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6182" grpId="0" animBg="1"/>
      <p:bldP spid="386191" grpId="0" animBg="1"/>
      <p:bldP spid="38619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467600" cy="5135563"/>
          </a:xfrm>
        </p:spPr>
        <p:txBody>
          <a:bodyPr/>
          <a:lstStyle/>
          <a:p>
            <a:pPr algn="ctr">
              <a:lnSpc>
                <a:spcPct val="90000"/>
              </a:lnSpc>
              <a:buNone/>
            </a:pPr>
            <a:r>
              <a:rPr lang="en-US" b="1" dirty="0" smtClean="0">
                <a:solidFill>
                  <a:srgbClr val="0033CC"/>
                </a:solidFill>
                <a:latin typeface="Arial Rounded MT Bold" pitchFamily="34" charset="0"/>
              </a:rPr>
              <a:t>T lymphocytes</a:t>
            </a:r>
            <a:r>
              <a:rPr lang="en-US" dirty="0" smtClean="0">
                <a:solidFill>
                  <a:srgbClr val="0033CC"/>
                </a:solidFill>
                <a:latin typeface="Arial Rounded MT Bold" pitchFamily="34" charset="0"/>
              </a:rPr>
              <a:t> ("T cells"): CMI</a:t>
            </a:r>
          </a:p>
          <a:p>
            <a:pPr>
              <a:lnSpc>
                <a:spcPct val="90000"/>
              </a:lnSpc>
            </a:pPr>
            <a:endParaRPr lang="en-US" dirty="0" smtClean="0">
              <a:solidFill>
                <a:srgbClr val="FF00FF"/>
              </a:solidFill>
            </a:endParaRPr>
          </a:p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rgbClr val="FF00FF"/>
                </a:solidFill>
              </a:rPr>
              <a:t>Subsets include:</a:t>
            </a:r>
          </a:p>
          <a:p>
            <a:pPr lvl="1">
              <a:lnSpc>
                <a:spcPct val="90000"/>
              </a:lnSpc>
            </a:pPr>
            <a:r>
              <a:rPr lang="en-US" sz="3200" b="1" dirty="0" smtClean="0"/>
              <a:t>CD4+ helper T cells</a:t>
            </a:r>
            <a:r>
              <a:rPr lang="en-US" sz="3200" dirty="0" smtClean="0"/>
              <a:t> enhance CMI and production of antibodies by B cells</a:t>
            </a:r>
          </a:p>
          <a:p>
            <a:pPr lvl="1">
              <a:lnSpc>
                <a:spcPct val="90000"/>
              </a:lnSpc>
              <a:buNone/>
            </a:pPr>
            <a:endParaRPr lang="en-US" sz="3200" dirty="0" smtClean="0"/>
          </a:p>
          <a:p>
            <a:pPr lvl="1">
              <a:lnSpc>
                <a:spcPct val="90000"/>
              </a:lnSpc>
            </a:pPr>
            <a:r>
              <a:rPr lang="en-US" sz="3200" b="1" dirty="0" smtClean="0"/>
              <a:t>CD8+ </a:t>
            </a:r>
            <a:r>
              <a:rPr lang="en-US" sz="3200" b="1" dirty="0" err="1" smtClean="0"/>
              <a:t>cytotoxic</a:t>
            </a:r>
            <a:r>
              <a:rPr lang="en-US" sz="3200" b="1" dirty="0" smtClean="0"/>
              <a:t> T lymphocytes</a:t>
            </a:r>
            <a:r>
              <a:rPr lang="en-US" sz="3200" dirty="0" smtClean="0"/>
              <a:t> (CTLs) that kill virus-infected and tumor cells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228600" y="685800"/>
            <a:ext cx="8637588" cy="6858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Out come of T helper cell activation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 Rounded MT Bold" pitchFamily="34" charset="0"/>
              <a:ea typeface="+mj-ea"/>
              <a:cs typeface="+mj-cs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85800" y="1752600"/>
            <a:ext cx="7772400" cy="43434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Production of IL-2 and its receptor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IL-2 is also know as T cell growth factor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Proliferation of antigen specific T cells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Effector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regulatory cells are produced along with 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“memory”</a:t>
            </a:r>
            <a:r>
              <a:rPr lang="en-US" sz="2400" dirty="0" smtClean="0"/>
              <a:t> cells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400" dirty="0" smtClean="0"/>
              <a:t>IL-2 also stimulates CD8 </a:t>
            </a:r>
            <a:r>
              <a:rPr lang="en-US" sz="2400" dirty="0" err="1" smtClean="0"/>
              <a:t>cytotoxic</a:t>
            </a:r>
            <a:r>
              <a:rPr lang="en-US" sz="2400" dirty="0" smtClean="0"/>
              <a:t> cells</a:t>
            </a:r>
          </a:p>
          <a:p>
            <a:pPr marL="742950" lvl="1" indent="-285750">
              <a:spcBef>
                <a:spcPct val="20000"/>
              </a:spcBef>
            </a:pPr>
            <a:endParaRPr lang="en-US" sz="2400" dirty="0" smtClean="0"/>
          </a:p>
          <a:p>
            <a:pPr marL="285750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0033CC"/>
                </a:solidFill>
              </a:rPr>
              <a:t>Production of </a:t>
            </a:r>
            <a:r>
              <a:rPr lang="en-US" sz="2400" b="1" dirty="0" err="1" smtClean="0">
                <a:solidFill>
                  <a:srgbClr val="0033CC"/>
                </a:solidFill>
              </a:rPr>
              <a:t>Interferons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400" dirty="0" smtClean="0"/>
              <a:t>Enhances anti-microbial activity of macrophages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514350" y="276225"/>
            <a:ext cx="9258300" cy="630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3662" tIns="46037" rIns="93662" bIns="46037" anchor="ctr"/>
          <a:lstStyle/>
          <a:p>
            <a:pPr algn="ctr" eaLnBrk="1" hangingPunct="1">
              <a:defRPr/>
            </a:pPr>
            <a:r>
              <a:rPr lang="en-US" sz="32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Granuloma</a:t>
            </a:r>
            <a:r>
              <a:rPr lang="en-US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Formation</a:t>
            </a:r>
          </a:p>
          <a:p>
            <a:pPr algn="ctr" eaLnBrk="1" hangingPunct="1">
              <a:defRPr/>
            </a:pPr>
            <a:r>
              <a:rPr lang="en-US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(Chronic Inflammation, e.g., TB)</a:t>
            </a:r>
            <a:endParaRPr lang="en-US" sz="32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5" name="Picture 5"/>
          <p:cNvPicPr>
            <a:picLocks noChangeArrowheads="1"/>
          </p:cNvPicPr>
          <p:nvPr/>
        </p:nvPicPr>
        <p:blipFill>
          <a:blip r:embed="rId2" cstate="print"/>
          <a:srcRect l="1361" r="1532" b="29729"/>
          <a:stretch>
            <a:fillRect/>
          </a:stretch>
        </p:blipFill>
        <p:spPr bwMode="auto">
          <a:xfrm>
            <a:off x="304800" y="1112838"/>
            <a:ext cx="3554413" cy="57451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6" name="Picture 6"/>
          <p:cNvPicPr>
            <a:picLocks noChangeArrowheads="1"/>
          </p:cNvPicPr>
          <p:nvPr/>
        </p:nvPicPr>
        <p:blipFill>
          <a:blip r:embed="rId2" cstate="print"/>
          <a:srcRect l="1671" t="71428" r="670" b="578"/>
          <a:stretch>
            <a:fillRect/>
          </a:stretch>
        </p:blipFill>
        <p:spPr bwMode="auto">
          <a:xfrm>
            <a:off x="3886200" y="1143000"/>
            <a:ext cx="5257800" cy="5715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52400" y="381000"/>
            <a:ext cx="8637588" cy="81756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Out come of T helper cell activation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 Rounded MT Bold" pitchFamily="34" charset="0"/>
              <a:ea typeface="+mj-ea"/>
              <a:cs typeface="+mj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33400" y="990600"/>
            <a:ext cx="7772400" cy="4114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Memory T cells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Respond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rapidly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for many years after initial exposure to antigen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large number of memory cells are produced so that the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secondary response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 greater than the primary 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Memory cells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live for many years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have the capacity to multiply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They are activated by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smaller amount of antigen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They produce greater amounts of interleukins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43_14AquiredImmunity_3_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95400" y="-7993"/>
            <a:ext cx="6553200" cy="68739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685800" y="1219200"/>
            <a:ext cx="7772400" cy="4114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Examples of Cell Mediated Immunity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Delayed type of hypersensitivity (DTH) reaction: 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tuberculin test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Mediated by CD4+ T cells and takes about 72 hours to develop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	Contact Sensitivity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Many people develop rashes on their skin following contact with certain chemicals such as nickel, certain dyes, and poison ivy plant 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response takes some 24 hours to occur and like DTH, is triggered by CD4+ T cells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ontact dermatiti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685800"/>
            <a:ext cx="3962400" cy="321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81000" y="685800"/>
            <a:ext cx="3352800" cy="461963"/>
          </a:xfrm>
          <a:prstGeom prst="rect">
            <a:avLst/>
          </a:prstGeom>
          <a:solidFill>
            <a:srgbClr val="1B06BA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Necklace Rash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 b="3999"/>
          <a:stretch>
            <a:fillRect/>
          </a:stretch>
        </p:blipFill>
        <p:spPr bwMode="auto">
          <a:xfrm>
            <a:off x="4572000" y="1905000"/>
            <a:ext cx="4343400" cy="478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0" descr="A02786-33-0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3886200"/>
            <a:ext cx="3962400" cy="291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648200" y="762000"/>
            <a:ext cx="4114800" cy="646113"/>
          </a:xfrm>
          <a:prstGeom prst="rect">
            <a:avLst/>
          </a:prstGeom>
          <a:solidFill>
            <a:srgbClr val="1B06BA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solidFill>
                  <a:srgbClr val="FFFF00"/>
                </a:solidFill>
              </a:rPr>
              <a:t>Contact Dermatitis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\\Imm1\data\watchara\sheet\cellco-1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0"/>
            <a:ext cx="63103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4191000" y="2362200"/>
            <a:ext cx="3352800" cy="4495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6858000" y="2819400"/>
            <a:ext cx="1346200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th-TH" sz="2000" b="1">
                <a:latin typeface="Browallia New" pitchFamily="34" charset="-34"/>
              </a:rPr>
              <a:t>T lymphocytes</a:t>
            </a:r>
            <a:endParaRPr lang="th-TH" sz="2800">
              <a:solidFill>
                <a:srgbClr val="FFFF00"/>
              </a:solidFill>
              <a:latin typeface="Browallia New" pitchFamily="34" charset="-34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2209800" y="3733800"/>
            <a:ext cx="1143000" cy="533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3810000" y="381000"/>
            <a:ext cx="304800" cy="457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5334000" y="1752600"/>
            <a:ext cx="106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th-TH" sz="2800" b="1" i="1">
                <a:solidFill>
                  <a:srgbClr val="FF00FF"/>
                </a:solidFill>
                <a:latin typeface="Comic Sans MS" pitchFamily="66" charset="0"/>
              </a:rPr>
              <a:t>CMI</a:t>
            </a:r>
            <a:endParaRPr lang="th-TH" sz="2800" b="1" i="1">
              <a:solidFill>
                <a:srgbClr val="003366"/>
              </a:solidFill>
              <a:latin typeface="Comic Sans MS" pitchFamily="66" charset="0"/>
            </a:endParaRP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4800600" y="6096000"/>
            <a:ext cx="1217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th-TH" b="1">
                <a:solidFill>
                  <a:schemeClr val="bg2"/>
                </a:solidFill>
                <a:latin typeface="Browallia New" pitchFamily="34" charset="-34"/>
              </a:rPr>
              <a:t>Other cells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33CC"/>
                </a:solidFill>
              </a:rPr>
              <a:t>Take Home Message</a:t>
            </a:r>
            <a:endParaRPr lang="en-US" dirty="0">
              <a:solidFill>
                <a:srgbClr val="0033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Cell mediated adaptive immune response is specific and develops after exposure to a pathogen (antigen) </a:t>
            </a:r>
          </a:p>
          <a:p>
            <a:r>
              <a:rPr lang="en-US" dirty="0" smtClean="0"/>
              <a:t>Initial antigen exposure results in generation of memory cells for a stronger and a quicker response against future exposures to the same pathogen</a:t>
            </a:r>
          </a:p>
          <a:p>
            <a:r>
              <a:rPr lang="en-US" dirty="0" smtClean="0"/>
              <a:t>It is usually associated with chronic infections</a:t>
            </a:r>
          </a:p>
          <a:p>
            <a:r>
              <a:rPr lang="en-US" dirty="0" smtClean="0"/>
              <a:t>Antibodies are not involved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sz="3600" dirty="0" smtClean="0">
                <a:solidFill>
                  <a:srgbClr val="0033CC"/>
                </a:solidFill>
                <a:latin typeface="Arial Rounded MT Bold" pitchFamily="34" charset="0"/>
              </a:rPr>
              <a:t>Cell Mediated Immunity</a:t>
            </a:r>
            <a:br>
              <a:rPr lang="en-US" sz="3600" dirty="0" smtClean="0">
                <a:solidFill>
                  <a:srgbClr val="0033CC"/>
                </a:solidFill>
                <a:latin typeface="Arial Rounded MT Bold" pitchFamily="34" charset="0"/>
              </a:rPr>
            </a:br>
            <a:r>
              <a:rPr lang="en-US" sz="3600" dirty="0" smtClean="0">
                <a:solidFill>
                  <a:srgbClr val="0033CC"/>
                </a:solidFill>
                <a:latin typeface="Arial Rounded MT Bold" pitchFamily="34" charset="0"/>
              </a:rPr>
              <a:t>(CMI)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T cells (lymphocytes) bind to the surface of other cells (Antigen Presenting Cells) that display the antigen and trigger a response </a:t>
            </a:r>
          </a:p>
          <a:p>
            <a:pPr eaLnBrk="1" hangingPunct="1"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Mononuclear cell inflammatory process usually associated with chronic inflammations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Text Box 2"/>
          <p:cNvSpPr txBox="1">
            <a:spLocks noChangeArrowheads="1"/>
          </p:cNvSpPr>
          <p:nvPr/>
        </p:nvSpPr>
        <p:spPr bwMode="auto">
          <a:xfrm>
            <a:off x="1219200" y="2057400"/>
            <a:ext cx="6967357" cy="3490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40000"/>
              </a:lnSpc>
              <a:defRPr/>
            </a:pPr>
            <a:r>
              <a:rPr lang="th-TH" sz="3200" b="1" dirty="0">
                <a:effectLst>
                  <a:outerShdw blurRad="38100" dist="38100" sx="1000" sy="1000" algn="tl">
                    <a:srgbClr val="000000"/>
                  </a:outerShdw>
                </a:effectLst>
                <a:latin typeface="Arial Rounded MT Bold" pitchFamily="34" charset="0"/>
              </a:rPr>
              <a:t>Monocytes : Peripheral blood</a:t>
            </a:r>
          </a:p>
          <a:p>
            <a:pPr eaLnBrk="0" hangingPunct="0">
              <a:lnSpc>
                <a:spcPct val="140000"/>
              </a:lnSpc>
              <a:defRPr/>
            </a:pPr>
            <a:r>
              <a:rPr lang="th-TH" sz="3200" b="1" dirty="0">
                <a:effectLst>
                  <a:outerShdw blurRad="38100" dist="38100" sx="1000" sy="1000" algn="tl">
                    <a:srgbClr val="808080"/>
                  </a:outerShdw>
                </a:effectLst>
                <a:latin typeface="Arial Rounded MT Bold" pitchFamily="34" charset="0"/>
              </a:rPr>
              <a:t>Macrophages : Tissues</a:t>
            </a:r>
          </a:p>
          <a:p>
            <a:pPr eaLnBrk="0" hangingPunct="0">
              <a:lnSpc>
                <a:spcPct val="140000"/>
              </a:lnSpc>
              <a:defRPr/>
            </a:pPr>
            <a:r>
              <a:rPr lang="th-TH" sz="3200" b="1" dirty="0">
                <a:effectLst>
                  <a:outerShdw blurRad="38100" dist="38100" sx="1000" sy="1000" algn="tl">
                    <a:srgbClr val="000000"/>
                  </a:outerShdw>
                </a:effectLst>
                <a:latin typeface="Arial Rounded MT Bold" pitchFamily="34" charset="0"/>
              </a:rPr>
              <a:t>Dendritic cells : Lymphoid tissues </a:t>
            </a:r>
          </a:p>
          <a:p>
            <a:pPr eaLnBrk="0" hangingPunct="0">
              <a:lnSpc>
                <a:spcPct val="140000"/>
              </a:lnSpc>
              <a:defRPr/>
            </a:pPr>
            <a:r>
              <a:rPr lang="th-TH" sz="3200" b="1" dirty="0">
                <a:effectLst>
                  <a:outerShdw blurRad="38100" dist="38100" sx="1000" sy="1000" algn="tl">
                    <a:srgbClr val="000000"/>
                  </a:outerShdw>
                </a:effectLst>
                <a:latin typeface="Arial Rounded MT Bold" pitchFamily="34" charset="0"/>
              </a:rPr>
              <a:t>Langerhans cells : Epidermis</a:t>
            </a:r>
          </a:p>
          <a:p>
            <a:pPr eaLnBrk="0" hangingPunct="0">
              <a:lnSpc>
                <a:spcPct val="140000"/>
              </a:lnSpc>
              <a:defRPr/>
            </a:pPr>
            <a:r>
              <a:rPr lang="th-TH" sz="3200" b="1" dirty="0">
                <a:effectLst>
                  <a:outerShdw blurRad="38100" dist="38100" sx="1000" sy="1000" algn="tl">
                    <a:srgbClr val="000000"/>
                  </a:outerShdw>
                </a:effectLst>
                <a:latin typeface="Arial Rounded MT Bold" pitchFamily="34" charset="0"/>
              </a:rPr>
              <a:t>B-cells : Lymphoid tissue, Blood 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600200" y="609600"/>
            <a:ext cx="6054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th-TH" sz="4000" b="1" dirty="0">
                <a:solidFill>
                  <a:srgbClr val="0033CC"/>
                </a:solidFill>
                <a:latin typeface="Comic Sans MS" pitchFamily="66" charset="0"/>
              </a:rPr>
              <a:t>Antigen Presenting cells</a:t>
            </a:r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609600" y="1676400"/>
            <a:ext cx="80772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5" descr="Orenste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0"/>
            <a:ext cx="6781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-76200" y="2286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Macrophage</a:t>
            </a:r>
          </a:p>
        </p:txBody>
      </p:sp>
      <p:sp>
        <p:nvSpPr>
          <p:cNvPr id="12292" name="Text Box 7"/>
          <p:cNvSpPr txBox="1">
            <a:spLocks noChangeArrowheads="1"/>
          </p:cNvSpPr>
          <p:nvPr/>
        </p:nvSpPr>
        <p:spPr bwMode="auto">
          <a:xfrm>
            <a:off x="1676400" y="381000"/>
            <a:ext cx="1752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bg1"/>
                </a:solidFill>
              </a:rPr>
              <a:t>Lymphocyte</a:t>
            </a:r>
          </a:p>
        </p:txBody>
      </p:sp>
      <p:sp>
        <p:nvSpPr>
          <p:cNvPr id="12293" name="Text Box 8"/>
          <p:cNvSpPr txBox="1">
            <a:spLocks noChangeArrowheads="1"/>
          </p:cNvSpPr>
          <p:nvPr/>
        </p:nvSpPr>
        <p:spPr bwMode="auto">
          <a:xfrm>
            <a:off x="5257800" y="5638800"/>
            <a:ext cx="1752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bg1"/>
                </a:solidFill>
                <a:cs typeface="Times New Roman" charset="0"/>
              </a:rPr>
              <a:t>Lymphocyte</a:t>
            </a:r>
          </a:p>
        </p:txBody>
      </p:sp>
      <p:sp>
        <p:nvSpPr>
          <p:cNvPr id="12294" name="AutoShape 9"/>
          <p:cNvSpPr>
            <a:spLocks noChangeArrowheads="1"/>
          </p:cNvSpPr>
          <p:nvPr/>
        </p:nvSpPr>
        <p:spPr bwMode="auto">
          <a:xfrm>
            <a:off x="1676400" y="2438400"/>
            <a:ext cx="685800" cy="228600"/>
          </a:xfrm>
          <a:prstGeom prst="rightArrow">
            <a:avLst>
              <a:gd name="adj1" fmla="val 50000"/>
              <a:gd name="adj2" fmla="val 7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AutoShape 10"/>
          <p:cNvSpPr>
            <a:spLocks noChangeArrowheads="1"/>
          </p:cNvSpPr>
          <p:nvPr/>
        </p:nvSpPr>
        <p:spPr bwMode="auto">
          <a:xfrm>
            <a:off x="3429000" y="533400"/>
            <a:ext cx="685800" cy="228600"/>
          </a:xfrm>
          <a:prstGeom prst="rightArrow">
            <a:avLst>
              <a:gd name="adj1" fmla="val 50000"/>
              <a:gd name="adj2" fmla="val 7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AutoShape 11"/>
          <p:cNvSpPr>
            <a:spLocks noChangeArrowheads="1"/>
          </p:cNvSpPr>
          <p:nvPr/>
        </p:nvSpPr>
        <p:spPr bwMode="auto">
          <a:xfrm>
            <a:off x="4267200" y="5791200"/>
            <a:ext cx="838200" cy="228600"/>
          </a:xfrm>
          <a:prstGeom prst="leftArrow">
            <a:avLst>
              <a:gd name="adj1" fmla="val 50000"/>
              <a:gd name="adj2" fmla="val 9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600200" y="304800"/>
            <a:ext cx="602645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th-TH" sz="3200" b="1" dirty="0">
                <a:solidFill>
                  <a:srgbClr val="0033CC"/>
                </a:solidFill>
                <a:latin typeface="Arial Rounded MT Bold" pitchFamily="34" charset="0"/>
              </a:rPr>
              <a:t>Cell-Mediated Immunity (CMI)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10073" y="2185988"/>
            <a:ext cx="7919884" cy="2505076"/>
            <a:chOff x="-250" y="1056"/>
            <a:chExt cx="5096" cy="1578"/>
          </a:xfrm>
        </p:grpSpPr>
        <p:sp>
          <p:nvSpPr>
            <p:cNvPr id="257028" name="Text Box 4"/>
            <p:cNvSpPr txBox="1">
              <a:spLocks noChangeArrowheads="1"/>
            </p:cNvSpPr>
            <p:nvPr/>
          </p:nvSpPr>
          <p:spPr bwMode="auto">
            <a:xfrm>
              <a:off x="-250" y="1071"/>
              <a:ext cx="2533" cy="7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>
                <a:defRPr/>
              </a:pPr>
              <a:r>
                <a:rPr lang="th-TH" sz="2800" b="1" dirty="0">
                  <a:solidFill>
                    <a:srgbClr val="66FF66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 </a:t>
              </a:r>
              <a:r>
                <a:rPr lang="th-TH" sz="3200" b="1" dirty="0" smtClean="0">
                  <a:solidFill>
                    <a:srgbClr val="FF0000"/>
                  </a:solidFill>
                  <a:latin typeface="Arial Rounded MT Bold" pitchFamily="34" charset="0"/>
                </a:rPr>
                <a:t>Antigen</a:t>
              </a:r>
              <a:r>
                <a:rPr lang="en-US" sz="32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Rounded MT Bold" pitchFamily="34" charset="0"/>
                </a:rPr>
                <a:t>+MHC</a:t>
              </a:r>
            </a:p>
            <a:p>
              <a:pPr eaLnBrk="0" hangingPunct="0">
                <a:defRPr/>
              </a:pPr>
              <a:r>
                <a:rPr lang="en-US" sz="2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Rounded MT Bold" pitchFamily="34" charset="0"/>
                </a:rPr>
                <a:t>(Major </a:t>
              </a:r>
              <a:r>
                <a:rPr lang="en-US" sz="2000" b="1" dirty="0" err="1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Rounded MT Bold" pitchFamily="34" charset="0"/>
                </a:rPr>
                <a:t>Histocompatibility</a:t>
              </a:r>
              <a:endPara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</a:endParaRPr>
            </a:p>
            <a:p>
              <a:pPr eaLnBrk="0" hangingPunct="0">
                <a:defRPr/>
              </a:pPr>
              <a:r>
                <a:rPr lang="en-US" sz="2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Rounded MT Bold" pitchFamily="34" charset="0"/>
                </a:rPr>
                <a:t>Complex)</a:t>
              </a:r>
              <a:endParaRPr lang="th-TH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</a:endParaRPr>
            </a:p>
          </p:txBody>
        </p:sp>
        <p:sp>
          <p:nvSpPr>
            <p:cNvPr id="9222" name="AutoShape 5"/>
            <p:cNvSpPr>
              <a:spLocks noChangeArrowheads="1"/>
            </p:cNvSpPr>
            <p:nvPr/>
          </p:nvSpPr>
          <p:spPr bwMode="auto">
            <a:xfrm>
              <a:off x="1838" y="1056"/>
              <a:ext cx="1001" cy="336"/>
            </a:xfrm>
            <a:prstGeom prst="rightArrow">
              <a:avLst>
                <a:gd name="adj1" fmla="val 50000"/>
                <a:gd name="adj2" fmla="val 74479"/>
              </a:avLst>
            </a:prstGeom>
            <a:solidFill>
              <a:srgbClr val="00B0F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257030" name="Text Box 6"/>
            <p:cNvSpPr txBox="1">
              <a:spLocks noChangeArrowheads="1"/>
            </p:cNvSpPr>
            <p:nvPr/>
          </p:nvSpPr>
          <p:spPr bwMode="auto">
            <a:xfrm>
              <a:off x="2928" y="1056"/>
              <a:ext cx="174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th-TH" sz="2800" b="1" dirty="0">
                  <a:solidFill>
                    <a:srgbClr val="00B050"/>
                  </a:solidFill>
                  <a:latin typeface="Arial Rounded MT Bold" pitchFamily="34" charset="0"/>
                </a:rPr>
                <a:t>T-lymphocytes</a:t>
              </a:r>
              <a:endParaRPr lang="th-TH" sz="2800" b="1" dirty="0">
                <a:solidFill>
                  <a:srgbClr val="00B05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</a:endParaRPr>
            </a:p>
          </p:txBody>
        </p:sp>
        <p:sp>
          <p:nvSpPr>
            <p:cNvPr id="9224" name="AutoShape 7"/>
            <p:cNvSpPr>
              <a:spLocks noChangeArrowheads="1"/>
            </p:cNvSpPr>
            <p:nvPr/>
          </p:nvSpPr>
          <p:spPr bwMode="auto">
            <a:xfrm>
              <a:off x="3504" y="1536"/>
              <a:ext cx="373" cy="720"/>
            </a:xfrm>
            <a:prstGeom prst="downArrow">
              <a:avLst>
                <a:gd name="adj1" fmla="val 50000"/>
                <a:gd name="adj2" fmla="val 48257"/>
              </a:avLst>
            </a:prstGeom>
            <a:solidFill>
              <a:srgbClr val="00B0F0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257032" name="Text Box 8"/>
            <p:cNvSpPr txBox="1">
              <a:spLocks noChangeArrowheads="1"/>
            </p:cNvSpPr>
            <p:nvPr/>
          </p:nvSpPr>
          <p:spPr bwMode="auto">
            <a:xfrm>
              <a:off x="2400" y="2304"/>
              <a:ext cx="244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th-TH" sz="2800" b="1" dirty="0">
                  <a:solidFill>
                    <a:srgbClr val="FF33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    </a:t>
              </a:r>
              <a:r>
                <a:rPr lang="th-TH" sz="2800" b="1" dirty="0">
                  <a:solidFill>
                    <a:srgbClr val="0033CC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Rounded MT Bold" pitchFamily="34" charset="0"/>
                </a:rPr>
                <a:t>Immune responses</a:t>
              </a:r>
            </a:p>
          </p:txBody>
        </p:sp>
      </p:grpSp>
      <p:sp>
        <p:nvSpPr>
          <p:cNvPr id="9220" name="Line 9"/>
          <p:cNvSpPr>
            <a:spLocks noChangeShapeType="1"/>
          </p:cNvSpPr>
          <p:nvPr/>
        </p:nvSpPr>
        <p:spPr bwMode="auto">
          <a:xfrm>
            <a:off x="533400" y="1143000"/>
            <a:ext cx="8001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09600" y="304800"/>
            <a:ext cx="8229600" cy="8382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Major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Histocompatibility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 Complex (MHC)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09600" y="1627187"/>
            <a:ext cx="8229600" cy="453072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Major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histocompatibility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complex (MHC) proteins were discovered for the first time with </a:t>
            </a:r>
            <a:r>
              <a:rPr lang="en-US" sz="2800" dirty="0" smtClean="0"/>
              <a:t>when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tissue transplantation started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success of tissue and organ transplantation depends upon the match of donor’s and recipient’s “</a:t>
            </a:r>
            <a:r>
              <a:rPr kumimoji="0" 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human leukocyte antigens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” (HLA) encoded by HLA genes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endParaRPr lang="en-US" sz="2800" dirty="0" smtClean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/>
              <a:t>Genes for HLA proteins are clustered in the MHC complex located on the short arm of chromosome 6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77813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MHC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Three </a:t>
            </a:r>
            <a:r>
              <a:rPr lang="en-US" sz="2600" dirty="0"/>
              <a:t>genes code for Class I MHC </a:t>
            </a:r>
            <a:r>
              <a:rPr lang="en-US" sz="2600" dirty="0" smtClean="0"/>
              <a:t>molecules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HLA-A, 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HLA-B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HLA-C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HLA-D loci encode for Class II MHC molecules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ie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DP 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DQ 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Eeach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group of MHC consists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several </a:t>
            </a:r>
            <a:r>
              <a:rPr kumimoji="0" lang="en-US" sz="2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glycoproteins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652</TotalTime>
  <Words>774</Words>
  <Application>Microsoft Office PowerPoint</Application>
  <PresentationFormat>On-screen Show (4:3)</PresentationFormat>
  <Paragraphs>178</Paragraphs>
  <Slides>30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3" baseType="lpstr">
      <vt:lpstr>Office Theme</vt:lpstr>
      <vt:lpstr>Clip</vt:lpstr>
      <vt:lpstr>Image</vt:lpstr>
      <vt:lpstr>Slide 1</vt:lpstr>
      <vt:lpstr>Slide 2</vt:lpstr>
      <vt:lpstr>Slide 3</vt:lpstr>
      <vt:lpstr>Cell Mediated Immunity (CMI)</vt:lpstr>
      <vt:lpstr>Slide 5</vt:lpstr>
      <vt:lpstr>Slide 6</vt:lpstr>
      <vt:lpstr>Slide 7</vt:lpstr>
      <vt:lpstr>Slide 8</vt:lpstr>
      <vt:lpstr>Slide 9</vt:lpstr>
      <vt:lpstr>MHC</vt:lpstr>
      <vt:lpstr>Biologic Importance of MHC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Take Home Message</vt:lpstr>
    </vt:vector>
  </TitlesOfParts>
  <Company>KKUH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 ZAHID</dc:creator>
  <cp:lastModifiedBy>Dr.Zahid</cp:lastModifiedBy>
  <cp:revision>86</cp:revision>
  <dcterms:created xsi:type="dcterms:W3CDTF">2011-09-24T08:46:38Z</dcterms:created>
  <dcterms:modified xsi:type="dcterms:W3CDTF">2012-10-02T05:41:25Z</dcterms:modified>
</cp:coreProperties>
</file>