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24"/>
  </p:notesMasterIdLst>
  <p:sldIdLst>
    <p:sldId id="297" r:id="rId4"/>
    <p:sldId id="257" r:id="rId5"/>
    <p:sldId id="296" r:id="rId6"/>
    <p:sldId id="313" r:id="rId7"/>
    <p:sldId id="314" r:id="rId8"/>
    <p:sldId id="267" r:id="rId9"/>
    <p:sldId id="266" r:id="rId10"/>
    <p:sldId id="270" r:id="rId11"/>
    <p:sldId id="272" r:id="rId12"/>
    <p:sldId id="273" r:id="rId13"/>
    <p:sldId id="276" r:id="rId14"/>
    <p:sldId id="278" r:id="rId15"/>
    <p:sldId id="282" r:id="rId16"/>
    <p:sldId id="283" r:id="rId17"/>
    <p:sldId id="285" r:id="rId18"/>
    <p:sldId id="293" r:id="rId19"/>
    <p:sldId id="288" r:id="rId20"/>
    <p:sldId id="291" r:id="rId21"/>
    <p:sldId id="317" r:id="rId22"/>
    <p:sldId id="298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CC00"/>
    <a:srgbClr val="FF9900"/>
    <a:srgbClr val="FF9933"/>
    <a:srgbClr val="C0C0C0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16" d="100"/>
          <a:sy n="116" d="100"/>
        </p:scale>
        <p:origin x="54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x-none"/>
              <a:pPr>
                <a:defRPr/>
              </a:pPr>
              <a:t>22/10/13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1A046BA-A36D-46F2-A80B-D452EAF88CE4}" type="slidenum">
              <a:rPr lang="x-none" sz="1200"/>
              <a:pPr defTabSz="914400" rtl="1" eaLnBrk="1" hangingPunct="1"/>
              <a:t>10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7C5527BD-2647-4911-88EE-67930BFE5CC5}" type="slidenum">
              <a:rPr lang="x-none" sz="1200">
                <a:latin typeface="Calibri" pitchFamily="34" charset="0"/>
              </a:rPr>
              <a:pPr algn="r" defTabSz="914400" eaLnBrk="1" hangingPunct="1"/>
              <a:t>10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60709A-8FD8-4F43-AEBB-4F583DDC9ED1}" type="slidenum">
              <a:rPr lang="x-none" sz="1200"/>
              <a:pPr defTabSz="914400" rtl="1" eaLnBrk="1" hangingPunct="1"/>
              <a:t>11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C4E89162-1621-4E33-B164-FFCAD9566D14}" type="slidenum">
              <a:rPr lang="x-none" sz="1200">
                <a:latin typeface="Calibri" pitchFamily="34" charset="0"/>
              </a:rPr>
              <a:pPr algn="r" defTabSz="914400" eaLnBrk="1" hangingPunct="1"/>
              <a:t>11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DFDC5FC3-2023-4E87-A5F6-A2144365E81C}" type="slidenum">
              <a:rPr lang="x-none" sz="1200"/>
              <a:pPr defTabSz="914400" rtl="1" eaLnBrk="1" hangingPunct="1"/>
              <a:t>12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F96DA1F4-ECD1-4C87-9A44-D84AE6376414}" type="slidenum">
              <a:rPr lang="x-none" sz="1200"/>
              <a:pPr defTabSz="914400" rtl="1" eaLnBrk="1" hangingPunct="1"/>
              <a:t>13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2CA0523-A1D0-49DA-B33C-8235D76742CC}" type="slidenum">
              <a:rPr lang="x-none" sz="1200">
                <a:latin typeface="Calibri" pitchFamily="34" charset="0"/>
              </a:rPr>
              <a:pPr algn="r" defTabSz="914400" eaLnBrk="1" hangingPunct="1"/>
              <a:t>13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86928499-EB6D-41E6-81AC-C1D3F7D29B32}" type="slidenum">
              <a:rPr lang="x-none" sz="1200"/>
              <a:pPr defTabSz="914400" rtl="1" eaLnBrk="1" hangingPunct="1"/>
              <a:t>14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DD68520D-7A50-48F7-8EE6-438B4D747544}" type="slidenum">
              <a:rPr lang="x-none" sz="1200">
                <a:latin typeface="Calibri" pitchFamily="34" charset="0"/>
              </a:rPr>
              <a:pPr algn="r" defTabSz="914400" eaLnBrk="1" hangingPunct="1"/>
              <a:t>14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24BA2C84-C1D0-46CA-9CEA-79C39364E6D3}" type="slidenum">
              <a:rPr lang="x-none" sz="1200"/>
              <a:pPr defTabSz="914400" rtl="1" eaLnBrk="1" hangingPunct="1"/>
              <a:t>15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11A1E77-634C-455D-94CF-E2A65A01C24C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latin typeface="+mn-lt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87470EB5-7C59-48C4-8311-CFDAB3ADA0ED}" type="slidenum">
              <a:rPr lang="x-none" sz="1200"/>
              <a:pPr defTabSz="914400" rtl="1" eaLnBrk="1" hangingPunct="1"/>
              <a:t>16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9C28BB28-49DD-451B-B350-D51DA70D9D41}" type="slidenum">
              <a:rPr lang="x-none" sz="1200">
                <a:latin typeface="Calibri" pitchFamily="34" charset="0"/>
              </a:rPr>
              <a:pPr algn="r" defTabSz="914400" eaLnBrk="1" hangingPunct="1"/>
              <a:t>16</a:t>
            </a:fld>
            <a:endParaRPr lang="en-GB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D83666C2-7922-464C-8530-401B388A9865}" type="slidenum">
              <a:rPr lang="x-none" sz="1200"/>
              <a:pPr defTabSz="914400" rtl="1" eaLnBrk="1" hangingPunct="1"/>
              <a:t>17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AB7A349-7A0B-49ED-A78C-066F904DA790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latin typeface="+mn-lt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FF9ED149-5690-4912-A4DF-59CB5C317295}" type="slidenum">
              <a:rPr lang="x-none" sz="1200"/>
              <a:pPr defTabSz="914400" rtl="1" eaLnBrk="1" hangingPunct="1"/>
              <a:t>18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CD2BB3-49BF-4D54-A81E-B82274A26592}" type="slidenum">
              <a:rPr lang="x-none" sz="1200">
                <a:latin typeface="+mn-lt"/>
              </a:rPr>
              <a:pPr algn="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latin typeface="+mn-lt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E98832E7-B522-421F-9B7D-72EA2047908F}" type="slidenum">
              <a:rPr lang="x-none" sz="1200"/>
              <a:pPr defTabSz="914400" rtl="1" eaLnBrk="1" hangingPunct="1"/>
              <a:t>19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x-none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3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4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1B55341-FF28-4668-801F-03AFFCA2D5D2}" type="slidenum">
              <a:rPr lang="x-none" sz="1200"/>
              <a:pPr defTabSz="914400" rtl="1" eaLnBrk="1" hangingPunct="1"/>
              <a:t>5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932D2B41-D6DB-4354-8CF8-52A3448DE9C8}" type="slidenum">
              <a:rPr lang="x-none" sz="1200"/>
              <a:pPr defTabSz="914400" rtl="1" eaLnBrk="1" hangingPunct="1"/>
              <a:t>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398B5FBE-972C-4633-9572-4E044E98A7E2}" type="slidenum">
              <a:rPr lang="x-none" sz="1200">
                <a:latin typeface="Calibri" pitchFamily="34" charset="0"/>
              </a:rPr>
              <a:pPr algn="r" defTabSz="914400" eaLnBrk="1" hangingPunct="1"/>
              <a:t>6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1CF61626-6876-4F19-A533-8E52C2E347B3}" type="slidenum">
              <a:rPr lang="x-none" sz="1200"/>
              <a:pPr defTabSz="914400" rtl="1" eaLnBrk="1" hangingPunct="1"/>
              <a:t>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2C1FB6A9-D19B-4946-9F14-380352DC59BE}" type="slidenum">
              <a:rPr lang="x-none" sz="1200">
                <a:latin typeface="Calibri" pitchFamily="34" charset="0"/>
              </a:rPr>
              <a:pPr algn="r" defTabSz="914400" eaLnBrk="1" hangingPunct="1"/>
              <a:t>7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CBAF6552-A4D7-4333-B1E4-34592CDC8BE9}" type="slidenum">
              <a:rPr lang="x-none" sz="1200"/>
              <a:pPr defTabSz="914400" rtl="1" eaLnBrk="1" hangingPunct="1"/>
              <a:t>8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x-none" sz="800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1" hangingPunct="1"/>
            <a:fld id="{0E9E13D8-51C9-407E-8401-0832CCEA5E9C}" type="slidenum">
              <a:rPr lang="x-none" sz="1200">
                <a:latin typeface="Calibri" pitchFamily="34" charset="0"/>
              </a:rPr>
              <a:pPr algn="r" defTabSz="914400" eaLnBrk="1" hangingPunct="1"/>
              <a:t>8</a:t>
            </a:fld>
            <a:endParaRPr lang="en-US" sz="12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x-none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/>
            <a:fld id="{0F5286A0-9C00-4D63-AD61-D6F8349B68D5}" type="slidenum">
              <a:rPr lang="x-none" sz="1200"/>
              <a:pPr defTabSz="914400" rtl="1" eaLnBrk="1" hangingPunct="1"/>
              <a:t>9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x-non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3657600"/>
            <a:ext cx="7162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Lecturer name: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 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Lecture Date: </a:t>
            </a:r>
            <a:r>
              <a:rPr lang="en-US" b="1" kern="1200" dirty="0" smtClean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Oct-2013</a:t>
            </a:r>
            <a:endParaRPr lang="en-US" b="1" kern="1200" dirty="0">
              <a:solidFill>
                <a:srgbClr val="BFBFBF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8839200" cy="1905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Diversity of Fungi and Fungal Infections</a:t>
            </a:r>
            <a: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BFBF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5152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7526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latin typeface="+mn-lt"/>
            </a:endParaRPr>
          </a:p>
          <a:p>
            <a:pPr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8720" lvl="3" indent="-210312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lang="en-US" dirty="0">
              <a:latin typeface="+mn-lt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914400" y="1617107"/>
            <a:ext cx="77724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rtl="1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Opportunistic fungal infections</a:t>
            </a:r>
          </a:p>
          <a:p>
            <a:pPr defTabSz="914400" rtl="1" eaLnBrk="1" hangingPunct="1">
              <a:defRPr/>
            </a:pPr>
            <a:endParaRPr lang="en-US" sz="2400" dirty="0">
              <a:latin typeface="Constantia" pitchFamily="18" charset="0"/>
              <a:cs typeface="Arial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Diseases in immunocompromised host </a:t>
            </a:r>
          </a:p>
          <a:p>
            <a:pPr defTabSz="914400" rtl="1" eaLnBrk="1" hangingPunct="1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Risk factors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HIV/AIDS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Hematopoietic stem cell transplant (HSCT)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Solid organs transplantation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Malignancies</a:t>
            </a:r>
          </a:p>
          <a:p>
            <a:pPr lvl="2" defTabSz="914400"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Neutropenia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lvl="2" defTabSz="914400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Diabetes</a:t>
            </a: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  </a:t>
            </a:r>
          </a:p>
          <a:p>
            <a:pPr lvl="2" defTabSz="914400"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defTabSz="914400"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Constantia" pitchFamily="18" charset="0"/>
                <a:cs typeface="Arial" charset="0"/>
              </a:rPr>
              <a:t>Many others        </a:t>
            </a:r>
            <a:endParaRPr lang="en-US" sz="2400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rtl="1" eaLnBrk="1" hangingPunct="1">
              <a:defRPr/>
            </a:pPr>
            <a:endParaRPr lang="en-US" sz="2400" dirty="0">
              <a:latin typeface="Constantia" pitchFamily="18" charset="0"/>
              <a:cs typeface="Arial" charset="0"/>
            </a:endParaRPr>
          </a:p>
          <a:p>
            <a:pPr defTabSz="914400" rtl="1" eaLnBrk="1" hangingPunct="1">
              <a:defRPr/>
            </a:pPr>
            <a:endParaRPr lang="en-US" sz="2400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-152400" y="1600200"/>
            <a:ext cx="472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+mn-lt"/>
                <a:cs typeface="Arial" charset="0"/>
              </a:rPr>
              <a:t>   A)  Opportunistic 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Fungi</a:t>
            </a:r>
          </a:p>
          <a:p>
            <a:pPr lvl="1" defTabSz="914400" eaLnBrk="1" hangingPunct="1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FFC000"/>
                </a:solidFill>
                <a:latin typeface="+mn-lt"/>
                <a:cs typeface="Arial" charset="0"/>
              </a:rPr>
              <a:t>Normal </a:t>
            </a: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flora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Candida spp.</a:t>
            </a:r>
          </a:p>
          <a:p>
            <a:pPr lvl="2" defTabSz="91440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 Other yeast</a:t>
            </a:r>
          </a:p>
          <a:p>
            <a:pPr lvl="1" defTabSz="914400" eaLnBrk="1" hangingPunct="1">
              <a:defRPr/>
            </a:pPr>
            <a:endParaRPr lang="en-US" i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190500" y="4979313"/>
            <a:ext cx="5829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Other </a:t>
            </a:r>
            <a:r>
              <a:rPr lang="en-US" sz="2200" dirty="0" smtClean="0">
                <a:solidFill>
                  <a:srgbClr val="FFC000"/>
                </a:solidFill>
                <a:latin typeface="+mn-lt"/>
                <a:cs typeface="Arial" charset="0"/>
              </a:rPr>
              <a:t>fungi</a:t>
            </a:r>
            <a:endParaRPr lang="en-US" sz="2200" dirty="0">
              <a:solidFill>
                <a:srgbClr val="FFC000"/>
              </a:solidFill>
              <a:latin typeface="+mn-lt"/>
              <a:cs typeface="Arial" charset="0"/>
            </a:endParaRP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4191000" y="3854450"/>
            <a:ext cx="4876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 eaLnBrk="1" hangingPunct="1"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+mn-lt"/>
                <a:cs typeface="Arial" charset="0"/>
              </a:rPr>
              <a:t>•</a:t>
            </a:r>
            <a:endParaRPr lang="en-US" sz="2200" i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419100" y="733425"/>
            <a:ext cx="6781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The Fungi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648200" y="1371600"/>
            <a:ext cx="3962400" cy="34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1" hangingPunct="1">
              <a:defRPr/>
            </a:pPr>
            <a:r>
              <a:rPr lang="en-US" dirty="0">
                <a:latin typeface="Constantia" pitchFamily="18" charset="0"/>
                <a:cs typeface="Arial" charset="0"/>
              </a:rPr>
              <a:t> </a:t>
            </a:r>
          </a:p>
          <a:p>
            <a:pPr defTabSz="91440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+mn-lt"/>
                <a:cs typeface="Calibri" pitchFamily="34" charset="0"/>
              </a:rPr>
              <a:t>B)  Primary </a:t>
            </a:r>
            <a:r>
              <a:rPr lang="en-US" sz="24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Pathogens</a:t>
            </a:r>
          </a:p>
          <a:p>
            <a:pPr marL="800100" lvl="1" indent="-342900" defTabSz="914400" eaLnBrk="1" hangingPunct="1">
              <a:buFont typeface="Wingdings" charset="2"/>
              <a:buChar char="§"/>
              <a:defRPr/>
            </a:pPr>
            <a:r>
              <a:rPr lang="en-US" sz="2200" dirty="0" err="1" smtClean="0">
                <a:solidFill>
                  <a:srgbClr val="FFC000"/>
                </a:solidFill>
                <a:latin typeface="+mn-lt"/>
                <a:cs typeface="Calibri" pitchFamily="34" charset="0"/>
              </a:rPr>
              <a:t>Dermatophytes</a:t>
            </a:r>
            <a:endParaRPr lang="en-US" sz="2200" dirty="0" smtClean="0">
              <a:solidFill>
                <a:srgbClr val="FFC000"/>
              </a:solidFill>
              <a:latin typeface="+mn-lt"/>
              <a:cs typeface="Calibri" pitchFamily="34" charset="0"/>
            </a:endParaRPr>
          </a:p>
          <a:p>
            <a:pPr marL="800100" lvl="1" indent="-342900" defTabSz="914400" eaLnBrk="1" hangingPunct="1">
              <a:buFont typeface="Wingdings" charset="2"/>
              <a:buChar char="§"/>
              <a:defRPr/>
            </a:pPr>
            <a:r>
              <a:rPr lang="en-US" sz="2200" dirty="0" smtClean="0">
                <a:solidFill>
                  <a:srgbClr val="FFC000"/>
                </a:solidFill>
                <a:latin typeface="+mn-lt"/>
                <a:cs typeface="Arial" charset="0"/>
              </a:rPr>
              <a:t>Endemic </a:t>
            </a:r>
            <a:r>
              <a:rPr lang="en-US" sz="2200" dirty="0">
                <a:solidFill>
                  <a:srgbClr val="FFC000"/>
                </a:solidFill>
                <a:latin typeface="+mn-lt"/>
                <a:cs typeface="Arial" charset="0"/>
              </a:rPr>
              <a:t>geographically restricted</a:t>
            </a:r>
          </a:p>
          <a:p>
            <a:pPr lvl="2" defTabSz="914400" eaLnBrk="1" hangingPunct="1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-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Histoplasma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-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Blastomyces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buFontTx/>
              <a:buChar char="-"/>
              <a:defRPr/>
            </a:pP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Coccidioides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spp.</a:t>
            </a:r>
          </a:p>
          <a:p>
            <a:pPr lvl="2" defTabSz="914400" eaLnBrk="1" hangingPunct="1">
              <a:buFontTx/>
              <a:buChar char="-"/>
              <a:defRPr/>
            </a:pP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Paracoccidioides</a:t>
            </a:r>
            <a:r>
              <a:rPr lang="en-US" sz="2200" i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Arial" charset="0"/>
              </a:rPr>
              <a:t>spp</a:t>
            </a:r>
            <a:endParaRPr lang="en-US" sz="2200" i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1" defTabSz="914400" eaLnBrk="1" hangingPunct="1">
              <a:buFont typeface="Arial" charset="0"/>
              <a:buChar char="•"/>
              <a:defRPr/>
            </a:pPr>
            <a:endParaRPr lang="en-US" sz="2200" dirty="0">
              <a:solidFill>
                <a:srgbClr val="FFC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-228600" y="2971800"/>
            <a:ext cx="4400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defTabSz="914400" eaLnBrk="1" hangingPunct="1"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rgbClr val="FFC000"/>
                </a:solidFill>
                <a:latin typeface="+mn-lt"/>
                <a:cs typeface="Calibri" pitchFamily="34" charset="0"/>
              </a:rPr>
              <a:t>Ubiquitous in our environment</a:t>
            </a:r>
          </a:p>
          <a:p>
            <a:pPr lvl="2" defTabSz="914400" eaLnBrk="1" hangingPunct="1">
              <a:defRPr/>
            </a:pP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Aspergillus spp.</a:t>
            </a:r>
          </a:p>
          <a:p>
            <a:pPr lvl="2" defTabSz="914400" eaLnBrk="1" hangingPunct="1">
              <a:defRPr/>
            </a:pPr>
            <a:r>
              <a:rPr lang="en-US" sz="2200" i="1" dirty="0" err="1">
                <a:solidFill>
                  <a:srgbClr val="FFFFFF"/>
                </a:solidFill>
                <a:latin typeface="+mn-lt"/>
                <a:cs typeface="Calibri" pitchFamily="34" charset="0"/>
              </a:rPr>
              <a:t>Zygomycetes</a:t>
            </a: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 spp.</a:t>
            </a:r>
          </a:p>
          <a:p>
            <a:pPr lvl="2" defTabSz="914400"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Cryptococcus </a:t>
            </a:r>
            <a:r>
              <a:rPr lang="en-US" sz="2200" i="1" dirty="0">
                <a:solidFill>
                  <a:srgbClr val="FFFFFF"/>
                </a:solidFill>
                <a:latin typeface="+mn-lt"/>
                <a:cs typeface="Calibri" pitchFamily="34" charset="0"/>
              </a:rPr>
              <a:t>spp</a:t>
            </a:r>
            <a:r>
              <a:rPr lang="en-US" sz="2200" i="1" dirty="0" smtClean="0">
                <a:solidFill>
                  <a:srgbClr val="FFFFFF"/>
                </a:solidFill>
                <a:latin typeface="+mn-lt"/>
                <a:cs typeface="Calibri" pitchFamily="34" charset="0"/>
              </a:rPr>
              <a:t>.</a:t>
            </a:r>
            <a:endParaRPr lang="en-US" sz="2200" i="1" dirty="0">
              <a:solidFill>
                <a:srgbClr val="FFFFFF"/>
              </a:solidFill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46355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Diagnosis of fungal infection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1647825"/>
            <a:ext cx="7854950" cy="4086225"/>
          </a:xfrm>
        </p:spPr>
        <p:txBody>
          <a:bodyPr lIns="0" rIns="18288"/>
          <a:lstStyle/>
          <a:p>
            <a:pPr marL="0" indent="0" defTabSz="914400" eaLnBrk="1" hangingPunct="1">
              <a:lnSpc>
                <a:spcPct val="90000"/>
              </a:lnSpc>
              <a:buClr>
                <a:srgbClr val="FFFF00"/>
              </a:buClr>
              <a:buFont typeface="Arial" pitchFamily="34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Clinical features </a:t>
            </a:r>
            <a:r>
              <a:rPr lang="en-US" sz="2400" dirty="0" smtClean="0">
                <a:solidFill>
                  <a:schemeClr val="bg1"/>
                </a:solidFill>
              </a:rPr>
              <a:t>(history, risk factors, etc)</a:t>
            </a: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Imaging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Good value in diagnosis and therapy monitoring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Lab Investigations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Histopathology</a:t>
            </a:r>
          </a:p>
          <a:p>
            <a:pPr marL="914400" lvl="2" indent="0" defTabSz="91440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Microbiology</a:t>
            </a:r>
          </a:p>
          <a:p>
            <a:pPr marL="0" indent="0" algn="r" defTabSz="914400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371600"/>
            <a:ext cx="7851648" cy="1828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4800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Antifungal agents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685800"/>
            <a:ext cx="7851648" cy="6096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Targets for antifungal agents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7772400" cy="529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latin typeface="+mn-lt"/>
                <a:cs typeface="Arial" charset="0"/>
              </a:rPr>
              <a:t>Cell membrane</a:t>
            </a: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•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Arial" charset="0"/>
              </a:rPr>
              <a:t>Polyene</a:t>
            </a: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•</a:t>
            </a:r>
            <a:r>
              <a:rPr lang="en-US" sz="2400" dirty="0">
                <a:solidFill>
                  <a:srgbClr val="FFFF00"/>
                </a:solidFill>
                <a:latin typeface="+mn-lt"/>
                <a:cs typeface="Arial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Arial" charset="0"/>
              </a:rPr>
              <a:t>Azole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    </a:t>
            </a:r>
            <a:endParaRPr lang="en-US" sz="2400" dirty="0" smtClean="0">
              <a:solidFill>
                <a:schemeClr val="bg1"/>
              </a:solidFill>
              <a:latin typeface="+mn-lt"/>
              <a:cs typeface="Arial" charset="0"/>
            </a:endParaRPr>
          </a:p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cs typeface="Calibri" pitchFamily="34" charset="0"/>
              </a:rPr>
              <a:t>Cell </a:t>
            </a:r>
            <a:r>
              <a:rPr lang="en-US" sz="2400" b="1" dirty="0" smtClean="0">
                <a:solidFill>
                  <a:srgbClr val="FFFF00"/>
                </a:solidFill>
                <a:cs typeface="Calibri" pitchFamily="34" charset="0"/>
              </a:rPr>
              <a:t>wall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1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 •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Echinocandins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Caspofungin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Calibri" pitchFamily="34" charset="0"/>
              </a:rPr>
              <a:t>Micafungin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Calibri" pitchFamily="34" charset="0"/>
              </a:rPr>
              <a:t>Anidulafungin</a:t>
            </a:r>
            <a:endParaRPr lang="en-US" sz="2400" dirty="0" smtClean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marL="457200" indent="-457200" defTabSz="914400" eaLnBrk="1" hangingPunct="1"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FF00"/>
                </a:solidFill>
                <a:cs typeface="Calibri" pitchFamily="34" charset="0"/>
              </a:rPr>
              <a:t>DNA/RNA </a:t>
            </a:r>
            <a:r>
              <a:rPr lang="en-US" sz="2400" b="1" dirty="0" smtClean="0">
                <a:solidFill>
                  <a:srgbClr val="FFFF00"/>
                </a:solidFill>
                <a:cs typeface="Calibri" pitchFamily="34" charset="0"/>
              </a:rPr>
              <a:t>synthesis</a:t>
            </a:r>
            <a:endParaRPr lang="en-US" sz="2400" dirty="0">
              <a:solidFill>
                <a:schemeClr val="bg1"/>
              </a:solidFill>
              <a:cs typeface="Calibri" pitchFamily="34" charset="0"/>
            </a:endParaRPr>
          </a:p>
          <a:p>
            <a:pPr lvl="1"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Pyrimidine analogues</a:t>
            </a:r>
          </a:p>
          <a:p>
            <a:pPr lvl="2" defTabSz="914400" eaLnBrk="1" hangingPunct="1">
              <a:defRPr/>
            </a:pPr>
            <a:r>
              <a:rPr lang="en-US" sz="2400" dirty="0">
                <a:solidFill>
                  <a:schemeClr val="bg1"/>
                </a:solidFill>
                <a:cs typeface="Calibri" pitchFamily="34" charset="0"/>
              </a:rPr>
              <a:t>  - </a:t>
            </a:r>
            <a:r>
              <a:rPr lang="en-US" sz="2400" dirty="0" err="1" smtClean="0">
                <a:solidFill>
                  <a:schemeClr val="bg1"/>
                </a:solidFill>
                <a:cs typeface="Calibri" pitchFamily="34" charset="0"/>
              </a:rPr>
              <a:t>Flucytosine</a:t>
            </a:r>
            <a:endParaRPr lang="en-US" sz="2000" b="1" dirty="0">
              <a:latin typeface="Constantia" pitchFamily="18" charset="0"/>
              <a:cs typeface="Arial" charset="0"/>
            </a:endParaRPr>
          </a:p>
          <a:p>
            <a:pPr lvl="1" defTabSz="914400" eaLnBrk="1" hangingPunct="1">
              <a:defRPr/>
            </a:pPr>
            <a:r>
              <a:rPr lang="en-US" sz="2000" b="1" dirty="0">
                <a:latin typeface="Constantia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81000"/>
            <a:ext cx="7851648" cy="8382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 err="1" smtClean="0">
                <a:solidFill>
                  <a:srgbClr val="FFFF6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Polyenes</a:t>
            </a:r>
            <a:endParaRPr lang="en-US" sz="3200" b="1" kern="1200" dirty="0">
              <a:solidFill>
                <a:srgbClr val="FFFF6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676400"/>
            <a:ext cx="8610600" cy="4164012"/>
          </a:xfrm>
        </p:spPr>
        <p:txBody>
          <a:bodyPr lIns="0" rIns="18288"/>
          <a:lstStyle/>
          <a:p>
            <a:pPr lvl="2" defTabSz="914400" eaLnBrk="1" hangingPunct="1">
              <a:defRPr/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Amphotericin B, lipid formulations</a:t>
            </a:r>
          </a:p>
          <a:p>
            <a:pPr lvl="2" defTabSz="914400"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cs typeface="Arial" charset="0"/>
              </a:rPr>
              <a:t>Nystatin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dirty="0">
                <a:solidFill>
                  <a:schemeClr val="bg1"/>
                </a:solidFill>
                <a:cs typeface="Arial" charset="0"/>
              </a:rPr>
            </a:br>
            <a:endParaRPr lang="en-US" dirty="0">
              <a:solidFill>
                <a:schemeClr val="bg1"/>
              </a:solidFill>
              <a:cs typeface="Arial" charset="0"/>
            </a:endParaRP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600" b="1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Mechanism of Action </a:t>
            </a:r>
            <a:r>
              <a:rPr lang="en-US" sz="2800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Amphotericin B </a:t>
            </a:r>
            <a:r>
              <a:rPr lang="en-US" sz="2800" dirty="0" smtClean="0">
                <a:solidFill>
                  <a:srgbClr val="FFFF00"/>
                </a:solidFill>
              </a:rPr>
              <a:t>(MOA):  </a:t>
            </a:r>
          </a:p>
          <a:p>
            <a:pPr defTabSz="914400" eaLnBrk="1" hangingPunct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  Binds to </a:t>
            </a:r>
            <a:r>
              <a:rPr lang="en-US" sz="2000" dirty="0" err="1" smtClean="0">
                <a:solidFill>
                  <a:schemeClr val="bg1"/>
                </a:solidFill>
              </a:rPr>
              <a:t>ergosterol</a:t>
            </a:r>
            <a:r>
              <a:rPr lang="en-US" sz="2000" dirty="0" smtClean="0">
                <a:solidFill>
                  <a:schemeClr val="bg1"/>
                </a:solidFill>
              </a:rPr>
              <a:t> within the fungal cell membrane resulting in formation of pores which permit leakage of intracellular contents, and lead to death .  </a:t>
            </a: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Amphotericin B has an broad antifungal spectrum which includes most fungi that cause human disease</a:t>
            </a:r>
          </a:p>
          <a:p>
            <a:pPr marL="273050" indent="-273050" defTabSz="914400" eaLnBrk="1" hangingPunct="1"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85800" y="16764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Fluconazole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Ketoconazole </a:t>
            </a: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Itraconazole</a:t>
            </a:r>
            <a:r>
              <a:rPr lang="en-US" sz="1600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Voriconazole</a:t>
            </a:r>
            <a:endParaRPr lang="en-US" sz="1600" dirty="0" smtClean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Posaconazole</a:t>
            </a:r>
            <a:endParaRPr lang="en-US" sz="1600" dirty="0">
              <a:solidFill>
                <a:schemeClr val="bg1"/>
              </a:solidFill>
              <a:cs typeface="Arial" charset="0"/>
            </a:endParaRPr>
          </a:p>
          <a:p>
            <a:pPr marL="285750" indent="-285750" defTabSz="914400" eaLnBrk="1" hangingPunct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bg1"/>
                </a:solidFill>
                <a:cs typeface="Arial" charset="0"/>
              </a:rPr>
              <a:t>Miconazole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cs typeface="Arial" charset="0"/>
              </a:rPr>
              <a:t>clotrimazole</a:t>
            </a:r>
            <a:r>
              <a:rPr lang="en-US" sz="1600" dirty="0">
                <a:solidFill>
                  <a:schemeClr val="bg1"/>
                </a:solidFill>
                <a:cs typeface="Arial" charset="0"/>
              </a:rPr>
              <a:t> </a:t>
            </a:r>
            <a:endParaRPr lang="en-US" sz="16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Mechanism </a:t>
            </a:r>
            <a:r>
              <a:rPr lang="en-US" sz="2400" dirty="0">
                <a:solidFill>
                  <a:srgbClr val="FFFF00"/>
                </a:solidFill>
              </a:rPr>
              <a:t>of </a:t>
            </a:r>
            <a:r>
              <a:rPr lang="en-US" sz="2400" dirty="0" smtClean="0">
                <a:solidFill>
                  <a:srgbClr val="FFFF00"/>
                </a:solidFill>
              </a:rPr>
              <a:t>Action</a:t>
            </a:r>
          </a:p>
          <a:p>
            <a:pPr marL="800100" lvl="1" indent="-342900" algn="just" defTabSz="914400"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Inhibits synthesis of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ergosterol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the major sterol of fungal cell membrane.</a:t>
            </a:r>
            <a:endParaRPr lang="en-US" sz="20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endParaRPr lang="en-US" sz="2000" dirty="0">
              <a:solidFill>
                <a:schemeClr val="bg1"/>
              </a:solidFill>
              <a:latin typeface="Constantia" pitchFamily="18" charset="0"/>
              <a:cs typeface="Arial" pitchFamily="34" charset="0"/>
            </a:endParaRP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Inhibits 14-α-sterol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demethylase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which is a microsomal CYP450 enzyme.</a:t>
            </a:r>
            <a:endParaRPr lang="en-US" sz="2000" dirty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285813" y="304800"/>
            <a:ext cx="7851649" cy="914400"/>
          </a:xfrm>
        </p:spPr>
        <p:txBody>
          <a:bodyPr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600" b="1" kern="1200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kern="1200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AZOLES</a:t>
            </a:r>
            <a:endParaRPr lang="en-US" sz="3600" b="1" kern="1200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596900"/>
            <a:ext cx="7851648" cy="685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300" b="1" kern="1200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Flucytosine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647825"/>
            <a:ext cx="8839200" cy="3457575"/>
          </a:xfrm>
        </p:spPr>
        <p:txBody>
          <a:bodyPr lIns="0" rIns="18288"/>
          <a:lstStyle/>
          <a:p>
            <a:pPr defTabSz="914400" eaLnBrk="1" hangingPunct="1">
              <a:buFont typeface="Arial"/>
              <a:buChar char="•"/>
            </a:pP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Mechanism of </a:t>
            </a:r>
            <a:r>
              <a:rPr lang="en-US" sz="2400" dirty="0" smtClean="0">
                <a:solidFill>
                  <a:srgbClr val="FFFF00"/>
                </a:solidFill>
              </a:rPr>
              <a:t>Action</a:t>
            </a:r>
          </a:p>
          <a:p>
            <a:pPr marL="673100" lvl="1" indent="-273050" defTabSz="914400" eaLnBrk="1" hangingPunct="1">
              <a:buNone/>
            </a:pPr>
            <a:r>
              <a:rPr lang="en-US" sz="2000" dirty="0" smtClean="0">
                <a:solidFill>
                  <a:schemeClr val="bg1"/>
                </a:solidFill>
                <a:cs typeface="+mn-cs"/>
              </a:rPr>
              <a:t>Fungal RNA miscoding</a:t>
            </a:r>
          </a:p>
          <a:p>
            <a:pPr marL="639763" lvl="1" indent="-246063" defTabSz="914400" eaLnBrk="1" hangingPunct="1">
              <a:buFont typeface="Arial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  <a:cs typeface="+mn-cs"/>
              </a:rPr>
              <a:t>Interfering with DNA synthesis</a:t>
            </a:r>
          </a:p>
          <a:p>
            <a:pPr marL="273050" indent="-273050" defTabSz="914400" eaLnBrk="1" hangingPunct="1">
              <a:lnSpc>
                <a:spcPct val="90000"/>
              </a:lnSpc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defTabSz="9144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600" dirty="0" smtClean="0">
                <a:solidFill>
                  <a:srgbClr val="FFFF00"/>
                </a:solidFill>
              </a:rPr>
              <a:t>  Spectrum of Activity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GB" sz="2600" dirty="0" smtClean="0">
                <a:solidFill>
                  <a:schemeClr val="bg1"/>
                </a:solidFill>
              </a:rPr>
              <a:t>Restricted spectrum of activity)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cs typeface="+mn-cs"/>
              </a:rPr>
              <a:t>Active against</a:t>
            </a:r>
          </a:p>
          <a:p>
            <a:pPr marL="914400" lvl="2" indent="-246063" defTabSz="914400" eaLnBrk="1" hangingPunct="1">
              <a:lnSpc>
                <a:spcPct val="90000"/>
              </a:lnSpc>
              <a:buNone/>
            </a:pP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Candida</a:t>
            </a:r>
            <a:r>
              <a:rPr lang="en-US" sz="2000" dirty="0" smtClean="0">
                <a:solidFill>
                  <a:schemeClr val="bg1"/>
                </a:solidFill>
                <a:cs typeface="+mn-cs"/>
              </a:rPr>
              <a:t> species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marL="914400" lvl="2" indent="-246063" defTabSz="914400" eaLnBrk="1" hangingPunct="1">
              <a:lnSpc>
                <a:spcPct val="90000"/>
              </a:lnSpc>
              <a:buNone/>
            </a:pP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Cryptococcus </a:t>
            </a: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neoformans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r>
              <a:rPr lang="en-GB" sz="2400" dirty="0" err="1" smtClean="0">
                <a:solidFill>
                  <a:schemeClr val="bg1"/>
                </a:solidFill>
                <a:cs typeface="+mn-cs"/>
              </a:rPr>
              <a:t>Monotherapy</a:t>
            </a:r>
            <a:r>
              <a:rPr lang="en-GB" sz="2400" dirty="0" smtClean="0">
                <a:solidFill>
                  <a:schemeClr val="bg1"/>
                </a:solidFill>
                <a:cs typeface="+mn-cs"/>
              </a:rPr>
              <a:t> : now limited </a:t>
            </a:r>
            <a:r>
              <a:rPr lang="en-GB" sz="2400" dirty="0" smtClean="0">
                <a:solidFill>
                  <a:srgbClr val="FFFF00"/>
                </a:solidFill>
                <a:cs typeface="+mn-cs"/>
              </a:rPr>
              <a:t>(</a:t>
            </a:r>
            <a:r>
              <a:rPr lang="en-US" sz="2400" dirty="0" smtClean="0">
                <a:solidFill>
                  <a:srgbClr val="FFFF00"/>
                </a:solidFill>
                <a:cs typeface="+mn-cs"/>
              </a:rPr>
              <a:t>Resistance)</a:t>
            </a:r>
          </a:p>
          <a:p>
            <a:pPr marL="639763" lvl="1" indent="-246063" defTabSz="914400" eaLnBrk="1" hangingPunct="1">
              <a:lnSpc>
                <a:spcPct val="90000"/>
              </a:lnSpc>
              <a:buNone/>
            </a:pP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marL="639763" lvl="1" indent="-246063" defTabSz="914400" eaLnBrk="1" hangingPunct="1"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marL="639763" lvl="1" indent="-246063" algn="ctr" defTabSz="91440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  <a:cs typeface="+mn-cs"/>
            </a:endParaRPr>
          </a:p>
          <a:p>
            <a:pPr marL="273050" indent="-273050" algn="r" defTabSz="914400" eaLnBrk="1" hangingPunct="1">
              <a:buFont typeface="Wingdings" pitchFamily="2" charset="2"/>
              <a:buNone/>
            </a:pPr>
            <a:endParaRPr lang="en-US" sz="3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04812"/>
            <a:ext cx="7851648" cy="914401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300" b="1" kern="1200" dirty="0" err="1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Echinocandins</a:t>
            </a:r>
            <a:endParaRPr lang="en-US" sz="3300" b="1" kern="1200" dirty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600200"/>
            <a:ext cx="8610600" cy="4191000"/>
          </a:xfrm>
        </p:spPr>
        <p:txBody>
          <a:bodyPr lIns="0" rIns="18288"/>
          <a:lstStyle/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Caspofungin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Micafungin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lvl="3" defTabSz="914400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 pitchFamily="34" charset="0"/>
              </a:rPr>
              <a:t>Anidulafungin</a:t>
            </a:r>
            <a:endParaRPr lang="en-US" dirty="0">
              <a:solidFill>
                <a:schemeClr val="bg1"/>
              </a:solidFill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en-US" sz="3700" dirty="0" smtClean="0">
                <a:solidFill>
                  <a:srgbClr val="FFFF00"/>
                </a:solidFill>
              </a:rPr>
              <a:t>	</a:t>
            </a:r>
          </a:p>
          <a:p>
            <a:pPr defTabSz="914400" eaLnBrk="1" hangingPunct="1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Mechanism of Action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sz="2000" b="1" u="sng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Inhibits B-1,3 –D </a:t>
            </a:r>
            <a:r>
              <a:rPr lang="en-US" sz="2000" dirty="0" err="1" smtClean="0">
                <a:solidFill>
                  <a:schemeClr val="bg1"/>
                </a:solidFill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synthase</a:t>
            </a:r>
            <a:r>
              <a:rPr lang="en-US" sz="2000" dirty="0" smtClean="0">
                <a:solidFill>
                  <a:schemeClr val="bg1"/>
                </a:solidFill>
              </a:rPr>
              <a:t>, the enzyme complex that forms </a:t>
            </a:r>
            <a:r>
              <a:rPr lang="en-US" sz="2000" dirty="0" err="1" smtClean="0">
                <a:solidFill>
                  <a:schemeClr val="bg1"/>
                </a:solidFill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</a:rPr>
              <a:t> polymers in the fungal cell wall.  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Glucan</a:t>
            </a:r>
            <a:r>
              <a:rPr lang="en-US" sz="2000" dirty="0" smtClean="0">
                <a:solidFill>
                  <a:schemeClr val="bg1"/>
                </a:solidFill>
              </a:rPr>
              <a:t> polymers are responsible for providing rigidity to the cell wall.</a:t>
            </a: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defTabSz="914400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Good activity against</a:t>
            </a:r>
          </a:p>
          <a:p>
            <a:pPr lvl="1" defTabSz="914400" eaLnBrk="1" hangingPunct="1">
              <a:buNone/>
              <a:defRPr/>
            </a:pP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Candida </a:t>
            </a: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spp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lvl="1" defTabSz="914400" eaLnBrk="1" hangingPunct="1">
              <a:buNone/>
              <a:defRPr/>
            </a:pP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Aspergillus</a:t>
            </a:r>
            <a:r>
              <a:rPr lang="en-US" sz="2000" i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cs typeface="+mn-cs"/>
              </a:rPr>
              <a:t>spp</a:t>
            </a:r>
            <a:endParaRPr lang="en-US" sz="2000" i="1" dirty="0" smtClean="0">
              <a:solidFill>
                <a:schemeClr val="bg1"/>
              </a:solidFill>
              <a:cs typeface="+mn-cs"/>
            </a:endParaRPr>
          </a:p>
          <a:p>
            <a:pPr lvl="1" defTabSz="914400" eaLnBrk="1" hangingPunct="1">
              <a:buNone/>
              <a:defRPr/>
            </a:pPr>
            <a:endParaRPr lang="en-US" sz="2000" dirty="0" smtClean="0">
              <a:solidFill>
                <a:schemeClr val="bg1"/>
              </a:solidFill>
              <a:cs typeface="+mn-cs"/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3050" indent="-273050" defTabSz="914400" eaLnBrk="1" hangingPunct="1">
              <a:lnSpc>
                <a:spcPct val="60000"/>
              </a:lnSpc>
              <a:buFont typeface="Arial" pitchFamily="34" charset="0"/>
              <a:buNone/>
            </a:pPr>
            <a:r>
              <a:rPr lang="en-US" sz="2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40497"/>
              </p:ext>
            </p:extLst>
          </p:nvPr>
        </p:nvGraphicFramePr>
        <p:xfrm>
          <a:off x="76200" y="152401"/>
          <a:ext cx="8915400" cy="6528554"/>
        </p:xfrm>
        <a:graphic>
          <a:graphicData uri="http://schemas.openxmlformats.org/drawingml/2006/table">
            <a:tbl>
              <a:tblPr rtl="1"/>
              <a:tblGrid>
                <a:gridCol w="1995268"/>
                <a:gridCol w="2214586"/>
                <a:gridCol w="1474607"/>
                <a:gridCol w="1316793"/>
                <a:gridCol w="1075550"/>
                <a:gridCol w="838596"/>
              </a:tblGrid>
              <a:tr h="49739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Comments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Spectrum of activity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Antifungal Agents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Mechanism of action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Group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Target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39078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Serious toxic side effects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(nephrotoxicity)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Broad antifungal spectrum which includes most fungi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Amphotericin B,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Nystatin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Binds to ergosterol within cell membrane,  formation of pores </a:t>
                      </a:r>
                      <a:r>
                        <a:rPr lang="en-US" sz="120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>
                          <a:latin typeface="Calibri"/>
                        </a:rPr>
                        <a:t>which lead to cell death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Calibri"/>
                        </a:rPr>
                        <a:t>Polyenes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Cell membrane 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92531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Not effective against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zygomycosis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(except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posaconazole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Adverse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Effects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Drug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Interactions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Calibri"/>
                        </a:rPr>
                        <a:t>Fluconazole</a:t>
                      </a:r>
                      <a:r>
                        <a:rPr lang="en-US" sz="1200" dirty="0" smtClean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has a limited or no activity against </a:t>
                      </a:r>
                      <a:r>
                        <a:rPr lang="en-US" sz="1200" dirty="0" err="1">
                          <a:latin typeface="Calibri"/>
                        </a:rPr>
                        <a:t>mould</a:t>
                      </a:r>
                      <a:r>
                        <a:rPr lang="en-US" sz="1200" dirty="0">
                          <a:latin typeface="Calibri"/>
                        </a:rPr>
                        <a:t> fungi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</a:rPr>
                        <a:t>Voriconazol</a:t>
                      </a:r>
                      <a:r>
                        <a:rPr lang="en-US" sz="1200" b="1" dirty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is the drug of choice for </a:t>
                      </a:r>
                      <a:r>
                        <a:rPr lang="en-US" sz="1200" dirty="0" err="1">
                          <a:latin typeface="Calibri"/>
                        </a:rPr>
                        <a:t>Aspergillosis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</a:rPr>
                        <a:t>Posaconazole</a:t>
                      </a:r>
                      <a:r>
                        <a:rPr lang="en-US" sz="1200" dirty="0">
                          <a:latin typeface="Calibri"/>
                        </a:rPr>
                        <a:t> has </a:t>
                      </a:r>
                      <a:r>
                        <a:rPr lang="en-US" sz="1200" dirty="0" smtClean="0">
                          <a:latin typeface="Calibri"/>
                        </a:rPr>
                        <a:t>broader </a:t>
                      </a:r>
                      <a:r>
                        <a:rPr lang="en-US" sz="1200" dirty="0">
                          <a:latin typeface="Calibri"/>
                        </a:rPr>
                        <a:t>spectrum of activity than other azoles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Ketoconazole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Itraconazole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Fluconazole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Voriconazole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latin typeface="Calibri"/>
                        </a:rPr>
                        <a:t> </a:t>
                      </a:r>
                      <a:r>
                        <a:rPr lang="en-US" sz="1200">
                          <a:latin typeface="Calibri"/>
                        </a:rPr>
                        <a:t>Posaconazole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Miconazole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clotrimazole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Inhibit the synthesis of ergosterol 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</a:rPr>
                        <a:t>Azoles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097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</a:rPr>
                        <a:t>Less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toxicity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and side effects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compared to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</a:rPr>
                        <a:t>amphotericin B and azoles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Good activity against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Calibri"/>
                        </a:rPr>
                        <a:t>Candida </a:t>
                      </a:r>
                      <a:r>
                        <a:rPr lang="en-US" sz="1200" i="1" dirty="0" err="1">
                          <a:latin typeface="Calibri"/>
                        </a:rPr>
                        <a:t>spp</a:t>
                      </a:r>
                      <a:r>
                        <a:rPr lang="en-US" sz="1200" i="1" dirty="0">
                          <a:latin typeface="Calibri"/>
                        </a:rPr>
                        <a:t> </a:t>
                      </a:r>
                      <a:r>
                        <a:rPr lang="en-US" sz="1200" dirty="0">
                          <a:latin typeface="Calibri"/>
                        </a:rPr>
                        <a:t>,</a:t>
                      </a:r>
                      <a:r>
                        <a:rPr lang="en-US" sz="1200" i="1" dirty="0" err="1">
                          <a:latin typeface="Calibri"/>
                        </a:rPr>
                        <a:t>Aspergillus</a:t>
                      </a:r>
                      <a:r>
                        <a:rPr lang="en-US" sz="1200" i="1" dirty="0">
                          <a:latin typeface="Calibri"/>
                        </a:rPr>
                        <a:t> </a:t>
                      </a:r>
                      <a:r>
                        <a:rPr lang="en-US" sz="1200" i="1" dirty="0" err="1">
                          <a:latin typeface="Calibri"/>
                        </a:rPr>
                        <a:t>spp</a:t>
                      </a:r>
                      <a:endParaRPr lang="en-US" sz="1200" dirty="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</a:rPr>
                        <a:t>Limited  or no activity against other </a:t>
                      </a:r>
                      <a:r>
                        <a:rPr lang="en-US" sz="1200" dirty="0" smtClean="0">
                          <a:latin typeface="Calibri"/>
                        </a:rPr>
                        <a:t>fungi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Caspofungin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 Micafungin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Anidulafungin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Inhibits </a:t>
                      </a:r>
                      <a:r>
                        <a:rPr lang="en-US" sz="1200" dirty="0" err="1" smtClean="0"/>
                        <a:t>glucan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synthasis</a:t>
                      </a:r>
                      <a:r>
                        <a:rPr lang="en-US" sz="1200" dirty="0" smtClean="0"/>
                        <a:t>, </a:t>
                      </a:r>
                    </a:p>
                    <a:p>
                      <a:pPr algn="l" rtl="0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glucan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polymers in the fungal cell wall)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Echinocandins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</a:rPr>
                        <a:t>Cell wall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94409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</a:rPr>
                        <a:t>Monotherapy now limited (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</a:rPr>
                        <a:t>Resistance)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n-GB" sz="1200">
                          <a:latin typeface="Calibri"/>
                        </a:rPr>
                        <a:t>Restricted spectrum of activity</a:t>
                      </a:r>
                      <a:endParaRPr lang="en-US" sz="120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</a:pPr>
                      <a:r>
                        <a:rPr lang="en-US" sz="1200" i="1">
                          <a:latin typeface="Calibri"/>
                        </a:rPr>
                        <a:t>Candida</a:t>
                      </a:r>
                      <a:r>
                        <a:rPr lang="en-US" sz="1200">
                          <a:latin typeface="Calibri"/>
                        </a:rPr>
                        <a:t> species</a:t>
                      </a:r>
                      <a:r>
                        <a:rPr lang="en-US" sz="1200" i="1">
                          <a:latin typeface="Calibri"/>
                        </a:rPr>
                        <a:t> </a:t>
                      </a:r>
                      <a:endParaRPr lang="en-US" sz="1200">
                        <a:latin typeface="Calibri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Calibri"/>
                        </a:rPr>
                        <a:t>Cryptococcus neoformans </a:t>
                      </a:r>
                      <a:endParaRPr lang="en-US" sz="120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Flucytosine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Fungal RNA miscoding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Interfering with DNA synthesis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</a:rPr>
                        <a:t>Pyrimidine analogues</a:t>
                      </a: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</a:rPr>
                        <a:t>DNA/RNA synthesis</a:t>
                      </a:r>
                      <a:endParaRPr lang="en-US" sz="1200" dirty="0">
                        <a:latin typeface="Calibri"/>
                      </a:endParaRPr>
                    </a:p>
                  </a:txBody>
                  <a:tcPr marL="47746" marR="47746" marT="23873" marB="238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36775"/>
            <a:ext cx="77724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To provide students with an overview of the  common medically important yeasts and mold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fungi.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2. To provide students with an overview of the 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major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fungal 	diseases that threatens human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health.</a:t>
            </a:r>
          </a:p>
          <a:p>
            <a:pPr>
              <a:defRPr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3. To give a fundamental knowledge about the antifungal agents, their mechanisms of action, and spectrum.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Lecture Objectives..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57600" y="39624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Oct-2013</a:t>
            </a:r>
            <a:endParaRPr lang="en-US" b="1" kern="1200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rgbClr val="FFFF00"/>
                </a:solidFill>
              </a:rPr>
              <a:t>Mycotic </a:t>
            </a:r>
            <a:r>
              <a:rPr lang="en-US" b="1" kern="1200" dirty="0" smtClean="0">
                <a:solidFill>
                  <a:srgbClr val="FFFF00"/>
                </a:solidFill>
              </a:rPr>
              <a:t>Diseases</a:t>
            </a:r>
            <a:endParaRPr lang="en-US" b="1" kern="1200" dirty="0">
              <a:solidFill>
                <a:srgbClr val="FFFF00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499919" y="1905000"/>
            <a:ext cx="7854950" cy="2943225"/>
          </a:xfrm>
        </p:spPr>
        <p:txBody>
          <a:bodyPr lIns="0" rIns="18288"/>
          <a:lstStyle/>
          <a:p>
            <a:pPr defTabSz="914400" eaLnBrk="1" hangingPunct="1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Hypersensitivity (Allergy)</a:t>
            </a:r>
          </a:p>
          <a:p>
            <a:pPr defTabSz="914400" eaLnBrk="1" hangingPunct="1">
              <a:buFont typeface="Wingdings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Mycotoxicoses</a:t>
            </a:r>
            <a:endParaRPr lang="en-US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defTabSz="914400" eaLnBrk="1" hangingPunct="1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Infections</a:t>
            </a:r>
          </a:p>
          <a:p>
            <a:pPr defTabSz="914400" eaLnBrk="1" hangingPunct="1">
              <a:buFont typeface="Wingdings" charset="2"/>
              <a:buChar char="Ø"/>
            </a:pPr>
            <a:endParaRPr lang="en-US" sz="3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chemeClr val="accent3">
                    <a:tint val="90000"/>
                    <a:satMod val="120000"/>
                  </a:schemeClr>
                </a:solidFill>
              </a:rPr>
              <a:t>Mycotic </a:t>
            </a:r>
            <a:r>
              <a:rPr lang="en-US" b="1" kern="1200" dirty="0" smtClean="0">
                <a:solidFill>
                  <a:schemeClr val="accent3">
                    <a:tint val="90000"/>
                    <a:satMod val="120000"/>
                  </a:schemeClr>
                </a:solidFill>
              </a:rPr>
              <a:t>Diseases</a:t>
            </a:r>
            <a:endParaRPr lang="en-US" b="1" kern="1200" dirty="0">
              <a:solidFill>
                <a:schemeClr val="accent3">
                  <a:tint val="90000"/>
                  <a:satMod val="120000"/>
                </a:schemeClr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831850" y="2133600"/>
            <a:ext cx="7854950" cy="2943225"/>
          </a:xfrm>
        </p:spPr>
        <p:txBody>
          <a:bodyPr lIns="0" rIns="18288"/>
          <a:lstStyle/>
          <a:p>
            <a:pPr marL="0" indent="0" defTabSz="91440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FFFF00"/>
                </a:solidFill>
              </a:rPr>
              <a:t>How the infection is acquired?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Endogenous, Colonization (overgrowth </a:t>
            </a:r>
            <a:r>
              <a:rPr lang="en-US" sz="2400" dirty="0">
                <a:solidFill>
                  <a:schemeClr val="bg1"/>
                </a:solidFill>
              </a:rPr>
              <a:t>of normal flora)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Inhalation (Airborne)</a:t>
            </a:r>
            <a:endParaRPr lang="en-US" sz="2400" dirty="0">
              <a:solidFill>
                <a:schemeClr val="bg1"/>
              </a:solidFill>
            </a:endParaRPr>
          </a:p>
          <a:p>
            <a:pPr marL="857250" lvl="1" indent="-457200" defTabSz="914400" eaLnBrk="1" hangingPunct="1">
              <a:buFont typeface="Wingdings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Contact</a:t>
            </a:r>
          </a:p>
          <a:p>
            <a:pPr marL="857250" lvl="1" indent="-457200" defTabSz="914400" eaLnBrk="1" hangingPunct="1"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Trauma</a:t>
            </a:r>
          </a:p>
          <a:p>
            <a:pPr marL="400050" lvl="1" indent="0" defTabSz="91440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400050" lvl="1" indent="0" defTabSz="91440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defTabSz="914400" eaLnBrk="1" hangingPunct="1">
              <a:buFont typeface="Arial" pitchFamily="34" charset="0"/>
              <a:buNone/>
            </a:pPr>
            <a:endParaRPr lang="en-US" sz="37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5152" y="520700"/>
            <a:ext cx="7851648" cy="838200"/>
          </a:xfrm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solidFill>
                  <a:schemeClr val="accent3">
                    <a:tint val="90000"/>
                    <a:satMod val="120000"/>
                  </a:schemeClr>
                </a:solidFill>
              </a:rPr>
              <a:t>Mycotic </a:t>
            </a:r>
            <a:r>
              <a:rPr lang="en-US" b="1" kern="1200" dirty="0" smtClean="0">
                <a:solidFill>
                  <a:schemeClr val="accent3">
                    <a:tint val="90000"/>
                    <a:satMod val="120000"/>
                  </a:schemeClr>
                </a:solidFill>
              </a:rPr>
              <a:t>Diseases</a:t>
            </a:r>
            <a:endParaRPr lang="en-US" b="1" kern="1200" dirty="0">
              <a:solidFill>
                <a:schemeClr val="accent3">
                  <a:tint val="90000"/>
                  <a:satMod val="120000"/>
                </a:schemeClr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2133600"/>
            <a:ext cx="6102350" cy="2943225"/>
          </a:xfrm>
        </p:spPr>
        <p:txBody>
          <a:bodyPr lIns="0" rIns="18288"/>
          <a:lstStyle/>
          <a:p>
            <a:pPr marL="0" indent="0" defTabSz="914400" eaLnBrk="1" hangingPunct="1"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400050" lvl="1" indent="0" defTabSz="91440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Healthy  host?</a:t>
            </a:r>
          </a:p>
          <a:p>
            <a:pPr marL="400050" lvl="1" indent="0" defTabSz="91440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OR</a:t>
            </a:r>
          </a:p>
          <a:p>
            <a:pPr marL="400050" lvl="1" indent="0" defTabSz="914400" eaLnBrk="1" hangingPunct="1">
              <a:buFont typeface="Arial" pitchFamily="34" charset="0"/>
              <a:buNone/>
            </a:pPr>
            <a:r>
              <a:rPr lang="en-US" dirty="0" err="1" smtClean="0">
                <a:solidFill>
                  <a:schemeClr val="bg1"/>
                </a:solidFill>
              </a:rPr>
              <a:t>Immunocompromised</a:t>
            </a:r>
            <a:r>
              <a:rPr lang="en-US" dirty="0" smtClean="0">
                <a:solidFill>
                  <a:schemeClr val="bg1"/>
                </a:solidFill>
              </a:rPr>
              <a:t> host?</a:t>
            </a:r>
          </a:p>
          <a:p>
            <a:pPr marL="0" indent="0" defTabSz="914400" eaLnBrk="1" hangingPunct="1">
              <a:buFont typeface="Arial" pitchFamily="34" charset="0"/>
              <a:buNone/>
            </a:pPr>
            <a:endParaRPr lang="en-US" sz="37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2667000"/>
            <a:ext cx="228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kern="0" dirty="0" smtClean="0">
                <a:solidFill>
                  <a:srgbClr val="FFFFFF"/>
                </a:solidFill>
                <a:latin typeface="Calibri"/>
              </a:rPr>
              <a:t>(When, which type   of infection)</a:t>
            </a:r>
            <a:endParaRPr lang="en-US" dirty="0"/>
          </a:p>
        </p:txBody>
      </p:sp>
      <p:sp>
        <p:nvSpPr>
          <p:cNvPr id="5" name="Notched Right Arrow 4"/>
          <p:cNvSpPr/>
          <p:nvPr/>
        </p:nvSpPr>
        <p:spPr bwMode="auto">
          <a:xfrm>
            <a:off x="4876800" y="3124200"/>
            <a:ext cx="1447800" cy="48003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0352" y="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( Mycoses)</a:t>
            </a:r>
          </a:p>
        </p:txBody>
      </p:sp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762000" y="19812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Superficial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Cutaneous mycosis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Subcutaneous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Systemic  mycoses</a:t>
            </a: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9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itchFamily="34" charset="0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rgbClr val="FFFF00"/>
                </a:solidFill>
                <a:latin typeface="+mn-lt"/>
                <a:cs typeface="Calibri" pitchFamily="34" charset="0"/>
              </a:rPr>
              <a:t>Opportunistic mycoses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Constantia" pitchFamily="18" charset="0"/>
              <a:cs typeface="Arial" charset="0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28600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Superficial Mycoses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Affect the outer layer of the skin or hair shaft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No immune response</a:t>
            </a: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dirty="0">
              <a:latin typeface="+mn-lt"/>
            </a:endParaRPr>
          </a:p>
          <a:p>
            <a:pPr marL="182880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Cutaneous Mycoses</a:t>
            </a: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defRPr/>
            </a:pPr>
            <a:r>
              <a:rPr lang="en-AU" sz="2400" dirty="0" err="1">
                <a:solidFill>
                  <a:schemeClr val="bg1"/>
                </a:solidFill>
                <a:latin typeface="+mn-lt"/>
              </a:rPr>
              <a:t>Dermatophytosis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AU" sz="2400" b="1" dirty="0">
              <a:solidFill>
                <a:schemeClr val="bg1"/>
              </a:solidFill>
              <a:latin typeface="+mn-lt"/>
            </a:endParaRPr>
          </a:p>
          <a:p>
            <a:pPr marL="1097280"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r>
              <a:rPr lang="en-AU" sz="2400" dirty="0">
                <a:solidFill>
                  <a:schemeClr val="bg1"/>
                </a:solidFill>
                <a:latin typeface="+mn-lt"/>
              </a:rPr>
              <a:t>Infection of the skin, hair or nails caused by a group of </a:t>
            </a:r>
            <a:r>
              <a:rPr lang="en-AU" sz="2400" dirty="0" err="1">
                <a:solidFill>
                  <a:schemeClr val="bg1"/>
                </a:solidFill>
                <a:latin typeface="+mn-lt"/>
              </a:rPr>
              <a:t>keratinophilic</a:t>
            </a:r>
            <a:r>
              <a:rPr lang="en-AU" sz="2400" dirty="0">
                <a:solidFill>
                  <a:schemeClr val="bg1"/>
                </a:solidFill>
                <a:latin typeface="+mn-lt"/>
              </a:rPr>
              <a:t> fungi, called </a:t>
            </a:r>
            <a:r>
              <a:rPr lang="en-AU" sz="2400" dirty="0" err="1">
                <a:solidFill>
                  <a:schemeClr val="bg1"/>
                </a:solidFill>
                <a:latin typeface="+mn-lt"/>
              </a:rPr>
              <a:t>dermatophytes</a:t>
            </a:r>
            <a:endParaRPr lang="en-AU" sz="2400" dirty="0">
              <a:solidFill>
                <a:schemeClr val="bg1"/>
              </a:solidFill>
              <a:latin typeface="+mn-lt"/>
            </a:endParaRPr>
          </a:p>
          <a:p>
            <a:pPr marL="273050" indent="-273050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latin typeface="+mn-lt"/>
            </a:endParaRPr>
          </a:p>
          <a:p>
            <a:pPr marL="639763" lvl="1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85000"/>
              <a:buFont typeface="Wingdings 2" pitchFamily="18" charset="2"/>
              <a:buChar char=""/>
              <a:defRPr/>
            </a:pPr>
            <a:endParaRPr lang="en-US" sz="2400" b="1" dirty="0">
              <a:latin typeface="+mn-lt"/>
            </a:endParaRPr>
          </a:p>
          <a:p>
            <a:pPr marL="1096963" lvl="2" indent="-246063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7450" lvl="3" indent="-209550" defTabSz="914400"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3550" y="231775"/>
            <a:ext cx="7851648" cy="1066800"/>
          </a:xfrm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en-US" sz="3200" b="1" kern="120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Types of  fungal infections - Mycoses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752600"/>
            <a:ext cx="8610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Wingdings 2"/>
              <a:buChar char=""/>
              <a:defRPr/>
            </a:pPr>
            <a:endParaRPr lang="en-US" sz="2400" b="1" dirty="0">
              <a:latin typeface="+mn-lt"/>
            </a:endParaRPr>
          </a:p>
          <a:p>
            <a:pPr lvl="2" indent="-246888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defRPr/>
            </a:pPr>
            <a:endParaRPr lang="en-US" sz="2000" dirty="0">
              <a:latin typeface="+mn-lt"/>
            </a:endParaRPr>
          </a:p>
          <a:p>
            <a:pPr marL="1188720" lvl="3" indent="-210312" defTabSz="9144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65000"/>
              <a:buFont typeface="Wingdings 2"/>
              <a:buChar char=""/>
              <a:defRPr/>
            </a:pPr>
            <a:endParaRPr lang="en-US" dirty="0">
              <a:latin typeface="+mn-lt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63550" y="1752600"/>
            <a:ext cx="8534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rtl="1" eaLnBrk="1" hangingPunct="1">
              <a:defRPr/>
            </a:pPr>
            <a:r>
              <a:rPr lang="en-US" sz="2600" b="1" dirty="0">
                <a:solidFill>
                  <a:srgbClr val="FFFF00"/>
                </a:solidFill>
                <a:latin typeface="+mn-lt"/>
                <a:cs typeface="Arial" charset="0"/>
              </a:rPr>
              <a:t>Subcutaneous Mycoses</a:t>
            </a:r>
          </a:p>
          <a:p>
            <a:pPr defTabSz="914400" rtl="1" eaLnBrk="1" hangingPunct="1">
              <a:defRPr/>
            </a:pPr>
            <a:endParaRPr lang="en-US" sz="2400" dirty="0"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Fungal infections involving the dermis, subcutaneous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tissues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, muscle and may extend to bone. </a:t>
            </a: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Usually they are initiated by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trauma. </a:t>
            </a: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defTabSz="914400" rtl="1" eaLnBrk="1" hangingPunct="1">
              <a:defRPr/>
            </a:pPr>
            <a:fld id="{408536D4-61B5-4C05-A56A-1ACE0C9865F2}" type="slidenum">
              <a:rPr lang="x-none" sz="1200">
                <a:solidFill>
                  <a:schemeClr val="tx2">
                    <a:shade val="90000"/>
                  </a:schemeClr>
                </a:solidFill>
                <a:cs typeface="Arial" pitchFamily="34" charset="0"/>
              </a:rPr>
              <a:pPr algn="r" defTabSz="914400" rtl="1" eaLnBrk="1" hangingPunct="1">
                <a:defRPr/>
              </a:pPr>
              <a:t>9</a:t>
            </a:fld>
            <a:endParaRPr lang="en-US" sz="1200">
              <a:solidFill>
                <a:schemeClr val="tx2">
                  <a:shade val="90000"/>
                </a:schemeClr>
              </a:solidFill>
              <a:cs typeface="Arial" pitchFamily="34" charset="0"/>
            </a:endParaRP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81000" y="914400"/>
            <a:ext cx="7680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rtl="1" eaLnBrk="1" hangingPunct="1">
              <a:defRPr/>
            </a:pPr>
            <a:endParaRPr lang="en-AU" sz="26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2000" y="1828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1" hangingPunct="1">
              <a:defRPr/>
            </a:pPr>
            <a:endParaRPr lang="en-US" sz="2000" b="1" dirty="0"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defTabSz="914400" eaLnBrk="1" hangingPunct="1">
              <a:defRPr/>
            </a:pPr>
            <a:r>
              <a:rPr lang="en-AU" sz="2400" b="1" dirty="0">
                <a:solidFill>
                  <a:srgbClr val="FFFF00"/>
                </a:solidFill>
                <a:cs typeface="Arial" pitchFamily="34" charset="0"/>
              </a:rPr>
              <a:t>Primary Systemic </a:t>
            </a:r>
            <a:r>
              <a:rPr lang="en-AU" sz="2400" b="1" dirty="0" smtClean="0">
                <a:solidFill>
                  <a:srgbClr val="FFFF00"/>
                </a:solidFill>
                <a:cs typeface="Arial" pitchFamily="34" charset="0"/>
              </a:rPr>
              <a:t>Mycoses</a:t>
            </a:r>
          </a:p>
          <a:p>
            <a:pPr defTabSz="914400" eaLnBrk="1" hangingPunct="1">
              <a:defRPr/>
            </a:pPr>
            <a:endParaRPr lang="en-AU" sz="2400" b="1" dirty="0">
              <a:solidFill>
                <a:srgbClr val="FFFF00"/>
              </a:solidFill>
              <a:cs typeface="Arial" pitchFamily="34" charset="0"/>
            </a:endParaRP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Arial" charset="0"/>
              </a:rPr>
              <a:t>Caused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by primary pathogens</a:t>
            </a: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Contracted by inhalation, Start as respiratory disease </a:t>
            </a:r>
          </a:p>
          <a:p>
            <a:pPr defTabSz="914400"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Geographically restricted (endemic), north and south America</a:t>
            </a:r>
          </a:p>
          <a:p>
            <a:pPr defTabSz="914400" eaLnBrk="1" hangingPunct="1"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2400" b="1" dirty="0">
              <a:solidFill>
                <a:schemeClr val="bg1"/>
              </a:solidFill>
              <a:latin typeface="Constantia" pitchFamily="18" charset="0"/>
              <a:cs typeface="Arial" charset="0"/>
            </a:endParaRPr>
          </a:p>
          <a:p>
            <a:pPr defTabSz="914400" eaLnBrk="1" hangingPunct="1">
              <a:defRPr/>
            </a:pP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defTabSz="914400" eaLnBrk="1" hangingPunct="1">
              <a:defRPr/>
            </a:pPr>
            <a:endParaRPr lang="en-US" sz="3200" i="1" dirty="0">
              <a:latin typeface="Arial" charset="0"/>
              <a:cs typeface="Arial" charset="0"/>
            </a:endParaRPr>
          </a:p>
          <a:p>
            <a:pPr algn="r" defTabSz="914400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AU" sz="2800" b="1" dirty="0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231775"/>
            <a:ext cx="785164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Types of  fungal infections - Mycoses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Words>679</Words>
  <Application>Microsoft Office PowerPoint</Application>
  <PresentationFormat>On-screen Show (4:3)</PresentationFormat>
  <Paragraphs>278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2_Office Theme</vt:lpstr>
      <vt:lpstr>PowerPoint Presentation</vt:lpstr>
      <vt:lpstr>PowerPoint Presentation</vt:lpstr>
      <vt:lpstr>Mycotic Diseases</vt:lpstr>
      <vt:lpstr>Mycotic Diseases</vt:lpstr>
      <vt:lpstr>Mycotic Diseases</vt:lpstr>
      <vt:lpstr>Types of  fungal infections ( Mycoses)</vt:lpstr>
      <vt:lpstr>Types of  fungal infections - Mycoses</vt:lpstr>
      <vt:lpstr>Types of  fungal infections - Mycoses</vt:lpstr>
      <vt:lpstr>PowerPoint Presentation</vt:lpstr>
      <vt:lpstr>Types of  fungal infections - Mycoses</vt:lpstr>
      <vt:lpstr>PowerPoint Presentation</vt:lpstr>
      <vt:lpstr>Diagnosis of fungal infection</vt:lpstr>
      <vt:lpstr>Antifungal agents </vt:lpstr>
      <vt:lpstr>Targets for antifungal agents</vt:lpstr>
      <vt:lpstr>Polyenes</vt:lpstr>
      <vt:lpstr>   AZOLES</vt:lpstr>
      <vt:lpstr>Flucytosine</vt:lpstr>
      <vt:lpstr>Echinocandins</vt:lpstr>
      <vt:lpstr>PowerPoint Presentation</vt:lpstr>
      <vt:lpstr>Thank You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drahmad</dc:creator>
  <cp:lastModifiedBy>Dr.ALBARRAG</cp:lastModifiedBy>
  <cp:revision>190</cp:revision>
  <dcterms:created xsi:type="dcterms:W3CDTF">2011-06-14T17:07:28Z</dcterms:created>
  <dcterms:modified xsi:type="dcterms:W3CDTF">2013-10-22T11:17:44Z</dcterms:modified>
</cp:coreProperties>
</file>