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10" r:id="rId17"/>
    <p:sldId id="272" r:id="rId18"/>
    <p:sldId id="273" r:id="rId19"/>
    <p:sldId id="274" r:id="rId20"/>
    <p:sldId id="275" r:id="rId21"/>
    <p:sldId id="276" r:id="rId22"/>
    <p:sldId id="311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12" r:id="rId33"/>
    <p:sldId id="313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8" r:id="rId45"/>
    <p:sldId id="314" r:id="rId46"/>
    <p:sldId id="315" r:id="rId47"/>
    <p:sldId id="301" r:id="rId48"/>
    <p:sldId id="302" r:id="rId49"/>
    <p:sldId id="308" r:id="rId50"/>
    <p:sldId id="316" r:id="rId51"/>
    <p:sldId id="30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52" autoAdjust="0"/>
  </p:normalViewPr>
  <p:slideViewPr>
    <p:cSldViewPr>
      <p:cViewPr varScale="1">
        <p:scale>
          <a:sx n="58" d="100"/>
          <a:sy n="58" d="100"/>
        </p:scale>
        <p:origin x="-17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A99E7-2286-4FED-8793-B0ECF8756F38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7F40-2A21-4CDB-BEA1-36E10C3D7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256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68E76-A095-4F54-BF5F-65064F19E643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0B4171-2EAD-49A0-8275-C6D5676490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28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41567-DE09-4B85-839B-53C163881140}" type="slidenum">
              <a:rPr lang="en-US"/>
              <a:pPr/>
              <a:t>30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Dystrophic calcifications here can be secondary to chronic inflammation/rheumatic fever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r>
              <a:rPr lang="en-US" b="1" u="sng" dirty="0" smtClean="0"/>
              <a:t>Metastatic calcification: </a:t>
            </a:r>
            <a:r>
              <a:rPr lang="en-US" dirty="0" smtClean="0"/>
              <a:t>Seen in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 serum calcium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hypercalcemia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Causes of increased calcium can be: metastatic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malignancy to bone, hyperparathyroidism, milk alkali syndrome and vitamin D intoxication 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B61446-750A-4D3D-8D5F-3FB60C1B5F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E38AAF-48DB-40DB-9AC6-BC607D1251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226191-4F1D-41FB-A4B7-6E77B9E7F1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AD6535-4DCB-4AAD-A1F3-EDFF997B9A9F}" type="slidenum">
              <a:rPr lang="en-US"/>
              <a:pPr/>
              <a:t>43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92CA0-7049-40A8-B82A-4C2DBE92DC07}" type="slidenum">
              <a:rPr lang="en-US"/>
              <a:pPr/>
              <a:t>44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153FF-B4DF-4E2A-96A7-5C4E1E2C5705}" type="slidenum">
              <a:rPr lang="en-US"/>
              <a:pPr/>
              <a:t>47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DA5235-D26D-415C-922E-DF8A94A40DFD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20FDE7-9675-4B0B-940E-DE8CD8693F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F52B8099-4208-476D-AFDB-D65E8ADC4AE4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10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Sans" charset="0"/>
              <a:cs typeface="DejaVuSans" charset="0"/>
            </a:endParaRPr>
          </a:p>
        </p:txBody>
      </p:sp>
      <p:sp>
        <p:nvSpPr>
          <p:cNvPr id="1198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FB45C-C55A-42B0-BA8C-A4E88A0709EB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5DC9C-EB6F-4800-B5F6-E463C3CF2F4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C6837-3F44-43E8-94F9-26D4932D4684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Liver with extensive </a:t>
            </a:r>
            <a:r>
              <a:rPr lang="en-US" dirty="0" err="1" smtClean="0"/>
              <a:t>macrovesicular</a:t>
            </a:r>
            <a:r>
              <a:rPr lang="en-US" dirty="0" smtClean="0"/>
              <a:t> fat. Nearly all of the </a:t>
            </a:r>
            <a:r>
              <a:rPr lang="en-US" dirty="0" err="1" smtClean="0"/>
              <a:t>hepatocytes</a:t>
            </a:r>
            <a:r>
              <a:rPr lang="en-US" dirty="0" smtClean="0"/>
              <a:t> in this field are filled with a large clear lipid vacuole. The vacuole is clear because the fat has been removed in tissue processing. </a:t>
            </a:r>
          </a:p>
          <a:p>
            <a:pPr eaLnBrk="1" hangingPunct="1"/>
            <a:r>
              <a:rPr lang="en-US" dirty="0" smtClean="0"/>
              <a:t>If you estimate that 50% of the </a:t>
            </a:r>
            <a:r>
              <a:rPr lang="en-US" dirty="0" err="1" smtClean="0"/>
              <a:t>histologic</a:t>
            </a:r>
            <a:r>
              <a:rPr lang="en-US" dirty="0" smtClean="0"/>
              <a:t> cross area of this slide is “clear”, i.e., “fat”, and the liver weighs, say 2000 gm. (normal = 1400-1800), then you can say 1000 </a:t>
            </a:r>
            <a:r>
              <a:rPr lang="en-US" dirty="0" err="1" smtClean="0"/>
              <a:t>gms</a:t>
            </a:r>
            <a:r>
              <a:rPr lang="en-US" dirty="0" smtClean="0"/>
              <a:t> are fat, right?  </a:t>
            </a:r>
            <a:r>
              <a:rPr lang="en-US" dirty="0" err="1" smtClean="0"/>
              <a:t>Ans:YES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Point out the </a:t>
            </a:r>
            <a:r>
              <a:rPr lang="en-US" dirty="0" err="1" smtClean="0"/>
              <a:t>microvesicular</a:t>
            </a:r>
            <a:r>
              <a:rPr lang="en-US" dirty="0" smtClean="0"/>
              <a:t> and </a:t>
            </a:r>
            <a:r>
              <a:rPr lang="en-US" dirty="0" err="1" smtClean="0"/>
              <a:t>macrovescicular</a:t>
            </a:r>
            <a:r>
              <a:rPr lang="en-US" dirty="0" smtClean="0"/>
              <a:t> fat.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C10EC-5AB9-4643-8A8E-CF4560AC724D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DE5C13-A45B-4470-9F1A-C723550D3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7ED4F2-F32E-4142-9E79-6FDB72B220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43A81-A907-45F4-919E-A0686AEB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3B7729C-63C3-4B86-94F6-92CDE660A2A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54921-2146-48DD-BBE6-03352856AD5C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Foundation block-Pathology Practical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Cell injury and inflammation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18-9-13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9B5E5"/>
          </a:solidFill>
          <a:ln w="9525">
            <a:noFill/>
            <a:round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57400" y="0"/>
            <a:ext cx="49530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7313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7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SKIN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467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5302250"/>
            <a:ext cx="36576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Gross and histopathology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Fatty liver(</a:t>
            </a:r>
            <a:r>
              <a:rPr lang="en-US" sz="3600" dirty="0" err="1" smtClean="0"/>
              <a:t>Steatosis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500042"/>
          <a:ext cx="4243388" cy="3362325"/>
        </p:xfrm>
        <a:graphic>
          <a:graphicData uri="http://schemas.openxmlformats.org/presentationml/2006/ole">
            <p:oleObj spid="_x0000_s2054" name="Bitmap Image" r:id="rId4" imgW="1286055" imgH="1019048" progId="PBrush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357686" y="357166"/>
          <a:ext cx="4545013" cy="3576637"/>
        </p:xfrm>
        <a:graphic>
          <a:graphicData uri="http://schemas.openxmlformats.org/presentationml/2006/ole">
            <p:oleObj spid="_x0000_s2055" name="Bitmap Image" r:id="rId5" imgW="1343212" imgH="1057423" progId="PBrush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1142976" y="4857760"/>
            <a:ext cx="685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Organ: Liver                                                     </a:t>
            </a:r>
            <a:r>
              <a:rPr lang="en-US" dirty="0" err="1" smtClean="0"/>
              <a:t>Dx</a:t>
            </a:r>
            <a:r>
              <a:rPr lang="en-US" dirty="0" smtClean="0"/>
              <a:t>: </a:t>
            </a:r>
            <a:r>
              <a:rPr lang="en-US" b="0" dirty="0" err="1" smtClean="0"/>
              <a:t>Steatosis</a:t>
            </a:r>
            <a:r>
              <a:rPr lang="en-US" b="0" dirty="0" smtClean="0"/>
              <a:t> ( Fatty Liver)</a:t>
            </a:r>
            <a:br>
              <a:rPr lang="en-US" b="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LiverFattyChangeL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588" y="571500"/>
            <a:ext cx="73628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LiverFattyChangeH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588"/>
            <a:ext cx="6324600" cy="6859588"/>
          </a:xfrm>
          <a:noFill/>
        </p:spPr>
      </p:pic>
      <p:sp>
        <p:nvSpPr>
          <p:cNvPr id="3" name="Rectangle 2"/>
          <p:cNvSpPr/>
          <p:nvPr/>
        </p:nvSpPr>
        <p:spPr>
          <a:xfrm>
            <a:off x="6296489" y="1143000"/>
            <a:ext cx="2847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ranklin Gothic Demi Cond" pitchFamily="34" charset="0"/>
              </a:rPr>
              <a:t>Clear vacuoles of dissolved fat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0" y="3124200"/>
            <a:ext cx="11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Franklin Gothic Demi Cond" pitchFamily="34" charset="0"/>
              </a:rPr>
              <a:t>Fatty cysts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10400" y="5638800"/>
            <a:ext cx="894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Franklin Gothic Demi Cond" pitchFamily="34" charset="0"/>
              </a:rPr>
              <a:t>Nucleus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15000" y="9906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657600" y="5867400"/>
            <a:ext cx="3200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86000" y="3048000"/>
            <a:ext cx="4419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8229600" cy="1143000"/>
          </a:xfrm>
        </p:spPr>
        <p:txBody>
          <a:bodyPr/>
          <a:lstStyle/>
          <a:p>
            <a:r>
              <a:rPr lang="en-US" dirty="0" smtClean="0"/>
              <a:t>Organ:  Liver         </a:t>
            </a:r>
            <a:r>
              <a:rPr lang="en-US" dirty="0" err="1" smtClean="0"/>
              <a:t>Dx</a:t>
            </a:r>
            <a:r>
              <a:rPr lang="en-US" dirty="0" smtClean="0"/>
              <a:t>: Fatty Change</a:t>
            </a:r>
            <a:endParaRPr lang="en-US" dirty="0"/>
          </a:p>
        </p:txBody>
      </p:sp>
      <p:pic>
        <p:nvPicPr>
          <p:cNvPr id="4" name="Picture 5" descr="5 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6916921" cy="463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  <a:t>Fatty change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  <a:t>Section of liver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85750" y="2000250"/>
            <a:ext cx="864393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 Cond" pitchFamily="34" charset="0"/>
              </a:rPr>
              <a:t>Normal lobular architecture.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 Cond" pitchFamily="34" charset="0"/>
              </a:rPr>
              <a:t>The liver cells are distended by clear vacuoles of dissolved fat with displacement </a:t>
            </a:r>
            <a:r>
              <a:rPr lang="en-US" sz="3200" dirty="0" smtClean="0">
                <a:latin typeface="Franklin Gothic Demi Cond" pitchFamily="34" charset="0"/>
              </a:rPr>
              <a:t>of the nucleus to </a:t>
            </a:r>
            <a:r>
              <a:rPr lang="en-US" sz="3200" dirty="0">
                <a:latin typeface="Franklin Gothic Demi Cond" pitchFamily="34" charset="0"/>
              </a:rPr>
              <a:t>the periphery.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 Cond" pitchFamily="34" charset="0"/>
              </a:rPr>
              <a:t>Fatty cysts may be seen.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 Cond" pitchFamily="34" charset="0"/>
              </a:rPr>
              <a:t>No inflammation and no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Normal anatomy and histology of organs related to this chapter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</a:t>
            </a:r>
            <a:r>
              <a:rPr lang="en-US" sz="3600" dirty="0" err="1" smtClean="0"/>
              <a:t>Coagulative</a:t>
            </a:r>
            <a:r>
              <a:rPr lang="en-US" sz="3600" dirty="0" smtClean="0"/>
              <a:t> necrosis of the kidney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2143108" y="357166"/>
          <a:ext cx="3994150" cy="4714908"/>
        </p:xfrm>
        <a:graphic>
          <a:graphicData uri="http://schemas.openxmlformats.org/presentationml/2006/ole">
            <p:oleObj spid="_x0000_s3076" name="Photo Editor Photo" r:id="rId3" imgW="3142857" imgH="4800000" progId="">
              <p:embed/>
            </p:oleObj>
          </a:graphicData>
        </a:graphic>
      </p:graphicFrame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1214414" y="5572140"/>
            <a:ext cx="5815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latin typeface="Verdana" pitchFamily="34" charset="0"/>
              </a:rPr>
              <a:t>Organ: Kidney              </a:t>
            </a:r>
            <a:r>
              <a:rPr lang="en-US" dirty="0" err="1" smtClean="0">
                <a:latin typeface="Verdana" pitchFamily="34" charset="0"/>
              </a:rPr>
              <a:t>Dx:Coagulative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35292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Coagulative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necrosis in an </a:t>
            </a:r>
            <a:r>
              <a:rPr lang="en-US" sz="3600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 KIDNEY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3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7239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315200" y="3276600"/>
            <a:ext cx="182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Ghost cells only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No Nucleus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Coagulative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necrosis in an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1371600" y="1714500"/>
            <a:ext cx="73437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 smtClean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A </a:t>
            </a:r>
            <a:r>
              <a:rPr lang="en-US" sz="2800" dirty="0">
                <a:latin typeface="Franklin Gothic Demi" pitchFamily="34" charset="0"/>
              </a:rPr>
              <a:t>cortical infarct showing </a:t>
            </a:r>
            <a:r>
              <a:rPr lang="en-US" sz="2800" dirty="0" err="1">
                <a:latin typeface="Franklin Gothic Demi" pitchFamily="34" charset="0"/>
              </a:rPr>
              <a:t>coagulative</a:t>
            </a:r>
            <a:r>
              <a:rPr lang="en-US" sz="2800" dirty="0">
                <a:latin typeface="Franklin Gothic Demi" pitchFamily="34" charset="0"/>
              </a:rPr>
              <a:t> necrosis of glomeruli, tubules and interstitial tissue with loss of cell nuclei</a:t>
            </a:r>
            <a:r>
              <a:rPr lang="en-US" sz="2800" dirty="0" smtClean="0">
                <a:latin typeface="Franklin Gothic Demi" pitchFamily="34" charset="0"/>
              </a:rPr>
              <a:t>.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 </a:t>
            </a:r>
            <a:r>
              <a:rPr lang="en-US" sz="3600" dirty="0" err="1" smtClean="0"/>
              <a:t>Liquefactive</a:t>
            </a:r>
            <a:r>
              <a:rPr lang="en-US" sz="3600" dirty="0" smtClean="0"/>
              <a:t> necrosis of the brain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2051" descr="http://medstat.med.utah.edu/WebPath/jpeg5/CNS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458200" cy="5537200"/>
          </a:xfrm>
          <a:prstGeom prst="rect">
            <a:avLst/>
          </a:prstGeom>
          <a:noFill/>
        </p:spPr>
      </p:pic>
      <p:sp>
        <p:nvSpPr>
          <p:cNvPr id="154628" name="Text Box 2052"/>
          <p:cNvSpPr txBox="1">
            <a:spLocks noChangeArrowheads="1"/>
          </p:cNvSpPr>
          <p:nvPr/>
        </p:nvSpPr>
        <p:spPr bwMode="auto">
          <a:xfrm>
            <a:off x="0" y="6000768"/>
            <a:ext cx="86760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Verdana" pitchFamily="34" charset="0"/>
              </a:rPr>
              <a:t>Organ: Brain </a:t>
            </a:r>
          </a:p>
          <a:p>
            <a:r>
              <a:rPr lang="en-US" sz="2000" dirty="0" err="1" smtClean="0">
                <a:latin typeface="Verdana" pitchFamily="34" charset="0"/>
              </a:rPr>
              <a:t>Dx</a:t>
            </a:r>
            <a:r>
              <a:rPr lang="en-US" sz="2000" dirty="0" smtClean="0">
                <a:latin typeface="Verdana" pitchFamily="34" charset="0"/>
              </a:rPr>
              <a:t>: </a:t>
            </a:r>
            <a:r>
              <a:rPr lang="en-US" dirty="0" err="1" smtClean="0">
                <a:latin typeface="Verdana" pitchFamily="34" charset="0"/>
              </a:rPr>
              <a:t>Liquefactive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 in brain leads to resolution with cystic spaces. </a:t>
            </a:r>
            <a:endParaRPr lang="en-US" sz="2000" dirty="0">
              <a:latin typeface="Verdana" pitchFamily="34" charset="0"/>
            </a:endParaRPr>
          </a:p>
        </p:txBody>
      </p:sp>
      <p:sp>
        <p:nvSpPr>
          <p:cNvPr id="154630" name="Line 2054"/>
          <p:cNvSpPr>
            <a:spLocks noChangeShapeType="1"/>
          </p:cNvSpPr>
          <p:nvPr/>
        </p:nvSpPr>
        <p:spPr bwMode="auto">
          <a:xfrm>
            <a:off x="3200400" y="18288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1" name="Line 2055"/>
          <p:cNvSpPr>
            <a:spLocks noChangeShapeType="1"/>
          </p:cNvSpPr>
          <p:nvPr/>
        </p:nvSpPr>
        <p:spPr bwMode="auto">
          <a:xfrm>
            <a:off x="3124200" y="23622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 </a:t>
            </a:r>
            <a:r>
              <a:rPr lang="en-US" sz="3600" dirty="0" err="1" smtClean="0"/>
              <a:t>Caseous</a:t>
            </a:r>
            <a:r>
              <a:rPr lang="en-US" sz="3600" dirty="0" smtClean="0"/>
              <a:t> necrosis of the lung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0" y="0"/>
            <a:ext cx="6324600" cy="5452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643578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</a:t>
            </a:r>
            <a:r>
              <a:rPr lang="en-US" sz="2400" dirty="0" err="1" smtClean="0">
                <a:latin typeface="Verdana" pitchFamily="34" charset="0"/>
              </a:rPr>
              <a:t>Caseous</a:t>
            </a:r>
            <a:r>
              <a:rPr lang="en-US" sz="2400" dirty="0" smtClean="0">
                <a:latin typeface="Verdana" pitchFamily="34" charset="0"/>
              </a:rPr>
              <a:t> necrosis</a:t>
            </a:r>
            <a:r>
              <a:rPr lang="en-US" sz="2400" dirty="0">
                <a:latin typeface="Verdana" pitchFamily="34" charset="0"/>
              </a:rPr>
              <a:t> </a:t>
            </a:r>
            <a:endParaRPr lang="en-US" sz="2400" dirty="0" smtClean="0">
              <a:latin typeface="Verdana" pitchFamily="34" charset="0"/>
            </a:endParaRPr>
          </a:p>
          <a:p>
            <a:r>
              <a:rPr lang="en-US" sz="2400" dirty="0" smtClean="0">
                <a:latin typeface="Verdana" pitchFamily="34" charset="0"/>
              </a:rPr>
              <a:t>                                   (tuberculosis)</a:t>
            </a:r>
            <a:endParaRPr lang="en-US" sz="2400" dirty="0"/>
          </a:p>
        </p:txBody>
      </p:sp>
      <p:sp>
        <p:nvSpPr>
          <p:cNvPr id="5" name="Right Arrow 4"/>
          <p:cNvSpPr/>
          <p:nvPr/>
        </p:nvSpPr>
        <p:spPr>
          <a:xfrm>
            <a:off x="4114800" y="2590800"/>
            <a:ext cx="28956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15251" y="2286000"/>
            <a:ext cx="2028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Verdana" pitchFamily="34" charset="0"/>
              </a:rPr>
              <a:t>Caseous</a:t>
            </a:r>
            <a:r>
              <a:rPr lang="en-US" dirty="0" smtClean="0">
                <a:latin typeface="Verdana" pitchFamily="34" charset="0"/>
              </a:rPr>
              <a:t> necrosis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Dystrophic calcification of aortic valve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5029200" cy="1143000"/>
          </a:xfrm>
        </p:spPr>
        <p:txBody>
          <a:bodyPr/>
          <a:lstStyle/>
          <a:p>
            <a:r>
              <a:rPr lang="en-US" b="1" smtClean="0"/>
              <a:t>Lung</a:t>
            </a:r>
          </a:p>
        </p:txBody>
      </p:sp>
      <p:pic>
        <p:nvPicPr>
          <p:cNvPr id="10243" name="Picture 6" descr="lung-normal-gross-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685800"/>
            <a:ext cx="4038600" cy="2636837"/>
          </a:xfrm>
        </p:spPr>
      </p:pic>
      <p:pic>
        <p:nvPicPr>
          <p:cNvPr id="10244" name="Picture 8" descr="lung-parenchyma-normal-micro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0386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lung-normal-drawing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82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7" name="Rectangle 10"/>
          <p:cNvSpPr>
            <a:spLocks noChangeArrowheads="1"/>
          </p:cNvSpPr>
          <p:nvPr/>
        </p:nvSpPr>
        <p:spPr bwMode="auto">
          <a:xfrm>
            <a:off x="228600" y="6019800"/>
            <a:ext cx="4343400" cy="304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5105400" y="4038600"/>
            <a:ext cx="1219200" cy="701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Capillary lumen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572000" y="15240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7315200" y="16764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7772400" y="5181600"/>
            <a:ext cx="1371600" cy="560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Type II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pneumocyte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6858000" y="5715000"/>
            <a:ext cx="15240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Endothelium</a:t>
            </a:r>
          </a:p>
        </p:txBody>
      </p:sp>
      <p:sp>
        <p:nvSpPr>
          <p:cNvPr id="10253" name="Line 17"/>
          <p:cNvSpPr>
            <a:spLocks noChangeShapeType="1"/>
          </p:cNvSpPr>
          <p:nvPr/>
        </p:nvSpPr>
        <p:spPr bwMode="auto">
          <a:xfrm flipH="1" flipV="1">
            <a:off x="6629400" y="55626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8"/>
          <p:cNvSpPr>
            <a:spLocks noChangeShapeType="1"/>
          </p:cNvSpPr>
          <p:nvPr/>
        </p:nvSpPr>
        <p:spPr bwMode="auto">
          <a:xfrm flipH="1" flipV="1">
            <a:off x="8763000" y="4724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9"/>
          <p:cNvSpPr>
            <a:spLocks noChangeShapeType="1"/>
          </p:cNvSpPr>
          <p:nvPr/>
        </p:nvSpPr>
        <p:spPr bwMode="auto">
          <a:xfrm flipH="1">
            <a:off x="7086600" y="1981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20"/>
          <p:cNvSpPr>
            <a:spLocks noChangeShapeType="1"/>
          </p:cNvSpPr>
          <p:nvPr/>
        </p:nvSpPr>
        <p:spPr bwMode="auto">
          <a:xfrm>
            <a:off x="5105400" y="21336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543800" y="2438400"/>
            <a:ext cx="1143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Alveolar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calcif-aorta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571472" y="1066800"/>
            <a:ext cx="5676928" cy="4617509"/>
          </a:xfr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214282" y="5929330"/>
            <a:ext cx="85391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Aortic valves with f</a:t>
            </a:r>
            <a:r>
              <a:rPr lang="en-US" sz="2800" b="1" dirty="0" smtClean="0"/>
              <a:t>used and calcified aortic valve cusps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       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85800" y="3048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Dystrophic calcifications </a:t>
            </a:r>
          </a:p>
        </p:txBody>
      </p:sp>
      <p:sp>
        <p:nvSpPr>
          <p:cNvPr id="5" name="Rectangle 4"/>
          <p:cNvSpPr/>
          <p:nvPr/>
        </p:nvSpPr>
        <p:spPr>
          <a:xfrm>
            <a:off x="7731434" y="4800600"/>
            <a:ext cx="1598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 Calcifications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67200" y="5029200"/>
            <a:ext cx="3581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553200" y="1752600"/>
            <a:ext cx="2494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="1" dirty="0" smtClean="0"/>
              <a:t>used aortic valve cusps </a:t>
            </a:r>
            <a:endParaRPr lang="en-US" dirty="0"/>
          </a:p>
        </p:txBody>
      </p:sp>
      <p:cxnSp>
        <p:nvCxnSpPr>
          <p:cNvPr id="11" name="Straight Arrow Connector 10"/>
          <p:cNvCxnSpPr>
            <a:endCxn id="8" idx="1"/>
          </p:cNvCxnSpPr>
          <p:nvPr/>
        </p:nvCxnSpPr>
        <p:spPr>
          <a:xfrm>
            <a:off x="4800600" y="1752600"/>
            <a:ext cx="17526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6- Dystrophic calcification of the skin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9750" y="764704"/>
            <a:ext cx="828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6</a:t>
            </a: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- </a:t>
            </a:r>
            <a:r>
              <a:rPr lang="en-US" sz="3200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DYSTROPHIC CALCIFICATION (</a:t>
            </a: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Skin</a:t>
            </a:r>
            <a:r>
              <a:rPr lang="en-US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)</a:t>
            </a:r>
            <a:endParaRPr lang="en-US" dirty="0"/>
          </a:p>
        </p:txBody>
      </p:sp>
      <p:pic>
        <p:nvPicPr>
          <p:cNvPr id="267266" name="Picture 2" descr="http://accessmedicine.net/loadBinary.aspx?name=wolf7&amp;filename=wolf7_c138f001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132856"/>
            <a:ext cx="4320480" cy="38164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4538"/>
            <a:ext cx="9144000" cy="14034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latin typeface="Franklin Gothic Demi" pitchFamily="34" charset="0"/>
              </a:rPr>
              <a:t>Organ: </a:t>
            </a:r>
            <a:r>
              <a:rPr lang="en-US" sz="3200" dirty="0">
                <a:latin typeface="Franklin Gothic Demi" pitchFamily="34" charset="0"/>
              </a:rPr>
              <a:t>Skin </a:t>
            </a:r>
            <a:r>
              <a:rPr lang="en-US" sz="3200" dirty="0" smtClean="0">
                <a:latin typeface="Franklin Gothic Demi" pitchFamily="34" charset="0"/>
              </a:rPr>
              <a:t>   </a:t>
            </a:r>
            <a:r>
              <a:rPr lang="en-US" sz="3200" dirty="0" err="1" smtClean="0">
                <a:latin typeface="Franklin Gothic Demi" pitchFamily="34" charset="0"/>
              </a:rPr>
              <a:t>Dx</a:t>
            </a:r>
            <a:r>
              <a:rPr lang="en-US" sz="3200" dirty="0" smtClean="0">
                <a:latin typeface="Franklin Gothic Demi" pitchFamily="34" charset="0"/>
              </a:rPr>
              <a:t>: DYSTROPHIC CALCIFICATION</a:t>
            </a:r>
            <a:endParaRPr lang="en-US" sz="3200" dirty="0">
              <a:latin typeface="Franklin Gothic Demi" pitchFamily="34" charset="0"/>
            </a:endParaRPr>
          </a:p>
        </p:txBody>
      </p:sp>
      <p:pic>
        <p:nvPicPr>
          <p:cNvPr id="4" name="Picture 6" descr="8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7086600" cy="5357812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391400" y="838200"/>
            <a:ext cx="2514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Epidermis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Dermis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Areas of necrosis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with calcification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324600" y="1066800"/>
            <a:ext cx="1143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19800" y="2057400"/>
            <a:ext cx="1295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72000" y="3429000"/>
            <a:ext cx="2743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DYSTROPHIC CALIFICATION 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8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6248400" cy="539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477000" y="3124200"/>
            <a:ext cx="3124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ranklin Gothic Demi" pitchFamily="34" charset="0"/>
              </a:rPr>
              <a:t>Blue granular deposits of calcium in the dermis </a:t>
            </a:r>
          </a:p>
          <a:p>
            <a:endParaRPr lang="en-US" dirty="0" smtClean="0">
              <a:latin typeface="Franklin Gothic Demi" pitchFamily="34" charset="0"/>
            </a:endParaRPr>
          </a:p>
          <a:p>
            <a:r>
              <a:rPr lang="en-US" dirty="0" smtClean="0">
                <a:latin typeface="Franklin Gothic Demi" pitchFamily="34" charset="0"/>
              </a:rPr>
              <a:t>Foreign body giant cell reaction.</a:t>
            </a:r>
          </a:p>
          <a:p>
            <a:endParaRPr lang="en-US" dirty="0" smtClean="0">
              <a:latin typeface="Franklin Gothic Demi" pitchFamily="34" charset="0"/>
            </a:endParaRPr>
          </a:p>
          <a:p>
            <a:r>
              <a:rPr lang="en-US" dirty="0" smtClean="0">
                <a:latin typeface="Franklin Gothic Demi" pitchFamily="34" charset="0"/>
              </a:rPr>
              <a:t>  Fibrous  tissue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86200" y="2971800"/>
            <a:ext cx="2590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953000" y="4953000"/>
            <a:ext cx="1676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4" idx="1"/>
          </p:cNvCxnSpPr>
          <p:nvPr/>
        </p:nvCxnSpPr>
        <p:spPr>
          <a:xfrm flipV="1">
            <a:off x="4114800" y="4139863"/>
            <a:ext cx="2362200" cy="12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Dystrophic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calification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skin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57188" y="2071688"/>
            <a:ext cx="83581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Irregular blue granular deposits of calcium in the dermis surrounded by fibrous tissue and foreign body giant cell reaction.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7- Atrophy of the </a:t>
            </a:r>
            <a:r>
              <a:rPr lang="en-US" sz="4000" dirty="0" err="1" smtClean="0"/>
              <a:t>brain,kidney</a:t>
            </a:r>
            <a:r>
              <a:rPr lang="en-US" sz="4000" dirty="0" smtClean="0"/>
              <a:t> and testis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381000"/>
            <a:ext cx="78740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622300"/>
            <a:ext cx="8242300" cy="560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www-medlib.med.utah.edu/WebPath/jpeg1/MALE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772400" cy="50895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1066800" y="21336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09600" y="1676400"/>
            <a:ext cx="902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224" y="5643578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Organ: Testis                                                    </a:t>
            </a:r>
            <a:r>
              <a:rPr lang="en-US" dirty="0" err="1" smtClean="0"/>
              <a:t>Dx</a:t>
            </a:r>
            <a:r>
              <a:rPr lang="en-US" dirty="0" smtClean="0"/>
              <a:t>: Atrophy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eart - diaphragmatic posteroinferior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0413" cy="35814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572000" y="0"/>
            <a:ext cx="45720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b="1"/>
              <a:t>NOTE:</a:t>
            </a:r>
          </a:p>
          <a:p>
            <a:pPr marL="342900" indent="-342900">
              <a:buFontTx/>
              <a:buChar char="-"/>
            </a:pPr>
            <a:r>
              <a:rPr lang="en-US"/>
              <a:t>The heart serves as a </a:t>
            </a:r>
            <a:r>
              <a:rPr lang="en-US" b="1"/>
              <a:t>mechanical pump</a:t>
            </a:r>
            <a:r>
              <a:rPr lang="en-US"/>
              <a:t> to supply the entire body with blood, both providing nutrients and removing waste products.</a:t>
            </a:r>
          </a:p>
          <a:p>
            <a:pPr marL="342900" indent="-342900">
              <a:buFontTx/>
              <a:buChar char="-"/>
            </a:pPr>
            <a:r>
              <a:rPr lang="en-US"/>
              <a:t>The great vessels exit the base of the heart.</a:t>
            </a:r>
          </a:p>
          <a:p>
            <a:pPr marL="342900" indent="-342900">
              <a:buFontTx/>
              <a:buChar char="-"/>
            </a:pPr>
            <a:r>
              <a:rPr lang="en-US"/>
              <a:t>Blood flow: body</a:t>
            </a:r>
            <a:r>
              <a:rPr lang="en-US">
                <a:cs typeface="Arial" charset="0"/>
              </a:rPr>
              <a:t>→vena cava→right atrium→right ventricle→lungs→left atrium→left ventricle→body</a:t>
            </a:r>
          </a:p>
          <a:p>
            <a:pPr marL="342900" indent="-342900">
              <a:buFontTx/>
              <a:buChar char="-"/>
            </a:pPr>
            <a:r>
              <a:rPr lang="en-US"/>
              <a:t>The heart consists of 3 layers – the </a:t>
            </a:r>
            <a:r>
              <a:rPr lang="en-US" b="1"/>
              <a:t>endocardium</a:t>
            </a:r>
            <a:r>
              <a:rPr lang="en-US"/>
              <a:t>, </a:t>
            </a:r>
            <a:r>
              <a:rPr lang="en-US" b="1"/>
              <a:t>myocardium</a:t>
            </a:r>
            <a:r>
              <a:rPr lang="en-US"/>
              <a:t>, and </a:t>
            </a:r>
            <a:r>
              <a:rPr lang="en-US" b="1"/>
              <a:t>epicardium</a:t>
            </a:r>
            <a:r>
              <a:rPr lang="en-US"/>
              <a:t>. The </a:t>
            </a:r>
            <a:r>
              <a:rPr lang="en-US" b="1"/>
              <a:t>epicardium</a:t>
            </a:r>
            <a:r>
              <a:rPr lang="en-US"/>
              <a:t> (bottom left) consists of arteries, veins, nerves, connective tissue, and variable amounts of fat.</a:t>
            </a:r>
          </a:p>
          <a:p>
            <a:pPr marL="342900" indent="-342900">
              <a:buFontTx/>
              <a:buChar char="-"/>
            </a:pPr>
            <a:r>
              <a:rPr lang="en-US"/>
              <a:t>The </a:t>
            </a:r>
            <a:r>
              <a:rPr lang="en-US" b="1"/>
              <a:t>myocardium</a:t>
            </a:r>
            <a:r>
              <a:rPr lang="en-US"/>
              <a:t> contains </a:t>
            </a:r>
            <a:r>
              <a:rPr lang="en-US" b="1"/>
              <a:t>branching, striated muscle cells with centrally located nuclei</a:t>
            </a:r>
            <a:r>
              <a:rPr lang="en-US"/>
              <a:t>. They are connected by </a:t>
            </a:r>
            <a:r>
              <a:rPr lang="en-US" b="1"/>
              <a:t>intercalated disks</a:t>
            </a:r>
            <a:r>
              <a:rPr lang="en-US"/>
              <a:t> (arrowheads).</a:t>
            </a:r>
          </a:p>
        </p:txBody>
      </p:sp>
      <p:pic>
        <p:nvPicPr>
          <p:cNvPr id="7174" name="Picture 6" descr="L111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570413" cy="3276600"/>
          </a:xfrm>
          <a:prstGeom prst="rect">
            <a:avLst/>
          </a:prstGeom>
          <a:noFill/>
        </p:spPr>
      </p:pic>
      <p:pic>
        <p:nvPicPr>
          <p:cNvPr id="7175" name="Picture 7" descr="L11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3581400"/>
            <a:ext cx="4570412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8- Left ventricular hypertrophy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56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781300"/>
            <a:ext cx="6084887" cy="386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6500" y="6165850"/>
            <a:ext cx="4127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>
                <a:solidFill>
                  <a:schemeClr val="bg1"/>
                </a:solidFill>
              </a:rPr>
              <a:t>Heart, left ventricular hypertrophy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44500" y="2557463"/>
            <a:ext cx="48958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Heart,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9- Prostatic hyperplasia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BLAD0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4225925" cy="64531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486400" y="1752600"/>
            <a:ext cx="32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Bladder with </a:t>
            </a:r>
            <a:r>
              <a:rPr lang="en-US" dirty="0" err="1" smtClean="0"/>
              <a:t>trabeculations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Stone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Prostate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10000" y="2286000"/>
            <a:ext cx="1676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048000" y="2743200"/>
            <a:ext cx="2438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67000" y="4114800"/>
            <a:ext cx="2819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MALE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4975"/>
            <a:ext cx="9144000" cy="5989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332656"/>
            <a:ext cx="8291263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96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MALE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3"/>
            <a:ext cx="6172200" cy="59880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324600" y="3200400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ranklin Gothic Demi" pitchFamily="34" charset="0"/>
              </a:rPr>
              <a:t>Glands of variable sizes lined by tall columnar epithelium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495800" y="3352800"/>
            <a:ext cx="1828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629400" y="4800600"/>
            <a:ext cx="2069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Franklin Gothic Demi" pitchFamily="34" charset="0"/>
              </a:rPr>
              <a:t>Corpora </a:t>
            </a:r>
            <a:r>
              <a:rPr lang="en-US" dirty="0" err="1" smtClean="0">
                <a:latin typeface="Franklin Gothic Demi" pitchFamily="34" charset="0"/>
              </a:rPr>
              <a:t>amylacea</a:t>
            </a:r>
            <a:r>
              <a:rPr lang="en-US" dirty="0" smtClean="0">
                <a:latin typeface="Franklin Gothic Demi" pitchFamily="34" charset="0"/>
              </a:rPr>
              <a:t>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1200" y="4267200"/>
            <a:ext cx="4495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Hyperplasia of the prostate: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prostate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214313" y="1544638"/>
            <a:ext cx="8643937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Nodular hyperplasia of glandular </a:t>
            </a:r>
            <a:r>
              <a:rPr lang="en-US" sz="2800" dirty="0" smtClean="0">
                <a:latin typeface="Franklin Gothic Demi" pitchFamily="34" charset="0"/>
              </a:rPr>
              <a:t>and </a:t>
            </a:r>
            <a:r>
              <a:rPr lang="en-US" sz="2800" dirty="0" err="1">
                <a:latin typeface="Franklin Gothic Demi" pitchFamily="34" charset="0"/>
              </a:rPr>
              <a:t>fibromuscular</a:t>
            </a:r>
            <a:r>
              <a:rPr lang="en-US" sz="2800" dirty="0">
                <a:latin typeface="Franklin Gothic Demi" pitchFamily="34" charset="0"/>
              </a:rPr>
              <a:t> stromal tissue.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Each  nodule shows large number of glands of variable sizes lined by tall columnar epithelium and some are  </a:t>
            </a:r>
            <a:r>
              <a:rPr lang="en-US" sz="2800" dirty="0" err="1">
                <a:latin typeface="Franklin Gothic Demi" pitchFamily="34" charset="0"/>
              </a:rPr>
              <a:t>cystically</a:t>
            </a:r>
            <a:r>
              <a:rPr lang="en-US" sz="2800" dirty="0">
                <a:latin typeface="Franklin Gothic Demi" pitchFamily="34" charset="0"/>
              </a:rPr>
              <a:t> dilated.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Eosinophilic</a:t>
            </a:r>
            <a:r>
              <a:rPr lang="en-US" sz="2800" dirty="0">
                <a:latin typeface="Franklin Gothic Demi" pitchFamily="34" charset="0"/>
              </a:rPr>
              <a:t> hyaline corpora </a:t>
            </a:r>
            <a:r>
              <a:rPr lang="en-US" sz="2800" dirty="0" err="1">
                <a:latin typeface="Franklin Gothic Demi" pitchFamily="34" charset="0"/>
              </a:rPr>
              <a:t>amylacea</a:t>
            </a:r>
            <a:r>
              <a:rPr lang="en-US" sz="2800" dirty="0">
                <a:latin typeface="Franklin Gothic Demi" pitchFamily="34" charset="0"/>
              </a:rPr>
              <a:t> is present in some glands.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There is increase in </a:t>
            </a:r>
            <a:r>
              <a:rPr lang="en-US" sz="2800" dirty="0" err="1">
                <a:latin typeface="Franklin Gothic Demi" pitchFamily="34" charset="0"/>
              </a:rPr>
              <a:t>fibromuscular</a:t>
            </a:r>
            <a:r>
              <a:rPr lang="en-US" sz="2800" dirty="0">
                <a:latin typeface="Franklin Gothic Demi" pitchFamily="34" charset="0"/>
              </a:rPr>
              <a:t> </a:t>
            </a:r>
            <a:r>
              <a:rPr lang="en-US" sz="2800" dirty="0" err="1">
                <a:latin typeface="Franklin Gothic Demi" pitchFamily="34" charset="0"/>
              </a:rPr>
              <a:t>stroma</a:t>
            </a:r>
            <a:r>
              <a:rPr lang="en-US" sz="2800" dirty="0">
                <a:latin typeface="Franklin Gothic Demi" pitchFamily="34" charset="0"/>
              </a:rPr>
              <a:t> around the glands with focal chronic inflammatory cell infiltration.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11-Endocervical </a:t>
            </a:r>
            <a:r>
              <a:rPr lang="en-US" sz="4000" dirty="0" err="1" smtClean="0"/>
              <a:t>sqamous</a:t>
            </a:r>
            <a:r>
              <a:rPr lang="en-US" sz="4000" dirty="0" smtClean="0"/>
              <a:t> </a:t>
            </a:r>
            <a:r>
              <a:rPr lang="en-US" sz="4000" dirty="0" err="1" smtClean="0"/>
              <a:t>metaplasia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unlabeled intrahepatic duct and vascular system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6013" cy="3427413"/>
          </a:xfrm>
          <a:prstGeom prst="rect">
            <a:avLst/>
          </a:prstGeom>
          <a:noFill/>
        </p:spPr>
      </p:pic>
      <p:pic>
        <p:nvPicPr>
          <p:cNvPr id="16388" name="Picture 4" descr="L2004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0588"/>
            <a:ext cx="3656013" cy="3427412"/>
          </a:xfrm>
          <a:prstGeom prst="rect">
            <a:avLst/>
          </a:prstGeom>
          <a:noFill/>
        </p:spPr>
      </p:pic>
      <p:pic>
        <p:nvPicPr>
          <p:cNvPr id="16389" name="Picture 5" descr="L200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430588"/>
            <a:ext cx="2741613" cy="3427412"/>
          </a:xfrm>
          <a:prstGeom prst="rect">
            <a:avLst/>
          </a:prstGeom>
          <a:noFill/>
        </p:spPr>
      </p:pic>
      <p:pic>
        <p:nvPicPr>
          <p:cNvPr id="16390" name="Picture 6" descr="L200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2388" y="3430588"/>
            <a:ext cx="2741612" cy="3427412"/>
          </a:xfrm>
          <a:prstGeom prst="rect">
            <a:avLst/>
          </a:prstGeo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657600" y="571480"/>
            <a:ext cx="548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1400" dirty="0"/>
              <a:t> The liver is </a:t>
            </a:r>
            <a:r>
              <a:rPr lang="en-US" sz="1400" dirty="0" smtClean="0"/>
              <a:t>div</a:t>
            </a:r>
            <a:endParaRPr lang="en-US" sz="1400" dirty="0"/>
          </a:p>
        </p:txBody>
      </p:sp>
      <p:pic>
        <p:nvPicPr>
          <p:cNvPr id="7" name="Picture 6" descr="unlabeled liver - anterior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867276" cy="3419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C:\Documents and Settings\Mr. Amer Shafie\My Documents\My Pictures\CellInjuru_clip_image002_00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5869632" cy="453650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71600" y="530120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 section of </a:t>
            </a:r>
            <a:r>
              <a:rPr lang="en-US" sz="2400" dirty="0" err="1" smtClean="0"/>
              <a:t>endocervix</a:t>
            </a:r>
            <a:r>
              <a:rPr lang="en-US" sz="2400" dirty="0" smtClean="0"/>
              <a:t> shows the normal columnar epithelium at both margins and a focus of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</a:t>
            </a:r>
            <a:r>
              <a:rPr lang="en-US" sz="2400" dirty="0" err="1" smtClean="0"/>
              <a:t>metaplasia</a:t>
            </a:r>
            <a:r>
              <a:rPr lang="en-US" sz="2400" dirty="0" smtClean="0"/>
              <a:t> in the center.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677491" y="2743200"/>
            <a:ext cx="2237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Squamous</a:t>
            </a:r>
            <a:r>
              <a:rPr lang="en-US" dirty="0" smtClean="0"/>
              <a:t> </a:t>
            </a:r>
            <a:r>
              <a:rPr lang="en-US" dirty="0" err="1" smtClean="0"/>
              <a:t>metaplasia</a:t>
            </a:r>
            <a:endParaRPr lang="en-US" dirty="0"/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4648200" y="2590800"/>
            <a:ext cx="2029291" cy="337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781800" y="1524000"/>
            <a:ext cx="198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  Normal columnar</a:t>
            </a:r>
          </a:p>
          <a:p>
            <a:r>
              <a:rPr lang="en-US" dirty="0" smtClean="0"/>
              <a:t>   epithelium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791200" y="19050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ath.cam.ac.uk/Abnormal/NP_Neoplasia/ME_Metaplasia/CX_Cervix/A_NP_ME_CX_01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6934200" cy="594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96200" y="40386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Squamous</a:t>
            </a:r>
            <a:r>
              <a:rPr lang="en-US" dirty="0" smtClean="0"/>
              <a:t>        </a:t>
            </a:r>
            <a:r>
              <a:rPr lang="en-US" dirty="0" err="1" smtClean="0"/>
              <a:t>metaplasia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43800" y="2133600"/>
            <a:ext cx="137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Normal columnar</a:t>
            </a:r>
          </a:p>
          <a:p>
            <a:r>
              <a:rPr lang="en-US" dirty="0" smtClean="0"/>
              <a:t>epithelium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38400" y="2819400"/>
            <a:ext cx="51054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048000" y="2057400"/>
            <a:ext cx="4495800" cy="2362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4" idx="1"/>
          </p:cNvCxnSpPr>
          <p:nvPr/>
        </p:nvCxnSpPr>
        <p:spPr>
          <a:xfrm flipV="1">
            <a:off x="6172200" y="2595265"/>
            <a:ext cx="1371600" cy="5289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unlabeled gallbladder and extrahepatic bile ducts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000497" cy="3427413"/>
          </a:xfrm>
          <a:prstGeom prst="rect">
            <a:avLst/>
          </a:prstGeom>
          <a:noFill/>
        </p:spPr>
      </p:pic>
      <p:pic>
        <p:nvPicPr>
          <p:cNvPr id="7172" name="Picture 4" descr="gallbladder and extrahepatic bile ducts - section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3929058" cy="3286148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659187" y="0"/>
            <a:ext cx="54848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buFontTx/>
              <a:buChar char="-"/>
            </a:pPr>
            <a:endParaRPr lang="en-US" sz="1400" dirty="0"/>
          </a:p>
        </p:txBody>
      </p:sp>
      <p:pic>
        <p:nvPicPr>
          <p:cNvPr id="7175" name="Picture 7" descr="L201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856017"/>
            <a:ext cx="5422906" cy="2716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867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TextBox 2"/>
          <p:cNvSpPr txBox="1">
            <a:spLocks noChangeArrowheads="1"/>
          </p:cNvSpPr>
          <p:nvPr/>
        </p:nvSpPr>
        <p:spPr bwMode="auto">
          <a:xfrm>
            <a:off x="8305800" y="0"/>
            <a:ext cx="1066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E03EF"/>
                </a:solidFill>
              </a:rPr>
              <a:t>A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E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N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D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I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22979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724</Words>
  <Application>Microsoft Office PowerPoint</Application>
  <PresentationFormat>عرض على الشاشة (3:4)‏</PresentationFormat>
  <Paragraphs>150</Paragraphs>
  <Slides>51</Slides>
  <Notes>20</Notes>
  <HiddenSlides>0</HiddenSlides>
  <MMClips>0</MMClips>
  <ScaleCrop>false</ScaleCrop>
  <HeadingPairs>
    <vt:vector size="6" baseType="variant">
      <vt:variant>
        <vt:lpstr>سمة</vt:lpstr>
      </vt:variant>
      <vt:variant>
        <vt:i4>1</vt:i4>
      </vt:variant>
      <vt:variant>
        <vt:lpstr>خوادم OLE مضمنة</vt:lpstr>
      </vt:variant>
      <vt:variant>
        <vt:i4>2</vt:i4>
      </vt:variant>
      <vt:variant>
        <vt:lpstr>عناوين الشرائح</vt:lpstr>
      </vt:variant>
      <vt:variant>
        <vt:i4>51</vt:i4>
      </vt:variant>
    </vt:vector>
  </HeadingPairs>
  <TitlesOfParts>
    <vt:vector size="54" baseType="lpstr">
      <vt:lpstr>Office Theme</vt:lpstr>
      <vt:lpstr>Bitmap Image</vt:lpstr>
      <vt:lpstr>Photo Editor Photo</vt:lpstr>
      <vt:lpstr>Foundation block-Pathology Practical</vt:lpstr>
      <vt:lpstr>Normal anatomy and histology of organs related to this chapter</vt:lpstr>
      <vt:lpstr>Lung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Gross and histopathology</vt:lpstr>
      <vt:lpstr>1- Fatty liver(Steatosis)</vt:lpstr>
      <vt:lpstr>الشريحة 14</vt:lpstr>
      <vt:lpstr>الشريحة 15</vt:lpstr>
      <vt:lpstr>الشريحة 16</vt:lpstr>
      <vt:lpstr>الشريحة 17</vt:lpstr>
      <vt:lpstr>Organ:  Liver         Dx: Fatty Change</vt:lpstr>
      <vt:lpstr>Fatty change of the liver: Section of liver shows:</vt:lpstr>
      <vt:lpstr>2- Coagulative necrosis of the kidney</vt:lpstr>
      <vt:lpstr>الشريحة 21</vt:lpstr>
      <vt:lpstr>الشريحة 22</vt:lpstr>
      <vt:lpstr> Coagulative necrosis in an infarcted  KIDNEY</vt:lpstr>
      <vt:lpstr>Coagulative necrosis in an infarcted kidney: Section of kidney shows:</vt:lpstr>
      <vt:lpstr>3- Liquefactive necrosis of the brain</vt:lpstr>
      <vt:lpstr>الشريحة 26</vt:lpstr>
      <vt:lpstr>4- Caseous necrosis of the lung</vt:lpstr>
      <vt:lpstr>الشريحة 28</vt:lpstr>
      <vt:lpstr>5- Dystrophic calcification of aortic valve</vt:lpstr>
      <vt:lpstr>الشريحة 30</vt:lpstr>
      <vt:lpstr>6- Dystrophic calcification of the skin</vt:lpstr>
      <vt:lpstr>الشريحة 32</vt:lpstr>
      <vt:lpstr>Organ: Skin    Dx: DYSTROPHIC CALCIFICATION</vt:lpstr>
      <vt:lpstr> DYSTROPHIC CALIFICATION </vt:lpstr>
      <vt:lpstr>Dystrophic calification: Section of skin shows:</vt:lpstr>
      <vt:lpstr>7- Atrophy of the brain,kidney and testis</vt:lpstr>
      <vt:lpstr>الشريحة 37</vt:lpstr>
      <vt:lpstr>الشريحة 38</vt:lpstr>
      <vt:lpstr>الشريحة 39</vt:lpstr>
      <vt:lpstr>8- Left ventricular hypertrophy</vt:lpstr>
      <vt:lpstr>الشريحة 41</vt:lpstr>
      <vt:lpstr>9- Prostatic hyperplasia</vt:lpstr>
      <vt:lpstr>الشريحة 43</vt:lpstr>
      <vt:lpstr>الشريحة 44</vt:lpstr>
      <vt:lpstr>الشريحة 45</vt:lpstr>
      <vt:lpstr>الشريحة 46</vt:lpstr>
      <vt:lpstr>الشريحة 47</vt:lpstr>
      <vt:lpstr>Hyperplasia of the prostate: Section of prostate shows:</vt:lpstr>
      <vt:lpstr>11-Endocervical sqamous metaplasia </vt:lpstr>
      <vt:lpstr>الشريحة 50</vt:lpstr>
      <vt:lpstr>الشريحة 51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block-Pathology Practical</dc:title>
  <dc:creator>DrShaesta</dc:creator>
  <cp:lastModifiedBy>abdulaziz</cp:lastModifiedBy>
  <cp:revision>15</cp:revision>
  <dcterms:created xsi:type="dcterms:W3CDTF">2011-09-26T06:22:35Z</dcterms:created>
  <dcterms:modified xsi:type="dcterms:W3CDTF">2013-09-25T13:55:56Z</dcterms:modified>
</cp:coreProperties>
</file>