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256" r:id="rId3"/>
    <p:sldId id="261" r:id="rId4"/>
    <p:sldId id="314" r:id="rId5"/>
    <p:sldId id="315" r:id="rId6"/>
    <p:sldId id="262" r:id="rId7"/>
    <p:sldId id="267" r:id="rId8"/>
    <p:sldId id="265" r:id="rId9"/>
    <p:sldId id="282" r:id="rId10"/>
    <p:sldId id="266" r:id="rId11"/>
    <p:sldId id="305" r:id="rId12"/>
    <p:sldId id="306" r:id="rId13"/>
    <p:sldId id="286" r:id="rId14"/>
    <p:sldId id="302" r:id="rId15"/>
    <p:sldId id="296" r:id="rId16"/>
    <p:sldId id="316" r:id="rId17"/>
    <p:sldId id="31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FF"/>
    <a:srgbClr val="FF00FF"/>
    <a:srgbClr val="339933"/>
    <a:srgbClr val="FF6600"/>
    <a:srgbClr val="0099FF"/>
    <a:srgbClr val="FFFFFF"/>
    <a:srgbClr val="FF9900"/>
    <a:srgbClr val="00FFCC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17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D36E11-8749-4FA0-899C-5915B0B7891D}" type="slidenum">
              <a:rPr lang="ar-SA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3F09F1-4CCB-47C7-8C2C-0AADEDFD1257}" type="slidenum">
              <a:rPr lang="ar-SA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CD917-DA69-4ED3-98B5-ED6F7824A73C}" type="slidenum">
              <a:rPr lang="ar-SA" sz="1200">
                <a:latin typeface="Calibri" pitchFamily="34" charset="0"/>
              </a:rPr>
              <a:pPr algn="r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609898-B78A-49DC-8FDE-27E81576EFB2}" type="slidenum">
              <a:rPr lang="ar-SA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2637E8-C721-47F3-9631-DC9F21D00E1D}" type="slidenum">
              <a:rPr lang="ar-SA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339897-BEBB-47D1-B92D-268CB422A913}" type="slidenum">
              <a:rPr lang="ar-SA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B1119F-9241-40F6-8DEA-38A7A5C88D7E}" type="slidenum">
              <a:rPr lang="ar-SA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EE9F48-FFE8-46C7-92AC-6356D6F61CE5}" type="slidenum">
              <a:rPr lang="ar-SA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5E25F0-2AA8-4A16-B9D6-4245E516C0B2}" type="slidenum">
              <a:rPr lang="ar-SA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lordsheritage.com/j0290950-doctors.gif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cnsforum.com/content/pictures/imagebank/hirespng/MAO_cocaine.png" TargetMode="Externa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14400" y="1676400"/>
            <a:ext cx="805358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PHARMACODynamics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800600"/>
            <a:ext cx="8001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PHARMACODYNAMICS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7655" name="TextBox 23"/>
          <p:cNvSpPr txBox="1">
            <a:spLocks noChangeArrowheads="1"/>
          </p:cNvSpPr>
          <p:nvPr/>
        </p:nvSpPr>
        <p:spPr bwMode="auto">
          <a:xfrm>
            <a:off x="64008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066800" y="1428750"/>
            <a:ext cx="6934200" cy="1588"/>
          </a:xfrm>
          <a:prstGeom prst="line">
            <a:avLst/>
          </a:prstGeom>
          <a:ln w="38100">
            <a:solidFill>
              <a:srgbClr val="73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rot="5400000">
            <a:off x="7820819" y="1246981"/>
            <a:ext cx="361950" cy="1588"/>
          </a:xfrm>
          <a:prstGeom prst="line">
            <a:avLst/>
          </a:prstGeom>
          <a:ln w="38100">
            <a:solidFill>
              <a:srgbClr val="73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1447800" y="17526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Drugs bind and alter R signal transduction machinery.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057400" y="14287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Responsible for selectively sensing and binding  of a stimulus (ligand) and its coupling to a response  via a set of signal transduction machinery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05300" y="4648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43400" y="6096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33600" y="4267200"/>
            <a:ext cx="2019300" cy="1295400"/>
            <a:chOff x="2933163" y="2362200"/>
            <a:chExt cx="2019837" cy="1295400"/>
          </a:xfrm>
        </p:grpSpPr>
        <p:sp>
          <p:nvSpPr>
            <p:cNvPr id="27" name="Oval 26"/>
            <p:cNvSpPr/>
            <p:nvPr/>
          </p:nvSpPr>
          <p:spPr>
            <a:xfrm>
              <a:off x="2971273" y="2362200"/>
              <a:ext cx="1981727" cy="1295400"/>
            </a:xfrm>
            <a:prstGeom prst="ellipse">
              <a:avLst/>
            </a:prstGeom>
            <a:solidFill>
              <a:srgbClr val="32CC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33163" y="2590800"/>
              <a:ext cx="342991" cy="304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4648200" y="4648200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73600" y="6096000"/>
            <a:ext cx="344488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19800" y="46482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" y="4648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2500" y="6096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000" y="4470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Pharmacological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72200" y="6057900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NO RESPONSE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" y="3048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35500" y="3060700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92600" y="3048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8488" y="28829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Physiological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19800" y="30480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" y="5345113"/>
            <a:ext cx="12192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DRUGS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28600" y="3505200"/>
            <a:ext cx="2057400" cy="554038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</a:rPr>
              <a:t>ENDOGENOUS</a:t>
            </a:r>
          </a:p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</a:rPr>
              <a:t>LIGAND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rot="5400000">
            <a:off x="926307" y="1586706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752600"/>
            <a:ext cx="1752600" cy="49371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RECEPTOR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38600" y="22860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62600" y="2249488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05600" y="3200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05600" y="4799013"/>
            <a:ext cx="304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0700" y="4572000"/>
            <a:ext cx="12192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Agonist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096000" y="6248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33400" y="6030913"/>
            <a:ext cx="16002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62000" y="48117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E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E600"/>
                </a:solidFill>
              </a:rPr>
              <a:t>ACh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825500" y="6248400"/>
            <a:ext cx="1689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Tubocurarine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10000" y="3135313"/>
            <a:ext cx="15240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AFFINITY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38800" y="3124200"/>
            <a:ext cx="14478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EFFICACY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2209800" y="4572000"/>
            <a:ext cx="662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2514600" y="6008688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 drug that possesses an affinity but no efficacy</a:t>
            </a:r>
            <a:endParaRPr lang="en-US" sz="2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-0.00018 0.03562 -0.00035 0.07147 0.01093 0.08326 C 0.02239 0.09529 0.05694 0.06037 0.06909 0.071 C 0.08142 0.08141 0.07274 0.12928 0.08489 0.14617 C 0.09687 0.16305 0.1335 0.16235 0.14166 0.17322 C 0.15 0.18409 0.13507 0.20468 0.13368 0.21092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0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42 -0.01133 0.02101 -0.02243 0.03385 -0.01873 C 0.0467 -0.01503 0.06163 0.02267 0.0776 0.02244 C 0.09358 0.02221 0.12101 -0.01341 0.12969 -0.02058 " pathEditMode="relative" ptsTypes="aaaA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988E-6 C 0.0165 -0.00648 0.03334 -0.01249 0.03924 -0.02544 C 0.04514 -0.03816 0.02587 -0.06244 0.03507 -0.07725 C 0.04427 -0.09205 0.0783 -0.08881 0.09393 -0.11494 C 0.10955 -0.14084 0.12327 -0.21462 0.12917 -0.23312 " pathEditMode="relative" rAng="0" ptsTypes="aaaaA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1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  <p:bldP spid="19" grpId="0"/>
      <p:bldP spid="19" grpId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6" grpId="1"/>
      <p:bldP spid="36" grpId="2"/>
      <p:bldP spid="37" grpId="0"/>
      <p:bldP spid="37" grpId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6" grpId="0" animBg="1"/>
      <p:bldP spid="47" grpId="0" animBg="1"/>
      <p:bldP spid="47" grpId="1" animBg="1"/>
      <p:bldP spid="50" grpId="0"/>
      <p:bldP spid="52" grpId="0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53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sp>
        <p:nvSpPr>
          <p:cNvPr id="31750" name="TextBox 52"/>
          <p:cNvSpPr txBox="1">
            <a:spLocks noChangeArrowheads="1"/>
          </p:cNvSpPr>
          <p:nvPr/>
        </p:nvSpPr>
        <p:spPr bwMode="auto">
          <a:xfrm>
            <a:off x="2286000" y="3805238"/>
            <a:ext cx="701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onstantia" pitchFamily="18" charset="0"/>
              </a:rPr>
              <a:t>Is that inherent property </a:t>
            </a:r>
            <a:r>
              <a:rPr lang="en-US" sz="2200" b="1" i="1">
                <a:latin typeface="Constantia" pitchFamily="18" charset="0"/>
              </a:rPr>
              <a:t>intrinsic</a:t>
            </a:r>
            <a:r>
              <a:rPr lang="en-US" sz="2200" b="1">
                <a:latin typeface="Constantia" pitchFamily="18" charset="0"/>
              </a:rPr>
              <a:t> to the agonist that determines how "good" an agonist is.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04800" y="3271838"/>
            <a:ext cx="1371600" cy="461962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04800" y="5938838"/>
            <a:ext cx="1981200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31753" name="TextBox 1"/>
          <p:cNvSpPr txBox="1">
            <a:spLocks noChangeArrowheads="1"/>
          </p:cNvSpPr>
          <p:nvPr/>
        </p:nvSpPr>
        <p:spPr bwMode="auto">
          <a:xfrm>
            <a:off x="2286000" y="3306763"/>
            <a:ext cx="662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31754" name="TextBox 1"/>
          <p:cNvSpPr txBox="1">
            <a:spLocks noChangeArrowheads="1"/>
          </p:cNvSpPr>
          <p:nvPr/>
        </p:nvSpPr>
        <p:spPr bwMode="auto">
          <a:xfrm>
            <a:off x="2514600" y="5953125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 drug that possesses an affinity but no efficacy</a:t>
            </a:r>
            <a:endParaRPr lang="en-US" sz="2000" dirty="0"/>
          </a:p>
        </p:txBody>
      </p:sp>
      <p:sp>
        <p:nvSpPr>
          <p:cNvPr id="31755" name="TextBox 21"/>
          <p:cNvSpPr txBox="1">
            <a:spLocks noChangeArrowheads="1"/>
          </p:cNvSpPr>
          <p:nvPr/>
        </p:nvSpPr>
        <p:spPr bwMode="auto">
          <a:xfrm>
            <a:off x="2819400" y="4948238"/>
            <a:ext cx="2819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solidFill>
                  <a:srgbClr val="00E600"/>
                </a:solidFill>
                <a:latin typeface="Arial Narrow" pitchFamily="34" charset="0"/>
              </a:rPr>
              <a:t>a</a:t>
            </a: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 full agonist </a:t>
            </a:r>
          </a:p>
        </p:txBody>
      </p:sp>
      <p:sp>
        <p:nvSpPr>
          <p:cNvPr id="31756" name="TextBox 22"/>
          <p:cNvSpPr txBox="1">
            <a:spLocks noChangeArrowheads="1"/>
          </p:cNvSpPr>
          <p:nvPr/>
        </p:nvSpPr>
        <p:spPr bwMode="auto">
          <a:xfrm>
            <a:off x="5867400" y="4948238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  <a:r>
              <a:rPr lang="en-US" sz="24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a partial agonist.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0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29720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29718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772400" y="3694113"/>
            <a:ext cx="762000" cy="228600"/>
            <a:chOff x="7467600" y="3505200"/>
            <a:chExt cx="762000" cy="229394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7733904" y="3618309"/>
              <a:ext cx="229394" cy="3175"/>
            </a:xfrm>
            <a:prstGeom prst="straightConnector1">
              <a:avLst/>
            </a:prstGeom>
            <a:ln w="38100">
              <a:solidFill>
                <a:srgbClr val="00E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467600" y="3505200"/>
              <a:ext cx="762000" cy="1593"/>
            </a:xfrm>
            <a:prstGeom prst="line">
              <a:avLst/>
            </a:prstGeom>
            <a:ln w="38100">
              <a:solidFill>
                <a:srgbClr val="00E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5638800" y="4491038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76800" y="4491038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56" grpId="0" animBg="1"/>
      <p:bldP spid="56" grpId="1" animBg="1"/>
      <p:bldP spid="58" grpId="0" animBg="1"/>
      <p:bldP spid="58" grpId="1" animBg="1"/>
      <p:bldP spid="31753" grpId="0"/>
      <p:bldP spid="31754" grpId="0"/>
      <p:bldP spid="31754" grpId="1"/>
      <p:bldP spid="31755" grpId="0"/>
      <p:bldP spid="317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7590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7388" y="609600"/>
            <a:ext cx="2309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181600" y="4579938"/>
            <a:ext cx="2971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Agonistic-Antagonistic</a:t>
            </a:r>
          </a:p>
          <a:p>
            <a:pPr algn="ctr"/>
            <a:r>
              <a:rPr lang="en-US" sz="2200" b="1">
                <a:latin typeface="Arial Narrow" pitchFamily="34" charset="0"/>
              </a:rPr>
              <a:t>Potentials</a:t>
            </a:r>
          </a:p>
        </p:txBody>
      </p:sp>
      <p:pic>
        <p:nvPicPr>
          <p:cNvPr id="6759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600075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Line 19"/>
          <p:cNvSpPr>
            <a:spLocks noChangeShapeType="1"/>
          </p:cNvSpPr>
          <p:nvPr/>
        </p:nvSpPr>
        <p:spPr bwMode="auto">
          <a:xfrm>
            <a:off x="2224088" y="914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838200" y="5715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80000" sy="8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Pindolol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</a:t>
            </a:r>
            <a:r>
              <a:rPr lang="en-US" sz="2400" dirty="0">
                <a:latin typeface="Arial Narrow" pitchFamily="34" charset="0"/>
              </a:rPr>
              <a:t> a beta blocker which is a </a:t>
            </a:r>
            <a:r>
              <a:rPr lang="en-US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partial agonist</a:t>
            </a:r>
            <a:r>
              <a:rPr lang="en-US" sz="2400" dirty="0">
                <a:latin typeface="Arial Narrow" pitchFamily="34" charset="0"/>
              </a:rPr>
              <a:t>, produces less decrease in heart rate than pure antagonists such as </a:t>
            </a:r>
            <a:r>
              <a:rPr lang="en-US" sz="2400" dirty="0" err="1">
                <a:latin typeface="Arial Narrow" pitchFamily="34" charset="0"/>
              </a:rPr>
              <a:t>propranolol</a:t>
            </a:r>
            <a:r>
              <a:rPr lang="en-US" sz="2400" dirty="0">
                <a:latin typeface="Arial Narrow" pitchFamily="34" charset="0"/>
              </a:rPr>
              <a:t>. </a:t>
            </a:r>
          </a:p>
        </p:txBody>
      </p:sp>
      <p:sp>
        <p:nvSpPr>
          <p:cNvPr id="67595" name="TextBox 21"/>
          <p:cNvSpPr txBox="1">
            <a:spLocks noChangeArrowheads="1"/>
          </p:cNvSpPr>
          <p:nvPr/>
        </p:nvSpPr>
        <p:spPr bwMode="auto">
          <a:xfrm>
            <a:off x="381000" y="3556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</a:t>
            </a:r>
          </a:p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Max response </a:t>
            </a:r>
          </a:p>
        </p:txBody>
      </p:sp>
      <p:sp>
        <p:nvSpPr>
          <p:cNvPr id="67596" name="TextBox 22"/>
          <p:cNvSpPr txBox="1">
            <a:spLocks noChangeArrowheads="1"/>
          </p:cNvSpPr>
          <p:nvPr/>
        </p:nvSpPr>
        <p:spPr bwMode="auto">
          <a:xfrm>
            <a:off x="3505200" y="3581400"/>
            <a:ext cx="358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Calibri" pitchFamily="34" charset="0"/>
              </a:rPr>
              <a:t>↓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 Submax response agonist. </a:t>
            </a:r>
          </a:p>
        </p:txBody>
      </p:sp>
      <p:sp>
        <p:nvSpPr>
          <p:cNvPr id="67597" name="TextBox 16"/>
          <p:cNvSpPr txBox="1">
            <a:spLocks noChangeArrowheads="1"/>
          </p:cNvSpPr>
          <p:nvPr/>
        </p:nvSpPr>
        <p:spPr bwMode="auto">
          <a:xfrm>
            <a:off x="1828800" y="4702175"/>
            <a:ext cx="12192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 Full Agonist</a:t>
            </a:r>
          </a:p>
        </p:txBody>
      </p:sp>
      <p:sp>
        <p:nvSpPr>
          <p:cNvPr id="67598" name="TextBox 17"/>
          <p:cNvSpPr txBox="1">
            <a:spLocks noChangeArrowheads="1"/>
          </p:cNvSpPr>
          <p:nvPr/>
        </p:nvSpPr>
        <p:spPr bwMode="auto">
          <a:xfrm>
            <a:off x="3657600" y="4702175"/>
            <a:ext cx="14478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 Partial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67599" name="TextBox 19"/>
          <p:cNvSpPr txBox="1">
            <a:spLocks noChangeArrowheads="1"/>
          </p:cNvSpPr>
          <p:nvPr/>
        </p:nvSpPr>
        <p:spPr bwMode="auto">
          <a:xfrm>
            <a:off x="2590800" y="152400"/>
            <a:ext cx="1600200" cy="425450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477000" y="5486400"/>
            <a:ext cx="228600" cy="228600"/>
          </a:xfrm>
          <a:prstGeom prst="downArrow">
            <a:avLst/>
          </a:prstGeom>
          <a:solidFill>
            <a:srgbClr val="00E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01" name="TextBox 23"/>
          <p:cNvSpPr txBox="1">
            <a:spLocks noChangeArrowheads="1"/>
          </p:cNvSpPr>
          <p:nvPr/>
        </p:nvSpPr>
        <p:spPr bwMode="auto">
          <a:xfrm>
            <a:off x="685800" y="111125"/>
            <a:ext cx="1295400" cy="425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i="1">
                <a:solidFill>
                  <a:schemeClr val="bg1"/>
                </a:solidFill>
              </a:rPr>
              <a:t>Ligand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04800"/>
            <a:ext cx="73279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3670852" y="4595192"/>
            <a:ext cx="1447800" cy="914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495800" y="381000"/>
            <a:ext cx="4330700" cy="2714625"/>
            <a:chOff x="2667000" y="2057400"/>
            <a:chExt cx="4330700" cy="2714625"/>
          </a:xfrm>
        </p:grpSpPr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2286000"/>
              <a:ext cx="4111625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eform 20"/>
            <p:cNvSpPr/>
            <p:nvPr/>
          </p:nvSpPr>
          <p:spPr>
            <a:xfrm>
              <a:off x="4174067" y="2607733"/>
              <a:ext cx="1576916" cy="1519767"/>
            </a:xfrm>
            <a:custGeom>
              <a:avLst/>
              <a:gdLst>
                <a:gd name="connsiteX0" fmla="*/ 4233 w 1576916"/>
                <a:gd name="connsiteY0" fmla="*/ 1519767 h 1519767"/>
                <a:gd name="connsiteX1" fmla="*/ 4233 w 1576916"/>
                <a:gd name="connsiteY1" fmla="*/ 1100667 h 1519767"/>
                <a:gd name="connsiteX2" fmla="*/ 29633 w 1576916"/>
                <a:gd name="connsiteY2" fmla="*/ 656167 h 1519767"/>
                <a:gd name="connsiteX3" fmla="*/ 182033 w 1576916"/>
                <a:gd name="connsiteY3" fmla="*/ 313267 h 1519767"/>
                <a:gd name="connsiteX4" fmla="*/ 791633 w 1576916"/>
                <a:gd name="connsiteY4" fmla="*/ 71967 h 1519767"/>
                <a:gd name="connsiteX5" fmla="*/ 1464733 w 1576916"/>
                <a:gd name="connsiteY5" fmla="*/ 8467 h 1519767"/>
                <a:gd name="connsiteX6" fmla="*/ 1464733 w 1576916"/>
                <a:gd name="connsiteY6" fmla="*/ 21167 h 15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916" h="1519767">
                  <a:moveTo>
                    <a:pt x="4233" y="1519767"/>
                  </a:moveTo>
                  <a:cubicBezTo>
                    <a:pt x="2116" y="1382183"/>
                    <a:pt x="0" y="1244600"/>
                    <a:pt x="4233" y="1100667"/>
                  </a:cubicBezTo>
                  <a:cubicBezTo>
                    <a:pt x="8466" y="956734"/>
                    <a:pt x="0" y="787400"/>
                    <a:pt x="29633" y="656167"/>
                  </a:cubicBezTo>
                  <a:cubicBezTo>
                    <a:pt x="59266" y="524934"/>
                    <a:pt x="55033" y="410634"/>
                    <a:pt x="182033" y="313267"/>
                  </a:cubicBezTo>
                  <a:cubicBezTo>
                    <a:pt x="309033" y="215900"/>
                    <a:pt x="577850" y="122767"/>
                    <a:pt x="791633" y="71967"/>
                  </a:cubicBezTo>
                  <a:cubicBezTo>
                    <a:pt x="1005416" y="21167"/>
                    <a:pt x="1352550" y="16934"/>
                    <a:pt x="1464733" y="8467"/>
                  </a:cubicBezTo>
                  <a:cubicBezTo>
                    <a:pt x="1576916" y="0"/>
                    <a:pt x="1520824" y="10583"/>
                    <a:pt x="1464733" y="21167"/>
                  </a:cubicBezTo>
                </a:path>
              </a:pathLst>
            </a:cu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2300" y="20574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  <a:ea typeface="Batang" pitchFamily="18" charset="-127"/>
                </a:rPr>
                <a:t>Ligand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5638800" y="2400300"/>
              <a:ext cx="152400" cy="152400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/>
      <p:bldP spid="67593" grpId="0" animBg="1"/>
      <p:bldP spid="29716" grpId="0"/>
      <p:bldP spid="67595" grpId="0"/>
      <p:bldP spid="67596" grpId="0"/>
      <p:bldP spid="67597" grpId="0" animBg="1"/>
      <p:bldP spid="67598" grpId="0" animBg="1"/>
      <p:bldP spid="67599" grpId="0" animBg="1"/>
      <p:bldP spid="23" grpId="0" animBg="1"/>
      <p:bldP spid="67601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tendency of a drug to bind to the receptors</a:t>
            </a:r>
            <a:r>
              <a:rPr lang="en-US" dirty="0"/>
              <a:t> is governed by its </a:t>
            </a:r>
            <a:r>
              <a:rPr lang="en-US" sz="2200" b="1" i="1" dirty="0">
                <a:solidFill>
                  <a:srgbClr val="0060A2"/>
                </a:solidFill>
              </a:rPr>
              <a:t>affinity. </a:t>
            </a:r>
            <a:endParaRPr lang="en-US" sz="2200" b="1" dirty="0">
              <a:solidFill>
                <a:srgbClr val="0060A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ability for it, once bound, to activate the receptor is</a:t>
            </a:r>
            <a:r>
              <a:rPr lang="en-US" dirty="0"/>
              <a:t> denoted by its </a:t>
            </a:r>
            <a:r>
              <a:rPr lang="en-US" sz="2200" b="1" i="1" dirty="0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34824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34851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25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34849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0" y="26812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QUANTIFY  ASPECTS OF  DRUG  ACTION</a:t>
            </a:r>
          </a:p>
        </p:txBody>
      </p: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609600" y="3276600"/>
            <a:ext cx="8382000" cy="1211263"/>
            <a:chOff x="384" y="2309"/>
            <a:chExt cx="5280" cy="763"/>
          </a:xfrm>
        </p:grpSpPr>
        <p:sp>
          <p:nvSpPr>
            <p:cNvPr id="74" name="Rounded Rectangle 73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39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Bind</a:t>
              </a:r>
            </a:p>
            <a:p>
              <a:pPr algn="ctr"/>
              <a:r>
                <a:rPr lang="en-US" b="1"/>
                <a:t>Occupy</a:t>
              </a:r>
            </a:p>
          </p:txBody>
        </p:sp>
        <p:sp>
          <p:nvSpPr>
            <p:cNvPr id="34840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Initiate</a:t>
              </a:r>
            </a:p>
            <a:p>
              <a:pPr algn="ctr"/>
              <a:r>
                <a:rPr lang="en-US" b="1" dirty="0"/>
                <a:t>Activate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43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Constantia" pitchFamily="18" charset="0"/>
                </a:rPr>
                <a:t>RESPONSE[R]</a:t>
              </a:r>
              <a:endParaRPr lang="en-US" b="1" dirty="0">
                <a:latin typeface="Constantia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4843" idx="1"/>
            </p:cNvCxnSpPr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29712" name="TextBox 85"/>
          <p:cNvSpPr txBox="1">
            <a:spLocks noChangeArrowheads="1"/>
          </p:cNvSpPr>
          <p:nvPr/>
        </p:nvSpPr>
        <p:spPr bwMode="auto">
          <a:xfrm>
            <a:off x="4953000" y="4668838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latin typeface="Arial Narrow" pitchFamily="34" charset="0"/>
              </a:rPr>
              <a:t> used (x- axis) to the R produced (y-axis)</a:t>
            </a:r>
          </a:p>
        </p:txBody>
      </p:sp>
      <p:sp>
        <p:nvSpPr>
          <p:cNvPr id="29714" name="TextBox 87"/>
          <p:cNvSpPr txBox="1">
            <a:spLocks noChangeArrowheads="1"/>
          </p:cNvSpPr>
          <p:nvPr/>
        </p:nvSpPr>
        <p:spPr bwMode="auto">
          <a:xfrm>
            <a:off x="76200" y="4640263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latin typeface="Arial Narrow" pitchFamily="34" charset="0"/>
              </a:rPr>
              <a:t> used (x- axis) to the binding capacity at receptors (y-axis)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659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290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2743200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1054100" y="4791075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5638800" y="4854575"/>
            <a:ext cx="2852738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662738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674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4724400" y="6162675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12" grpId="0"/>
      <p:bldP spid="29714" grpId="0"/>
      <p:bldP spid="38" grpId="0" animBg="1"/>
      <p:bldP spid="39" grpId="0" animBg="1"/>
      <p:bldP spid="39" grpId="1" animBg="1"/>
      <p:bldP spid="40" grpId="0" animBg="1"/>
      <p:bldP spid="41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200275" y="2390775"/>
            <a:ext cx="554038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171700" y="2924175"/>
            <a:ext cx="555625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431925" y="2032000"/>
            <a:ext cx="294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association rate constant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447800" y="3160713"/>
            <a:ext cx="294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dissociation rate constant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4291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078289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879" name="TextBox 37"/>
          <p:cNvSpPr txBox="1">
            <a:spLocks noChangeArrowheads="1"/>
          </p:cNvSpPr>
          <p:nvPr/>
        </p:nvSpPr>
        <p:spPr bwMode="auto">
          <a:xfrm>
            <a:off x="3795713" y="1408113"/>
            <a:ext cx="1166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36880" name="TextBox 38"/>
          <p:cNvSpPr txBox="1">
            <a:spLocks noChangeArrowheads="1"/>
          </p:cNvSpPr>
          <p:nvPr/>
        </p:nvSpPr>
        <p:spPr bwMode="auto">
          <a:xfrm>
            <a:off x="5505450" y="1371600"/>
            <a:ext cx="147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12160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09600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883" name="TextBox 32"/>
          <p:cNvSpPr txBox="1">
            <a:spLocks noChangeArrowheads="1"/>
          </p:cNvSpPr>
          <p:nvPr/>
        </p:nvSpPr>
        <p:spPr bwMode="auto">
          <a:xfrm>
            <a:off x="6905244" y="2607976"/>
            <a:ext cx="1705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nstantia" pitchFamily="18" charset="0"/>
              </a:rPr>
              <a:t>RESPONSE[R]</a:t>
            </a:r>
            <a:endParaRPr lang="en-US" b="1" dirty="0">
              <a:latin typeface="Constantia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076450" y="26955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2076450" y="28479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883" idx="1"/>
          </p:cNvCxnSpPr>
          <p:nvPr/>
        </p:nvCxnSpPr>
        <p:spPr bwMode="auto">
          <a:xfrm>
            <a:off x="4884738" y="2779713"/>
            <a:ext cx="2020506" cy="12929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908050" y="2619375"/>
            <a:ext cx="31115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5840413" y="2619375"/>
            <a:ext cx="622300" cy="3810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6" name="Rectangle 88"/>
          <p:cNvSpPr>
            <a:spLocks noChangeArrowheads="1"/>
          </p:cNvSpPr>
          <p:nvPr/>
        </p:nvSpPr>
        <p:spPr bwMode="auto">
          <a:xfrm>
            <a:off x="1066800" y="533400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105025" y="2768600"/>
            <a:ext cx="906463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64"/>
          <p:cNvGrpSpPr>
            <a:grpSpLocks/>
          </p:cNvGrpSpPr>
          <p:nvPr/>
        </p:nvGrpSpPr>
        <p:grpSpPr bwMode="auto">
          <a:xfrm>
            <a:off x="3505200" y="5638799"/>
            <a:ext cx="1828800" cy="990601"/>
            <a:chOff x="3648" y="2976"/>
            <a:chExt cx="1152" cy="624"/>
          </a:xfrm>
        </p:grpSpPr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3648" y="3125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B =  </a:t>
              </a:r>
              <a:r>
                <a:rPr lang="en-US" sz="2400" b="1" dirty="0">
                  <a:latin typeface="Arial Narrow" pitchFamily="34" charset="0"/>
                </a:rPr>
                <a:t>-----------</a:t>
              </a:r>
              <a:endParaRPr lang="en-US" sz="2400" b="1" baseline="-25000" dirty="0">
                <a:latin typeface="Arial Narrow" pitchFamily="34" charset="0"/>
              </a:endParaRPr>
            </a:p>
          </p:txBody>
        </p:sp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 err="1">
                  <a:latin typeface="Arial Narrow" pitchFamily="34" charset="0"/>
                </a:rPr>
                <a:t>B</a:t>
              </a:r>
              <a:r>
                <a:rPr lang="en-US" sz="2400" b="1" baseline="-25000" dirty="0" err="1" smtClean="0">
                  <a:latin typeface="Arial Narrow" pitchFamily="34" charset="0"/>
                </a:rPr>
                <a:t>max</a:t>
              </a:r>
              <a:r>
                <a:rPr lang="en-US" sz="2400" b="1" baseline="-25000" dirty="0" smtClean="0">
                  <a:latin typeface="Arial Narrow" pitchFamily="34" charset="0"/>
                </a:rPr>
                <a:t> </a:t>
              </a:r>
              <a:r>
                <a:rPr lang="en-US" sz="2400" b="1" dirty="0" err="1">
                  <a:latin typeface="Arial Narrow" pitchFamily="34" charset="0"/>
                </a:rPr>
                <a:t>xC</a:t>
              </a:r>
              <a:r>
                <a:rPr lang="en-US" sz="2400" b="1" dirty="0">
                  <a:latin typeface="Arial Narrow" pitchFamily="34" charset="0"/>
                </a:rPr>
                <a:t> </a:t>
              </a:r>
              <a:endParaRPr lang="en-US" sz="2400" b="1" baseline="-25000" dirty="0">
                <a:latin typeface="Arial Narrow" pitchFamily="34" charset="0"/>
              </a:endParaRPr>
            </a:p>
          </p:txBody>
        </p:sp>
        <p:sp>
          <p:nvSpPr>
            <p:cNvPr id="27" name="Rectangle 61"/>
            <p:cNvSpPr>
              <a:spLocks noChangeArrowheads="1"/>
            </p:cNvSpPr>
            <p:nvPr/>
          </p:nvSpPr>
          <p:spPr bwMode="auto">
            <a:xfrm>
              <a:off x="3982" y="3270"/>
              <a:ext cx="8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latin typeface="Arial Narrow" pitchFamily="34" charset="0"/>
                </a:rPr>
                <a:t>C+ </a:t>
              </a:r>
              <a:r>
                <a:rPr lang="en-US" sz="2800" b="1" dirty="0" smtClean="0">
                  <a:latin typeface="Arial Narrow" pitchFamily="34" charset="0"/>
                </a:rPr>
                <a:t>K</a:t>
              </a:r>
              <a:r>
                <a:rPr lang="en-US" sz="2000" b="1" dirty="0" smtClean="0">
                  <a:latin typeface="Arial Narrow" pitchFamily="34" charset="0"/>
                </a:rPr>
                <a:t>D</a:t>
              </a:r>
              <a:r>
                <a:rPr lang="en-US" sz="2800" b="1" baseline="-25000" dirty="0" smtClean="0">
                  <a:latin typeface="Arial Narrow" pitchFamily="34" charset="0"/>
                </a:rPr>
                <a:t>50</a:t>
              </a:r>
              <a:r>
                <a:rPr lang="en-US" sz="2800" b="1" dirty="0" smtClean="0">
                  <a:latin typeface="Arial Narrow" pitchFamily="34" charset="0"/>
                </a:rPr>
                <a:t> </a:t>
              </a:r>
              <a:endParaRPr lang="en-US" sz="2800" b="1" baseline="-25000" dirty="0">
                <a:latin typeface="Arial Narrow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28600" y="46554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2400" b="1" dirty="0" smtClean="0">
                <a:latin typeface="Arial Narrow" pitchFamily="34" charset="0"/>
                <a:cs typeface="Arial" charset="0"/>
              </a:rPr>
              <a:t>The relationship between drug binding &amp; drug concentration is expressed mathematically by the following equation</a:t>
            </a:r>
            <a:endParaRPr lang="en-US" sz="2400" b="1" dirty="0">
              <a:latin typeface="Arial Narrow" pitchFamily="34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9700" y="3588603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2400" b="1" dirty="0" smtClean="0">
                <a:latin typeface="Arial Narrow" pitchFamily="34" charset="0"/>
              </a:rPr>
              <a:t>At equilibrium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the equilibrium dissociation constant (</a:t>
            </a:r>
            <a:r>
              <a:rPr lang="en-US" sz="2400" b="1" i="1" dirty="0" smtClean="0">
                <a:solidFill>
                  <a:srgbClr val="0000FF"/>
                </a:solidFill>
                <a:latin typeface="Arial Narrow" pitchFamily="34" charset="0"/>
              </a:rPr>
              <a:t>K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D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</a:rPr>
              <a:t>is presented by ratio (</a:t>
            </a:r>
            <a:r>
              <a:rPr lang="en-US" sz="2400" b="1" i="1" dirty="0" smtClean="0">
                <a:latin typeface="Arial Narrow" pitchFamily="34" charset="0"/>
              </a:rPr>
              <a:t>k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/</a:t>
            </a:r>
            <a:r>
              <a:rPr lang="en-US" sz="2400" b="1" i="1" dirty="0" smtClean="0">
                <a:latin typeface="Arial Narrow" pitchFamily="34" charset="0"/>
              </a:rPr>
              <a:t>k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6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2734"/>
            <a:ext cx="1447800" cy="139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Rectangle 31"/>
          <p:cNvSpPr>
            <a:spLocks noChangeArrowheads="1"/>
          </p:cNvSpPr>
          <p:nvPr/>
        </p:nvSpPr>
        <p:spPr bwMode="auto">
          <a:xfrm>
            <a:off x="990600" y="223838"/>
            <a:ext cx="3810000" cy="46196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Curve</a:t>
            </a: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304800" y="1066800"/>
            <a:ext cx="4640263" cy="3200400"/>
            <a:chOff x="304800" y="1981200"/>
            <a:chExt cx="4640609" cy="3199829"/>
          </a:xfrm>
        </p:grpSpPr>
        <p:pic>
          <p:nvPicPr>
            <p:cNvPr id="389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5" name="Rounded Rectangle 54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5121275" y="1066800"/>
            <a:ext cx="3565525" cy="3159125"/>
            <a:chOff x="5122041" y="1981200"/>
            <a:chExt cx="3564759" cy="3159325"/>
          </a:xfrm>
        </p:grpSpPr>
        <p:pic>
          <p:nvPicPr>
            <p:cNvPr id="38928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2041" y="1981200"/>
              <a:ext cx="3564759" cy="31593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6" name="Rounded Rectangle 55"/>
            <p:cNvSpPr/>
            <p:nvPr/>
          </p:nvSpPr>
          <p:spPr>
            <a:xfrm>
              <a:off x="7544046" y="3581501"/>
              <a:ext cx="671369" cy="4286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3968750" y="681038"/>
            <a:ext cx="4899098" cy="768350"/>
            <a:chOff x="3969241" y="681335"/>
            <a:chExt cx="4898523" cy="767259"/>
          </a:xfrm>
        </p:grpSpPr>
        <p:sp>
          <p:nvSpPr>
            <p:cNvPr id="38926" name="Rectangle 5"/>
            <p:cNvSpPr>
              <a:spLocks noChangeArrowheads="1"/>
            </p:cNvSpPr>
            <p:nvPr/>
          </p:nvSpPr>
          <p:spPr bwMode="auto">
            <a:xfrm>
              <a:off x="3969241" y="681335"/>
              <a:ext cx="4898523" cy="46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 Narrow" pitchFamily="34" charset="0"/>
                </a:rPr>
                <a:t>(</a:t>
              </a:r>
              <a:r>
                <a:rPr lang="en-US" sz="2400" b="1" i="1" dirty="0" err="1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  <a:r>
                <a:rPr lang="en-US" sz="2400" b="1" baseline="-25000" dirty="0" err="1">
                  <a:solidFill>
                    <a:srgbClr val="FF0000"/>
                  </a:solidFill>
                  <a:latin typeface="Arial Narrow" pitchFamily="34" charset="0"/>
                </a:rPr>
                <a:t>max</a:t>
              </a:r>
              <a:r>
                <a:rPr lang="en-US" sz="2400" b="1" dirty="0">
                  <a:solidFill>
                    <a:srgbClr val="FF0000"/>
                  </a:solidFill>
                  <a:latin typeface="Arial Narrow" pitchFamily="34" charset="0"/>
                </a:rPr>
                <a:t>): </a:t>
              </a:r>
              <a:r>
                <a:rPr lang="en-US" sz="2400" b="1" dirty="0" smtClean="0">
                  <a:latin typeface="Arial Narrow" pitchFamily="34" charset="0"/>
                </a:rPr>
                <a:t>T</a:t>
              </a:r>
              <a:r>
                <a:rPr lang="en-US" sz="2000" b="1" dirty="0" smtClean="0">
                  <a:latin typeface="Arial Narrow" pitchFamily="34" charset="0"/>
                </a:rPr>
                <a:t>otal </a:t>
              </a:r>
              <a:r>
                <a:rPr lang="en-US" sz="2000" b="1" dirty="0">
                  <a:latin typeface="Arial Narrow" pitchFamily="34" charset="0"/>
                </a:rPr>
                <a:t>density of </a:t>
              </a:r>
              <a:r>
                <a:rPr lang="en-US" sz="2000" b="1" dirty="0" smtClean="0">
                  <a:latin typeface="Arial Narrow" pitchFamily="34" charset="0"/>
                </a:rPr>
                <a:t>receptors </a:t>
              </a:r>
              <a:r>
                <a:rPr lang="en-US" sz="2000" b="1" dirty="0">
                  <a:latin typeface="Arial Narrow" pitchFamily="34" charset="0"/>
                </a:rPr>
                <a:t>in the tissue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4076634" y="1257571"/>
              <a:ext cx="38045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0" y="4800600"/>
            <a:ext cx="9144000" cy="1723549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 smtClean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Concentration-Binding </a:t>
            </a:r>
            <a:r>
              <a:rPr lang="en-US" sz="2400" b="1" u="sng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curves are used to determine:</a:t>
            </a:r>
          </a:p>
          <a:p>
            <a:pPr>
              <a:defRPr/>
            </a:pPr>
            <a:r>
              <a:rPr lang="en-US" sz="1600" b="1" dirty="0">
                <a:latin typeface="Arial Narrow" pitchFamily="34" charset="0"/>
                <a:cs typeface="Arial" charset="0"/>
              </a:rPr>
              <a:t> </a:t>
            </a:r>
            <a:endParaRPr lang="en-US" sz="1000" b="1" dirty="0">
              <a:latin typeface="Arial Narrow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The </a:t>
            </a:r>
            <a:r>
              <a:rPr lang="en-US" sz="2200" b="1" i="1" dirty="0">
                <a:latin typeface="Arial Narrow" pitchFamily="34" charset="0"/>
                <a:cs typeface="Arial" charset="0"/>
              </a:rPr>
              <a:t>binding capacity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 (</a:t>
            </a:r>
            <a:r>
              <a:rPr lang="en-US" sz="2200" b="1" i="1" dirty="0" err="1">
                <a:latin typeface="Arial Narrow" pitchFamily="34" charset="0"/>
                <a:cs typeface="Arial" charset="0"/>
              </a:rPr>
              <a:t>B</a:t>
            </a:r>
            <a:r>
              <a:rPr lang="en-US" sz="2200" b="1" baseline="-25000" dirty="0" err="1">
                <a:latin typeface="Arial Narrow" pitchFamily="34" charset="0"/>
                <a:cs typeface="Arial" charset="0"/>
              </a:rPr>
              <a:t>max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) → total density of receptors in the tissues.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The affinity of D for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receptor</a:t>
            </a:r>
            <a:endParaRPr lang="en-US" sz="2200" b="1" dirty="0">
              <a:latin typeface="Arial Narrow" pitchFamily="34" charset="0"/>
              <a:cs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      The higher the affinity of D for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receptor 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the lower is the K</a:t>
            </a:r>
            <a:r>
              <a:rPr lang="en-US" sz="2200" b="1" baseline="-25000" dirty="0">
                <a:latin typeface="Arial Narrow" pitchFamily="34" charset="0"/>
                <a:cs typeface="Arial" charset="0"/>
              </a:rPr>
              <a:t>D  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 i.e. inverse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relation  </a:t>
            </a:r>
            <a:endParaRPr lang="en-US" sz="2200" b="1" dirty="0">
              <a:latin typeface="Arial Narrow" pitchFamily="34" charset="0"/>
              <a:cs typeface="Arial" charset="0"/>
            </a:endParaRP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762000" y="3429000"/>
            <a:ext cx="8001000" cy="1223853"/>
            <a:chOff x="762000" y="3429000"/>
            <a:chExt cx="8001000" cy="1223555"/>
          </a:xfrm>
        </p:grpSpPr>
        <p:sp>
          <p:nvSpPr>
            <p:cNvPr id="38924" name="Rectangle 53"/>
            <p:cNvSpPr>
              <a:spLocks noChangeArrowheads="1"/>
            </p:cNvSpPr>
            <p:nvPr/>
          </p:nvSpPr>
          <p:spPr bwMode="auto">
            <a:xfrm>
              <a:off x="762000" y="4191002"/>
              <a:ext cx="8001000" cy="46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 </a:t>
              </a:r>
              <a:r>
                <a:rPr lang="en-US" sz="2400" b="1" dirty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 err="1">
                  <a:solidFill>
                    <a:srgbClr val="FF0000"/>
                  </a:solidFill>
                </a:rPr>
                <a:t>D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</a:rPr>
                <a:t>) </a:t>
              </a:r>
              <a:r>
                <a:rPr lang="en-US" b="1" dirty="0"/>
                <a:t>= </a:t>
              </a:r>
              <a:r>
                <a:rPr lang="en-US" b="1" dirty="0" smtClean="0"/>
                <a:t>[C] </a:t>
              </a:r>
              <a:r>
                <a:rPr lang="en-US" b="1" dirty="0"/>
                <a:t>of D required to occupy  50% of </a:t>
              </a:r>
              <a:r>
                <a:rPr lang="en-US" b="1" dirty="0" smtClean="0"/>
                <a:t>receptors at </a:t>
              </a:r>
              <a:r>
                <a:rPr lang="en-US" b="1" dirty="0"/>
                <a:t>equilibrium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914511" y="3733689"/>
              <a:ext cx="914177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7747000" y="4419600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51800" y="4953000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0" y="5292804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685800" y="457200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05000"/>
            <a:ext cx="5410200" cy="4683688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4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2362200" cy="2257779"/>
          </a:xfrm>
          <a:prstGeom prst="rect">
            <a:avLst/>
          </a:prstGeom>
          <a:noFill/>
        </p:spPr>
      </p:pic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1219200" y="1676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>
                <a:latin typeface="Arial Narrow" pitchFamily="34" charset="0"/>
              </a:rPr>
              <a:t>BP, HR, FBG, Cholesterol,… </a:t>
            </a:r>
          </a:p>
        </p:txBody>
      </p: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4648200" y="1295400"/>
            <a:ext cx="228600" cy="685800"/>
            <a:chOff x="3936" y="816"/>
            <a:chExt cx="144" cy="432"/>
          </a:xfrm>
        </p:grpSpPr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04800" y="2514600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5181600" y="2895600"/>
            <a:ext cx="29718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An all-or-non response</a:t>
            </a:r>
            <a:r>
              <a:rPr lang="en-US" sz="2200" b="1">
                <a:latin typeface="Arial Narrow" pitchFamily="34" charset="0"/>
              </a:rPr>
              <a:t> prevention of convulsion, arrhythmias or death…..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 flipH="1">
            <a:off x="4953000" y="1295400"/>
            <a:ext cx="228600" cy="2057400"/>
            <a:chOff x="3936" y="816"/>
            <a:chExt cx="144" cy="432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43"/>
          <p:cNvSpPr txBox="1">
            <a:spLocks noChangeArrowheads="1"/>
          </p:cNvSpPr>
          <p:nvPr/>
        </p:nvSpPr>
        <p:spPr bwMode="auto">
          <a:xfrm>
            <a:off x="5029200" y="41148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Relate C to % of patients eliciting the :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specified therapeutic 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lethal outcome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343400" y="540067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QUANTAL DOSE  RESPONSE CURVE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2362200" y="6096000"/>
            <a:ext cx="6705600" cy="498475"/>
          </a:xfrm>
          <a:prstGeom prst="rect">
            <a:avLst/>
          </a:prstGeom>
          <a:noFill/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the therapeutic window of a drug is defined ?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67000" y="838200"/>
            <a:ext cx="4724400" cy="517525"/>
          </a:xfrm>
          <a:prstGeom prst="rect">
            <a:avLst/>
          </a:prstGeom>
          <a:solidFill>
            <a:schemeClr val="bg1"/>
          </a:solidFill>
          <a:ln w="2857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does response vary with C?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94407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5816600" y="19128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5054600" y="846015"/>
            <a:ext cx="8128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6807200" y="39702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CC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6883400" y="1143000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CC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4" name="WordArt 7"/>
          <p:cNvSpPr>
            <a:spLocks noChangeArrowheads="1" noChangeShapeType="1" noTextEdit="1"/>
          </p:cNvSpPr>
          <p:nvPr/>
        </p:nvSpPr>
        <p:spPr bwMode="auto">
          <a:xfrm>
            <a:off x="6121400" y="2903415"/>
            <a:ext cx="609600" cy="99157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5" name="WordArt 8"/>
          <p:cNvSpPr>
            <a:spLocks noChangeArrowheads="1" noChangeShapeType="1" noTextEdit="1"/>
          </p:cNvSpPr>
          <p:nvPr/>
        </p:nvSpPr>
        <p:spPr bwMode="auto">
          <a:xfrm>
            <a:off x="7416800" y="2057400"/>
            <a:ext cx="711200" cy="87825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8178800" y="2971800"/>
            <a:ext cx="660400" cy="963246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6324600" y="304800"/>
            <a:ext cx="609600" cy="950259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4419600"/>
            <a:ext cx="19050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300E6"/>
                </a:solidFill>
                <a:latin typeface="Broadway" pitchFamily="82" charset="0"/>
                <a:cs typeface="+mn-cs"/>
              </a:rPr>
              <a:t>RESPONSE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4722813"/>
            <a:ext cx="3810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2438400" y="3505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7044C"/>
                </a:solidFill>
                <a:latin typeface="Calibri" pitchFamily="34" charset="0"/>
              </a:rPr>
              <a:t>altering their biochemical &amp;/or biophysical activity 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6400800" y="4005263"/>
            <a:ext cx="1600200" cy="1938337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Depress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Activate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Replace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Irritate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Destroy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687094" y="42283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3200" y="511558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2590800"/>
            <a:ext cx="1143000" cy="1588"/>
          </a:xfrm>
          <a:prstGeom prst="straightConnector1">
            <a:avLst/>
          </a:prstGeom>
          <a:ln w="7620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1" name="TextBox 21"/>
          <p:cNvSpPr txBox="1">
            <a:spLocks noChangeArrowheads="1"/>
          </p:cNvSpPr>
          <p:nvPr/>
        </p:nvSpPr>
        <p:spPr bwMode="auto">
          <a:xfrm>
            <a:off x="1524000" y="563563"/>
            <a:ext cx="1981200" cy="1570037"/>
          </a:xfrm>
          <a:prstGeom prst="rect">
            <a:avLst/>
          </a:prstGeom>
          <a:solidFill>
            <a:schemeClr val="bg1">
              <a:alpha val="2313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Absorb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Distribute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Metabolize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Excrete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0" y="76200"/>
            <a:ext cx="36576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PHARMACOKINETICS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124200" y="2209800"/>
            <a:ext cx="5257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Britannic Bold" pitchFamily="34" charset="0"/>
              </a:rPr>
              <a:t>Interacts with biological  molecules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687094" y="33901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25"/>
          <p:cNvSpPr txBox="1">
            <a:spLocks noChangeArrowheads="1"/>
          </p:cNvSpPr>
          <p:nvPr/>
        </p:nvSpPr>
        <p:spPr bwMode="auto">
          <a:xfrm>
            <a:off x="3962400" y="2647950"/>
            <a:ext cx="1828800" cy="476250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V="1">
            <a:off x="4876800" y="13716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4114800" y="838200"/>
            <a:ext cx="1524000" cy="446088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Britannic Bold" pitchFamily="34" charset="0"/>
              </a:rPr>
              <a:t>Exceptions</a:t>
            </a: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5867400" y="762000"/>
            <a:ext cx="2971800" cy="1187450"/>
          </a:xfrm>
          <a:prstGeom prst="rect">
            <a:avLst/>
          </a:prstGeom>
          <a:solidFill>
            <a:schemeClr val="bg1">
              <a:alpha val="2313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Osmotic Diuretics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Purgatives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Antacids</a:t>
            </a:r>
          </a:p>
        </p:txBody>
      </p:sp>
      <p:pic>
        <p:nvPicPr>
          <p:cNvPr id="164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752600"/>
            <a:ext cx="2451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1676400" y="2362200"/>
            <a:ext cx="457200" cy="1588"/>
          </a:xfrm>
          <a:prstGeom prst="straightConnector1">
            <a:avLst/>
          </a:prstGeom>
          <a:ln w="7620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10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10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10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10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uild="allAtOnce"/>
      <p:bldP spid="15375" grpId="2" uiExpand="1" build="allAtOnce" animBg="1"/>
      <p:bldP spid="15375" grpId="3" build="allAtOnce" animBg="1"/>
      <p:bldP spid="17" grpId="0" animBg="1"/>
      <p:bldP spid="15381" grpId="0" animBg="1"/>
      <p:bldP spid="15381" grpId="1" animBg="1"/>
      <p:bldP spid="15364" grpId="0" animBg="1"/>
      <p:bldP spid="15386" grpId="0" animBg="1"/>
      <p:bldP spid="14366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24000" y="2057400"/>
            <a:ext cx="17557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048000"/>
            <a:ext cx="2590800" cy="25144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2505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0" y="36718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MOLECULAR  MECHANISMS  OF  DRUG  ACTION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4191000"/>
            <a:ext cx="2590800" cy="24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981200" y="228600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124200" y="300038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By the end of this lecture you will be able to : 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505200" y="1295400"/>
            <a:ext cx="5387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Differentiate between their patterns of </a:t>
            </a:r>
            <a:br>
              <a:rPr lang="en-US" sz="240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      action; agonism versus antagonism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505200" y="762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Identify  different targets of drug action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603625" y="2293938"/>
            <a:ext cx="5387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Elaborate on drug binding to receptors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33400" y="1817688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STRUCTURAL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54100" y="1066800"/>
            <a:ext cx="6935788" cy="736600"/>
            <a:chOff x="1054100" y="1066800"/>
            <a:chExt cx="6935788" cy="736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4267994" y="1294606"/>
              <a:ext cx="4572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572" name="Group 35"/>
            <p:cNvGrpSpPr>
              <a:grpSpLocks/>
            </p:cNvGrpSpPr>
            <p:nvPr/>
          </p:nvGrpSpPr>
          <p:grpSpPr bwMode="auto">
            <a:xfrm>
              <a:off x="1054100" y="1498600"/>
              <a:ext cx="6935788" cy="304800"/>
              <a:chOff x="1053921" y="1447800"/>
              <a:chExt cx="6935788" cy="304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913428" y="1599406"/>
                <a:ext cx="304800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7836515" y="1599406"/>
                <a:ext cx="304800" cy="1588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53921" y="1447800"/>
                <a:ext cx="6934200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8400" y="2895600"/>
            <a:ext cx="1752600" cy="1196975"/>
            <a:chOff x="2438400" y="2895600"/>
            <a:chExt cx="1752600" cy="1196975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123407" y="3047206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384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CARRIER MOLECULE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1000" y="2303463"/>
            <a:ext cx="7621588" cy="1430337"/>
            <a:chOff x="381000" y="2261830"/>
            <a:chExt cx="7621588" cy="1430695"/>
          </a:xfrm>
        </p:grpSpPr>
        <p:grpSp>
          <p:nvGrpSpPr>
            <p:cNvPr id="66580" name="Group 46"/>
            <p:cNvGrpSpPr>
              <a:grpSpLocks/>
            </p:cNvGrpSpPr>
            <p:nvPr/>
          </p:nvGrpSpPr>
          <p:grpSpPr bwMode="auto">
            <a:xfrm>
              <a:off x="1066800" y="2261830"/>
              <a:ext cx="6935788" cy="912812"/>
              <a:chOff x="1066800" y="2286794"/>
              <a:chExt cx="6934994" cy="91360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926135" y="3047264"/>
                <a:ext cx="305141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66800" y="2895487"/>
                <a:ext cx="6933406" cy="1590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696654" y="2590347"/>
                <a:ext cx="608693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1000" y="3200277"/>
              <a:ext cx="1447800" cy="49224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ENZYME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2895600"/>
            <a:ext cx="1752600" cy="1196975"/>
            <a:chOff x="4876800" y="2895600"/>
            <a:chExt cx="1752600" cy="1196975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8768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ION CHANNEL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086600" y="2895600"/>
            <a:ext cx="1752600" cy="796925"/>
            <a:chOff x="7086600" y="2895600"/>
            <a:chExt cx="1752600" cy="796925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6600" y="3200400"/>
              <a:ext cx="1752600" cy="49212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RECEPTOR</a:t>
              </a:r>
            </a:p>
          </p:txBody>
        </p:sp>
      </p:grpSp>
      <p:sp>
        <p:nvSpPr>
          <p:cNvPr id="17428" name="TextBox 26"/>
          <p:cNvSpPr txBox="1">
            <a:spLocks noChangeArrowheads="1"/>
          </p:cNvSpPr>
          <p:nvPr/>
        </p:nvSpPr>
        <p:spPr bwMode="auto">
          <a:xfrm>
            <a:off x="457200" y="2514600"/>
            <a:ext cx="6553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Tubulin</a:t>
            </a:r>
            <a:r>
              <a:rPr lang="en-US" sz="2800" b="1" dirty="0">
                <a:solidFill>
                  <a:srgbClr val="FF00FF"/>
                </a:solidFill>
                <a:latin typeface="Calibri" pitchFamily="34" charset="0"/>
              </a:rPr>
              <a:t>  </a:t>
            </a:r>
            <a:r>
              <a:rPr lang="en-US" sz="2400" i="1" dirty="0">
                <a:solidFill>
                  <a:srgbClr val="07044C"/>
                </a:solidFill>
                <a:latin typeface="Calibri" pitchFamily="34" charset="0"/>
              </a:rPr>
              <a:t>is target </a:t>
            </a:r>
            <a:r>
              <a:rPr lang="en-US" sz="2400" i="1" dirty="0" smtClean="0">
                <a:solidFill>
                  <a:srgbClr val="07044C"/>
                </a:solidFill>
                <a:latin typeface="Calibri" pitchFamily="34" charset="0"/>
              </a:rPr>
              <a:t>for: </a:t>
            </a:r>
          </a:p>
          <a:p>
            <a:r>
              <a:rPr lang="en-US" sz="2800" b="1" dirty="0" smtClean="0">
                <a:solidFill>
                  <a:srgbClr val="7300E6"/>
                </a:solidFill>
                <a:latin typeface="Calibri" pitchFamily="34" charset="0"/>
              </a:rPr>
              <a:t>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Vincristine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  <a:p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                               </a:t>
            </a:r>
            <a:endParaRPr lang="en-US" sz="2400" b="1" dirty="0" smtClean="0">
              <a:solidFill>
                <a:srgbClr val="07044C"/>
              </a:solidFill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    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Colchicine</a:t>
            </a:r>
            <a:r>
              <a:rPr lang="en-US" sz="2400" b="1" dirty="0" smtClean="0">
                <a:solidFill>
                  <a:srgbClr val="7300E6"/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6324600" y="1803400"/>
            <a:ext cx="2387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66592" name="Group 32"/>
          <p:cNvGrpSpPr>
            <a:grpSpLocks/>
          </p:cNvGrpSpPr>
          <p:nvPr/>
        </p:nvGrpSpPr>
        <p:grpSpPr bwMode="auto">
          <a:xfrm>
            <a:off x="4191000" y="1841500"/>
            <a:ext cx="4549775" cy="4864100"/>
            <a:chOff x="1440" y="1008"/>
            <a:chExt cx="2866" cy="3064"/>
          </a:xfrm>
        </p:grpSpPr>
        <p:pic>
          <p:nvPicPr>
            <p:cNvPr id="66593" name="Picture 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928" t="2826" r="43658" b="7004"/>
            <a:stretch>
              <a:fillRect/>
            </a:stretch>
          </p:blipFill>
          <p:spPr bwMode="auto">
            <a:xfrm>
              <a:off x="1440" y="1008"/>
              <a:ext cx="2866" cy="30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6594" name="Rectangle 34"/>
            <p:cNvSpPr>
              <a:spLocks noChangeArrowheads="1"/>
            </p:cNvSpPr>
            <p:nvPr/>
          </p:nvSpPr>
          <p:spPr bwMode="auto">
            <a:xfrm>
              <a:off x="3536" y="3448"/>
              <a:ext cx="768" cy="5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E05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Tubulin</a:t>
              </a:r>
            </a:p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Structure</a:t>
              </a:r>
            </a:p>
          </p:txBody>
        </p:sp>
      </p:grpSp>
      <p:sp>
        <p:nvSpPr>
          <p:cNvPr id="34" name="Left-Right Arrow 33"/>
          <p:cNvSpPr/>
          <p:nvPr/>
        </p:nvSpPr>
        <p:spPr>
          <a:xfrm>
            <a:off x="3352800" y="31242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3352800" y="38100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C 0.01285 0.01227 0.02604 0.02477 0.03802 0.03148 C 0.05 0.03819 0.05781 0.03356 0.07135 0.04074 C 0.08507 0.04791 0.08594 0.06643 0.12014 0.07407 C 0.15434 0.08171 0.21979 0.08449 0.27674 0.08703 C 0.33385 0.08958 0.43125 0.08889 0.4625 0.08889 " pathEditMode="relative" rAng="0" ptsTypes="aaaaaA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5 -0.00139 0.01407 -0.00255 0.02917 0.01296 C 0.04428 0.02847 0.06875 0.08264 0.09028 0.09259 C 0.11181 0.10255 0.12848 0.0706 0.15834 0.07222 C 0.1882 0.07384 0.24028 0.09722 0.26945 0.10185 C 0.29862 0.10648 0.30782 0.0963 0.33334 0.1 C 0.35886 0.1037 0.40122 0.11574 0.42223 0.12407 C 0.44323 0.13241 0.45365 0.14606 0.45973 0.15 " pathEditMode="relative" ptsTypes="aaaaaaaA"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6" grpId="1" animBg="1"/>
      <p:bldP spid="17428" grpId="0"/>
      <p:bldP spid="17417" grpId="0" animBg="1"/>
      <p:bldP spid="17417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1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67592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67593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81000" y="1979613"/>
            <a:ext cx="1447800" cy="49371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ENZYME</a:t>
            </a:r>
          </a:p>
        </p:txBody>
      </p:sp>
      <p:sp>
        <p:nvSpPr>
          <p:cNvPr id="20490" name="TextBox 51"/>
          <p:cNvSpPr txBox="1">
            <a:spLocks noChangeArrowheads="1"/>
          </p:cNvSpPr>
          <p:nvPr/>
        </p:nvSpPr>
        <p:spPr bwMode="auto">
          <a:xfrm>
            <a:off x="2133600" y="19050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competes with the natural substrate </a:t>
            </a:r>
          </a:p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for the enzyme </a:t>
            </a:r>
          </a:p>
        </p:txBody>
      </p:sp>
      <p:sp>
        <p:nvSpPr>
          <p:cNvPr id="18443" name="TextBox 52"/>
          <p:cNvSpPr txBox="1">
            <a:spLocks noChangeArrowheads="1"/>
          </p:cNvSpPr>
          <p:nvPr/>
        </p:nvSpPr>
        <p:spPr bwMode="auto">
          <a:xfrm>
            <a:off x="228600" y="2895600"/>
            <a:ext cx="19050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REVERSIBLE</a:t>
            </a:r>
          </a:p>
        </p:txBody>
      </p:sp>
      <p:sp>
        <p:nvSpPr>
          <p:cNvPr id="18444" name="TextBox 53"/>
          <p:cNvSpPr txBox="1">
            <a:spLocks noChangeArrowheads="1"/>
          </p:cNvSpPr>
          <p:nvPr/>
        </p:nvSpPr>
        <p:spPr bwMode="auto">
          <a:xfrm>
            <a:off x="228600" y="4495800"/>
            <a:ext cx="22098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IRREVERSIBLE</a:t>
            </a:r>
          </a:p>
        </p:txBody>
      </p:sp>
      <p:sp>
        <p:nvSpPr>
          <p:cNvPr id="18445" name="TextBox 54"/>
          <p:cNvSpPr txBox="1">
            <a:spLocks noChangeArrowheads="1"/>
          </p:cNvSpPr>
          <p:nvPr/>
        </p:nvSpPr>
        <p:spPr bwMode="auto">
          <a:xfrm>
            <a:off x="228600" y="5181600"/>
            <a:ext cx="8915400" cy="457200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Organophosphates </a:t>
            </a:r>
            <a:r>
              <a:rPr lang="en-US" sz="2200" b="1" i="1">
                <a:latin typeface="Calibri" pitchFamily="34" charset="0"/>
              </a:rPr>
              <a:t>irreversibly competes with ACH for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cholinestrase</a:t>
            </a:r>
          </a:p>
        </p:txBody>
      </p:sp>
      <p:sp>
        <p:nvSpPr>
          <p:cNvPr id="18446" name="TextBox 55"/>
          <p:cNvSpPr txBox="1">
            <a:spLocks noChangeArrowheads="1"/>
          </p:cNvSpPr>
          <p:nvPr/>
        </p:nvSpPr>
        <p:spPr bwMode="auto">
          <a:xfrm>
            <a:off x="228600" y="3521075"/>
            <a:ext cx="8915400" cy="830997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7300E6"/>
                </a:solidFill>
                <a:latin typeface="Calibri" pitchFamily="34" charset="0"/>
              </a:rPr>
              <a:t>Neostigmine</a:t>
            </a: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reversibly compete with </a:t>
            </a:r>
            <a:r>
              <a:rPr lang="en-US" sz="2200" b="1" dirty="0" smtClean="0">
                <a:latin typeface="Calibri" pitchFamily="34" charset="0"/>
              </a:rPr>
              <a:t>ACH</a:t>
            </a:r>
          </a:p>
          <a:p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for </a:t>
            </a:r>
            <a:r>
              <a:rPr lang="en-US" sz="2400" b="1" dirty="0" err="1" smtClean="0">
                <a:solidFill>
                  <a:srgbClr val="FF00FF"/>
                </a:solidFill>
                <a:latin typeface="Calibri" pitchFamily="34" charset="0"/>
              </a:rPr>
              <a:t>cholinestrase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67638" name="Group 54"/>
          <p:cNvGrpSpPr>
            <a:grpSpLocks/>
          </p:cNvGrpSpPr>
          <p:nvPr/>
        </p:nvGrpSpPr>
        <p:grpSpPr bwMode="auto">
          <a:xfrm>
            <a:off x="5410200" y="685800"/>
            <a:ext cx="2895600" cy="5832475"/>
            <a:chOff x="2304" y="240"/>
            <a:chExt cx="1824" cy="3674"/>
          </a:xfrm>
        </p:grpSpPr>
        <p:grpSp>
          <p:nvGrpSpPr>
            <p:cNvPr id="2" name="Group 50"/>
            <p:cNvGrpSpPr>
              <a:grpSpLocks/>
            </p:cNvGrpSpPr>
            <p:nvPr/>
          </p:nvGrpSpPr>
          <p:grpSpPr bwMode="auto">
            <a:xfrm rot="9615245">
              <a:off x="2592" y="2496"/>
              <a:ext cx="156" cy="143"/>
              <a:chOff x="8229600" y="4048118"/>
              <a:chExt cx="228600" cy="447682"/>
            </a:xfrm>
          </p:grpSpPr>
          <p:sp>
            <p:nvSpPr>
              <p:cNvPr id="3" name="Oval 48"/>
              <p:cNvSpPr>
                <a:spLocks noChangeArrowheads="1"/>
              </p:cNvSpPr>
              <p:nvPr/>
            </p:nvSpPr>
            <p:spPr bwMode="auto">
              <a:xfrm>
                <a:off x="8229600" y="4267200"/>
                <a:ext cx="228600" cy="228600"/>
              </a:xfrm>
              <a:prstGeom prst="ellipse">
                <a:avLst/>
              </a:prstGeom>
              <a:solidFill>
                <a:srgbClr val="00FFCC"/>
              </a:solidFill>
              <a:ln w="25400" algn="ctr">
                <a:noFill/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" name="Isosceles Triangle 49"/>
              <p:cNvSpPr>
                <a:spLocks noChangeArrowheads="1"/>
              </p:cNvSpPr>
              <p:nvPr/>
            </p:nvSpPr>
            <p:spPr bwMode="auto">
              <a:xfrm>
                <a:off x="8229600" y="4048118"/>
                <a:ext cx="2286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00FFCC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67622" name="Picture 38" descr="ach"/>
            <p:cNvPicPr>
              <a:picLocks noChangeAspect="1" noChangeArrowheads="1"/>
            </p:cNvPicPr>
            <p:nvPr/>
          </p:nvPicPr>
          <p:blipFill>
            <a:blip r:embed="rId2" cstate="print"/>
            <a:srcRect l="33035" r="33035"/>
            <a:stretch>
              <a:fillRect/>
            </a:stretch>
          </p:blipFill>
          <p:spPr bwMode="auto">
            <a:xfrm>
              <a:off x="2304" y="240"/>
              <a:ext cx="1824" cy="3674"/>
            </a:xfrm>
            <a:prstGeom prst="rect">
              <a:avLst/>
            </a:prstGeom>
            <a:noFill/>
          </p:spPr>
        </p:pic>
        <p:pic>
          <p:nvPicPr>
            <p:cNvPr id="67627" name="Picture 43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600" y="1584"/>
              <a:ext cx="160" cy="240"/>
            </a:xfrm>
            <a:prstGeom prst="rect">
              <a:avLst/>
            </a:prstGeom>
            <a:noFill/>
          </p:spPr>
        </p:pic>
        <p:pic>
          <p:nvPicPr>
            <p:cNvPr id="67628" name="Picture 44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2656" y="1632"/>
              <a:ext cx="160" cy="240"/>
            </a:xfrm>
            <a:prstGeom prst="rect">
              <a:avLst/>
            </a:prstGeom>
            <a:noFill/>
          </p:spPr>
        </p:pic>
        <p:pic>
          <p:nvPicPr>
            <p:cNvPr id="67629" name="Picture 45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2928" y="1680"/>
              <a:ext cx="160" cy="240"/>
            </a:xfrm>
            <a:prstGeom prst="rect">
              <a:avLst/>
            </a:prstGeom>
            <a:noFill/>
          </p:spPr>
        </p:pic>
        <p:pic>
          <p:nvPicPr>
            <p:cNvPr id="67630" name="Picture 46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200" y="1728"/>
              <a:ext cx="160" cy="240"/>
            </a:xfrm>
            <a:prstGeom prst="rect">
              <a:avLst/>
            </a:prstGeom>
            <a:noFill/>
          </p:spPr>
        </p:pic>
        <p:pic>
          <p:nvPicPr>
            <p:cNvPr id="67631" name="Picture 47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264" y="1488"/>
              <a:ext cx="160" cy="240"/>
            </a:xfrm>
            <a:prstGeom prst="rect">
              <a:avLst/>
            </a:prstGeom>
            <a:noFill/>
          </p:spPr>
        </p:pic>
      </p:grpSp>
      <p:grpSp>
        <p:nvGrpSpPr>
          <p:cNvPr id="67647" name="Group 63"/>
          <p:cNvGrpSpPr>
            <a:grpSpLocks/>
          </p:cNvGrpSpPr>
          <p:nvPr/>
        </p:nvGrpSpPr>
        <p:grpSpPr bwMode="auto">
          <a:xfrm>
            <a:off x="5410200" y="762000"/>
            <a:ext cx="2819400" cy="5715000"/>
            <a:chOff x="2592" y="432"/>
            <a:chExt cx="1776" cy="3600"/>
          </a:xfrm>
        </p:grpSpPr>
        <p:sp>
          <p:nvSpPr>
            <p:cNvPr id="67646" name="Rectangle 62"/>
            <p:cNvSpPr>
              <a:spLocks noChangeArrowheads="1"/>
            </p:cNvSpPr>
            <p:nvPr/>
          </p:nvSpPr>
          <p:spPr bwMode="auto">
            <a:xfrm>
              <a:off x="2592" y="432"/>
              <a:ext cx="1776" cy="3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645" name="Group 61"/>
            <p:cNvGrpSpPr>
              <a:grpSpLocks/>
            </p:cNvGrpSpPr>
            <p:nvPr/>
          </p:nvGrpSpPr>
          <p:grpSpPr bwMode="auto">
            <a:xfrm>
              <a:off x="2640" y="480"/>
              <a:ext cx="1680" cy="3456"/>
              <a:chOff x="3888" y="432"/>
              <a:chExt cx="1680" cy="3456"/>
            </a:xfrm>
          </p:grpSpPr>
          <p:pic>
            <p:nvPicPr>
              <p:cNvPr id="67621" name="Picture 37" descr="ach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7857" t="7838" r="893" b="7240"/>
              <a:stretch>
                <a:fillRect/>
              </a:stretch>
            </p:blipFill>
            <p:spPr bwMode="auto">
              <a:xfrm>
                <a:off x="3888" y="432"/>
                <a:ext cx="1680" cy="3120"/>
              </a:xfrm>
              <a:prstGeom prst="rect">
                <a:avLst/>
              </a:prstGeom>
              <a:noFill/>
            </p:spPr>
          </p:pic>
          <p:pic>
            <p:nvPicPr>
              <p:cNvPr id="67623" name="Picture 39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416" y="1392"/>
                <a:ext cx="160" cy="240"/>
              </a:xfrm>
              <a:prstGeom prst="rect">
                <a:avLst/>
              </a:prstGeom>
              <a:noFill/>
            </p:spPr>
          </p:pic>
          <p:pic>
            <p:nvPicPr>
              <p:cNvPr id="67624" name="Picture 40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800" y="1392"/>
                <a:ext cx="160" cy="240"/>
              </a:xfrm>
              <a:prstGeom prst="rect">
                <a:avLst/>
              </a:prstGeom>
              <a:noFill/>
            </p:spPr>
          </p:pic>
          <p:pic>
            <p:nvPicPr>
              <p:cNvPr id="67625" name="Picture 41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976" y="1488"/>
                <a:ext cx="160" cy="240"/>
              </a:xfrm>
              <a:prstGeom prst="rect">
                <a:avLst/>
              </a:prstGeom>
              <a:noFill/>
            </p:spPr>
          </p:pic>
          <p:pic>
            <p:nvPicPr>
              <p:cNvPr id="67626" name="Picture 42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544" y="1536"/>
                <a:ext cx="160" cy="240"/>
              </a:xfrm>
              <a:prstGeom prst="rect">
                <a:avLst/>
              </a:prstGeom>
              <a:noFill/>
            </p:spPr>
          </p:pic>
          <p:grpSp>
            <p:nvGrpSpPr>
              <p:cNvPr id="51" name="Group 50"/>
              <p:cNvGrpSpPr>
                <a:grpSpLocks/>
              </p:cNvGrpSpPr>
              <p:nvPr/>
            </p:nvGrpSpPr>
            <p:grpSpPr bwMode="auto">
              <a:xfrm rot="6390476">
                <a:off x="5038" y="1538"/>
                <a:ext cx="178" cy="77"/>
                <a:chOff x="8229600" y="4048118"/>
                <a:chExt cx="228600" cy="447682"/>
              </a:xfrm>
            </p:grpSpPr>
            <p:sp>
              <p:nvSpPr>
                <p:cNvPr id="7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Group 50"/>
              <p:cNvGrpSpPr>
                <a:grpSpLocks/>
              </p:cNvGrpSpPr>
              <p:nvPr/>
            </p:nvGrpSpPr>
            <p:grpSpPr bwMode="auto">
              <a:xfrm rot="6390476">
                <a:off x="4558" y="1586"/>
                <a:ext cx="178" cy="77"/>
                <a:chOff x="8229600" y="4048118"/>
                <a:chExt cx="228600" cy="447682"/>
              </a:xfrm>
            </p:grpSpPr>
            <p:sp>
              <p:nvSpPr>
                <p:cNvPr id="10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 rot="6390476">
                <a:off x="4462" y="1442"/>
                <a:ext cx="178" cy="77"/>
                <a:chOff x="8229600" y="4048118"/>
                <a:chExt cx="228600" cy="447682"/>
              </a:xfrm>
            </p:grpSpPr>
            <p:sp>
              <p:nvSpPr>
                <p:cNvPr id="13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50"/>
              <p:cNvGrpSpPr>
                <a:grpSpLocks/>
              </p:cNvGrpSpPr>
              <p:nvPr/>
            </p:nvGrpSpPr>
            <p:grpSpPr bwMode="auto">
              <a:xfrm rot="6390476">
                <a:off x="3886" y="3602"/>
                <a:ext cx="178" cy="77"/>
                <a:chOff x="8229600" y="4048118"/>
                <a:chExt cx="228600" cy="447682"/>
              </a:xfrm>
            </p:grpSpPr>
            <p:sp>
              <p:nvSpPr>
                <p:cNvPr id="16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67642" name="Text Box 58"/>
              <p:cNvSpPr txBox="1">
                <a:spLocks noChangeArrowheads="1"/>
              </p:cNvSpPr>
              <p:nvPr/>
            </p:nvSpPr>
            <p:spPr bwMode="auto">
              <a:xfrm>
                <a:off x="4032" y="3536"/>
                <a:ext cx="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Neostigmine</a:t>
                </a:r>
              </a:p>
            </p:txBody>
          </p:sp>
          <p:sp>
            <p:nvSpPr>
              <p:cNvPr id="67643" name="AutoShape 59"/>
              <p:cNvSpPr>
                <a:spLocks noChangeArrowheads="1"/>
              </p:cNvSpPr>
              <p:nvPr/>
            </p:nvSpPr>
            <p:spPr bwMode="auto">
              <a:xfrm>
                <a:off x="3888" y="3744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4" name="Text Box 60"/>
              <p:cNvSpPr txBox="1">
                <a:spLocks noChangeArrowheads="1"/>
              </p:cNvSpPr>
              <p:nvPr/>
            </p:nvSpPr>
            <p:spPr bwMode="auto">
              <a:xfrm>
                <a:off x="4032" y="3696"/>
                <a:ext cx="12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Organophosphorsphates </a:t>
                </a: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Proteins</a:t>
            </a:r>
            <a:endParaRPr lang="en-US" sz="28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8443" grpId="0" animBg="1"/>
      <p:bldP spid="18444" grpId="0" animBg="1"/>
      <p:bldP spid="18445" grpId="0" animBg="1"/>
      <p:bldP spid="184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Proteins</a:t>
            </a:r>
            <a:endParaRPr lang="en-US" sz="28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1511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466" name="TextBox 51"/>
          <p:cNvSpPr txBox="1">
            <a:spLocks noChangeArrowheads="1"/>
          </p:cNvSpPr>
          <p:nvPr/>
        </p:nvSpPr>
        <p:spPr bwMode="auto">
          <a:xfrm>
            <a:off x="2133600" y="18288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transport of ions and small organic molecules between intracellular compartments, through cell membranes or in extracellular fluids.</a:t>
            </a:r>
          </a:p>
        </p:txBody>
      </p:sp>
      <p:pic>
        <p:nvPicPr>
          <p:cNvPr id="17" name="Picture 23" descr="symprtan.gif - 78.9 K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5052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symprtan.gif - 78.9 K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5052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514600" y="57150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Antiporter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5486400" y="57150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Symporter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895600" y="1989138"/>
            <a:ext cx="472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binds to such molecules altering their transport ability</a:t>
            </a:r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61962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Cocaine  </a:t>
            </a:r>
            <a:r>
              <a:rPr lang="en-US" sz="2200" b="1" dirty="0">
                <a:latin typeface="Calibri" pitchFamily="34" charset="0"/>
              </a:rPr>
              <a:t> blocks transport of </a:t>
            </a:r>
            <a:r>
              <a:rPr lang="en-US" sz="2200" b="1" dirty="0" err="1">
                <a:solidFill>
                  <a:srgbClr val="FF00FF"/>
                </a:solidFill>
                <a:latin typeface="Calibri" pitchFamily="34" charset="0"/>
              </a:rPr>
              <a:t>catecholamines</a:t>
            </a:r>
            <a:r>
              <a:rPr lang="en-US" sz="2200" b="1" dirty="0">
                <a:latin typeface="Calibri" pitchFamily="34" charset="0"/>
              </a:rPr>
              <a:t> at synaptic cleft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26" name="Picture 21" descr="MAO_cocai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905000"/>
            <a:ext cx="6810375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" descr="slide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490912"/>
            <a:ext cx="32750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6" grpId="1"/>
      <p:bldP spid="20" grpId="0" animBg="1"/>
      <p:bldP spid="22" grpId="0" animBg="1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3559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3560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31800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7300E6"/>
                </a:solidFill>
                <a:latin typeface="Calibri" pitchFamily="34" charset="0"/>
              </a:rPr>
              <a:t>Digitalis</a:t>
            </a:r>
            <a:r>
              <a:rPr lang="en-US" sz="2200" b="1">
                <a:latin typeface="Calibri" pitchFamily="34" charset="0"/>
              </a:rPr>
              <a:t> blocks efflux of Na by 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Na pump</a:t>
            </a:r>
            <a:endParaRPr lang="en-US" sz="2400" b="1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17" name="Picture 19" descr="Na-K-pum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05000"/>
            <a:ext cx="6326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iamond 20"/>
          <p:cNvSpPr/>
          <p:nvPr/>
        </p:nvSpPr>
        <p:spPr>
          <a:xfrm>
            <a:off x="4724400" y="312420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Digitalis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5607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5608" name="Group 46"/>
          <p:cNvGrpSpPr>
            <a:grpSpLocks/>
          </p:cNvGrpSpPr>
          <p:nvPr/>
        </p:nvGrpSpPr>
        <p:grpSpPr bwMode="auto">
          <a:xfrm>
            <a:off x="1066800" y="1066801"/>
            <a:ext cx="6935788" cy="533400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5240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2057400" y="16002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 influx or out-flux  of ions through cell membranes along their concentration gradients. </a:t>
            </a:r>
          </a:p>
          <a:p>
            <a:pPr algn="ctr"/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They are activated by alteration in action potential and are controlled by gating machinery.</a:t>
            </a:r>
          </a:p>
          <a:p>
            <a:pPr algn="ctr"/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pic>
        <p:nvPicPr>
          <p:cNvPr id="17" name="Picture 2" descr="C:\Users\Administrator\Desktop\pharma\RANGE Pharmacology 5th edition\Images\3.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993" t="26667" r="10094" b="60000"/>
          <a:stretch>
            <a:fillRect/>
          </a:stretch>
        </p:blipFill>
        <p:spPr bwMode="auto">
          <a:xfrm>
            <a:off x="1143000" y="3581400"/>
            <a:ext cx="6934200" cy="2133600"/>
          </a:xfrm>
          <a:prstGeom prst="rect">
            <a:avLst/>
          </a:prstGeom>
          <a:noFill/>
        </p:spPr>
      </p:pic>
      <p:pic>
        <p:nvPicPr>
          <p:cNvPr id="19" name="Picture 16" descr="ion channel animation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799" y="3047999"/>
            <a:ext cx="4724401" cy="33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62200" y="17526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Drugs bind to alter channel  function by block or modulation</a:t>
            </a:r>
          </a:p>
          <a:p>
            <a:pPr algn="ctr"/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228600" y="2971800"/>
            <a:ext cx="868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Local Anesthetics </a:t>
            </a:r>
            <a:r>
              <a:rPr lang="en-US" sz="2200" i="1" dirty="0">
                <a:latin typeface="Calibri" pitchFamily="34" charset="0"/>
              </a:rPr>
              <a:t>block Na influx through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channel </a:t>
            </a:r>
          </a:p>
          <a:p>
            <a:r>
              <a:rPr lang="en-US" sz="2200" i="1" dirty="0">
                <a:latin typeface="Calibri" pitchFamily="34" charset="0"/>
              </a:rPr>
              <a:t>in nerve fibers. They are 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Na channel Blockers.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24" name="Picture 13" descr="voltgtan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840163"/>
            <a:ext cx="51816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iamond 24"/>
          <p:cNvSpPr/>
          <p:nvPr/>
        </p:nvSpPr>
        <p:spPr>
          <a:xfrm>
            <a:off x="2667000" y="5334000"/>
            <a:ext cx="3124200" cy="609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L.Anaesthesia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0" grpId="1"/>
      <p:bldP spid="22" grpId="0"/>
      <p:bldP spid="23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6631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6632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6636" name="TextBox 55"/>
          <p:cNvSpPr txBox="1">
            <a:spLocks noChangeArrowheads="1"/>
          </p:cNvSpPr>
          <p:nvPr/>
        </p:nvSpPr>
        <p:spPr bwMode="auto">
          <a:xfrm>
            <a:off x="304800" y="2971800"/>
            <a:ext cx="8686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Sulfonylurea drugs  </a:t>
            </a:r>
            <a:r>
              <a:rPr lang="en-US" sz="2200" i="1" dirty="0">
                <a:latin typeface="Calibri" pitchFamily="34" charset="0"/>
              </a:rPr>
              <a:t>block   K</a:t>
            </a:r>
            <a:r>
              <a:rPr lang="en-US" sz="2200" i="1" baseline="30000" dirty="0">
                <a:latin typeface="Calibri" pitchFamily="34" charset="0"/>
              </a:rPr>
              <a:t>+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 dirty="0">
                <a:latin typeface="Calibri" pitchFamily="34" charset="0"/>
              </a:rPr>
              <a:t>out flux via the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K </a:t>
            </a:r>
            <a:r>
              <a:rPr lang="en-US" sz="2200" b="1" dirty="0" smtClean="0">
                <a:solidFill>
                  <a:srgbClr val="FF00FF"/>
                </a:solidFill>
                <a:latin typeface="Calibri" pitchFamily="34" charset="0"/>
              </a:rPr>
              <a:t>channels </a:t>
            </a:r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>
                <a:latin typeface="Calibri" pitchFamily="34" charset="0"/>
              </a:rPr>
              <a:t>pancreatic cells </a:t>
            </a:r>
            <a:r>
              <a:rPr lang="en-US" sz="2200" i="1" dirty="0" smtClean="0">
                <a:latin typeface="Calibri" pitchFamily="34" charset="0"/>
              </a:rPr>
              <a:t>. They </a:t>
            </a:r>
            <a:r>
              <a:rPr lang="en-US" sz="2200" i="1" dirty="0">
                <a:latin typeface="Calibri" pitchFamily="34" charset="0"/>
              </a:rPr>
              <a:t>are </a:t>
            </a:r>
            <a:r>
              <a:rPr lang="en-US" sz="2200" b="1" i="1" dirty="0">
                <a:solidFill>
                  <a:srgbClr val="7300E6"/>
                </a:solidFill>
                <a:latin typeface="Calibri" pitchFamily="34" charset="0"/>
              </a:rPr>
              <a:t>K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 Channel  Modulator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15" name="Picture 18" descr="Nateglinide_f1"/>
          <p:cNvPicPr>
            <a:picLocks noChangeAspect="1" noChangeArrowheads="1"/>
          </p:cNvPicPr>
          <p:nvPr/>
        </p:nvPicPr>
        <p:blipFill>
          <a:blip r:embed="rId2" cstate="print">
            <a:lum bright="-13000" contrast="38000"/>
          </a:blip>
          <a:srcRect l="9302" t="7074" r="3876" b="8032"/>
          <a:stretch>
            <a:fillRect/>
          </a:stretch>
        </p:blipFill>
        <p:spPr bwMode="auto">
          <a:xfrm>
            <a:off x="2971800" y="1524000"/>
            <a:ext cx="58674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847</Words>
  <Application>Microsoft Office PowerPoint</Application>
  <PresentationFormat>On-screen Show (4:3)</PresentationFormat>
  <Paragraphs>239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أحمد</cp:lastModifiedBy>
  <cp:revision>184</cp:revision>
  <dcterms:created xsi:type="dcterms:W3CDTF">2010-09-28T15:47:12Z</dcterms:created>
  <dcterms:modified xsi:type="dcterms:W3CDTF">2013-10-21T08:57:15Z</dcterms:modified>
</cp:coreProperties>
</file>