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0" r:id="rId2"/>
    <p:sldId id="328" r:id="rId3"/>
    <p:sldId id="331" r:id="rId4"/>
    <p:sldId id="330" r:id="rId5"/>
    <p:sldId id="314" r:id="rId6"/>
    <p:sldId id="298" r:id="rId7"/>
    <p:sldId id="275" r:id="rId8"/>
    <p:sldId id="276" r:id="rId9"/>
    <p:sldId id="277" r:id="rId10"/>
    <p:sldId id="315" r:id="rId11"/>
    <p:sldId id="274" r:id="rId12"/>
    <p:sldId id="278" r:id="rId13"/>
    <p:sldId id="308" r:id="rId14"/>
    <p:sldId id="325" r:id="rId15"/>
    <p:sldId id="309" r:id="rId16"/>
    <p:sldId id="310" r:id="rId17"/>
    <p:sldId id="324" r:id="rId18"/>
    <p:sldId id="32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2AB8B5"/>
    <a:srgbClr val="3AD2CE"/>
    <a:srgbClr val="E5E5FF"/>
    <a:srgbClr val="6600FF"/>
    <a:srgbClr val="FFFFFF"/>
    <a:srgbClr val="FF00FF"/>
    <a:srgbClr val="FFD88B"/>
    <a:srgbClr val="FF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1" autoAdjust="0"/>
    <p:restoredTop sz="94667" autoAdjust="0"/>
  </p:normalViewPr>
  <p:slideViewPr>
    <p:cSldViewPr>
      <p:cViewPr varScale="1">
        <p:scale>
          <a:sx n="74" d="100"/>
          <a:sy n="74" d="100"/>
        </p:scale>
        <p:origin x="-4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CF3D4-8791-4F1E-A45E-FB59E33D02F1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F98680-8764-495F-9DD9-0625EFDB67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2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EB651E-9080-4710-B420-05EF4751A74B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EE9F48-FFE8-46C7-92AC-6356D6F61CE5}" type="slidenum">
              <a:rPr lang="ar-SA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25C91-B9D0-416E-8C72-CF69FA8C575A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BE684-556C-4FE4-8F62-1004155005D1}" type="slidenum">
              <a:rPr lang="ar-SA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8680-8764-495F-9DD9-0625EFDB6793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5965-79FC-44D4-8A5E-E53FC8466886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5A1F-6762-4CEF-AC37-E22D390112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9095-3B85-4367-9732-A8B49A842AF1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22B4-F68D-41FD-B74D-57B6AEAB23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B21F-0FAF-4338-AC3F-22E4BFA274C7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1938-DD3E-42F5-98E9-82D46C0D28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06AB-E198-4792-912D-23E00C536516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DAC9-6E1E-4530-ABF9-1CEC8C4829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4C51-CB0B-4E87-9A8C-00AED55539AC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6373-5AC8-4C90-B899-BBFBFBA021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6ABA-0A4B-4AB6-AEDD-92D888CA6AD0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C539-DA15-435F-BB7D-7A59776B02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C2E2-754D-4A06-BAF8-2506F91E83DB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4C4F-38DB-4B93-99C6-C49E53204B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71BA-43D9-4DBA-AAAF-F42C58B4B4B9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4500-2C85-403B-82EF-FB6DDD411E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623B-7DF8-4D95-87AC-42BBF3505D22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AC63-3005-4861-908A-6608B4500B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C1F1-D090-4989-9ED1-E8D34BDDCC77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77B0-744B-4F4C-8725-C2E1B8A6AD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B77D-19D2-46E3-8C38-E52F4D5F50FE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2518-8F60-49BA-A1F4-5FB8C4D530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2844FB-A684-43F7-801E-BB2963EB2861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EBA42D-9D98-41A8-9011-16A7C7B9AA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762000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46624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25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1018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8000" y="3810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0668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Determine quantitative aspects of drug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receptor binding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048000" y="277336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82" name="Picture 24"/>
          <p:cNvPicPr>
            <a:picLocks noChangeAspect="1" noChangeArrowheads="1"/>
          </p:cNvPicPr>
          <p:nvPr/>
        </p:nvPicPr>
        <p:blipFill>
          <a:blip r:embed="rId2" cstate="print"/>
          <a:srcRect l="3359" t="2083" r="4266" b="2083"/>
          <a:stretch>
            <a:fillRect/>
          </a:stretch>
        </p:blipFill>
        <p:spPr bwMode="auto">
          <a:xfrm>
            <a:off x="609600" y="838200"/>
            <a:ext cx="5867400" cy="498327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QANTAL DOSE RESPONSE CURVE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4787720" y="165279"/>
            <a:ext cx="306087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0A2"/>
                </a:solidFill>
                <a:latin typeface="Arial Narrow" pitchFamily="34" charset="0"/>
              </a:rPr>
              <a:t>All-non responses</a:t>
            </a:r>
            <a:endParaRPr lang="en-US" sz="2400" b="1" dirty="0">
              <a:solidFill>
                <a:srgbClr val="0060A2"/>
              </a:solidFill>
              <a:latin typeface="Arial Narrow" pitchFamily="34" charset="0"/>
            </a:endParaRPr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4763037" y="609600"/>
            <a:ext cx="3048000" cy="923330"/>
          </a:xfrm>
          <a:prstGeom prst="rect">
            <a:avLst/>
          </a:prstGeom>
          <a:solidFill>
            <a:srgbClr val="FFFFFF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specified </a:t>
            </a:r>
            <a:r>
              <a:rPr lang="en-US" sz="2000" b="1" i="1" dirty="0" smtClean="0">
                <a:latin typeface="Arial Narrow" pitchFamily="34" charset="0"/>
              </a:rPr>
              <a:t>therap. </a:t>
            </a:r>
            <a:r>
              <a:rPr lang="en-US" sz="2000" b="1" i="1" dirty="0">
                <a:latin typeface="Arial Narrow" pitchFamily="34" charset="0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</a:t>
            </a:r>
            <a:r>
              <a:rPr lang="en-US" sz="2000" b="1" i="1" dirty="0">
                <a:latin typeface="Arial Narrow" pitchFamily="34" charset="0"/>
              </a:rPr>
              <a:t> lethal </a:t>
            </a:r>
            <a:r>
              <a:rPr lang="en-US" sz="2000" b="1" i="1" dirty="0" smtClean="0">
                <a:latin typeface="Arial Narrow" pitchFamily="34" charset="0"/>
              </a:rPr>
              <a:t>outcome</a:t>
            </a:r>
            <a:endParaRPr lang="en-US" sz="2000" b="1" i="1" dirty="0">
              <a:latin typeface="Arial Narrow" pitchFamily="34" charset="0"/>
            </a:endParaRPr>
          </a:p>
        </p:txBody>
      </p:sp>
      <p:pic>
        <p:nvPicPr>
          <p:cNvPr id="50180" name="Picture 22"/>
          <p:cNvPicPr>
            <a:picLocks noChangeAspect="1" noChangeArrowheads="1"/>
          </p:cNvPicPr>
          <p:nvPr/>
        </p:nvPicPr>
        <p:blipFill>
          <a:blip r:embed="rId3" cstate="print"/>
          <a:srcRect t="31809"/>
          <a:stretch>
            <a:fillRect/>
          </a:stretch>
        </p:blipFill>
        <p:spPr bwMode="auto">
          <a:xfrm>
            <a:off x="6400800" y="152400"/>
            <a:ext cx="25146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6096000" y="495837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495800" y="3429000"/>
            <a:ext cx="4572000" cy="2819400"/>
            <a:chOff x="5449568" y="3581400"/>
            <a:chExt cx="3999232" cy="2438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4927" t="2703" r="50727" b="16216"/>
            <a:stretch>
              <a:fillRect/>
            </a:stretch>
          </p:blipFill>
          <p:spPr bwMode="auto">
            <a:xfrm>
              <a:off x="5791200" y="3581400"/>
              <a:ext cx="365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 rot="16200000">
              <a:off x="4401184" y="4629784"/>
              <a:ext cx="2438399" cy="34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% subjects responding</a:t>
              </a:r>
              <a:endParaRPr lang="en-US" b="1" dirty="0">
                <a:solidFill>
                  <a:srgbClr val="FF3399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1752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419600" y="6325674"/>
            <a:ext cx="4572000" cy="397032"/>
          </a:xfrm>
          <a:prstGeom prst="rect">
            <a:avLst/>
          </a:prstGeom>
          <a:solidFill>
            <a:srgbClr val="FFFFFF">
              <a:alpha val="43922"/>
            </a:srgbClr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FF3399"/>
                </a:solidFill>
                <a:latin typeface="Arial Narrow" pitchFamily="34" charset="0"/>
              </a:rPr>
              <a:t>Dose-frequency relationship</a:t>
            </a:r>
            <a:endParaRPr lang="en-US" sz="2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" name="Group 283"/>
          <p:cNvGrpSpPr>
            <a:grpSpLocks/>
          </p:cNvGrpSpPr>
          <p:nvPr/>
        </p:nvGrpSpPr>
        <p:grpSpPr bwMode="auto">
          <a:xfrm>
            <a:off x="807279" y="873369"/>
            <a:ext cx="6584120" cy="3044093"/>
            <a:chOff x="2752" y="1088"/>
            <a:chExt cx="2624" cy="2624"/>
          </a:xfrm>
        </p:grpSpPr>
        <p:grpSp>
          <p:nvGrpSpPr>
            <p:cNvPr id="34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69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7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36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38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Rectangle 328"/>
          <p:cNvSpPr>
            <a:spLocks noChangeArrowheads="1"/>
          </p:cNvSpPr>
          <p:nvPr/>
        </p:nvSpPr>
        <p:spPr bwMode="auto">
          <a:xfrm>
            <a:off x="636642" y="3731847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29" name="Rectangle 329"/>
          <p:cNvSpPr>
            <a:spLocks noChangeArrowheads="1"/>
          </p:cNvSpPr>
          <p:nvPr/>
        </p:nvSpPr>
        <p:spPr bwMode="auto">
          <a:xfrm>
            <a:off x="396827" y="3137878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0" name="Rectangle 330"/>
          <p:cNvSpPr>
            <a:spLocks noChangeArrowheads="1"/>
          </p:cNvSpPr>
          <p:nvPr/>
        </p:nvSpPr>
        <p:spPr bwMode="auto">
          <a:xfrm>
            <a:off x="396827" y="2543908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1" name="Rectangle 331"/>
          <p:cNvSpPr>
            <a:spLocks noChangeArrowheads="1"/>
          </p:cNvSpPr>
          <p:nvPr/>
        </p:nvSpPr>
        <p:spPr bwMode="auto">
          <a:xfrm>
            <a:off x="396827" y="1951099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2" name="Rectangle 332"/>
          <p:cNvSpPr>
            <a:spLocks noChangeArrowheads="1"/>
          </p:cNvSpPr>
          <p:nvPr/>
        </p:nvSpPr>
        <p:spPr bwMode="auto">
          <a:xfrm>
            <a:off x="396827" y="1357129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33" name="Rectangle 333"/>
          <p:cNvSpPr>
            <a:spLocks noChangeArrowheads="1"/>
          </p:cNvSpPr>
          <p:nvPr/>
        </p:nvSpPr>
        <p:spPr bwMode="auto">
          <a:xfrm>
            <a:off x="152400" y="762000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23" name="Group 334"/>
          <p:cNvGrpSpPr>
            <a:grpSpLocks/>
          </p:cNvGrpSpPr>
          <p:nvPr/>
        </p:nvGrpSpPr>
        <p:grpSpPr bwMode="auto">
          <a:xfrm>
            <a:off x="982529" y="3941824"/>
            <a:ext cx="5259791" cy="228539"/>
            <a:chOff x="1900" y="3733"/>
            <a:chExt cx="2281" cy="197"/>
          </a:xfrm>
        </p:grpSpPr>
        <p:sp>
          <p:nvSpPr>
            <p:cNvPr id="24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5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6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7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113" name="Group 255"/>
          <p:cNvGrpSpPr>
            <a:grpSpLocks/>
          </p:cNvGrpSpPr>
          <p:nvPr/>
        </p:nvGrpSpPr>
        <p:grpSpPr bwMode="auto">
          <a:xfrm>
            <a:off x="990599" y="957468"/>
            <a:ext cx="2667000" cy="2871238"/>
            <a:chOff x="1888" y="1152"/>
            <a:chExt cx="2549" cy="2475"/>
          </a:xfrm>
        </p:grpSpPr>
        <p:sp>
          <p:nvSpPr>
            <p:cNvPr id="170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340"/>
          <p:cNvSpPr txBox="1">
            <a:spLocks noChangeArrowheads="1"/>
          </p:cNvSpPr>
          <p:nvPr/>
        </p:nvSpPr>
        <p:spPr bwMode="auto">
          <a:xfrm>
            <a:off x="6705599" y="3429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8" name="Group 341"/>
          <p:cNvGrpSpPr>
            <a:grpSpLocks/>
          </p:cNvGrpSpPr>
          <p:nvPr/>
        </p:nvGrpSpPr>
        <p:grpSpPr bwMode="auto">
          <a:xfrm>
            <a:off x="990599" y="2362200"/>
            <a:ext cx="1447800" cy="1495425"/>
            <a:chOff x="8658" y="1552"/>
            <a:chExt cx="215" cy="942"/>
          </a:xfrm>
        </p:grpSpPr>
        <p:sp>
          <p:nvSpPr>
            <p:cNvPr id="111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" name="Group 255"/>
          <p:cNvGrpSpPr>
            <a:grpSpLocks/>
          </p:cNvGrpSpPr>
          <p:nvPr/>
        </p:nvGrpSpPr>
        <p:grpSpPr bwMode="auto">
          <a:xfrm>
            <a:off x="2057399" y="964096"/>
            <a:ext cx="3124200" cy="2871238"/>
            <a:chOff x="1888" y="1152"/>
            <a:chExt cx="2549" cy="2475"/>
          </a:xfrm>
        </p:grpSpPr>
        <p:sp>
          <p:nvSpPr>
            <p:cNvPr id="198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" name="Group 255"/>
          <p:cNvGrpSpPr>
            <a:grpSpLocks/>
          </p:cNvGrpSpPr>
          <p:nvPr/>
        </p:nvGrpSpPr>
        <p:grpSpPr bwMode="auto">
          <a:xfrm>
            <a:off x="3962399" y="963446"/>
            <a:ext cx="3276600" cy="2871238"/>
            <a:chOff x="1888" y="1152"/>
            <a:chExt cx="2549" cy="2475"/>
          </a:xfrm>
        </p:grpSpPr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2097110" y="3886200"/>
            <a:ext cx="838200" cy="659487"/>
            <a:chOff x="3240111" y="4038600"/>
            <a:chExt cx="838200" cy="659487"/>
          </a:xfrm>
        </p:grpSpPr>
        <p:sp>
          <p:nvSpPr>
            <p:cNvPr id="253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341"/>
          <p:cNvGrpSpPr>
            <a:grpSpLocks/>
          </p:cNvGrpSpPr>
          <p:nvPr/>
        </p:nvGrpSpPr>
        <p:grpSpPr bwMode="auto">
          <a:xfrm>
            <a:off x="990599" y="2362200"/>
            <a:ext cx="2743200" cy="1495425"/>
            <a:chOff x="8658" y="1552"/>
            <a:chExt cx="215" cy="942"/>
          </a:xfrm>
        </p:grpSpPr>
        <p:sp>
          <p:nvSpPr>
            <p:cNvPr id="256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" name="Group 341"/>
          <p:cNvGrpSpPr>
            <a:grpSpLocks/>
          </p:cNvGrpSpPr>
          <p:nvPr/>
        </p:nvGrpSpPr>
        <p:grpSpPr bwMode="auto">
          <a:xfrm>
            <a:off x="990600" y="2354331"/>
            <a:ext cx="4724400" cy="1495425"/>
            <a:chOff x="8658" y="1552"/>
            <a:chExt cx="215" cy="942"/>
          </a:xfrm>
        </p:grpSpPr>
        <p:sp>
          <p:nvSpPr>
            <p:cNvPr id="259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" name="TextBox 43"/>
          <p:cNvSpPr txBox="1">
            <a:spLocks noChangeArrowheads="1"/>
          </p:cNvSpPr>
          <p:nvPr/>
        </p:nvSpPr>
        <p:spPr bwMode="auto">
          <a:xfrm rot="16200000">
            <a:off x="-970917" y="2153283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62" name="Rectangle 11"/>
          <p:cNvSpPr>
            <a:spLocks noChangeArrowheads="1"/>
          </p:cNvSpPr>
          <p:nvPr/>
        </p:nvSpPr>
        <p:spPr bwMode="auto">
          <a:xfrm>
            <a:off x="152400" y="142875"/>
            <a:ext cx="69342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QANTAL DOSE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CURVE: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used to determine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66" name="Group 265"/>
          <p:cNvGrpSpPr/>
          <p:nvPr/>
        </p:nvGrpSpPr>
        <p:grpSpPr>
          <a:xfrm>
            <a:off x="3440804" y="3886200"/>
            <a:ext cx="762000" cy="655638"/>
            <a:chOff x="4583805" y="4038600"/>
            <a:chExt cx="762000" cy="655638"/>
          </a:xfrm>
        </p:grpSpPr>
        <p:sp>
          <p:nvSpPr>
            <p:cNvPr id="109" name="Text Box 345"/>
            <p:cNvSpPr txBox="1">
              <a:spLocks noChangeArrowheads="1"/>
            </p:cNvSpPr>
            <p:nvPr/>
          </p:nvSpPr>
          <p:spPr bwMode="auto">
            <a:xfrm>
              <a:off x="4583805" y="42672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5435957" y="3886200"/>
            <a:ext cx="762000" cy="659487"/>
            <a:chOff x="6578958" y="4038600"/>
            <a:chExt cx="762000" cy="659487"/>
          </a:xfrm>
        </p:grpSpPr>
        <p:sp>
          <p:nvSpPr>
            <p:cNvPr id="16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2819400" y="4432852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50% of individuals exhibit the specified  therapeutic response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69" name="Rectangle 36"/>
          <p:cNvSpPr>
            <a:spLocks noChangeArrowheads="1"/>
          </p:cNvSpPr>
          <p:nvPr/>
        </p:nvSpPr>
        <p:spPr bwMode="auto">
          <a:xfrm>
            <a:off x="3238500" y="44196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toxic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5486400" y="44196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lethal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1" name="Rectangle 36"/>
          <p:cNvSpPr>
            <a:spLocks noChangeArrowheads="1"/>
          </p:cNvSpPr>
          <p:nvPr/>
        </p:nvSpPr>
        <p:spPr bwMode="auto">
          <a:xfrm>
            <a:off x="457200" y="44196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Effective Dose</a:t>
            </a:r>
            <a:endParaRPr lang="en-US" sz="2000" b="1" i="1" dirty="0">
              <a:latin typeface="Arial Narrow" pitchFamily="34" charset="0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5638800" y="23607"/>
            <a:ext cx="3505200" cy="2290465"/>
            <a:chOff x="5638800" y="0"/>
            <a:chExt cx="3505200" cy="2366665"/>
          </a:xfrm>
        </p:grpSpPr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5638800" y="1905000"/>
              <a:ext cx="35052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  Predict the safety profile</a:t>
              </a:r>
              <a:endParaRPr lang="en-US" sz="24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1905000" cy="184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5" name="Rectangle 11"/>
          <p:cNvSpPr>
            <a:spLocks noChangeArrowheads="1"/>
          </p:cNvSpPr>
          <p:nvPr/>
        </p:nvSpPr>
        <p:spPr bwMode="auto">
          <a:xfrm>
            <a:off x="228600" y="5105400"/>
            <a:ext cx="2438400" cy="461665"/>
          </a:xfrm>
          <a:prstGeom prst="rect">
            <a:avLst/>
          </a:prstGeom>
          <a:solidFill>
            <a:srgbClr val="3276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Therapeutic Index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6" name="Rectangle 36"/>
          <p:cNvSpPr>
            <a:spLocks noChangeArrowheads="1"/>
          </p:cNvSpPr>
          <p:nvPr/>
        </p:nvSpPr>
        <p:spPr bwMode="auto">
          <a:xfrm>
            <a:off x="152400" y="57150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 relation between dose to induce a desired effect versus  that producing the unwanted effect.</a:t>
            </a:r>
            <a:endParaRPr lang="en-US" sz="2200" b="1" i="1" dirty="0">
              <a:latin typeface="Arial Narrow" pitchFamily="34" charset="0"/>
            </a:endParaRPr>
          </a:p>
        </p:txBody>
      </p:sp>
      <p:grpSp>
        <p:nvGrpSpPr>
          <p:cNvPr id="283" name="Group 282"/>
          <p:cNvGrpSpPr/>
          <p:nvPr/>
        </p:nvGrpSpPr>
        <p:grpSpPr>
          <a:xfrm>
            <a:off x="224517" y="5602356"/>
            <a:ext cx="994683" cy="898525"/>
            <a:chOff x="7803037" y="2514600"/>
            <a:chExt cx="994683" cy="898525"/>
          </a:xfrm>
        </p:grpSpPr>
        <p:sp>
          <p:nvSpPr>
            <p:cNvPr id="278" name="Text Box 5"/>
            <p:cNvSpPr txBox="1">
              <a:spLocks noChangeArrowheads="1"/>
            </p:cNvSpPr>
            <p:nvPr/>
          </p:nvSpPr>
          <p:spPr bwMode="auto">
            <a:xfrm>
              <a:off x="7803037" y="2514600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79" name="Text Box 6"/>
            <p:cNvSpPr txBox="1">
              <a:spLocks noChangeArrowheads="1"/>
            </p:cNvSpPr>
            <p:nvPr/>
          </p:nvSpPr>
          <p:spPr bwMode="auto">
            <a:xfrm>
              <a:off x="7879237" y="3013075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7928112" y="2971800"/>
              <a:ext cx="533400" cy="1588"/>
            </a:xfrm>
            <a:prstGeom prst="line">
              <a:avLst/>
            </a:prstGeom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Rectangle 36"/>
          <p:cNvSpPr>
            <a:spLocks noChangeArrowheads="1"/>
          </p:cNvSpPr>
          <p:nvPr/>
        </p:nvSpPr>
        <p:spPr bwMode="auto">
          <a:xfrm>
            <a:off x="1371600" y="5733727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low </a:t>
            </a:r>
            <a:r>
              <a:rPr lang="en-US" sz="2200" b="1" i="1" dirty="0" smtClean="0">
                <a:latin typeface="Calibri"/>
              </a:rPr>
              <a:t>→ the  drug has a narrow margin of safety </a:t>
            </a:r>
            <a:r>
              <a:rPr lang="en-US" sz="2400" b="1" i="1" dirty="0" err="1" smtClean="0">
                <a:solidFill>
                  <a:srgbClr val="6600FF"/>
                </a:solidFill>
                <a:latin typeface="Calibri"/>
              </a:rPr>
              <a:t>digoxin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85" name="Rectangle 36"/>
          <p:cNvSpPr>
            <a:spLocks noChangeArrowheads="1"/>
          </p:cNvSpPr>
          <p:nvPr/>
        </p:nvSpPr>
        <p:spPr bwMode="auto">
          <a:xfrm>
            <a:off x="1371600" y="6172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high </a:t>
            </a:r>
            <a:r>
              <a:rPr lang="en-US" sz="2200" b="1" i="1" dirty="0" smtClean="0">
                <a:latin typeface="Calibri"/>
              </a:rPr>
              <a:t>→ the  drug has a safe profile  </a:t>
            </a:r>
            <a:r>
              <a:rPr lang="en-US" sz="2400" b="1" i="1" dirty="0" smtClean="0">
                <a:solidFill>
                  <a:srgbClr val="6600FF"/>
                </a:solidFill>
                <a:latin typeface="Calibri"/>
              </a:rPr>
              <a:t>diazepam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77" name="Rectangle 11"/>
          <p:cNvSpPr>
            <a:spLocks noChangeArrowheads="1"/>
          </p:cNvSpPr>
          <p:nvPr/>
        </p:nvSpPr>
        <p:spPr bwMode="auto">
          <a:xfrm>
            <a:off x="1295400" y="1752600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3505200" y="1352490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486400" y="950496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875 -0.0053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0533 L 0.05417 -0.0053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270" grpId="0"/>
      <p:bldP spid="271" grpId="0"/>
      <p:bldP spid="275" grpId="0" animBg="1"/>
      <p:bldP spid="276" grpId="0"/>
      <p:bldP spid="284" grpId="0"/>
      <p:bldP spid="285" grpId="0"/>
      <p:bldP spid="277" grpId="1" animBg="1"/>
      <p:bldP spid="280" grpId="1" animBg="1"/>
      <p:bldP spid="28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1900535"/>
            <a:ext cx="12954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Types</a:t>
            </a:r>
            <a:endParaRPr lang="en-US" sz="24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143000" y="2840831"/>
            <a:ext cx="1818588" cy="1742043"/>
            <a:chOff x="2372412" y="2895600"/>
            <a:chExt cx="1818588" cy="1742043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72412" y="4175978"/>
              <a:ext cx="1818588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Physiological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2856708"/>
            <a:ext cx="1447800" cy="791863"/>
            <a:chOff x="76200" y="2856708"/>
            <a:chExt cx="1447800" cy="79186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5400000">
              <a:off x="621384" y="3008314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76200" y="3186906"/>
              <a:ext cx="14478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Chemical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95600" y="2840831"/>
            <a:ext cx="2362200" cy="766465"/>
            <a:chOff x="4528008" y="2895600"/>
            <a:chExt cx="2362200" cy="766465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528008" y="3200400"/>
              <a:ext cx="23622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Pharmacokinetic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315200" y="2840831"/>
            <a:ext cx="1752600" cy="1135797"/>
            <a:chOff x="7086600" y="2895600"/>
            <a:chExt cx="1752600" cy="1135797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086600" y="32004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152400" y="914400"/>
            <a:ext cx="8686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00B0"/>
                </a:solidFill>
                <a:latin typeface="Arial Narrow" pitchFamily="34" charset="0"/>
              </a:rPr>
              <a:t>It is the diminution or the complete abolishment of the effect of one drug in the presence of another. </a:t>
            </a:r>
            <a:endParaRPr lang="en-US" sz="2400" b="1" dirty="0">
              <a:solidFill>
                <a:srgbClr val="0000B0"/>
              </a:solidFill>
              <a:latin typeface="Arial Narrow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330596" y="2853293"/>
            <a:ext cx="1752600" cy="2480707"/>
            <a:chOff x="2438400" y="2895600"/>
            <a:chExt cx="1752600" cy="248070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38400" y="4175978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1878" y="2362200"/>
            <a:ext cx="7467722" cy="494507"/>
            <a:chOff x="761878" y="2362200"/>
            <a:chExt cx="7467722" cy="494507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761878" y="2818606"/>
              <a:ext cx="7467722" cy="38101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848637" y="2590006"/>
              <a:ext cx="457200" cy="1588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6200" y="3810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Two </a:t>
            </a:r>
            <a:r>
              <a:rPr lang="en-US" sz="2400" dirty="0">
                <a:latin typeface="Arial Narrow" pitchFamily="34" charset="0"/>
              </a:rPr>
              <a:t>drugs react chemically </a:t>
            </a:r>
            <a:r>
              <a:rPr lang="en-US" sz="2400" dirty="0" smtClean="0">
                <a:latin typeface="Arial Narrow" pitchFamily="34" charset="0"/>
              </a:rPr>
              <a:t>resulting </a:t>
            </a:r>
            <a:r>
              <a:rPr lang="en-US" sz="2400" dirty="0">
                <a:latin typeface="Arial Narrow" pitchFamily="34" charset="0"/>
              </a:rPr>
              <a:t>in loss of activity of </a:t>
            </a:r>
            <a:r>
              <a:rPr lang="en-US" sz="2400" dirty="0" smtClean="0">
                <a:latin typeface="Arial Narrow" pitchFamily="34" charset="0"/>
              </a:rPr>
              <a:t>active drug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91484" y="466000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Two drugs possess opposing actions in the </a:t>
            </a:r>
            <a:r>
              <a:rPr lang="en-US" sz="2400" dirty="0" smtClean="0">
                <a:latin typeface="Arial Narrow" pitchFamily="34" charset="0"/>
              </a:rPr>
              <a:t>body, so tend </a:t>
            </a:r>
            <a:r>
              <a:rPr lang="en-US" sz="2400" dirty="0">
                <a:latin typeface="Arial Narrow" pitchFamily="34" charset="0"/>
              </a:rPr>
              <a:t>to cancel each </a:t>
            </a:r>
            <a:r>
              <a:rPr lang="en-US" sz="2400" dirty="0" smtClean="0">
                <a:latin typeface="Arial Narrow" pitchFamily="34" charset="0"/>
              </a:rPr>
              <a:t>other’s effect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3657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antagonist effectively reduces the concentration of the active drug at the site of action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4495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Phenobarbitone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induces an accelerated </a:t>
            </a:r>
            <a:r>
              <a:rPr lang="en-US" sz="2200" dirty="0">
                <a:latin typeface="Arial Narrow" pitchFamily="34" charset="0"/>
              </a:rPr>
              <a:t>hepatic </a:t>
            </a:r>
            <a:r>
              <a:rPr lang="en-US" sz="2200" dirty="0" smtClean="0">
                <a:latin typeface="Arial Narrow" pitchFamily="34" charset="0"/>
              </a:rPr>
              <a:t>metabolism </a:t>
            </a:r>
            <a:r>
              <a:rPr lang="en-US" sz="2200" dirty="0" err="1" smtClean="0">
                <a:solidFill>
                  <a:srgbClr val="6600FF"/>
                </a:solidFill>
                <a:latin typeface="Arial Narrow" pitchFamily="34" charset="0"/>
              </a:rPr>
              <a:t>warfarine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endParaRPr lang="en-US" sz="220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5334000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Omeprozole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&amp; histamine 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762" y="4267200"/>
            <a:ext cx="7506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Dimercaprol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reduces heavy metal toxicity [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lead, ….]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1" grpId="1"/>
      <p:bldP spid="44" grpId="0"/>
      <p:bldP spid="44" grpId="1"/>
      <p:bldP spid="46" grpId="0"/>
      <p:bldP spid="46" grpId="1"/>
      <p:bldP spid="47" grpId="0"/>
      <p:bldP spid="47" grpId="1"/>
      <p:bldP spid="32" grpId="0"/>
      <p:bldP spid="32" grpId="1"/>
      <p:bldP spid="42" grpId="0"/>
      <p:bldP spid="4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685800" y="838201"/>
            <a:ext cx="1752600" cy="1581328"/>
            <a:chOff x="685800" y="838201"/>
            <a:chExt cx="17526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876300" y="2895600"/>
            <a:ext cx="7200900" cy="3200400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48" name="Isosceles Triangle 47"/>
          <p:cNvSpPr/>
          <p:nvPr/>
        </p:nvSpPr>
        <p:spPr>
          <a:xfrm rot="8861931">
            <a:off x="4966817" y="1004417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0"/>
          <p:cNvGrpSpPr/>
          <p:nvPr/>
        </p:nvGrpSpPr>
        <p:grpSpPr>
          <a:xfrm rot="5961675">
            <a:off x="461525" y="2029879"/>
            <a:ext cx="381000" cy="676282"/>
            <a:chOff x="8229600" y="4048118"/>
            <a:chExt cx="228600" cy="447682"/>
          </a:xfrm>
        </p:grpSpPr>
        <p:sp>
          <p:nvSpPr>
            <p:cNvPr id="49" name="Oval 48"/>
            <p:cNvSpPr/>
            <p:nvPr/>
          </p:nvSpPr>
          <p:spPr>
            <a:xfrm>
              <a:off x="8229600" y="4267200"/>
              <a:ext cx="228600" cy="2286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8229600" y="4048118"/>
              <a:ext cx="228600" cy="304800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Isosceles Triangle 52"/>
          <p:cNvSpPr/>
          <p:nvPr/>
        </p:nvSpPr>
        <p:spPr>
          <a:xfrm rot="8861931">
            <a:off x="1915582" y="4049182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72396" y="12954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 at the same binding site ( = competes with it at same occupancy site )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7800" y="3810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can be bound simultaneously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14478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compete</a:t>
            </a:r>
          </a:p>
          <a:p>
            <a:r>
              <a:rPr lang="en-US" sz="2200" b="1" dirty="0" smtClean="0">
                <a:latin typeface="Arial Narrow" pitchFamily="34" charset="0"/>
              </a:rPr>
              <a:t>( only one is bound)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4" name="Teardrop 23"/>
          <p:cNvSpPr/>
          <p:nvPr/>
        </p:nvSpPr>
        <p:spPr>
          <a:xfrm rot="1739847">
            <a:off x="1283595" y="4364324"/>
            <a:ext cx="491184" cy="349888"/>
          </a:xfrm>
          <a:prstGeom prst="teardrop">
            <a:avLst>
              <a:gd name="adj" fmla="val 125000"/>
            </a:avLst>
          </a:prstGeom>
          <a:gradFill flip="none" rotWithShape="1">
            <a:gsLst>
              <a:gs pos="0">
                <a:srgbClr val="FF9933"/>
              </a:gs>
              <a:gs pos="50000">
                <a:srgbClr val="FFD88B"/>
              </a:gs>
              <a:gs pos="100000">
                <a:srgbClr val="FF9933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 bwMode="auto">
          <a:xfrm>
            <a:off x="2667000" y="1976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67000" y="123305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92 C 0.03594 0.01318 0.07292 0.02752 0.07865 0.05088 C 0.0849 0.07447 0.05469 0.10985 0.03629 0.13969 C 0.01754 0.16952 -0.04635 0.20005 -0.03246 0.23011 C -0.01857 0.26018 0.09462 0.30574 0.12032 0.321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1.11111E-6 C 0.00069 0.06528 0.00365 0.13056 -0.0382 0.14954 C -0.08004 0.16875 -0.20347 0.10995 -0.25295 0.11505 C -0.30243 0.12014 -0.32951 0.15857 -0.33524 0.18033 C -0.34097 0.20208 -0.27587 0.22107 -0.28733 0.24607 C -0.29861 0.27107 -0.39757 0.29838 -0.40382 0.33009 C -0.4099 0.36181 -0.33854 0.41736 -0.32379 0.4365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21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81 C 0.00503 -0.00926 0.03125 -0.00995 0.04045 -0.00995 C 0.09844 -0.00995 0.15816 0.00672 0.15816 0.02408 C 0.15816 0.01528 0.18802 0.00672 0.21632 0.00672 C 0.24618 0.00672 0.2743 0.01528 0.2743 0.02408 C 0.2743 0.01968 0.28923 0.01528 0.30417 0.01528 C 0.3191 0.01528 0.33403 0.01945 0.33403 0.02408 C 0.33403 0.02176 0.34149 0.01968 0.34878 0.01968 C 0.35642 0.01968 0.36371 0.02176 0.36371 0.02408 C 0.36371 0.02292 0.36788 0.02176 0.37135 0.02176 C 0.37309 0.02176 0.37864 0.02292 0.37864 0.02408 C 0.37864 0.02338 0.38073 0.02292 0.38281 0.02292 C 0.38281 0.02315 0.38663 0.02338 0.38663 0.02408 C 0.38663 0.02361 0.38663 0.02338 0.38854 0.02338 C 0.38854 0.02361 0.39045 0.02361 0.39045 0.02408 C 0.39045 0.02385 0.39045 0.02361 0.39045 0.02338 C 0.39236 0.02338 0.39236 0.02361 0.39236 0.02385 C 0.39444 0.02385 0.39444 0.02361 0.39444 0.02338 C 0.39635 0.02338 0.39635 0.02361 0.39635 0.02385 " pathEditMode="relative" rAng="0" ptsTypes="fffffffffffffffffff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  <p:bldP spid="48" grpId="2" animBg="1"/>
      <p:bldP spid="53" grpId="0" animBg="1"/>
      <p:bldP spid="53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24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239980" y="838200"/>
            <a:ext cx="1752600" cy="1066005"/>
            <a:chOff x="228600" y="2439195"/>
            <a:chExt cx="1752600" cy="1066005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723901" y="2781301"/>
              <a:ext cx="685799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28600" y="3043535"/>
              <a:ext cx="17526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24200" y="1136065"/>
            <a:ext cx="58674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readily dissociate  from binding site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3650159"/>
            <a:ext cx="69342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form stable, permanent / near permanent chemical bond with receptor.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448835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Inactivation lasts for duration of receptor turnover or its de- novo synthesis </a:t>
            </a:r>
            <a:r>
              <a:rPr lang="en-US" sz="2200" b="1" dirty="0" smtClean="0">
                <a:latin typeface="Calibri"/>
              </a:rPr>
              <a:t>→ explains its longevity of action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197427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Antagonism can be overcome by increasing concentration of agonist = 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  <a:endParaRPr lang="en-US" sz="2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1200" y="5257800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Phenoxybenzamine</a:t>
            </a:r>
            <a:r>
              <a:rPr lang="en-US" sz="2400" b="1" dirty="0" smtClean="0">
                <a:latin typeface="Arial Narrow" pitchFamily="34" charset="0"/>
              </a:rPr>
              <a:t>  &amp; 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743200"/>
            <a:ext cx="218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Atropine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Ach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5100" y="838200"/>
            <a:ext cx="1752600" cy="3352800"/>
            <a:chOff x="304800" y="2439194"/>
            <a:chExt cx="1752600" cy="1648028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304800" y="3810001"/>
              <a:ext cx="1752600" cy="27722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Irreversible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534194" y="3124200"/>
              <a:ext cx="13716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56388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COMPETATIVE  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75" grpId="0"/>
      <p:bldP spid="42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6" r="1399" b="2128"/>
          <a:stretch>
            <a:fillRect/>
          </a:stretch>
        </p:blipFill>
        <p:spPr bwMode="auto">
          <a:xfrm>
            <a:off x="1295400" y="4572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343400" y="2964359"/>
            <a:ext cx="4572000" cy="769441"/>
          </a:xfrm>
          <a:prstGeom prst="rect">
            <a:avLst/>
          </a:prstGeom>
          <a:solidFill>
            <a:srgbClr val="E5E5FF"/>
          </a:solidFill>
        </p:spPr>
        <p:txBody>
          <a:bodyPr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to the right, without any change in slope or maximum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4947" r="16084"/>
          <a:stretch>
            <a:fillRect/>
          </a:stretch>
        </p:blipFill>
        <p:spPr bwMode="auto">
          <a:xfrm>
            <a:off x="1447800" y="3670300"/>
            <a:ext cx="4953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24200" y="4916269"/>
            <a:ext cx="5334000" cy="76944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 </a:t>
            </a:r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but both a decrease in slope and a reduced maximum are obtained.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Antagonism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36531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2286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5000" y="198684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</a:t>
            </a:r>
            <a:endParaRPr lang="en-US" b="1" dirty="0">
              <a:solidFill>
                <a:srgbClr val="00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245918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0000" y="324889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non-competitive antagonist</a:t>
            </a:r>
          </a:p>
        </p:txBody>
      </p:sp>
      <p:grpSp>
        <p:nvGrpSpPr>
          <p:cNvPr id="6" name="Group 283"/>
          <p:cNvGrpSpPr>
            <a:grpSpLocks/>
          </p:cNvGrpSpPr>
          <p:nvPr/>
        </p:nvGrpSpPr>
        <p:grpSpPr bwMode="auto">
          <a:xfrm>
            <a:off x="1175709" y="1995396"/>
            <a:ext cx="3853477" cy="3574996"/>
            <a:chOff x="2752" y="1088"/>
            <a:chExt cx="2624" cy="2624"/>
          </a:xfrm>
        </p:grpSpPr>
        <p:grpSp>
          <p:nvGrpSpPr>
            <p:cNvPr id="7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8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24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10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212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327"/>
          <p:cNvGrpSpPr>
            <a:grpSpLocks/>
          </p:cNvGrpSpPr>
          <p:nvPr/>
        </p:nvGrpSpPr>
        <p:grpSpPr bwMode="auto">
          <a:xfrm>
            <a:off x="758641" y="1864603"/>
            <a:ext cx="447908" cy="3756199"/>
            <a:chOff x="1540" y="992"/>
            <a:chExt cx="305" cy="2757"/>
          </a:xfrm>
        </p:grpSpPr>
        <p:sp>
          <p:nvSpPr>
            <p:cNvPr id="202" name="Rectangle 328"/>
            <p:cNvSpPr>
              <a:spLocks noChangeArrowheads="1"/>
            </p:cNvSpPr>
            <p:nvPr/>
          </p:nvSpPr>
          <p:spPr bwMode="auto">
            <a:xfrm>
              <a:off x="1750" y="3552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3" name="Rectangle 329"/>
            <p:cNvSpPr>
              <a:spLocks noChangeArrowheads="1"/>
            </p:cNvSpPr>
            <p:nvPr/>
          </p:nvSpPr>
          <p:spPr bwMode="auto">
            <a:xfrm>
              <a:off x="1646" y="3040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20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4" name="Rectangle 330"/>
            <p:cNvSpPr>
              <a:spLocks noChangeArrowheads="1"/>
            </p:cNvSpPr>
            <p:nvPr/>
          </p:nvSpPr>
          <p:spPr bwMode="auto">
            <a:xfrm>
              <a:off x="1646" y="2528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40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5" name="Rectangle 331"/>
            <p:cNvSpPr>
              <a:spLocks noChangeArrowheads="1"/>
            </p:cNvSpPr>
            <p:nvPr/>
          </p:nvSpPr>
          <p:spPr bwMode="auto">
            <a:xfrm>
              <a:off x="1646" y="2017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60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6" name="Rectangle 332"/>
            <p:cNvSpPr>
              <a:spLocks noChangeArrowheads="1"/>
            </p:cNvSpPr>
            <p:nvPr/>
          </p:nvSpPr>
          <p:spPr bwMode="auto">
            <a:xfrm>
              <a:off x="1646" y="1505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80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7" name="Rectangle 333"/>
            <p:cNvSpPr>
              <a:spLocks noChangeArrowheads="1"/>
            </p:cNvSpPr>
            <p:nvPr/>
          </p:nvSpPr>
          <p:spPr bwMode="auto">
            <a:xfrm>
              <a:off x="1540" y="992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 dirty="0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 dirty="0">
                <a:solidFill>
                  <a:srgbClr val="1E4778"/>
                </a:solidFill>
              </a:endParaRPr>
            </a:p>
          </p:txBody>
        </p:sp>
      </p:grpSp>
      <p:grpSp>
        <p:nvGrpSpPr>
          <p:cNvPr id="15" name="Group 334"/>
          <p:cNvGrpSpPr>
            <a:grpSpLocks/>
          </p:cNvGrpSpPr>
          <p:nvPr/>
        </p:nvGrpSpPr>
        <p:grpSpPr bwMode="auto">
          <a:xfrm>
            <a:off x="1287319" y="5599003"/>
            <a:ext cx="3349764" cy="268397"/>
            <a:chOff x="1900" y="3733"/>
            <a:chExt cx="2281" cy="197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0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sp>
        <p:nvSpPr>
          <p:cNvPr id="187" name="Text Box 339"/>
          <p:cNvSpPr txBox="1">
            <a:spLocks noChangeArrowheads="1"/>
          </p:cNvSpPr>
          <p:nvPr/>
        </p:nvSpPr>
        <p:spPr bwMode="auto">
          <a:xfrm>
            <a:off x="609600" y="1148641"/>
            <a:ext cx="13716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  <p:sp>
        <p:nvSpPr>
          <p:cNvPr id="188" name="Text Box 340"/>
          <p:cNvSpPr txBox="1">
            <a:spLocks noChangeArrowheads="1"/>
          </p:cNvSpPr>
          <p:nvPr/>
        </p:nvSpPr>
        <p:spPr bwMode="auto">
          <a:xfrm>
            <a:off x="5277835" y="5226058"/>
            <a:ext cx="895136" cy="4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5029200" y="5479341"/>
            <a:ext cx="457200" cy="1588"/>
          </a:xfrm>
          <a:prstGeom prst="line">
            <a:avLst/>
          </a:prstGeom>
          <a:ln w="38100">
            <a:solidFill>
              <a:srgbClr val="005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1250950" y="2012241"/>
            <a:ext cx="3854450" cy="3435350"/>
            <a:chOff x="1467" y="1102"/>
            <a:chExt cx="2524" cy="2524"/>
          </a:xfrm>
        </p:grpSpPr>
        <p:sp>
          <p:nvSpPr>
            <p:cNvPr id="281" name="Line 5"/>
            <p:cNvSpPr>
              <a:spLocks noChangeShapeType="1"/>
            </p:cNvSpPr>
            <p:nvPr/>
          </p:nvSpPr>
          <p:spPr bwMode="auto">
            <a:xfrm flipV="1">
              <a:off x="1467" y="3615"/>
              <a:ext cx="21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V="1">
              <a:off x="1678" y="3541"/>
              <a:ext cx="201" cy="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"/>
            <p:cNvSpPr>
              <a:spLocks noChangeShapeType="1"/>
            </p:cNvSpPr>
            <p:nvPr/>
          </p:nvSpPr>
          <p:spPr bwMode="auto">
            <a:xfrm flipV="1">
              <a:off x="1879" y="3425"/>
              <a:ext cx="116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8"/>
            <p:cNvSpPr>
              <a:spLocks noChangeShapeType="1"/>
            </p:cNvSpPr>
            <p:nvPr/>
          </p:nvSpPr>
          <p:spPr bwMode="auto">
            <a:xfrm flipV="1">
              <a:off x="1995" y="3288"/>
              <a:ext cx="95" cy="13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9"/>
            <p:cNvSpPr>
              <a:spLocks noChangeShapeType="1"/>
            </p:cNvSpPr>
            <p:nvPr/>
          </p:nvSpPr>
          <p:spPr bwMode="auto">
            <a:xfrm flipV="1">
              <a:off x="2090" y="3129"/>
              <a:ext cx="63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0"/>
            <p:cNvSpPr>
              <a:spLocks noChangeShapeType="1"/>
            </p:cNvSpPr>
            <p:nvPr/>
          </p:nvSpPr>
          <p:spPr bwMode="auto">
            <a:xfrm flipV="1">
              <a:off x="2153" y="2971"/>
              <a:ext cx="53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 flipV="1">
              <a:off x="2206" y="2644"/>
              <a:ext cx="85" cy="32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 flipV="1">
              <a:off x="2291" y="2369"/>
              <a:ext cx="63" cy="27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 flipV="1">
              <a:off x="2354" y="2095"/>
              <a:ext cx="74" cy="2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 flipV="1">
              <a:off x="2428" y="1884"/>
              <a:ext cx="53" cy="2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 flipV="1">
              <a:off x="2481" y="1725"/>
              <a:ext cx="42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"/>
            <p:cNvSpPr>
              <a:spLocks noChangeShapeType="1"/>
            </p:cNvSpPr>
            <p:nvPr/>
          </p:nvSpPr>
          <p:spPr bwMode="auto">
            <a:xfrm flipV="1">
              <a:off x="2523" y="1609"/>
              <a:ext cx="42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V="1">
              <a:off x="2565" y="1451"/>
              <a:ext cx="64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V="1">
              <a:off x="2629" y="1356"/>
              <a:ext cx="52" cy="9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V="1">
              <a:off x="2681" y="1292"/>
              <a:ext cx="53" cy="6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V="1">
              <a:off x="2734" y="1250"/>
              <a:ext cx="32" cy="4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21"/>
            <p:cNvSpPr>
              <a:spLocks noChangeShapeType="1"/>
            </p:cNvSpPr>
            <p:nvPr/>
          </p:nvSpPr>
          <p:spPr bwMode="auto">
            <a:xfrm flipV="1">
              <a:off x="2766" y="1218"/>
              <a:ext cx="42" cy="3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2"/>
            <p:cNvSpPr>
              <a:spLocks noChangeShapeType="1"/>
            </p:cNvSpPr>
            <p:nvPr/>
          </p:nvSpPr>
          <p:spPr bwMode="auto">
            <a:xfrm flipV="1">
              <a:off x="2808" y="1197"/>
              <a:ext cx="3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2840" y="1176"/>
              <a:ext cx="53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4"/>
            <p:cNvSpPr>
              <a:spLocks noChangeShapeType="1"/>
            </p:cNvSpPr>
            <p:nvPr/>
          </p:nvSpPr>
          <p:spPr bwMode="auto">
            <a:xfrm flipV="1">
              <a:off x="2893" y="1155"/>
              <a:ext cx="4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2935" y="1144"/>
              <a:ext cx="4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 flipV="1">
              <a:off x="2977" y="1134"/>
              <a:ext cx="32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3009" y="1123"/>
              <a:ext cx="3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>
              <a:off x="3040" y="1123"/>
              <a:ext cx="74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29"/>
            <p:cNvSpPr>
              <a:spLocks noChangeShapeType="1"/>
            </p:cNvSpPr>
            <p:nvPr/>
          </p:nvSpPr>
          <p:spPr bwMode="auto">
            <a:xfrm flipV="1">
              <a:off x="3114" y="1113"/>
              <a:ext cx="53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30"/>
            <p:cNvSpPr>
              <a:spLocks noChangeShapeType="1"/>
            </p:cNvSpPr>
            <p:nvPr/>
          </p:nvSpPr>
          <p:spPr bwMode="auto">
            <a:xfrm>
              <a:off x="3167" y="1113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31"/>
            <p:cNvSpPr>
              <a:spLocks noChangeShapeType="1"/>
            </p:cNvSpPr>
            <p:nvPr/>
          </p:nvSpPr>
          <p:spPr bwMode="auto">
            <a:xfrm>
              <a:off x="3209" y="1113"/>
              <a:ext cx="4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32"/>
            <p:cNvSpPr>
              <a:spLocks noChangeShapeType="1"/>
            </p:cNvSpPr>
            <p:nvPr/>
          </p:nvSpPr>
          <p:spPr bwMode="auto">
            <a:xfrm>
              <a:off x="3252" y="1113"/>
              <a:ext cx="31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33"/>
            <p:cNvSpPr>
              <a:spLocks noChangeShapeType="1"/>
            </p:cNvSpPr>
            <p:nvPr/>
          </p:nvSpPr>
          <p:spPr bwMode="auto">
            <a:xfrm flipV="1">
              <a:off x="3283" y="1102"/>
              <a:ext cx="3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34"/>
            <p:cNvSpPr>
              <a:spLocks noChangeShapeType="1"/>
            </p:cNvSpPr>
            <p:nvPr/>
          </p:nvSpPr>
          <p:spPr bwMode="auto">
            <a:xfrm>
              <a:off x="3315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35"/>
            <p:cNvSpPr>
              <a:spLocks noChangeShapeType="1"/>
            </p:cNvSpPr>
            <p:nvPr/>
          </p:nvSpPr>
          <p:spPr bwMode="auto">
            <a:xfrm>
              <a:off x="3368" y="1102"/>
              <a:ext cx="5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36"/>
            <p:cNvSpPr>
              <a:spLocks noChangeShapeType="1"/>
            </p:cNvSpPr>
            <p:nvPr/>
          </p:nvSpPr>
          <p:spPr bwMode="auto">
            <a:xfrm>
              <a:off x="3420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37"/>
            <p:cNvSpPr>
              <a:spLocks noChangeShapeType="1"/>
            </p:cNvSpPr>
            <p:nvPr/>
          </p:nvSpPr>
          <p:spPr bwMode="auto">
            <a:xfrm>
              <a:off x="3452" y="1102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38"/>
            <p:cNvSpPr>
              <a:spLocks noChangeShapeType="1"/>
            </p:cNvSpPr>
            <p:nvPr/>
          </p:nvSpPr>
          <p:spPr bwMode="auto">
            <a:xfrm>
              <a:off x="3494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39"/>
            <p:cNvSpPr>
              <a:spLocks noChangeShapeType="1"/>
            </p:cNvSpPr>
            <p:nvPr/>
          </p:nvSpPr>
          <p:spPr bwMode="auto">
            <a:xfrm>
              <a:off x="3526" y="1102"/>
              <a:ext cx="116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0"/>
            <p:cNvSpPr>
              <a:spLocks noChangeShapeType="1"/>
            </p:cNvSpPr>
            <p:nvPr/>
          </p:nvSpPr>
          <p:spPr bwMode="auto">
            <a:xfrm>
              <a:off x="3642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1"/>
            <p:cNvSpPr>
              <a:spLocks noChangeShapeType="1"/>
            </p:cNvSpPr>
            <p:nvPr/>
          </p:nvSpPr>
          <p:spPr bwMode="auto">
            <a:xfrm>
              <a:off x="3727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2"/>
            <p:cNvSpPr>
              <a:spLocks noChangeShapeType="1"/>
            </p:cNvSpPr>
            <p:nvPr/>
          </p:nvSpPr>
          <p:spPr bwMode="auto">
            <a:xfrm>
              <a:off x="3790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3"/>
            <p:cNvSpPr>
              <a:spLocks noChangeShapeType="1"/>
            </p:cNvSpPr>
            <p:nvPr/>
          </p:nvSpPr>
          <p:spPr bwMode="auto">
            <a:xfrm>
              <a:off x="3853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4"/>
            <p:cNvSpPr>
              <a:spLocks noChangeShapeType="1"/>
            </p:cNvSpPr>
            <p:nvPr/>
          </p:nvSpPr>
          <p:spPr bwMode="auto">
            <a:xfrm>
              <a:off x="3938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22"/>
          <p:cNvGrpSpPr>
            <a:grpSpLocks/>
          </p:cNvGrpSpPr>
          <p:nvPr/>
        </p:nvGrpSpPr>
        <p:grpSpPr bwMode="auto">
          <a:xfrm>
            <a:off x="990600" y="1999540"/>
            <a:ext cx="3454400" cy="3467101"/>
            <a:chOff x="2153" y="1113"/>
            <a:chExt cx="1838" cy="2514"/>
          </a:xfrm>
        </p:grpSpPr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2153" y="3626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6" y="3626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 flipV="1">
              <a:off x="2291" y="3615"/>
              <a:ext cx="6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2354" y="3594"/>
              <a:ext cx="74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 flipV="1">
              <a:off x="2428" y="3583"/>
              <a:ext cx="5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flipV="1">
              <a:off x="2481" y="3562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flipV="1">
              <a:off x="2523" y="3541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flipV="1">
              <a:off x="2565" y="3488"/>
              <a:ext cx="64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flipV="1">
              <a:off x="2629" y="3425"/>
              <a:ext cx="52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flipV="1">
              <a:off x="2681" y="3362"/>
              <a:ext cx="53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7"/>
            <p:cNvSpPr>
              <a:spLocks noChangeShapeType="1"/>
            </p:cNvSpPr>
            <p:nvPr/>
          </p:nvSpPr>
          <p:spPr bwMode="auto">
            <a:xfrm flipV="1">
              <a:off x="2734" y="3288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flipV="1">
              <a:off x="2766" y="3214"/>
              <a:ext cx="4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flipV="1">
              <a:off x="2808" y="3129"/>
              <a:ext cx="32" cy="8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0"/>
            <p:cNvSpPr>
              <a:spLocks noChangeShapeType="1"/>
            </p:cNvSpPr>
            <p:nvPr/>
          </p:nvSpPr>
          <p:spPr bwMode="auto">
            <a:xfrm flipV="1">
              <a:off x="2840" y="2971"/>
              <a:ext cx="53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 flipV="1">
              <a:off x="2893" y="2802"/>
              <a:ext cx="42" cy="1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2"/>
            <p:cNvSpPr>
              <a:spLocks noChangeShapeType="1"/>
            </p:cNvSpPr>
            <p:nvPr/>
          </p:nvSpPr>
          <p:spPr bwMode="auto">
            <a:xfrm flipV="1">
              <a:off x="2935" y="2644"/>
              <a:ext cx="42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3"/>
            <p:cNvSpPr>
              <a:spLocks noChangeShapeType="1"/>
            </p:cNvSpPr>
            <p:nvPr/>
          </p:nvSpPr>
          <p:spPr bwMode="auto">
            <a:xfrm flipV="1">
              <a:off x="2977" y="2506"/>
              <a:ext cx="32" cy="13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4"/>
            <p:cNvSpPr>
              <a:spLocks noChangeShapeType="1"/>
            </p:cNvSpPr>
            <p:nvPr/>
          </p:nvSpPr>
          <p:spPr bwMode="auto">
            <a:xfrm flipV="1">
              <a:off x="3009" y="2369"/>
              <a:ext cx="31" cy="13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5"/>
            <p:cNvSpPr>
              <a:spLocks noChangeShapeType="1"/>
            </p:cNvSpPr>
            <p:nvPr/>
          </p:nvSpPr>
          <p:spPr bwMode="auto">
            <a:xfrm flipV="1">
              <a:off x="3040" y="2095"/>
              <a:ext cx="74" cy="2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6"/>
            <p:cNvSpPr>
              <a:spLocks noChangeShapeType="1"/>
            </p:cNvSpPr>
            <p:nvPr/>
          </p:nvSpPr>
          <p:spPr bwMode="auto">
            <a:xfrm flipV="1">
              <a:off x="3114" y="1884"/>
              <a:ext cx="53" cy="2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7"/>
            <p:cNvSpPr>
              <a:spLocks noChangeShapeType="1"/>
            </p:cNvSpPr>
            <p:nvPr/>
          </p:nvSpPr>
          <p:spPr bwMode="auto">
            <a:xfrm flipV="1">
              <a:off x="3167" y="1725"/>
              <a:ext cx="42" cy="1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8"/>
            <p:cNvSpPr>
              <a:spLocks noChangeShapeType="1"/>
            </p:cNvSpPr>
            <p:nvPr/>
          </p:nvSpPr>
          <p:spPr bwMode="auto">
            <a:xfrm flipV="1">
              <a:off x="3209" y="1609"/>
              <a:ext cx="43" cy="1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9"/>
            <p:cNvSpPr>
              <a:spLocks noChangeShapeType="1"/>
            </p:cNvSpPr>
            <p:nvPr/>
          </p:nvSpPr>
          <p:spPr bwMode="auto">
            <a:xfrm flipV="1">
              <a:off x="3252" y="1525"/>
              <a:ext cx="31" cy="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0"/>
            <p:cNvSpPr>
              <a:spLocks noChangeShapeType="1"/>
            </p:cNvSpPr>
            <p:nvPr/>
          </p:nvSpPr>
          <p:spPr bwMode="auto">
            <a:xfrm flipV="1">
              <a:off x="3283" y="1451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 flipV="1">
              <a:off x="3315" y="1356"/>
              <a:ext cx="53" cy="9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12"/>
            <p:cNvSpPr>
              <a:spLocks noChangeShapeType="1"/>
            </p:cNvSpPr>
            <p:nvPr/>
          </p:nvSpPr>
          <p:spPr bwMode="auto">
            <a:xfrm flipV="1">
              <a:off x="3368" y="1292"/>
              <a:ext cx="52" cy="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3"/>
            <p:cNvSpPr>
              <a:spLocks noChangeShapeType="1"/>
            </p:cNvSpPr>
            <p:nvPr/>
          </p:nvSpPr>
          <p:spPr bwMode="auto">
            <a:xfrm flipV="1">
              <a:off x="3420" y="1250"/>
              <a:ext cx="32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4"/>
            <p:cNvSpPr>
              <a:spLocks noChangeShapeType="1"/>
            </p:cNvSpPr>
            <p:nvPr/>
          </p:nvSpPr>
          <p:spPr bwMode="auto">
            <a:xfrm flipV="1">
              <a:off x="3452" y="1218"/>
              <a:ext cx="42" cy="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5"/>
            <p:cNvSpPr>
              <a:spLocks noChangeShapeType="1"/>
            </p:cNvSpPr>
            <p:nvPr/>
          </p:nvSpPr>
          <p:spPr bwMode="auto">
            <a:xfrm flipV="1">
              <a:off x="3494" y="1197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6"/>
            <p:cNvSpPr>
              <a:spLocks noChangeShapeType="1"/>
            </p:cNvSpPr>
            <p:nvPr/>
          </p:nvSpPr>
          <p:spPr bwMode="auto">
            <a:xfrm flipV="1">
              <a:off x="3526" y="1144"/>
              <a:ext cx="116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7"/>
            <p:cNvSpPr>
              <a:spLocks noChangeShapeType="1"/>
            </p:cNvSpPr>
            <p:nvPr/>
          </p:nvSpPr>
          <p:spPr bwMode="auto">
            <a:xfrm flipV="1">
              <a:off x="3642" y="1123"/>
              <a:ext cx="85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8"/>
            <p:cNvSpPr>
              <a:spLocks noChangeShapeType="1"/>
            </p:cNvSpPr>
            <p:nvPr/>
          </p:nvSpPr>
          <p:spPr bwMode="auto">
            <a:xfrm>
              <a:off x="3727" y="1123"/>
              <a:ext cx="6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9"/>
            <p:cNvSpPr>
              <a:spLocks noChangeShapeType="1"/>
            </p:cNvSpPr>
            <p:nvPr/>
          </p:nvSpPr>
          <p:spPr bwMode="auto">
            <a:xfrm flipV="1">
              <a:off x="3790" y="1113"/>
              <a:ext cx="63" cy="1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3853" y="1113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3938" y="1113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86"/>
          <p:cNvGrpSpPr>
            <a:grpSpLocks/>
          </p:cNvGrpSpPr>
          <p:nvPr/>
        </p:nvGrpSpPr>
        <p:grpSpPr bwMode="auto">
          <a:xfrm>
            <a:off x="2159000" y="3599572"/>
            <a:ext cx="3632200" cy="1886828"/>
            <a:chOff x="1467" y="2390"/>
            <a:chExt cx="2524" cy="1225"/>
          </a:xfrm>
        </p:grpSpPr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1467" y="3594"/>
              <a:ext cx="21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1678" y="3562"/>
              <a:ext cx="201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 flipV="1">
              <a:off x="1879" y="3520"/>
              <a:ext cx="116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flipV="1">
              <a:off x="1995" y="3488"/>
              <a:ext cx="95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 flipV="1">
              <a:off x="2090" y="3457"/>
              <a:ext cx="63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51"/>
            <p:cNvSpPr>
              <a:spLocks noChangeShapeType="1"/>
            </p:cNvSpPr>
            <p:nvPr/>
          </p:nvSpPr>
          <p:spPr bwMode="auto">
            <a:xfrm flipV="1">
              <a:off x="2153" y="3425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52"/>
            <p:cNvSpPr>
              <a:spLocks noChangeShapeType="1"/>
            </p:cNvSpPr>
            <p:nvPr/>
          </p:nvSpPr>
          <p:spPr bwMode="auto">
            <a:xfrm flipV="1">
              <a:off x="2206" y="3372"/>
              <a:ext cx="85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3"/>
            <p:cNvSpPr>
              <a:spLocks noChangeShapeType="1"/>
            </p:cNvSpPr>
            <p:nvPr/>
          </p:nvSpPr>
          <p:spPr bwMode="auto">
            <a:xfrm flipV="1">
              <a:off x="2291" y="3319"/>
              <a:ext cx="6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 flipV="1">
              <a:off x="2354" y="3267"/>
              <a:ext cx="74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5"/>
            <p:cNvSpPr>
              <a:spLocks noChangeShapeType="1"/>
            </p:cNvSpPr>
            <p:nvPr/>
          </p:nvSpPr>
          <p:spPr bwMode="auto">
            <a:xfrm flipV="1">
              <a:off x="2428" y="3214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56"/>
            <p:cNvSpPr>
              <a:spLocks noChangeShapeType="1"/>
            </p:cNvSpPr>
            <p:nvPr/>
          </p:nvSpPr>
          <p:spPr bwMode="auto">
            <a:xfrm flipV="1">
              <a:off x="2481" y="3172"/>
              <a:ext cx="4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57"/>
            <p:cNvSpPr>
              <a:spLocks noChangeShapeType="1"/>
            </p:cNvSpPr>
            <p:nvPr/>
          </p:nvSpPr>
          <p:spPr bwMode="auto">
            <a:xfrm flipV="1">
              <a:off x="2523" y="312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58"/>
            <p:cNvSpPr>
              <a:spLocks noChangeShapeType="1"/>
            </p:cNvSpPr>
            <p:nvPr/>
          </p:nvSpPr>
          <p:spPr bwMode="auto">
            <a:xfrm flipV="1">
              <a:off x="2565" y="3066"/>
              <a:ext cx="64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2629" y="3003"/>
              <a:ext cx="52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60"/>
            <p:cNvSpPr>
              <a:spLocks noChangeShapeType="1"/>
            </p:cNvSpPr>
            <p:nvPr/>
          </p:nvSpPr>
          <p:spPr bwMode="auto">
            <a:xfrm flipV="1">
              <a:off x="2681" y="2950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 flipV="1">
              <a:off x="2734" y="2908"/>
              <a:ext cx="3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2766" y="2876"/>
              <a:ext cx="4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 flipV="1">
              <a:off x="2808" y="2844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 flipV="1">
              <a:off x="2840" y="2792"/>
              <a:ext cx="53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 flipV="1">
              <a:off x="2893" y="274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 flipV="1">
              <a:off x="2935" y="2718"/>
              <a:ext cx="42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 flipV="1">
              <a:off x="2977" y="2686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 flipV="1">
              <a:off x="3009" y="2665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 flipV="1">
              <a:off x="3040" y="2612"/>
              <a:ext cx="74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114" y="2580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3167" y="2559"/>
              <a:ext cx="4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72"/>
            <p:cNvSpPr>
              <a:spLocks noChangeShapeType="1"/>
            </p:cNvSpPr>
            <p:nvPr/>
          </p:nvSpPr>
          <p:spPr bwMode="auto">
            <a:xfrm flipV="1">
              <a:off x="3209" y="2538"/>
              <a:ext cx="4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 flipV="1">
              <a:off x="3252" y="2517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 flipV="1">
              <a:off x="3283" y="2506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75"/>
            <p:cNvSpPr>
              <a:spLocks noChangeShapeType="1"/>
            </p:cNvSpPr>
            <p:nvPr/>
          </p:nvSpPr>
          <p:spPr bwMode="auto">
            <a:xfrm flipV="1">
              <a:off x="3315" y="2485"/>
              <a:ext cx="5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76"/>
            <p:cNvSpPr>
              <a:spLocks noChangeShapeType="1"/>
            </p:cNvSpPr>
            <p:nvPr/>
          </p:nvSpPr>
          <p:spPr bwMode="auto">
            <a:xfrm flipV="1">
              <a:off x="3368" y="2475"/>
              <a:ext cx="52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77"/>
            <p:cNvSpPr>
              <a:spLocks noChangeShapeType="1"/>
            </p:cNvSpPr>
            <p:nvPr/>
          </p:nvSpPr>
          <p:spPr bwMode="auto">
            <a:xfrm flipV="1">
              <a:off x="3420" y="2454"/>
              <a:ext cx="3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78"/>
            <p:cNvSpPr>
              <a:spLocks noChangeShapeType="1"/>
            </p:cNvSpPr>
            <p:nvPr/>
          </p:nvSpPr>
          <p:spPr bwMode="auto">
            <a:xfrm>
              <a:off x="3452" y="2454"/>
              <a:ext cx="4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79"/>
            <p:cNvSpPr>
              <a:spLocks noChangeShapeType="1"/>
            </p:cNvSpPr>
            <p:nvPr/>
          </p:nvSpPr>
          <p:spPr bwMode="auto">
            <a:xfrm flipV="1">
              <a:off x="3494" y="2443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0"/>
            <p:cNvSpPr>
              <a:spLocks noChangeShapeType="1"/>
            </p:cNvSpPr>
            <p:nvPr/>
          </p:nvSpPr>
          <p:spPr bwMode="auto">
            <a:xfrm flipV="1">
              <a:off x="3526" y="2422"/>
              <a:ext cx="116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V="1">
              <a:off x="3642" y="2411"/>
              <a:ext cx="85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2"/>
            <p:cNvSpPr>
              <a:spLocks noChangeShapeType="1"/>
            </p:cNvSpPr>
            <p:nvPr/>
          </p:nvSpPr>
          <p:spPr bwMode="auto">
            <a:xfrm flipV="1">
              <a:off x="3727" y="2401"/>
              <a:ext cx="63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3"/>
            <p:cNvSpPr>
              <a:spLocks noChangeShapeType="1"/>
            </p:cNvSpPr>
            <p:nvPr/>
          </p:nvSpPr>
          <p:spPr bwMode="auto">
            <a:xfrm flipV="1">
              <a:off x="3790" y="2390"/>
              <a:ext cx="63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84"/>
            <p:cNvSpPr>
              <a:spLocks noChangeShapeType="1"/>
            </p:cNvSpPr>
            <p:nvPr/>
          </p:nvSpPr>
          <p:spPr bwMode="auto">
            <a:xfrm>
              <a:off x="3853" y="2390"/>
              <a:ext cx="8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3938" y="2390"/>
              <a:ext cx="53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1066800" y="5791200"/>
            <a:ext cx="80772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cannot be overcome by increasing concentration of agonist = </a:t>
            </a:r>
            <a:r>
              <a:rPr lang="en-US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NON-SURMOUNTABLE</a:t>
            </a:r>
          </a:p>
        </p:txBody>
      </p:sp>
      <p:grpSp>
        <p:nvGrpSpPr>
          <p:cNvPr id="416" name="Group 415"/>
          <p:cNvGrpSpPr/>
          <p:nvPr/>
        </p:nvGrpSpPr>
        <p:grpSpPr>
          <a:xfrm>
            <a:off x="1600200" y="2800059"/>
            <a:ext cx="4114800" cy="2651706"/>
            <a:chOff x="-1143000" y="3027937"/>
            <a:chExt cx="4048410" cy="2104451"/>
          </a:xfrm>
        </p:grpSpPr>
        <p:grpSp>
          <p:nvGrpSpPr>
            <p:cNvPr id="375" name="Group 86"/>
            <p:cNvGrpSpPr>
              <a:grpSpLocks/>
            </p:cNvGrpSpPr>
            <p:nvPr/>
          </p:nvGrpSpPr>
          <p:grpSpPr bwMode="auto">
            <a:xfrm>
              <a:off x="-1101440" y="3027937"/>
              <a:ext cx="4006850" cy="2084388"/>
              <a:chOff x="1467" y="2390"/>
              <a:chExt cx="2524" cy="1225"/>
            </a:xfrm>
          </p:grpSpPr>
          <p:sp>
            <p:nvSpPr>
              <p:cNvPr id="376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" name="Group 86"/>
            <p:cNvGrpSpPr>
              <a:grpSpLocks/>
            </p:cNvGrpSpPr>
            <p:nvPr/>
          </p:nvGrpSpPr>
          <p:grpSpPr bwMode="auto">
            <a:xfrm>
              <a:off x="-1143000" y="3048000"/>
              <a:ext cx="4006850" cy="2084388"/>
              <a:chOff x="1467" y="2390"/>
              <a:chExt cx="2524" cy="1225"/>
            </a:xfrm>
          </p:grpSpPr>
          <p:sp>
            <p:nvSpPr>
              <p:cNvPr id="335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7" name="Text Box 7"/>
          <p:cNvSpPr txBox="1">
            <a:spLocks noChangeArrowheads="1"/>
          </p:cNvSpPr>
          <p:nvPr/>
        </p:nvSpPr>
        <p:spPr bwMode="auto">
          <a:xfrm>
            <a:off x="5080000" y="163772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Noncompetative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Antagonism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4953000" y="3886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Depression of maximal response +/- rightward shifts </a:t>
            </a:r>
            <a:r>
              <a:rPr lang="en-US" sz="2000" b="1" i="1" dirty="0" smtClean="0">
                <a:latin typeface="Arial Narrow" pitchFamily="34" charset="0"/>
              </a:rPr>
              <a:t>( if some R are spare )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990600" y="457200"/>
            <a:ext cx="81534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 be overcome by increasing concentration of agonist = </a:t>
            </a:r>
            <a:r>
              <a:rPr lang="en-US" sz="2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</a:p>
        </p:txBody>
      </p:sp>
      <p:grpSp>
        <p:nvGrpSpPr>
          <p:cNvPr id="426" name="Group 425"/>
          <p:cNvGrpSpPr/>
          <p:nvPr/>
        </p:nvGrpSpPr>
        <p:grpSpPr>
          <a:xfrm>
            <a:off x="8626407" y="2612841"/>
            <a:ext cx="69146" cy="3046738"/>
            <a:chOff x="8626407" y="2612841"/>
            <a:chExt cx="69146" cy="3046738"/>
          </a:xfrm>
        </p:grpSpPr>
        <p:sp>
          <p:nvSpPr>
            <p:cNvPr id="421" name="Right Brace 420"/>
            <p:cNvSpPr/>
            <p:nvPr/>
          </p:nvSpPr>
          <p:spPr>
            <a:xfrm rot="2400000" flipV="1">
              <a:off x="8626407" y="2612841"/>
              <a:ext cx="69146" cy="1022718"/>
            </a:xfrm>
            <a:prstGeom prst="rightBrac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rot="10800000" flipV="1">
              <a:off x="8686800" y="3091002"/>
              <a:ext cx="664" cy="256857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Straight Arrow Connector 424"/>
          <p:cNvCxnSpPr/>
          <p:nvPr/>
        </p:nvCxnSpPr>
        <p:spPr>
          <a:xfrm rot="5400000" flipH="1" flipV="1">
            <a:off x="8457406" y="1447800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ctangle 426"/>
          <p:cNvSpPr/>
          <p:nvPr/>
        </p:nvSpPr>
        <p:spPr>
          <a:xfrm>
            <a:off x="5143266" y="3886200"/>
            <a:ext cx="354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9445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417" grpId="1"/>
      <p:bldP spid="419" grpId="0"/>
      <p:bldP spid="420" grpId="0" animBg="1"/>
      <p:bldP spid="4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1195387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52400" y="685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Arial Narrow" pitchFamily="34" charset="0"/>
              </a:rPr>
              <a:t>By the end of this lecture you </a:t>
            </a:r>
            <a:r>
              <a:rPr lang="en-US" sz="2400" i="1" dirty="0" smtClean="0">
                <a:solidFill>
                  <a:srgbClr val="000000"/>
                </a:solidFill>
                <a:latin typeface="Arial Narrow" pitchFamily="34" charset="0"/>
              </a:rPr>
              <a:t>ARE  </a:t>
            </a:r>
            <a:r>
              <a:rPr lang="en-US" sz="2400" i="1" dirty="0">
                <a:solidFill>
                  <a:srgbClr val="000000"/>
                </a:solidFill>
                <a:latin typeface="Arial Narrow" pitchFamily="34" charset="0"/>
              </a:rPr>
              <a:t>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971800" y="26352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971800" y="4343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971800" y="16002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Determine quantitative aspects of drug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receptor binding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71800" y="330676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3800" y="5334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O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O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D</a:t>
            </a:r>
          </a:p>
          <a:p>
            <a:endParaRPr lang="en-US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L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U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K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" grpId="0"/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6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33828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33826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0" y="26812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QUANTIFY  ASPECTS OF  DRUG  ACTION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09600" y="3276600"/>
            <a:ext cx="8382000" cy="1211263"/>
            <a:chOff x="384" y="2309"/>
            <a:chExt cx="5280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3817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Bind</a:t>
              </a:r>
            </a:p>
            <a:p>
              <a:pPr algn="ctr"/>
              <a:r>
                <a:rPr lang="en-US" b="1"/>
                <a:t>Occupy</a:t>
              </a:r>
            </a:p>
          </p:txBody>
        </p:sp>
        <p:sp>
          <p:nvSpPr>
            <p:cNvPr id="33818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Initiate</a:t>
              </a:r>
            </a:p>
            <a:p>
              <a:pPr algn="ctr"/>
              <a:r>
                <a:rPr lang="en-US" b="1"/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3821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onstantia" pitchFamily="18" charset="0"/>
                </a:rPr>
                <a:t>RESPONSE[R]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3821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953000" y="4668838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Relate concentration [C] of </a:t>
            </a:r>
            <a:r>
              <a:rPr lang="en-US" sz="2200" b="1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>
                <a:latin typeface="Arial Narrow" pitchFamily="34" charset="0"/>
              </a:rPr>
              <a:t> used (x- axis) to the R produced 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76200" y="4640263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Relate concentration [C] of </a:t>
            </a:r>
            <a:r>
              <a:rPr lang="en-US" sz="2200" b="1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>
                <a:latin typeface="Arial Narrow" pitchFamily="34" charset="0"/>
              </a:rPr>
              <a:t> used (x- axis) to the binding capacity at 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59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743200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1054100" y="4791075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5638800" y="4854575"/>
            <a:ext cx="2852738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662738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674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7244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2" grpId="0"/>
      <p:bldP spid="29714" grpId="0"/>
      <p:bldP spid="38" grpId="0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200275" y="2390775"/>
            <a:ext cx="554038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171700" y="2924175"/>
            <a:ext cx="555625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431925" y="2032000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association rate constant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447800" y="3160713"/>
            <a:ext cx="294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dissociation rate constant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4291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078289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879" name="TextBox 37"/>
          <p:cNvSpPr txBox="1">
            <a:spLocks noChangeArrowheads="1"/>
          </p:cNvSpPr>
          <p:nvPr/>
        </p:nvSpPr>
        <p:spPr bwMode="auto">
          <a:xfrm>
            <a:off x="3795713" y="1408113"/>
            <a:ext cx="1166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36880" name="TextBox 38"/>
          <p:cNvSpPr txBox="1">
            <a:spLocks noChangeArrowheads="1"/>
          </p:cNvSpPr>
          <p:nvPr/>
        </p:nvSpPr>
        <p:spPr bwMode="auto">
          <a:xfrm>
            <a:off x="5505450" y="1371600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12160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9600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883" name="TextBox 32"/>
          <p:cNvSpPr txBox="1">
            <a:spLocks noChangeArrowheads="1"/>
          </p:cNvSpPr>
          <p:nvPr/>
        </p:nvSpPr>
        <p:spPr bwMode="auto">
          <a:xfrm>
            <a:off x="6905244" y="2607976"/>
            <a:ext cx="1705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nstantia" pitchFamily="18" charset="0"/>
              </a:rPr>
              <a:t>RESPONSE[R]</a:t>
            </a:r>
            <a:endParaRPr lang="en-US" b="1" dirty="0">
              <a:latin typeface="Constantia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076450" y="26955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2076450" y="28479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883" idx="1"/>
          </p:cNvCxnSpPr>
          <p:nvPr/>
        </p:nvCxnSpPr>
        <p:spPr bwMode="auto">
          <a:xfrm>
            <a:off x="4884738" y="2779713"/>
            <a:ext cx="2020506" cy="12929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908050" y="2619375"/>
            <a:ext cx="31115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840413" y="2619375"/>
            <a:ext cx="622300" cy="3810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6" name="Rectangle 88"/>
          <p:cNvSpPr>
            <a:spLocks noChangeArrowheads="1"/>
          </p:cNvSpPr>
          <p:nvPr/>
        </p:nvSpPr>
        <p:spPr bwMode="auto">
          <a:xfrm>
            <a:off x="1066800" y="533400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105025" y="2768600"/>
            <a:ext cx="906463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4"/>
          <p:cNvGrpSpPr>
            <a:grpSpLocks/>
          </p:cNvGrpSpPr>
          <p:nvPr/>
        </p:nvGrpSpPr>
        <p:grpSpPr bwMode="auto">
          <a:xfrm>
            <a:off x="3505200" y="5638799"/>
            <a:ext cx="1828800" cy="990601"/>
            <a:chOff x="3648" y="2976"/>
            <a:chExt cx="1152" cy="624"/>
          </a:xfrm>
        </p:grpSpPr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3648" y="3125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B =  </a:t>
              </a:r>
              <a:r>
                <a:rPr lang="en-US" sz="2400" b="1" dirty="0">
                  <a:latin typeface="Arial Narrow" pitchFamily="34" charset="0"/>
                </a:rPr>
                <a:t>-----------</a:t>
              </a:r>
              <a:endParaRPr lang="en-US" sz="2400" b="1" baseline="-25000" dirty="0">
                <a:latin typeface="Arial Narrow" pitchFamily="34" charset="0"/>
              </a:endParaRPr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err="1">
                  <a:latin typeface="Arial Narrow" pitchFamily="34" charset="0"/>
                </a:rPr>
                <a:t>B</a:t>
              </a:r>
              <a:r>
                <a:rPr lang="en-US" sz="2400" b="1" baseline="-25000" dirty="0" err="1" smtClean="0">
                  <a:latin typeface="Arial Narrow" pitchFamily="34" charset="0"/>
                </a:rPr>
                <a:t>max</a:t>
              </a:r>
              <a:r>
                <a:rPr lang="en-US" sz="2400" b="1" baseline="-25000" dirty="0" smtClean="0">
                  <a:latin typeface="Arial Narrow" pitchFamily="34" charset="0"/>
                </a:rPr>
                <a:t> </a:t>
              </a:r>
              <a:r>
                <a:rPr lang="en-US" sz="2400" b="1" dirty="0" err="1">
                  <a:latin typeface="Arial Narrow" pitchFamily="34" charset="0"/>
                </a:rPr>
                <a:t>xC</a:t>
              </a:r>
              <a:r>
                <a:rPr lang="en-US" sz="2400" b="1" dirty="0">
                  <a:latin typeface="Arial Narrow" pitchFamily="34" charset="0"/>
                </a:rPr>
                <a:t> </a:t>
              </a:r>
              <a:endParaRPr lang="en-US" sz="2400" b="1" baseline="-25000" dirty="0">
                <a:latin typeface="Arial Narrow" pitchFamily="34" charset="0"/>
              </a:endParaRPr>
            </a:p>
          </p:txBody>
        </p:sp>
        <p:sp>
          <p:nvSpPr>
            <p:cNvPr id="27" name="Rectangle 61"/>
            <p:cNvSpPr>
              <a:spLocks noChangeArrowheads="1"/>
            </p:cNvSpPr>
            <p:nvPr/>
          </p:nvSpPr>
          <p:spPr bwMode="auto">
            <a:xfrm>
              <a:off x="3982" y="3270"/>
              <a:ext cx="8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latin typeface="Arial Narrow" pitchFamily="34" charset="0"/>
                </a:rPr>
                <a:t>C+ </a:t>
              </a:r>
              <a:r>
                <a:rPr lang="en-US" sz="2800" b="1" dirty="0" smtClean="0">
                  <a:latin typeface="Arial Narrow" pitchFamily="34" charset="0"/>
                </a:rPr>
                <a:t>K</a:t>
              </a:r>
              <a:r>
                <a:rPr lang="en-US" sz="1600" b="1" dirty="0" smtClean="0">
                  <a:latin typeface="Arial Narrow" pitchFamily="34" charset="0"/>
                </a:rPr>
                <a:t>D</a:t>
              </a:r>
              <a:endParaRPr lang="en-US" sz="2800" b="1" baseline="-25000" dirty="0">
                <a:latin typeface="Arial Narrow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28600" y="46554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2400" b="1" dirty="0" smtClean="0">
                <a:latin typeface="Arial Narrow" pitchFamily="34" charset="0"/>
                <a:cs typeface="Arial" charset="0"/>
              </a:rPr>
              <a:t>The relationship between drug binding &amp; drug concentration is expressed mathematically by the following equation:-</a:t>
            </a:r>
            <a:endParaRPr lang="en-US" sz="2400" b="1" dirty="0">
              <a:latin typeface="Arial Narrow" pitchFamily="34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9700" y="3588603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2400" b="1" dirty="0" smtClean="0">
                <a:latin typeface="Arial Narrow" pitchFamily="34" charset="0"/>
              </a:rPr>
              <a:t>At equilibrium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the equilibrium dissociation constant (</a:t>
            </a:r>
            <a:r>
              <a:rPr lang="en-US" sz="2400" b="1" i="1" dirty="0" smtClean="0">
                <a:solidFill>
                  <a:srgbClr val="0000FF"/>
                </a:solidFill>
                <a:latin typeface="Arial Narrow" pitchFamily="34" charset="0"/>
              </a:rPr>
              <a:t>K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D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is presented by ratio (</a:t>
            </a:r>
            <a:r>
              <a:rPr lang="en-US" sz="2400" b="1" i="1" dirty="0" smtClean="0">
                <a:latin typeface="Arial Narrow" pitchFamily="34" charset="0"/>
              </a:rPr>
              <a:t>k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/</a:t>
            </a:r>
            <a:r>
              <a:rPr lang="en-US" sz="2400" b="1" i="1" dirty="0" smtClean="0">
                <a:latin typeface="Arial Narrow" pitchFamily="34" charset="0"/>
              </a:rPr>
              <a:t>k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2734"/>
            <a:ext cx="1447800" cy="139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4" name="Rectangle 31"/>
          <p:cNvSpPr>
            <a:spLocks noChangeArrowheads="1"/>
          </p:cNvSpPr>
          <p:nvPr/>
        </p:nvSpPr>
        <p:spPr bwMode="auto">
          <a:xfrm>
            <a:off x="990600" y="223838"/>
            <a:ext cx="3810000" cy="46196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Curve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304800" y="1066800"/>
            <a:ext cx="4640263" cy="3200400"/>
            <a:chOff x="304800" y="1981200"/>
            <a:chExt cx="4640609" cy="3199829"/>
          </a:xfrm>
        </p:grpSpPr>
        <p:pic>
          <p:nvPicPr>
            <p:cNvPr id="3790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" name="Rounded Rectangle 54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121275" y="1066800"/>
            <a:ext cx="3565525" cy="3159125"/>
            <a:chOff x="5122041" y="1981200"/>
            <a:chExt cx="3564759" cy="3159325"/>
          </a:xfrm>
        </p:grpSpPr>
        <p:pic>
          <p:nvPicPr>
            <p:cNvPr id="3790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6" name="Rounded Rectangle 55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3968750" y="681038"/>
            <a:ext cx="4899025" cy="768350"/>
            <a:chOff x="3969241" y="681335"/>
            <a:chExt cx="4898523" cy="767259"/>
          </a:xfrm>
        </p:grpSpPr>
        <p:sp>
          <p:nvSpPr>
            <p:cNvPr id="37905" name="Rectangle 5"/>
            <p:cNvSpPr>
              <a:spLocks noChangeArrowheads="1"/>
            </p:cNvSpPr>
            <p:nvPr/>
          </p:nvSpPr>
          <p:spPr bwMode="auto">
            <a:xfrm>
              <a:off x="3969241" y="681335"/>
              <a:ext cx="4898523" cy="46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rial Narrow" pitchFamily="34" charset="0"/>
                </a:rPr>
                <a:t>(</a:t>
              </a:r>
              <a:r>
                <a:rPr lang="en-US" sz="2400" b="1" i="1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  <a:r>
                <a:rPr lang="en-US" sz="2400" b="1" baseline="-25000">
                  <a:solidFill>
                    <a:srgbClr val="FF0000"/>
                  </a:solidFill>
                  <a:latin typeface="Arial Narrow" pitchFamily="34" charset="0"/>
                </a:rPr>
                <a:t>max</a:t>
              </a:r>
              <a:r>
                <a:rPr lang="en-US" sz="2400" b="1">
                  <a:solidFill>
                    <a:srgbClr val="FF0000"/>
                  </a:solidFill>
                  <a:latin typeface="Arial Narrow" pitchFamily="34" charset="0"/>
                </a:rPr>
                <a:t>): </a:t>
              </a:r>
              <a:r>
                <a:rPr lang="en-US" sz="2400" b="1">
                  <a:latin typeface="Arial Narrow" pitchFamily="34" charset="0"/>
                </a:rPr>
                <a:t>T</a:t>
              </a:r>
              <a:r>
                <a:rPr lang="en-US" sz="2000" b="1">
                  <a:latin typeface="Arial Narrow" pitchFamily="34" charset="0"/>
                </a:rPr>
                <a:t>otal density of receptors in the tissue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076638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0" y="4800600"/>
            <a:ext cx="9144000" cy="1724025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0000FF"/>
                </a:solidFill>
                <a:latin typeface="Arial Narrow" pitchFamily="34" charset="0"/>
              </a:rPr>
              <a:t>Concentration-Binding curves are used to determine:</a:t>
            </a:r>
          </a:p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 </a:t>
            </a:r>
            <a:endParaRPr lang="en-US" sz="1000" b="1" dirty="0"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</a:rPr>
              <a:t>The </a:t>
            </a:r>
            <a:r>
              <a:rPr lang="en-US" sz="2200" b="1" i="1" dirty="0">
                <a:latin typeface="Arial Narrow" pitchFamily="34" charset="0"/>
              </a:rPr>
              <a:t>binding capacity</a:t>
            </a:r>
            <a:r>
              <a:rPr lang="en-US" sz="2200" b="1" dirty="0">
                <a:latin typeface="Arial Narrow" pitchFamily="34" charset="0"/>
              </a:rPr>
              <a:t> (</a:t>
            </a:r>
            <a:r>
              <a:rPr lang="en-US" sz="2200" b="1" i="1" dirty="0" err="1">
                <a:latin typeface="Arial Narrow" pitchFamily="34" charset="0"/>
              </a:rPr>
              <a:t>B</a:t>
            </a:r>
            <a:r>
              <a:rPr lang="en-US" sz="2200" b="1" baseline="-25000" dirty="0" err="1">
                <a:latin typeface="Arial Narrow" pitchFamily="34" charset="0"/>
              </a:rPr>
              <a:t>max</a:t>
            </a:r>
            <a:r>
              <a:rPr lang="en-US" sz="2200" b="1" dirty="0">
                <a:latin typeface="Arial Narrow" pitchFamily="34" charset="0"/>
              </a:rPr>
              <a:t>) → total density of receptors in the tissues.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</a:rPr>
              <a:t>The affinity of D for receptor</a:t>
            </a:r>
          </a:p>
          <a:p>
            <a:pPr marL="342900" indent="-342900">
              <a:defRPr/>
            </a:pPr>
            <a:r>
              <a:rPr lang="en-US" sz="2200" b="1" dirty="0">
                <a:latin typeface="Arial Narrow" pitchFamily="34" charset="0"/>
              </a:rPr>
              <a:t>      The higher the affinity of D for receptor the lower is the K</a:t>
            </a:r>
            <a:r>
              <a:rPr lang="en-US" sz="2200" b="1" baseline="-25000" dirty="0">
                <a:latin typeface="Arial Narrow" pitchFamily="34" charset="0"/>
              </a:rPr>
              <a:t>D  </a:t>
            </a:r>
            <a:r>
              <a:rPr lang="en-US" sz="2200" b="1" dirty="0">
                <a:latin typeface="Arial Narrow" pitchFamily="34" charset="0"/>
              </a:rPr>
              <a:t> i.e. inverse relation  </a:t>
            </a:r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762000" y="3429000"/>
            <a:ext cx="8001000" cy="1223963"/>
            <a:chOff x="762000" y="3429000"/>
            <a:chExt cx="8001000" cy="1223555"/>
          </a:xfrm>
        </p:grpSpPr>
        <p:sp>
          <p:nvSpPr>
            <p:cNvPr id="37903" name="Rectangle 53"/>
            <p:cNvSpPr>
              <a:spLocks noChangeArrowheads="1"/>
            </p:cNvSpPr>
            <p:nvPr/>
          </p:nvSpPr>
          <p:spPr bwMode="auto">
            <a:xfrm>
              <a:off x="762000" y="4191002"/>
              <a:ext cx="8001000" cy="46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</a:t>
              </a:r>
              <a:r>
                <a:rPr lang="en-US" sz="2400" b="1">
                  <a:solidFill>
                    <a:srgbClr val="FF0000"/>
                  </a:solidFill>
                </a:rPr>
                <a:t>(k</a:t>
              </a:r>
              <a:r>
                <a:rPr lang="en-US" sz="2400" b="1" baseline="-25000">
                  <a:solidFill>
                    <a:srgbClr val="FF0000"/>
                  </a:solidFill>
                </a:rPr>
                <a:t>D </a:t>
              </a:r>
              <a:r>
                <a:rPr lang="en-US" sz="2400" b="1">
                  <a:solidFill>
                    <a:srgbClr val="FF0000"/>
                  </a:solidFill>
                </a:rPr>
                <a:t>) </a:t>
              </a:r>
              <a:r>
                <a:rPr lang="en-US" b="1"/>
                <a:t>= [C] of D required to occupy  50% of receptors at equilibrium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914552" y="3733648"/>
              <a:ext cx="914095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41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486400" y="533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 dirty="0">
                <a:latin typeface="Arial Narrow" pitchFamily="34" charset="0"/>
              </a:rPr>
              <a:t>BP, HR, FBG, Cholesterol,… </a:t>
            </a: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3" cstate="print"/>
          <a:srcRect l="6828" t="32433" r="7141" b="2702"/>
          <a:stretch>
            <a:fillRect/>
          </a:stretch>
        </p:blipFill>
        <p:spPr bwMode="auto">
          <a:xfrm>
            <a:off x="457200" y="1447800"/>
            <a:ext cx="61722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5"/>
          <p:cNvPicPr>
            <a:picLocks noChangeAspect="1" noChangeArrowheads="1"/>
          </p:cNvPicPr>
          <p:nvPr/>
        </p:nvPicPr>
        <p:blipFill>
          <a:blip r:embed="rId4" cstate="print"/>
          <a:srcRect l="4597" t="6949" r="54942" b="17796"/>
          <a:stretch>
            <a:fillRect/>
          </a:stretch>
        </p:blipFill>
        <p:spPr bwMode="auto">
          <a:xfrm>
            <a:off x="4648200" y="37338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/>
          <a:srcRect l="44138" t="6102" r="13564" b="17796"/>
          <a:stretch>
            <a:fillRect/>
          </a:stretch>
        </p:blipFill>
        <p:spPr bwMode="auto">
          <a:xfrm>
            <a:off x="4572000" y="3733800"/>
            <a:ext cx="3429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1143000" y="228600"/>
            <a:ext cx="48006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43362" name="Group 354"/>
          <p:cNvGrpSpPr>
            <a:grpSpLocks/>
          </p:cNvGrpSpPr>
          <p:nvPr/>
        </p:nvGrpSpPr>
        <p:grpSpPr bwMode="auto">
          <a:xfrm>
            <a:off x="-76200" y="819150"/>
            <a:ext cx="4343400" cy="3863976"/>
            <a:chOff x="-48" y="516"/>
            <a:chExt cx="2736" cy="2434"/>
          </a:xfrm>
        </p:grpSpPr>
        <p:sp>
          <p:nvSpPr>
            <p:cNvPr id="43096" name="Text Box 88"/>
            <p:cNvSpPr txBox="1">
              <a:spLocks noChangeArrowheads="1"/>
            </p:cNvSpPr>
            <p:nvPr/>
          </p:nvSpPr>
          <p:spPr bwMode="auto">
            <a:xfrm>
              <a:off x="-48" y="130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097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10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3130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3137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3145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43152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43163" name="Group 155"/>
          <p:cNvGrpSpPr>
            <a:grpSpLocks/>
          </p:cNvGrpSpPr>
          <p:nvPr/>
        </p:nvGrpSpPr>
        <p:grpSpPr bwMode="auto">
          <a:xfrm>
            <a:off x="1260475" y="2493962"/>
            <a:ext cx="341313" cy="1495425"/>
            <a:chOff x="1178" y="1552"/>
            <a:chExt cx="215" cy="942"/>
          </a:xfrm>
        </p:grpSpPr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3103" name="Group 95"/>
          <p:cNvGrpSpPr>
            <a:grpSpLocks/>
          </p:cNvGrpSpPr>
          <p:nvPr/>
        </p:nvGrpSpPr>
        <p:grpSpPr bwMode="auto">
          <a:xfrm>
            <a:off x="1284288" y="1311275"/>
            <a:ext cx="2897187" cy="2654300"/>
            <a:chOff x="1950" y="1349"/>
            <a:chExt cx="2489" cy="2236"/>
          </a:xfrm>
        </p:grpSpPr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158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43160" name="Rectangle 39"/>
          <p:cNvSpPr>
            <a:spLocks noChangeArrowheads="1"/>
          </p:cNvSpPr>
          <p:nvPr/>
        </p:nvSpPr>
        <p:spPr bwMode="auto">
          <a:xfrm>
            <a:off x="2667000" y="654050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3162" name="TextBox 56"/>
          <p:cNvSpPr txBox="1">
            <a:spLocks noChangeArrowheads="1"/>
          </p:cNvSpPr>
          <p:nvPr/>
        </p:nvSpPr>
        <p:spPr bwMode="auto">
          <a:xfrm>
            <a:off x="4267200" y="672921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Effect when </a:t>
            </a:r>
            <a:r>
              <a:rPr lang="en-US" b="1" i="1" dirty="0">
                <a:latin typeface="Arial Narrow" pitchFamily="34" charset="0"/>
              </a:rPr>
              <a:t>all the </a:t>
            </a:r>
            <a:r>
              <a:rPr lang="en-US" b="1" i="1" dirty="0" smtClean="0">
                <a:latin typeface="Arial Narrow" pitchFamily="34" charset="0"/>
              </a:rPr>
              <a:t>receptors </a:t>
            </a:r>
            <a:r>
              <a:rPr lang="en-US" b="1" i="1" dirty="0">
                <a:latin typeface="Arial Narrow" pitchFamily="34" charset="0"/>
              </a:rPr>
              <a:t>are occupied by D</a:t>
            </a:r>
          </a:p>
        </p:txBody>
      </p:sp>
      <p:sp>
        <p:nvSpPr>
          <p:cNvPr id="43164" name="TextBox 57"/>
          <p:cNvSpPr txBox="1">
            <a:spLocks noChangeArrowheads="1"/>
          </p:cNvSpPr>
          <p:nvPr/>
        </p:nvSpPr>
        <p:spPr bwMode="auto">
          <a:xfrm>
            <a:off x="533400" y="464820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Arial Narrow" pitchFamily="34" charset="0"/>
              </a:rPr>
              <a:t>C that gives the  half-maximal effect</a:t>
            </a:r>
          </a:p>
        </p:txBody>
      </p:sp>
      <p:grpSp>
        <p:nvGrpSpPr>
          <p:cNvPr id="43172" name="Group 164"/>
          <p:cNvGrpSpPr>
            <a:grpSpLocks/>
          </p:cNvGrpSpPr>
          <p:nvPr/>
        </p:nvGrpSpPr>
        <p:grpSpPr bwMode="auto">
          <a:xfrm>
            <a:off x="6934200" y="2316162"/>
            <a:ext cx="1828800" cy="776288"/>
            <a:chOff x="3648" y="2976"/>
            <a:chExt cx="1152" cy="489"/>
          </a:xfrm>
        </p:grpSpPr>
        <p:sp>
          <p:nvSpPr>
            <p:cNvPr id="43169" name="Rectangle 59"/>
            <p:cNvSpPr>
              <a:spLocks noChangeArrowheads="1"/>
            </p:cNvSpPr>
            <p:nvPr/>
          </p:nvSpPr>
          <p:spPr bwMode="auto">
            <a:xfrm>
              <a:off x="3648" y="3056"/>
              <a:ext cx="7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E=  -----------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43170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E</a:t>
              </a:r>
              <a:r>
                <a:rPr lang="en-US" b="1" baseline="-25000">
                  <a:latin typeface="Arial Narrow" pitchFamily="34" charset="0"/>
                </a:rPr>
                <a:t>max </a:t>
              </a:r>
              <a:r>
                <a:rPr lang="en-US" b="1">
                  <a:latin typeface="Arial Narrow" pitchFamily="34" charset="0"/>
                </a:rPr>
                <a:t>xC 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43171" name="Rectangle 61"/>
            <p:cNvSpPr>
              <a:spLocks noChangeArrowheads="1"/>
            </p:cNvSpPr>
            <p:nvPr/>
          </p:nvSpPr>
          <p:spPr bwMode="auto">
            <a:xfrm>
              <a:off x="3982" y="3196"/>
              <a:ext cx="8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latin typeface="Arial Narrow" pitchFamily="34" charset="0"/>
                </a:rPr>
                <a:t>C+ EC</a:t>
              </a:r>
              <a:r>
                <a:rPr lang="en-US" sz="2200" b="1" baseline="-25000">
                  <a:latin typeface="Arial Narrow" pitchFamily="34" charset="0"/>
                </a:rPr>
                <a:t>50</a:t>
              </a:r>
              <a:r>
                <a:rPr lang="en-US" sz="2200" b="1">
                  <a:latin typeface="Arial Narrow" pitchFamily="34" charset="0"/>
                </a:rPr>
                <a:t> </a:t>
              </a:r>
              <a:endParaRPr lang="en-US" sz="2200" b="1" baseline="-25000">
                <a:latin typeface="Arial Narrow" pitchFamily="34" charset="0"/>
              </a:endParaRPr>
            </a:p>
          </p:txBody>
        </p:sp>
      </p:grpSp>
      <p:sp>
        <p:nvSpPr>
          <p:cNvPr id="43173" name="Rectangle 36"/>
          <p:cNvSpPr>
            <a:spLocks noChangeArrowheads="1"/>
          </p:cNvSpPr>
          <p:nvPr/>
        </p:nvSpPr>
        <p:spPr bwMode="auto">
          <a:xfrm>
            <a:off x="3962400" y="1325562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As C ↑</a:t>
            </a:r>
            <a:r>
              <a:rPr lang="en-US" sz="2000" b="1" i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sz="2000" b="1" i="1" dirty="0">
                <a:latin typeface="Arial Narrow" pitchFamily="34" charset="0"/>
              </a:rPr>
              <a:t> response increment ↓</a:t>
            </a:r>
          </a:p>
        </p:txBody>
      </p:sp>
      <p:grpSp>
        <p:nvGrpSpPr>
          <p:cNvPr id="43355" name="Group 347"/>
          <p:cNvGrpSpPr>
            <a:grpSpLocks/>
          </p:cNvGrpSpPr>
          <p:nvPr/>
        </p:nvGrpSpPr>
        <p:grpSpPr bwMode="auto">
          <a:xfrm>
            <a:off x="3856037" y="944562"/>
            <a:ext cx="4144962" cy="3932238"/>
            <a:chOff x="2429" y="576"/>
            <a:chExt cx="2611" cy="2477"/>
          </a:xfrm>
        </p:grpSpPr>
        <p:grpSp>
          <p:nvGrpSpPr>
            <p:cNvPr id="43262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43263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432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0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291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43292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43293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43294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5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6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7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8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9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00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301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43302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43303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5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6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7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9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0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2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3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4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5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6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0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3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4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5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34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335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43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43342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43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43347" name="Text Box 339"/>
            <p:cNvSpPr txBox="1">
              <a:spLocks noChangeArrowheads="1"/>
            </p:cNvSpPr>
            <p:nvPr/>
          </p:nvSpPr>
          <p:spPr bwMode="auto">
            <a:xfrm>
              <a:off x="2429" y="129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348" name="Text Box 340"/>
            <p:cNvSpPr txBox="1">
              <a:spLocks noChangeArrowheads="1"/>
            </p:cNvSpPr>
            <p:nvPr/>
          </p:nvSpPr>
          <p:spPr bwMode="auto">
            <a:xfrm>
              <a:off x="4560" y="268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grpSp>
          <p:nvGrpSpPr>
            <p:cNvPr id="43349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43350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53" name="Text Box 345"/>
            <p:cNvSpPr txBox="1">
              <a:spLocks noChangeArrowheads="1"/>
            </p:cNvSpPr>
            <p:nvPr/>
          </p:nvSpPr>
          <p:spPr bwMode="auto">
            <a:xfrm>
              <a:off x="3984" y="2784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3354" name="Line 346"/>
            <p:cNvSpPr>
              <a:spLocks noChangeShapeType="1"/>
            </p:cNvSpPr>
            <p:nvPr/>
          </p:nvSpPr>
          <p:spPr bwMode="auto">
            <a:xfrm>
              <a:off x="4224" y="2720"/>
              <a:ext cx="0" cy="112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4648200"/>
            <a:ext cx="9144000" cy="2092881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Graded dose-response curves are used to determine:</a:t>
            </a:r>
          </a:p>
          <a:p>
            <a:r>
              <a:rPr lang="en-US" sz="600" b="1" dirty="0">
                <a:latin typeface="Arial Narrow" pitchFamily="34" charset="0"/>
              </a:rPr>
              <a:t> </a:t>
            </a:r>
            <a:endParaRPr lang="en-US" sz="200" b="1" dirty="0">
              <a:latin typeface="Arial Narrow" pitchFamily="34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max efficacy</a:t>
            </a:r>
            <a:r>
              <a:rPr lang="en-US" sz="2000" b="1" dirty="0">
                <a:latin typeface="Arial Narrow" pitchFamily="34" charset="0"/>
              </a:rPr>
              <a:t> (</a:t>
            </a:r>
            <a:r>
              <a:rPr lang="en-US" sz="2000" b="1" i="1" dirty="0" err="1">
                <a:latin typeface="Arial Narrow" pitchFamily="34" charset="0"/>
              </a:rPr>
              <a:t>E</a:t>
            </a:r>
            <a:r>
              <a:rPr lang="en-US" sz="2000" b="1" baseline="-25000" dirty="0" err="1">
                <a:latin typeface="Arial Narrow" pitchFamily="34" charset="0"/>
              </a:rPr>
              <a:t>max</a:t>
            </a:r>
            <a:r>
              <a:rPr lang="en-US" sz="2000" b="1" dirty="0">
                <a:latin typeface="Arial Narrow" pitchFamily="34" charset="0"/>
              </a:rPr>
              <a:t>) → highest limit of dose-response relationship on response axis. </a:t>
            </a: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potency</a:t>
            </a:r>
            <a:r>
              <a:rPr lang="en-US" sz="2000" b="1" dirty="0">
                <a:latin typeface="Arial Narrow" pitchFamily="34" charset="0"/>
              </a:rPr>
              <a:t> = The concentration of drug required to produce a specified response</a:t>
            </a:r>
          </a:p>
          <a:p>
            <a:r>
              <a:rPr lang="en-US" sz="2000" b="1" dirty="0">
                <a:latin typeface="Arial Narrow" pitchFamily="34" charset="0"/>
              </a:rPr>
              <a:t>    The smaller the EC</a:t>
            </a:r>
            <a:r>
              <a:rPr lang="en-US" sz="2000" b="1" baseline="-25000" dirty="0">
                <a:latin typeface="Arial Narrow" pitchFamily="34" charset="0"/>
              </a:rPr>
              <a:t>50</a:t>
            </a:r>
            <a:r>
              <a:rPr lang="en-US" sz="2000" b="1" dirty="0">
                <a:latin typeface="Arial Narrow" pitchFamily="34" charset="0"/>
              </a:rPr>
              <a:t> , the greater the potency of the agonist,  </a:t>
            </a:r>
            <a:r>
              <a:rPr lang="en-US" sz="2000" b="1" dirty="0" err="1" smtClean="0">
                <a:latin typeface="Arial Narrow" pitchFamily="34" charset="0"/>
              </a:rPr>
              <a:t>i.e</a:t>
            </a:r>
            <a:r>
              <a:rPr lang="en-US" sz="2000" b="1" dirty="0" smtClean="0">
                <a:latin typeface="Arial Narrow" pitchFamily="34" charset="0"/>
              </a:rPr>
              <a:t> the </a:t>
            </a:r>
            <a:r>
              <a:rPr lang="en-US" sz="2000" b="1" dirty="0">
                <a:latin typeface="Arial Narrow" pitchFamily="34" charset="0"/>
              </a:rPr>
              <a:t>lower C needed to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 elicit the maximum biological response.</a:t>
            </a:r>
          </a:p>
          <a:p>
            <a:r>
              <a:rPr lang="en-US" sz="2000" b="1" dirty="0">
                <a:latin typeface="Arial Narrow" pitchFamily="34" charset="0"/>
              </a:rPr>
              <a:t>3. Compare the relative potency and efficacy of drugs that produce the same effect. 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1143000" y="4056062"/>
            <a:ext cx="838200" cy="667018"/>
            <a:chOff x="1143000" y="4025900"/>
            <a:chExt cx="838200" cy="667018"/>
          </a:xfrm>
        </p:grpSpPr>
        <p:sp>
          <p:nvSpPr>
            <p:cNvPr id="172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3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3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0" grpId="0"/>
      <p:bldP spid="43162" grpId="0"/>
      <p:bldP spid="43164" grpId="0"/>
      <p:bldP spid="43173" grpId="0"/>
      <p:bldP spid="6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314325" y="2025650"/>
            <a:ext cx="73914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5" name="TextBox 16"/>
          <p:cNvSpPr txBox="1">
            <a:spLocks noChangeArrowheads="1"/>
          </p:cNvSpPr>
          <p:nvPr/>
        </p:nvSpPr>
        <p:spPr bwMode="auto">
          <a:xfrm rot="16200000">
            <a:off x="7006431" y="3671094"/>
            <a:ext cx="2055813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0097CC"/>
                </a:solidFill>
                <a:latin typeface="Arial Narrow" pitchFamily="34" charset="0"/>
              </a:rPr>
              <a:t>A &gt; efficacy than B</a:t>
            </a:r>
          </a:p>
        </p:txBody>
      </p:sp>
      <p:sp>
        <p:nvSpPr>
          <p:cNvPr id="48136" name="TextBox 17"/>
          <p:cNvSpPr txBox="1">
            <a:spLocks noChangeArrowheads="1"/>
          </p:cNvSpPr>
          <p:nvPr/>
        </p:nvSpPr>
        <p:spPr bwMode="auto">
          <a:xfrm rot="16200000">
            <a:off x="7500144" y="3667919"/>
            <a:ext cx="1982787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0097CC"/>
                </a:solidFill>
                <a:latin typeface="Arial Narrow" pitchFamily="34" charset="0"/>
              </a:rPr>
              <a:t>B Partial Agonist</a:t>
            </a:r>
          </a:p>
        </p:txBody>
      </p:sp>
      <p:sp>
        <p:nvSpPr>
          <p:cNvPr id="48137" name="TextBox 30"/>
          <p:cNvSpPr txBox="1">
            <a:spLocks noChangeArrowheads="1"/>
          </p:cNvSpPr>
          <p:nvPr/>
        </p:nvSpPr>
        <p:spPr bwMode="auto">
          <a:xfrm rot="16200000">
            <a:off x="6523038" y="3656012"/>
            <a:ext cx="2133600" cy="3968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EFFICACY</a:t>
            </a:r>
          </a:p>
        </p:txBody>
      </p:sp>
      <p:sp>
        <p:nvSpPr>
          <p:cNvPr id="48139" name="TextBox 30"/>
          <p:cNvSpPr txBox="1">
            <a:spLocks noChangeArrowheads="1"/>
          </p:cNvSpPr>
          <p:nvPr/>
        </p:nvSpPr>
        <p:spPr bwMode="auto">
          <a:xfrm>
            <a:off x="4186238" y="5715000"/>
            <a:ext cx="152876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7CC"/>
                </a:solidFill>
                <a:latin typeface="Constantia" pitchFamily="18" charset="0"/>
              </a:rPr>
              <a:t>POTENCY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4200525" y="6153150"/>
            <a:ext cx="1524000" cy="3714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 &gt; potent B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64696" y="1969168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419600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143000" y="3429000"/>
            <a:ext cx="228600" cy="304800"/>
          </a:xfrm>
          <a:prstGeom prst="diamond">
            <a:avLst/>
          </a:prstGeom>
          <a:solidFill>
            <a:srgbClr val="2AB8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flipV="1">
            <a:off x="2895600" y="3962400"/>
            <a:ext cx="381000" cy="152400"/>
          </a:xfrm>
          <a:prstGeom prst="triangl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5713412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247209" y="3809603"/>
            <a:ext cx="22867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91 -0.00995 0.054 -0.01967 0.08282 -0.00532 C 0.11164 0.00903 0.15122 0.05672 0.17362 0.08588 C 0.19601 0.11505 0.19237 0.15162 0.21702 0.17014 C 0.24167 0.18866 0.29844 0.1963 0.32101 0.19653 C 0.34358 0.19676 0.3441 0.19097 0.35261 0.17199 C 0.36112 0.15301 0.3658 0.11343 0.3724 0.08241 C 0.379 0.05139 0.38386 0.01459 0.39202 -0.01412 C 0.40018 -0.04282 0.40799 -0.07338 0.42084 -0.08958 C 0.43403 -0.10578 0.43785 -0.10764 0.46962 -0.11065 C 0.50139 -0.11365 0.5882 -0.10764 0.61181 -0.10717 " pathEditMode="relative" ptsTypes="aaaaaaaaaaA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0.01551 0.0033 0.03102 0.0092 0.05255 C 0.01511 0.07408 0.0099 0.11783 0.03559 0.12986 C 0.06129 0.1419 0.13663 0.12755 0.1632 0.12454 C 0.18976 0.12153 0.18333 0.12153 0.19479 0.11227 C 0.20625 0.10301 0.21823 0.08611 0.2316 0.06852 C 0.24497 0.05093 0.26007 0.02431 0.275 0.00695 C 0.28993 -0.01042 0.30365 -0.02477 0.32101 -0.03518 C 0.33837 -0.0456 0.36372 -0.05278 0.37899 -0.05625 C 0.39427 -0.05972 0.40747 -0.05648 0.4132 -0.05625 " pathEditMode="relative" ptsTypes="aaaaaaaaaA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4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8" name="Picture 53" descr="Comparison of dose-response curves for drugs X, Y, and Z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4" y="1295400"/>
            <a:ext cx="3948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6"/>
          <p:cNvSpPr txBox="1">
            <a:spLocks noChangeArrowheads="1"/>
          </p:cNvSpPr>
          <p:nvPr/>
        </p:nvSpPr>
        <p:spPr bwMode="auto">
          <a:xfrm>
            <a:off x="4124324" y="58674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X &gt; potent than Y &amp; Z </a:t>
            </a:r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 rot="16200000">
            <a:off x="6824662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X &amp; Z &gt; efficacy than Y </a:t>
            </a:r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 rot="16200000">
            <a:off x="6367461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X &amp; Z are equal efficacy 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4124324" y="63246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Y&gt; potent than Z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06899" y="432736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741068" y="451706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541168" y="4326566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2970212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1929064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orizontal Scroll 24"/>
          <p:cNvSpPr/>
          <p:nvPr/>
        </p:nvSpPr>
        <p:spPr>
          <a:xfrm>
            <a:off x="304800" y="4191000"/>
            <a:ext cx="3124200" cy="1600200"/>
          </a:xfrm>
          <a:prstGeom prst="horizontalScroll">
            <a:avLst/>
          </a:prstGeom>
          <a:solidFill>
            <a:schemeClr val="bg1"/>
          </a:solidFill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Y &gt; potent but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&lt; efficacious than Z 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5444708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44394" y="3199606"/>
            <a:ext cx="3657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1" grpId="0" animBg="1"/>
      <p:bldP spid="49162" grpId="0" animBg="1"/>
      <p:bldP spid="4916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1025</Words>
  <Application>Microsoft Office PowerPoint</Application>
  <PresentationFormat>On-screen Show (4:3)</PresentationFormat>
  <Paragraphs>244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أحمد</cp:lastModifiedBy>
  <cp:revision>200</cp:revision>
  <dcterms:created xsi:type="dcterms:W3CDTF">2010-09-28T15:47:12Z</dcterms:created>
  <dcterms:modified xsi:type="dcterms:W3CDTF">2013-10-24T06:57:43Z</dcterms:modified>
</cp:coreProperties>
</file>