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0" r:id="rId2"/>
    <p:sldId id="369" r:id="rId3"/>
    <p:sldId id="275" r:id="rId4"/>
    <p:sldId id="401" r:id="rId5"/>
    <p:sldId id="400" r:id="rId6"/>
    <p:sldId id="405" r:id="rId7"/>
    <p:sldId id="406" r:id="rId8"/>
    <p:sldId id="407" r:id="rId9"/>
    <p:sldId id="387" r:id="rId10"/>
    <p:sldId id="411" r:id="rId11"/>
    <p:sldId id="412" r:id="rId12"/>
    <p:sldId id="391" r:id="rId13"/>
    <p:sldId id="393" r:id="rId14"/>
    <p:sldId id="413" r:id="rId15"/>
    <p:sldId id="415" r:id="rId16"/>
    <p:sldId id="41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9CD4"/>
    <a:srgbClr val="5100C8"/>
    <a:srgbClr val="AA71FF"/>
    <a:srgbClr val="D8BDFF"/>
    <a:srgbClr val="6600FF"/>
    <a:srgbClr val="FF00FF"/>
    <a:srgbClr val="FF0066"/>
    <a:srgbClr val="7B48A2"/>
    <a:srgbClr val="EBE2F2"/>
    <a:srgbClr val="FFE5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67" autoAdjust="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15F5C-3627-4B5C-9672-A6905F592185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48953-EE95-4C30-B70B-FC9C078C1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3A84B3-885B-4722-A1CC-907C632DFD18}" type="datetimeFigureOut">
              <a:rPr lang="en-US"/>
              <a:pPr>
                <a:defRPr/>
              </a:pPr>
              <a:t>10/30/2013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E683299-43F4-4C81-B6CD-5527A3FE8E3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55250-10E8-42B3-8551-CC757E156B9A}" type="datetimeFigureOut">
              <a:rPr lang="en-US"/>
              <a:pPr>
                <a:defRPr/>
              </a:pPr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A8137-7090-4010-9DF7-0050F41022C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0E40A-BED4-4210-8023-F0B7429E1AA3}" type="datetimeFigureOut">
              <a:rPr lang="en-US"/>
              <a:pPr>
                <a:defRPr/>
              </a:pPr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141FB-163A-478D-ABF8-93DE70BB0F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85621-1CE6-4346-B336-21F87F8E1B1E}" type="datetimeFigureOut">
              <a:rPr lang="en-US"/>
              <a:pPr>
                <a:defRPr/>
              </a:pPr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5FB93-29EB-4AFE-9EC7-CAF204DB3E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84B7C-2F33-4606-AEBB-E9570FF945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85607-23D9-4831-9D54-8BD415E63C7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4A396-5E24-4C13-AF76-1CB91F894F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A11C5-BF5A-4046-8000-FBD2E6A4A4D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95C4E-F7EE-40DA-AC9C-181A3E19BC87}" type="datetimeFigureOut">
              <a:rPr lang="en-US"/>
              <a:pPr>
                <a:defRPr/>
              </a:pPr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58AC3-E09A-41E4-BDEA-C1DE2D87ACF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FE5E4-F5AA-4A28-B988-4B6A7DE1E307}" type="datetimeFigureOut">
              <a:rPr lang="en-US"/>
              <a:pPr>
                <a:defRPr/>
              </a:pPr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98A4F-A2BF-4B1B-820B-AEB6C181C67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B91D3-C27D-4928-A2C7-CBDC62670C3C}" type="datetimeFigureOut">
              <a:rPr lang="en-US"/>
              <a:pPr>
                <a:defRPr/>
              </a:pPr>
              <a:t>10/30/2013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3E149-6041-455C-94A3-3C321504E95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C03A3-7547-4332-9908-2A182E4DA60B}" type="datetimeFigureOut">
              <a:rPr lang="en-US"/>
              <a:pPr>
                <a:defRPr/>
              </a:pPr>
              <a:t>10/30/2013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B5505-6A8C-4E18-B21C-0706A62575E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2CB2A-2B2F-43BE-AB19-2B10900CACFB}" type="datetimeFigureOut">
              <a:rPr lang="en-US"/>
              <a:pPr>
                <a:defRPr/>
              </a:pPr>
              <a:t>10/30/2013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70271-B87C-4CA6-A5C9-AC730DB3F9D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827C7-4AC1-4137-9979-DD980E099426}" type="datetimeFigureOut">
              <a:rPr lang="en-US"/>
              <a:pPr>
                <a:defRPr/>
              </a:pPr>
              <a:t>10/30/2013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A8FE9-0430-46D1-8694-B9B361B2B32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54CD7-FDA8-443D-952C-CC6C2F2AE3D3}" type="datetimeFigureOut">
              <a:rPr lang="en-US"/>
              <a:pPr>
                <a:defRPr/>
              </a:pPr>
              <a:t>10/30/2013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7AA7B-3ED9-40F9-A660-40F403A6990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CC0D0-65A9-49EA-89B8-40981EC0B4B3}" type="datetimeFigureOut">
              <a:rPr lang="en-US"/>
              <a:pPr>
                <a:defRPr/>
              </a:pPr>
              <a:t>10/30/2013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7CF9C-2BF2-483A-A0EE-2B7E655EFA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46E547-0D8A-41AD-B3CA-12CEAA634F27}" type="datetimeFigureOut">
              <a:rPr lang="en-US"/>
              <a:pPr>
                <a:defRPr/>
              </a:pPr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DD554C5-05E5-4E93-87C8-A96712DE78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ectangle 3"/>
          <p:cNvGrpSpPr>
            <a:grpSpLocks/>
          </p:cNvGrpSpPr>
          <p:nvPr/>
        </p:nvGrpSpPr>
        <p:grpSpPr bwMode="auto">
          <a:xfrm flipH="1" flipV="1"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0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20482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9E8E0"/>
              </a:clrFrom>
              <a:clrTo>
                <a:srgbClr val="C9E8E0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0" y="152400"/>
            <a:ext cx="34290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0" y="4343400"/>
            <a:ext cx="9144000" cy="954088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Broadway" pitchFamily="82" charset="0"/>
              </a:rPr>
              <a:t>TOLERANCE,  DESENSITIZATION  &amp;</a:t>
            </a:r>
          </a:p>
          <a:p>
            <a:pPr algn="ctr"/>
            <a:r>
              <a:rPr lang="en-US" sz="2800">
                <a:solidFill>
                  <a:srgbClr val="002060"/>
                </a:solidFill>
                <a:latin typeface="Broadway" pitchFamily="82" charset="0"/>
              </a:rPr>
              <a:t>ADVERSE DRUG REACTIONS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3600" y="231775"/>
            <a:ext cx="9144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dirty="0" err="1">
                <a:solidFill>
                  <a:srgbClr val="FF0000"/>
                </a:solidFill>
                <a:latin typeface="Britannic Bold" pitchFamily="34" charset="0"/>
                <a:cs typeface="+mn-cs"/>
              </a:rPr>
              <a:t>s</a:t>
            </a:r>
            <a:endParaRPr lang="en-US" sz="2800" dirty="0">
              <a:solidFill>
                <a:srgbClr val="FF0000"/>
              </a:solidFill>
              <a:latin typeface="Britannic Bold" pitchFamily="34" charset="0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81200" y="3048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latin typeface="Arial Narrow" pitchFamily="34" charset="0"/>
              </a:rPr>
              <a:t>By the end of this lecture you will be able to : 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048000" y="2743200"/>
            <a:ext cx="563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Recognize </a:t>
            </a: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patterns 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of adverse </a:t>
            </a: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 drug </a:t>
            </a:r>
            <a:b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    reactions (ADR)</a:t>
            </a:r>
            <a:endParaRPr lang="en-US" sz="2400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048000" y="1371600"/>
            <a:ext cx="609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Distinguish difference between  tolerance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and desensitization ( </a:t>
            </a:r>
            <a:r>
              <a:rPr lang="en-US" sz="2400" dirty="0" err="1">
                <a:solidFill>
                  <a:srgbClr val="07044C"/>
                </a:solidFill>
                <a:latin typeface="Calibri" pitchFamily="34" charset="0"/>
              </a:rPr>
              <a:t>tachyphylaxis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) and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reasons for their development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28600" y="76200"/>
            <a:ext cx="1600200" cy="762000"/>
            <a:chOff x="3810000" y="914400"/>
            <a:chExt cx="1600200" cy="762000"/>
          </a:xfrm>
        </p:grpSpPr>
        <p:sp>
          <p:nvSpPr>
            <p:cNvPr id="7" name="TextBox 6"/>
            <p:cNvSpPr txBox="1"/>
            <p:nvPr/>
          </p:nvSpPr>
          <p:spPr>
            <a:xfrm>
              <a:off x="38100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C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rot="5400000">
              <a:off x="4419601" y="10652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 bwMode="auto">
          <a:xfrm>
            <a:off x="1905000" y="381000"/>
            <a:ext cx="19050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cs typeface="+mn-cs"/>
              </a:rPr>
              <a:t>Continuous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905000" y="3053953"/>
            <a:ext cx="1371600" cy="46037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Delayed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28600" y="2749153"/>
            <a:ext cx="1524000" cy="797464"/>
            <a:chOff x="6248400" y="3429000"/>
            <a:chExt cx="1524000" cy="797464"/>
          </a:xfrm>
        </p:grpSpPr>
        <p:sp>
          <p:nvSpPr>
            <p:cNvPr id="13" name="TextBox 12"/>
            <p:cNvSpPr txBox="1"/>
            <p:nvPr/>
          </p:nvSpPr>
          <p:spPr bwMode="auto">
            <a:xfrm>
              <a:off x="6248400" y="3733800"/>
              <a:ext cx="1524000" cy="492664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D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rot="5400000">
              <a:off x="6742906" y="3619500"/>
              <a:ext cx="381794" cy="794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8600" y="3587353"/>
            <a:ext cx="6553200" cy="120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b="1" dirty="0">
                <a:latin typeface="Arial Narrow" pitchFamily="34" charset="0"/>
              </a:rPr>
              <a:t>Long after patients can show:</a:t>
            </a:r>
          </a:p>
          <a:p>
            <a:pPr>
              <a:lnSpc>
                <a:spcPts val="2100"/>
              </a:lnSpc>
              <a:spcBef>
                <a:spcPts val="1200"/>
              </a:spcBef>
              <a:buFontTx/>
              <a:buChar char="-"/>
            </a:pPr>
            <a:r>
              <a:rPr lang="en-US" sz="2400" dirty="0">
                <a:solidFill>
                  <a:srgbClr val="5100C8"/>
                </a:solidFill>
                <a:latin typeface="Bernard MT Condensed" pitchFamily="18" charset="0"/>
              </a:rPr>
              <a:t>TERATOGENICITY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after </a:t>
            </a:r>
            <a:r>
              <a:rPr lang="en-US" sz="2000" b="1" dirty="0" err="1" smtClean="0">
                <a:solidFill>
                  <a:srgbClr val="6600FF"/>
                </a:solidFill>
              </a:rPr>
              <a:t>retinoids</a:t>
            </a:r>
            <a:endParaRPr lang="en-US" sz="2000" b="1" dirty="0">
              <a:solidFill>
                <a:srgbClr val="6600FF"/>
              </a:solidFill>
            </a:endParaRPr>
          </a:p>
          <a:p>
            <a:pPr>
              <a:lnSpc>
                <a:spcPts val="2100"/>
              </a:lnSpc>
              <a:spcBef>
                <a:spcPts val="1200"/>
              </a:spcBef>
              <a:buFontTx/>
              <a:buChar char="-"/>
            </a:pP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400" dirty="0">
                <a:solidFill>
                  <a:srgbClr val="5100C8"/>
                </a:solidFill>
                <a:latin typeface="Bernard MT Condensed" pitchFamily="18" charset="0"/>
              </a:rPr>
              <a:t>CARCINOGENICITY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000" b="1" dirty="0">
                <a:latin typeface="Arial Narrow" pitchFamily="34" charset="0"/>
              </a:rPr>
              <a:t>after </a:t>
            </a:r>
            <a:r>
              <a:rPr lang="en-US" sz="2000" b="1" dirty="0" smtClean="0">
                <a:solidFill>
                  <a:srgbClr val="6600FF"/>
                </a:solidFill>
              </a:rPr>
              <a:t>smoking nicotine</a:t>
            </a:r>
            <a:endParaRPr lang="en-US" sz="2000" b="1" dirty="0">
              <a:solidFill>
                <a:srgbClr val="6600FF"/>
              </a:solidFill>
            </a:endParaRPr>
          </a:p>
        </p:txBody>
      </p:sp>
      <p:grpSp>
        <p:nvGrpSpPr>
          <p:cNvPr id="17" name="Group 41"/>
          <p:cNvGrpSpPr>
            <a:grpSpLocks/>
          </p:cNvGrpSpPr>
          <p:nvPr/>
        </p:nvGrpSpPr>
        <p:grpSpPr bwMode="auto">
          <a:xfrm>
            <a:off x="304800" y="4806553"/>
            <a:ext cx="1600200" cy="762000"/>
            <a:chOff x="7391400" y="914400"/>
            <a:chExt cx="1600200" cy="762000"/>
          </a:xfrm>
        </p:grpSpPr>
        <p:sp>
          <p:nvSpPr>
            <p:cNvPr id="18" name="TextBox 17"/>
            <p:cNvSpPr txBox="1"/>
            <p:nvPr/>
          </p:nvSpPr>
          <p:spPr>
            <a:xfrm>
              <a:off x="73914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rot="5400000">
              <a:off x="8077994" y="10660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 bwMode="auto">
          <a:xfrm>
            <a:off x="2057400" y="5111353"/>
            <a:ext cx="16764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End-of-Use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600" y="5613737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e.g. Patients on stoppage of              </a:t>
            </a:r>
          </a:p>
          <a:p>
            <a:r>
              <a:rPr lang="en-US" sz="2000" b="1" dirty="0" smtClean="0">
                <a:latin typeface="Arial Narrow" pitchFamily="34" charset="0"/>
              </a:rPr>
              <a:t>- </a:t>
            </a:r>
            <a:r>
              <a:rPr lang="en-US" sz="2000" b="1" dirty="0" err="1" smtClean="0">
                <a:solidFill>
                  <a:srgbClr val="6600FF"/>
                </a:solidFill>
              </a:rPr>
              <a:t>Clonidine</a:t>
            </a:r>
            <a:r>
              <a:rPr lang="en-US" sz="2000" b="1" dirty="0" smtClean="0">
                <a:latin typeface="Arial Narrow" pitchFamily="34" charset="0"/>
              </a:rPr>
              <a:t> develop rebound hypertension</a:t>
            </a:r>
          </a:p>
          <a:p>
            <a:pPr>
              <a:buFontTx/>
              <a:buChar char="-"/>
            </a:pP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>
                <a:solidFill>
                  <a:srgbClr val="6600FF"/>
                </a:solidFill>
              </a:rPr>
              <a:t>Morphine </a:t>
            </a:r>
            <a:r>
              <a:rPr lang="en-US" sz="2000" b="1" dirty="0" smtClean="0">
                <a:latin typeface="Arial Narrow" pitchFamily="34" charset="0"/>
              </a:rPr>
              <a:t>develop withdrawal syndrome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8600" y="838200"/>
            <a:ext cx="891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latin typeface="Arial Narrow" pitchFamily="34" charset="0"/>
              </a:rPr>
              <a:t>e.g. </a:t>
            </a:r>
            <a:r>
              <a:rPr lang="en-US" sz="2000" b="1" dirty="0" smtClean="0">
                <a:latin typeface="Arial Narrow" pitchFamily="34" charset="0"/>
              </a:rPr>
              <a:t>Patients can develop </a:t>
            </a:r>
            <a:endParaRPr lang="en-US" dirty="0" smtClean="0"/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b="1" dirty="0" smtClean="0">
                <a:solidFill>
                  <a:srgbClr val="FF00FF"/>
                </a:solidFill>
              </a:rPr>
              <a:t>Osteoporosis </a:t>
            </a:r>
            <a:r>
              <a:rPr lang="en-US" dirty="0" smtClean="0"/>
              <a:t>  </a:t>
            </a:r>
            <a:r>
              <a:rPr lang="en-US" sz="2000" b="1" dirty="0" smtClean="0">
                <a:latin typeface="Arial Narrow" pitchFamily="34" charset="0"/>
              </a:rPr>
              <a:t>secondary to chronic </a:t>
            </a:r>
            <a:r>
              <a:rPr lang="en-US" sz="2000" b="1" dirty="0" smtClean="0">
                <a:solidFill>
                  <a:srgbClr val="6600FF"/>
                </a:solidFill>
              </a:rPr>
              <a:t>corticosteroid</a:t>
            </a:r>
            <a:r>
              <a:rPr lang="en-US" dirty="0" smtClean="0"/>
              <a:t> </a:t>
            </a:r>
            <a:r>
              <a:rPr lang="en-US" sz="2000" b="1" dirty="0" smtClean="0">
                <a:latin typeface="Arial Narrow" pitchFamily="34" charset="0"/>
              </a:rPr>
              <a:t>intake</a:t>
            </a:r>
            <a:endParaRPr lang="en-US" b="1" dirty="0" smtClean="0">
              <a:latin typeface="Arial Narrow" pitchFamily="34" charset="0"/>
            </a:endParaRP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b="1" dirty="0" smtClean="0">
                <a:solidFill>
                  <a:srgbClr val="FF00FF"/>
                </a:solidFill>
              </a:rPr>
              <a:t>DEPENDENCE:</a:t>
            </a:r>
          </a:p>
          <a:p>
            <a:pPr marL="342900" indent="-548640">
              <a:spcBef>
                <a:spcPts val="0"/>
              </a:spcBef>
            </a:pPr>
            <a:r>
              <a:rPr lang="en-US" dirty="0" smtClean="0"/>
              <a:t>      a. </a:t>
            </a:r>
            <a:r>
              <a:rPr lang="en-US" b="1" dirty="0" smtClean="0"/>
              <a:t>Psychological [Craving]  </a:t>
            </a:r>
            <a:r>
              <a:rPr lang="en-US" sz="2000" b="1" dirty="0" smtClean="0">
                <a:latin typeface="Arial Narrow" pitchFamily="34" charset="0"/>
              </a:rPr>
              <a:t>as by </a:t>
            </a:r>
            <a:r>
              <a:rPr lang="en-US" sz="2000" b="1" dirty="0" smtClean="0">
                <a:solidFill>
                  <a:srgbClr val="6600FF"/>
                </a:solidFill>
              </a:rPr>
              <a:t>cannabis</a:t>
            </a:r>
            <a:endParaRPr lang="en-US" b="1" dirty="0" smtClean="0">
              <a:solidFill>
                <a:srgbClr val="6600FF"/>
              </a:solidFill>
            </a:endParaRPr>
          </a:p>
          <a:p>
            <a:pPr marL="342900" indent="-548640">
              <a:spcBef>
                <a:spcPts val="0"/>
              </a:spcBef>
            </a:pPr>
            <a:r>
              <a:rPr lang="en-US" dirty="0" smtClean="0"/>
              <a:t>      b. </a:t>
            </a:r>
            <a:r>
              <a:rPr lang="en-US" b="1" dirty="0" smtClean="0"/>
              <a:t>Psychological [Craving] + Physical withdrawal  manifestations (syndrome</a:t>
            </a:r>
            <a:r>
              <a:rPr lang="en-US" dirty="0" smtClean="0"/>
              <a:t>)  </a:t>
            </a:r>
            <a:br>
              <a:rPr lang="en-US" dirty="0" smtClean="0"/>
            </a:br>
            <a:r>
              <a:rPr lang="en-US" b="1" dirty="0" smtClean="0">
                <a:solidFill>
                  <a:srgbClr val="FF00FF"/>
                </a:solidFill>
              </a:rPr>
              <a:t>   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= ADDICTION </a:t>
            </a:r>
            <a:r>
              <a:rPr lang="en-US" sz="2000" b="1" dirty="0" smtClean="0">
                <a:latin typeface="Arial Narrow" pitchFamily="34" charset="0"/>
              </a:rPr>
              <a:t>as by </a:t>
            </a:r>
            <a:r>
              <a:rPr lang="en-US" sz="2000" b="1" dirty="0" smtClean="0">
                <a:solidFill>
                  <a:srgbClr val="6600FF"/>
                </a:solidFill>
              </a:rPr>
              <a:t>morphine</a:t>
            </a:r>
            <a:endParaRPr lang="en-US" b="1" dirty="0" smtClean="0">
              <a:solidFill>
                <a:srgbClr val="6600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2761028"/>
            <a:ext cx="9144000" cy="0"/>
          </a:xfrm>
          <a:prstGeom prst="line">
            <a:avLst/>
          </a:prstGeom>
          <a:ln w="38100">
            <a:solidFill>
              <a:srgbClr val="66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4806553"/>
            <a:ext cx="9144000" cy="0"/>
          </a:xfrm>
          <a:prstGeom prst="line">
            <a:avLst/>
          </a:prstGeom>
          <a:ln w="38100">
            <a:solidFill>
              <a:srgbClr val="66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76200"/>
            <a:ext cx="9144000" cy="584775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Comparison between </a:t>
            </a:r>
            <a:r>
              <a:rPr lang="en-US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typeA</a:t>
            </a:r>
            <a:r>
              <a:rPr lang="en-US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 &amp; B ADRs</a:t>
            </a:r>
            <a:endParaRPr lang="en-U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6200" y="674690"/>
          <a:ext cx="8991600" cy="6107110"/>
        </p:xfrm>
        <a:graphic>
          <a:graphicData uri="http://schemas.openxmlformats.org/drawingml/2006/table">
            <a:tbl>
              <a:tblPr/>
              <a:tblGrid>
                <a:gridCol w="3296920"/>
                <a:gridCol w="2922269"/>
                <a:gridCol w="2772411"/>
              </a:tblGrid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200" b="1" u="none" baseline="0" dirty="0" smtClean="0">
                          <a:solidFill>
                            <a:srgbClr val="FF00FF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Type A </a:t>
                      </a:r>
                      <a:r>
                        <a:rPr lang="en-US" sz="220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Augmentation</a:t>
                      </a:r>
                      <a:endParaRPr lang="en-US" sz="2200" b="1" u="none" baseline="0" dirty="0" smtClean="0">
                        <a:solidFill>
                          <a:srgbClr val="FF00FF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200" b="1" u="none" baseline="0" dirty="0" smtClean="0">
                          <a:solidFill>
                            <a:srgbClr val="FF00FF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Type B </a:t>
                      </a:r>
                      <a:r>
                        <a:rPr lang="en-US" sz="2200" b="0" u="none" baseline="0" dirty="0" err="1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Idiosyncrotic</a:t>
                      </a:r>
                      <a:endParaRPr lang="en-US" sz="2200" b="0" u="none" baseline="0" dirty="0" smtClean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Pharmacological </a:t>
                      </a:r>
                      <a:r>
                        <a:rPr lang="en-US" sz="2000" b="0" baseline="0" dirty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predictability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No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Nature</a:t>
                      </a: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Quantitative [ extension of pharmacology effect ]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Qualitative [ immune or genetic base] 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Dose dependent </a:t>
                      </a: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Yes (dose response relationship present)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No (dose response relationship absent)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Onset of symptoms</a:t>
                      </a: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Usually Rapid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Usually delayed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Incidence </a:t>
                      </a:r>
                      <a:r>
                        <a:rPr lang="en-US" sz="2000" b="0" baseline="0" dirty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and morbidity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Mortality</a:t>
                      </a: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090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Treatment</a:t>
                      </a: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Dose 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adjustment or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Substitute by &gt;  selective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+ Antagonize unwanted effect of 1</a:t>
                      </a:r>
                      <a:r>
                        <a:rPr lang="en-US" sz="2200" b="1" baseline="3000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st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drug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Stop 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drug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+  Symptomatic </a:t>
                      </a: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treatment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290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Example</a:t>
                      </a: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Arial Narrow" pitchFamily="34" charset="0"/>
                        </a:rPr>
                        <a:t>Bradycardia</a:t>
                      </a:r>
                      <a:r>
                        <a:rPr lang="en-US" sz="2000" b="1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smtClean="0">
                          <a:solidFill>
                            <a:srgbClr val="6600FF"/>
                          </a:solidFill>
                          <a:latin typeface="Arial Narrow" pitchFamily="34" charset="0"/>
                          <a:sym typeface="Symbol" pitchFamily="18" charset="2"/>
                        </a:rPr>
                        <a:t></a:t>
                      </a:r>
                      <a:r>
                        <a:rPr lang="en-US" sz="2000" b="1" dirty="0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- ADR Blockers </a:t>
                      </a:r>
                    </a:p>
                    <a:p>
                      <a:r>
                        <a:rPr lang="en-US" sz="2000" b="1" dirty="0" smtClean="0">
                          <a:latin typeface="Arial Narrow" pitchFamily="34" charset="0"/>
                        </a:rPr>
                        <a:t>Hemorrhage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err="1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Warfarin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Arial Narrow" pitchFamily="34" charset="0"/>
                        </a:rPr>
                        <a:t>Apnea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err="1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succinylcholine</a:t>
                      </a:r>
                      <a:r>
                        <a:rPr lang="en-US" sz="2000" b="1" dirty="0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2000" b="1" dirty="0" smtClean="0">
                          <a:latin typeface="Arial Narrow" pitchFamily="34" charset="0"/>
                        </a:rPr>
                        <a:t>Thrombocytopenia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Quinine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6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  TYPE B</a:t>
            </a:r>
          </a:p>
        </p:txBody>
      </p:sp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152400" y="2914650"/>
            <a:ext cx="152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5100C8"/>
                </a:solidFill>
                <a:latin typeface="Arial Narrow" pitchFamily="34" charset="0"/>
              </a:rPr>
              <a:t>1</a:t>
            </a:r>
            <a:r>
              <a:rPr lang="en-US" sz="2400" b="1" baseline="30000" dirty="0">
                <a:solidFill>
                  <a:srgbClr val="5100C8"/>
                </a:solidFill>
                <a:latin typeface="Arial Narrow" pitchFamily="34" charset="0"/>
              </a:rPr>
              <a:t>st</a:t>
            </a:r>
            <a:r>
              <a:rPr lang="en-US" sz="2400" b="1" dirty="0">
                <a:solidFill>
                  <a:srgbClr val="5100C8"/>
                </a:solidFill>
                <a:latin typeface="Arial Narrow" pitchFamily="34" charset="0"/>
              </a:rPr>
              <a:t> exposure to a drug</a:t>
            </a:r>
            <a:r>
              <a:rPr lang="en-US" sz="2400" dirty="0">
                <a:latin typeface="Arial Narrow" pitchFamily="34" charset="0"/>
              </a:rPr>
              <a:t> </a:t>
            </a:r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304800" y="5799138"/>
            <a:ext cx="15763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5100C8"/>
                </a:solidFill>
                <a:latin typeface="Arial Narrow" pitchFamily="34" charset="0"/>
              </a:rPr>
              <a:t>Repeated exposures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338388" y="6019800"/>
            <a:ext cx="3986212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5100C8"/>
                </a:solidFill>
                <a:latin typeface="Arial Narrow" pitchFamily="34" charset="0"/>
              </a:rPr>
              <a:t>HYPERSENSITIVITY REACTION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1752600" cy="461963"/>
          </a:xfrm>
          <a:prstGeom prst="rect">
            <a:avLst/>
          </a:prstGeom>
          <a:solidFill>
            <a:srgbClr val="FFE5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Bernard MT Condensed" pitchFamily="18" charset="0"/>
              </a:rPr>
              <a:t>Sensitization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676400" y="3316356"/>
            <a:ext cx="533400" cy="685800"/>
          </a:xfrm>
          <a:prstGeom prst="rightArrow">
            <a:avLst/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1728788" y="5943600"/>
            <a:ext cx="533400" cy="685800"/>
          </a:xfrm>
          <a:prstGeom prst="rightArrow">
            <a:avLst/>
          </a:prstGeom>
          <a:gradFill flip="none" rotWithShape="1">
            <a:gsLst>
              <a:gs pos="0">
                <a:srgbClr val="FFE5FF">
                  <a:shade val="30000"/>
                  <a:satMod val="115000"/>
                </a:srgbClr>
              </a:gs>
              <a:gs pos="50000">
                <a:srgbClr val="FFE5FF">
                  <a:shade val="67500"/>
                  <a:satMod val="115000"/>
                </a:srgbClr>
              </a:gs>
              <a:gs pos="100000">
                <a:srgbClr val="FFE5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362200" y="1524000"/>
            <a:ext cx="1066800" cy="4419600"/>
            <a:chOff x="4419600" y="148683"/>
            <a:chExt cx="1371600" cy="6099717"/>
          </a:xfrm>
        </p:grpSpPr>
        <p:pic>
          <p:nvPicPr>
            <p:cNvPr id="3996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9600" y="148683"/>
              <a:ext cx="1371600" cy="6099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5410200" y="1828746"/>
              <a:ext cx="228600" cy="3053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62600" y="1600997"/>
              <a:ext cx="228600" cy="303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34000" y="4038573"/>
              <a:ext cx="228600" cy="305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4724400" y="1789113"/>
            <a:ext cx="3657600" cy="1792287"/>
            <a:chOff x="4114800" y="762000"/>
            <a:chExt cx="3657600" cy="1791700"/>
          </a:xfrm>
        </p:grpSpPr>
        <p:grpSp>
          <p:nvGrpSpPr>
            <p:cNvPr id="39957" name="Group 31"/>
            <p:cNvGrpSpPr>
              <a:grpSpLocks/>
            </p:cNvGrpSpPr>
            <p:nvPr/>
          </p:nvGrpSpPr>
          <p:grpSpPr bwMode="auto">
            <a:xfrm>
              <a:off x="4114800" y="762000"/>
              <a:ext cx="2819400" cy="1752600"/>
              <a:chOff x="6400800" y="2438400"/>
              <a:chExt cx="2943225" cy="17907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6649383" y="2861606"/>
                <a:ext cx="1158398" cy="1071799"/>
              </a:xfrm>
              <a:prstGeom prst="ellipse">
                <a:avLst/>
              </a:prstGeom>
              <a:solidFill>
                <a:srgbClr val="EB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39961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00800" y="2438400"/>
                <a:ext cx="2943225" cy="1790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9958" name="TextBox 33"/>
            <p:cNvSpPr txBox="1">
              <a:spLocks noChangeArrowheads="1"/>
            </p:cNvSpPr>
            <p:nvPr/>
          </p:nvSpPr>
          <p:spPr bwMode="auto">
            <a:xfrm>
              <a:off x="7086600" y="949035"/>
              <a:ext cx="685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Arial Narrow" pitchFamily="34" charset="0"/>
                </a:rPr>
                <a:t>IgE</a:t>
              </a:r>
            </a:p>
          </p:txBody>
        </p:sp>
        <p:sp>
          <p:nvSpPr>
            <p:cNvPr id="39959" name="TextBox 34"/>
            <p:cNvSpPr txBox="1">
              <a:spLocks noChangeArrowheads="1"/>
            </p:cNvSpPr>
            <p:nvPr/>
          </p:nvSpPr>
          <p:spPr bwMode="auto">
            <a:xfrm>
              <a:off x="7086600" y="2092035"/>
              <a:ext cx="685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Arial Narrow" pitchFamily="34" charset="0"/>
                </a:rPr>
                <a:t>IgG</a:t>
              </a: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4953000" y="3810000"/>
            <a:ext cx="2895600" cy="1628775"/>
            <a:chOff x="4419600" y="4619625"/>
            <a:chExt cx="2895600" cy="1628775"/>
          </a:xfrm>
        </p:grpSpPr>
        <p:grpSp>
          <p:nvGrpSpPr>
            <p:cNvPr id="39953" name="Group 32"/>
            <p:cNvGrpSpPr>
              <a:grpSpLocks/>
            </p:cNvGrpSpPr>
            <p:nvPr/>
          </p:nvGrpSpPr>
          <p:grpSpPr bwMode="auto">
            <a:xfrm>
              <a:off x="4419600" y="4619625"/>
              <a:ext cx="1447800" cy="1552575"/>
              <a:chOff x="6858000" y="4495800"/>
              <a:chExt cx="1343025" cy="1400175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6919850" y="4966820"/>
                <a:ext cx="893878" cy="886204"/>
              </a:xfrm>
              <a:prstGeom prst="ellipse">
                <a:avLst/>
              </a:prstGeom>
              <a:solidFill>
                <a:srgbClr val="EB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39956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858000" y="4495800"/>
                <a:ext cx="1343025" cy="1400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9954" name="TextBox 35"/>
            <p:cNvSpPr txBox="1">
              <a:spLocks noChangeArrowheads="1"/>
            </p:cNvSpPr>
            <p:nvPr/>
          </p:nvSpPr>
          <p:spPr bwMode="auto">
            <a:xfrm>
              <a:off x="5867400" y="5417403"/>
              <a:ext cx="14478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 dirty="0">
                  <a:latin typeface="Arial Narrow" pitchFamily="34" charset="0"/>
                </a:rPr>
                <a:t>T killer cells</a:t>
              </a:r>
            </a:p>
          </p:txBody>
        </p:sp>
      </p:grpSp>
      <p:sp>
        <p:nvSpPr>
          <p:cNvPr id="39" name="Arc 38"/>
          <p:cNvSpPr/>
          <p:nvPr/>
        </p:nvSpPr>
        <p:spPr>
          <a:xfrm>
            <a:off x="2209800" y="1981200"/>
            <a:ext cx="2590800" cy="1143000"/>
          </a:xfrm>
          <a:prstGeom prst="arc">
            <a:avLst/>
          </a:prstGeom>
          <a:ln w="38100">
            <a:solidFill>
              <a:srgbClr val="66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Arc 39"/>
          <p:cNvSpPr/>
          <p:nvPr/>
        </p:nvSpPr>
        <p:spPr>
          <a:xfrm flipV="1">
            <a:off x="2133600" y="4267200"/>
            <a:ext cx="2667000" cy="1143000"/>
          </a:xfrm>
          <a:prstGeom prst="arc">
            <a:avLst/>
          </a:prstGeom>
          <a:ln w="38100">
            <a:solidFill>
              <a:srgbClr val="66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0" y="4170363"/>
            <a:ext cx="40005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228600" y="766763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Drug </a:t>
            </a:r>
            <a:r>
              <a:rPr lang="en-US" sz="2400" b="1" dirty="0">
                <a:latin typeface="Arial Narrow" pitchFamily="34" charset="0"/>
              </a:rPr>
              <a:t>or its bi-product </a:t>
            </a:r>
            <a:r>
              <a:rPr lang="en-US" sz="2400" b="1" dirty="0" smtClean="0">
                <a:latin typeface="Arial Narrow" pitchFamily="34" charset="0"/>
              </a:rPr>
              <a:t>react </a:t>
            </a:r>
            <a:r>
              <a:rPr lang="en-US" sz="2400" b="1" dirty="0">
                <a:latin typeface="Arial Narrow" pitchFamily="34" charset="0"/>
              </a:rPr>
              <a:t>as antigens </a:t>
            </a:r>
            <a:r>
              <a:rPr lang="en-US" sz="2400" b="1" dirty="0" smtClean="0">
                <a:latin typeface="Arial Narrow" pitchFamily="34" charset="0"/>
              </a:rPr>
              <a:t>&amp;  provoke </a:t>
            </a:r>
            <a:r>
              <a:rPr lang="en-US" sz="2400" b="1" dirty="0">
                <a:latin typeface="Arial Narrow" pitchFamily="34" charset="0"/>
              </a:rPr>
              <a:t>immune response that results in damage to the tissue</a:t>
            </a: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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  <a:sym typeface="Wingdings 3" pitchFamily="18" charset="2"/>
              </a:rPr>
              <a:t>Hypersensitivity Reaction</a:t>
            </a:r>
            <a:endParaRPr lang="en-US" sz="28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1066800" y="1524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 dirty="0">
                <a:solidFill>
                  <a:srgbClr val="5100C8"/>
                </a:solidFill>
                <a:latin typeface="Arial Narrow" pitchFamily="34" charset="0"/>
              </a:rPr>
              <a:t>HYPERSENSITIVITY </a:t>
            </a:r>
            <a:r>
              <a:rPr lang="en-US" sz="2400" b="1" dirty="0" smtClean="0">
                <a:solidFill>
                  <a:srgbClr val="5100C8"/>
                </a:solidFill>
                <a:latin typeface="Arial Narrow" pitchFamily="34" charset="0"/>
              </a:rPr>
              <a:t>REACTIONS</a:t>
            </a:r>
            <a:endParaRPr lang="en-US" sz="24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2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  TYPE B</a:t>
            </a:r>
          </a:p>
        </p:txBody>
      </p:sp>
      <p:sp>
        <p:nvSpPr>
          <p:cNvPr id="41990" name="Rectangle 26"/>
          <p:cNvSpPr>
            <a:spLocks noChangeArrowheads="1"/>
          </p:cNvSpPr>
          <p:nvPr/>
        </p:nvSpPr>
        <p:spPr bwMode="auto">
          <a:xfrm>
            <a:off x="2057400" y="2971800"/>
            <a:ext cx="2590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latin typeface="Arial Narrow" pitchFamily="34" charset="0"/>
              </a:rPr>
              <a:t>Haemolytic</a:t>
            </a:r>
            <a:r>
              <a:rPr lang="en-US" sz="2200" b="1" dirty="0">
                <a:latin typeface="Arial Narrow" pitchFamily="34" charset="0"/>
              </a:rPr>
              <a:t> </a:t>
            </a:r>
            <a:endParaRPr lang="en-US" sz="2200" b="1" dirty="0" smtClean="0">
              <a:latin typeface="Arial Narrow" pitchFamily="34" charset="0"/>
            </a:endParaRPr>
          </a:p>
          <a:p>
            <a:pPr algn="ctr"/>
            <a:r>
              <a:rPr lang="en-US" sz="2200" b="1" dirty="0" err="1" smtClean="0">
                <a:latin typeface="Arial Narrow" pitchFamily="34" charset="0"/>
              </a:rPr>
              <a:t>anaemia</a:t>
            </a:r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dirty="0">
                <a:latin typeface="Arial Narrow" pitchFamily="34" charset="0"/>
              </a:rPr>
              <a:t>thrombocytopenia </a:t>
            </a:r>
            <a:endParaRPr lang="en-US" sz="2200" b="1" dirty="0" smtClean="0"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</a:rPr>
              <a:t>Quinidine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41992" name="Rectangle 32"/>
          <p:cNvSpPr>
            <a:spLocks noChangeArrowheads="1"/>
          </p:cNvSpPr>
          <p:nvPr/>
        </p:nvSpPr>
        <p:spPr bwMode="auto">
          <a:xfrm>
            <a:off x="4343400" y="2971800"/>
            <a:ext cx="28956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</a:rPr>
              <a:t>Serum sickness </a:t>
            </a:r>
            <a:r>
              <a:rPr lang="en-US" sz="2000" b="1" i="1" dirty="0">
                <a:latin typeface="Arial Narrow" pitchFamily="34" charset="0"/>
              </a:rPr>
              <a:t>(</a:t>
            </a:r>
            <a:r>
              <a:rPr lang="en-US" sz="2000" b="1" i="1" dirty="0">
                <a:latin typeface="Arial Narrow" pitchFamily="34" charset="0"/>
                <a:sym typeface="Symbol" pitchFamily="18" charset="2"/>
              </a:rPr>
              <a:t>fever arthritis enlarged lymph nodes, </a:t>
            </a:r>
            <a:r>
              <a:rPr lang="en-US" sz="2000" b="1" i="1" dirty="0" err="1">
                <a:latin typeface="Arial Narrow" pitchFamily="34" charset="0"/>
                <a:sym typeface="Symbol" pitchFamily="18" charset="2"/>
              </a:rPr>
              <a:t>urticaria</a:t>
            </a:r>
            <a:r>
              <a:rPr lang="en-US" sz="2000" b="1" i="1" dirty="0">
                <a:latin typeface="Arial Narrow" pitchFamily="34" charset="0"/>
                <a:sym typeface="Symbol" pitchFamily="18" charset="2"/>
              </a:rPr>
              <a:t>)</a:t>
            </a:r>
            <a:r>
              <a:rPr lang="en-US" sz="2200" b="1" dirty="0">
                <a:latin typeface="Arial Narrow" pitchFamily="34" charset="0"/>
                <a:sym typeface="Symbol" pitchFamily="18" charset="2"/>
              </a:rPr>
              <a:t> </a:t>
            </a:r>
          </a:p>
          <a:p>
            <a:pPr algn="ctr"/>
            <a:r>
              <a:rPr lang="en-US" sz="2200" b="1" dirty="0">
                <a:latin typeface="Arial Narrow" pitchFamily="34" charset="0"/>
                <a:sym typeface="Symbol" pitchFamily="18" charset="2"/>
              </a:rPr>
              <a:t>by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Sulphonamides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 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41994" name="TextBox 34"/>
          <p:cNvSpPr txBox="1">
            <a:spLocks noChangeArrowheads="1"/>
          </p:cNvSpPr>
          <p:nvPr/>
        </p:nvSpPr>
        <p:spPr bwMode="auto">
          <a:xfrm>
            <a:off x="6934200" y="2971800"/>
            <a:ext cx="19812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  <a:sym typeface="Symbol" pitchFamily="18" charset="2"/>
              </a:rPr>
              <a:t>Contact dermatitis by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local 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anesthetics creams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41995" name="TextBox 35"/>
          <p:cNvSpPr txBox="1">
            <a:spLocks noChangeArrowheads="1"/>
          </p:cNvSpPr>
          <p:nvPr/>
        </p:nvSpPr>
        <p:spPr bwMode="auto">
          <a:xfrm>
            <a:off x="152400" y="2971800"/>
            <a:ext cx="2057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 err="1" smtClean="0">
                <a:latin typeface="Arial Narrow" pitchFamily="34" charset="0"/>
              </a:rPr>
              <a:t>Urticaria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>
                <a:latin typeface="Arial Narrow" pitchFamily="34" charset="0"/>
              </a:rPr>
              <a:t>rhinitis, bronchial asthma </a:t>
            </a:r>
          </a:p>
          <a:p>
            <a:pPr algn="ctr"/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</a:rPr>
              <a:t>Penicillin.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381000" y="685800"/>
            <a:ext cx="8610600" cy="1997075"/>
            <a:chOff x="381000" y="838200"/>
            <a:chExt cx="8610600" cy="1997075"/>
          </a:xfrm>
        </p:grpSpPr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381000" y="838200"/>
              <a:ext cx="7848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5100C8"/>
                  </a:solidFill>
                  <a:latin typeface="Arial Narrow" pitchFamily="34" charset="0"/>
                </a:rPr>
                <a:t>HYPERSENSITIVITY REACTION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 rot="5400000">
              <a:off x="913607" y="1761331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 bwMode="auto">
            <a:xfrm rot="5400000">
              <a:off x="5405438" y="17510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 bwMode="auto">
            <a:xfrm rot="5400000">
              <a:off x="7925594" y="1761331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Line 14"/>
            <p:cNvSpPr>
              <a:spLocks noChangeShapeType="1"/>
            </p:cNvSpPr>
            <p:nvPr/>
          </p:nvSpPr>
          <p:spPr bwMode="auto">
            <a:xfrm>
              <a:off x="1066800" y="1609725"/>
              <a:ext cx="7010400" cy="0"/>
            </a:xfrm>
            <a:prstGeom prst="line">
              <a:avLst/>
            </a:prstGeom>
            <a:noFill/>
            <a:ln w="57150">
              <a:solidFill>
                <a:srgbClr val="5100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6" name="Straight Arrow Connector 26"/>
            <p:cNvCxnSpPr/>
            <p:nvPr/>
          </p:nvCxnSpPr>
          <p:spPr bwMode="auto">
            <a:xfrm rot="5400000">
              <a:off x="2894807" y="1761331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81000" y="1920875"/>
              <a:ext cx="19050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</a:t>
              </a:r>
            </a:p>
            <a:p>
              <a:pPr algn="ctr">
                <a:defRPr/>
              </a:pPr>
              <a:r>
                <a:rPr lang="en-US" sz="2600" dirty="0" err="1">
                  <a:solidFill>
                    <a:srgbClr val="FF00FF"/>
                  </a:solidFill>
                  <a:latin typeface="Bernard MT Condensed" pitchFamily="18" charset="0"/>
                </a:rPr>
                <a:t>Anaphylaxsis</a:t>
              </a:r>
              <a:endParaRPr lang="en-US" sz="2600" dirty="0">
                <a:solidFill>
                  <a:srgbClr val="FF00FF"/>
                </a:solidFill>
                <a:latin typeface="Bernard MT Condensed" pitchFamily="18" charset="0"/>
              </a:endParaRPr>
            </a:p>
          </p:txBody>
        </p:sp>
        <p:sp>
          <p:nvSpPr>
            <p:cNvPr id="38" name="TextBox 49"/>
            <p:cNvSpPr txBox="1"/>
            <p:nvPr/>
          </p:nvSpPr>
          <p:spPr>
            <a:xfrm>
              <a:off x="4267200" y="1920875"/>
              <a:ext cx="2438400" cy="89255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III</a:t>
              </a:r>
            </a:p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Immune complex</a:t>
              </a:r>
            </a:p>
          </p:txBody>
        </p:sp>
        <p:sp>
          <p:nvSpPr>
            <p:cNvPr id="39" name="TextBox 49"/>
            <p:cNvSpPr txBox="1"/>
            <p:nvPr/>
          </p:nvSpPr>
          <p:spPr>
            <a:xfrm>
              <a:off x="6858000" y="1920875"/>
              <a:ext cx="2133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TYPE IV</a:t>
              </a:r>
            </a:p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Cell mediated</a:t>
              </a:r>
            </a:p>
          </p:txBody>
        </p:sp>
        <p:sp>
          <p:nvSpPr>
            <p:cNvPr id="40" name="Line 20"/>
            <p:cNvSpPr>
              <a:spLocks noChangeShapeType="1"/>
            </p:cNvSpPr>
            <p:nvPr/>
          </p:nvSpPr>
          <p:spPr bwMode="auto">
            <a:xfrm>
              <a:off x="4419600" y="1371600"/>
              <a:ext cx="0" cy="228600"/>
            </a:xfrm>
            <a:prstGeom prst="line">
              <a:avLst/>
            </a:prstGeom>
            <a:noFill/>
            <a:ln w="38100">
              <a:solidFill>
                <a:srgbClr val="5100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49"/>
            <p:cNvSpPr txBox="1"/>
            <p:nvPr/>
          </p:nvSpPr>
          <p:spPr>
            <a:xfrm>
              <a:off x="2706688" y="1920875"/>
              <a:ext cx="1371600" cy="91440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II</a:t>
              </a:r>
            </a:p>
            <a:p>
              <a:pPr algn="ctr">
                <a:defRPr/>
              </a:pPr>
              <a:r>
                <a:rPr lang="en-US" sz="2600" dirty="0" err="1">
                  <a:solidFill>
                    <a:srgbClr val="FF00FF"/>
                  </a:solidFill>
                  <a:latin typeface="Bernard MT Condensed" pitchFamily="18" charset="0"/>
                </a:rPr>
                <a:t>Cytotoxic</a:t>
              </a:r>
              <a:endParaRPr lang="en-US" sz="2600" dirty="0">
                <a:solidFill>
                  <a:srgbClr val="FF00FF"/>
                </a:solidFill>
                <a:latin typeface="Bernard MT Condensed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4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A89CD4"/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5100C8"/>
          </a:solidFill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	The gradual diminution of response to the drug  that occurs gradual in the course of few days  to weeks is </a:t>
            </a:r>
          </a:p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</a:t>
            </a:r>
          </a:p>
          <a:p>
            <a:pPr marL="609600" indent="-609600" algn="l" rtl="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   A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err="1" smtClean="0">
                <a:latin typeface="Arial Narrow" pitchFamily="34" charset="0"/>
              </a:rPr>
              <a:t>anaphylaxsis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B) </a:t>
            </a:r>
            <a:r>
              <a:rPr lang="en-US" sz="2800" b="1" dirty="0" smtClean="0">
                <a:latin typeface="Arial Narrow" pitchFamily="34" charset="0"/>
              </a:rPr>
              <a:t>tolerance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C) </a:t>
            </a:r>
            <a:r>
              <a:rPr lang="en-US" sz="2800" b="1" dirty="0" err="1" smtClean="0">
                <a:latin typeface="Arial Narrow" pitchFamily="34" charset="0"/>
              </a:rPr>
              <a:t>tachyphylaxsis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D) </a:t>
            </a:r>
            <a:r>
              <a:rPr lang="en-US" sz="2800" b="1" dirty="0" smtClean="0">
                <a:latin typeface="Arial Narrow" pitchFamily="34" charset="0"/>
              </a:rPr>
              <a:t>idiosyncrasy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4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A89CD4"/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5100C8"/>
          </a:solidFill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	</a:t>
            </a:r>
            <a:r>
              <a:rPr lang="en-US" sz="2800" b="1" dirty="0" err="1" smtClean="0">
                <a:latin typeface="Arial Narrow" pitchFamily="34" charset="0"/>
              </a:rPr>
              <a:t>Teratogenicity</a:t>
            </a:r>
            <a:r>
              <a:rPr lang="en-US" sz="2800" b="1" dirty="0" smtClean="0">
                <a:latin typeface="Arial Narrow" pitchFamily="34" charset="0"/>
              </a:rPr>
              <a:t> to </a:t>
            </a:r>
            <a:r>
              <a:rPr lang="en-US" sz="2800" b="1" dirty="0" err="1" smtClean="0">
                <a:latin typeface="Arial Narrow" pitchFamily="34" charset="0"/>
              </a:rPr>
              <a:t>retinoids</a:t>
            </a:r>
            <a:r>
              <a:rPr lang="en-US" sz="2800" b="1" dirty="0" smtClean="0">
                <a:latin typeface="Arial Narrow" pitchFamily="34" charset="0"/>
              </a:rPr>
              <a:t> is considered</a:t>
            </a:r>
          </a:p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</a:t>
            </a:r>
          </a:p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   A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smtClean="0">
                <a:latin typeface="Arial Narrow" pitchFamily="34" charset="0"/>
              </a:rPr>
              <a:t>Type C adverse drug reaction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B) </a:t>
            </a:r>
            <a:r>
              <a:rPr lang="en-US" sz="2800" b="1" dirty="0" smtClean="0">
                <a:latin typeface="Arial Narrow" pitchFamily="34" charset="0"/>
              </a:rPr>
              <a:t>Type I hypersensitivity reaction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C) </a:t>
            </a:r>
            <a:r>
              <a:rPr lang="en-US" sz="2800" b="1" dirty="0" smtClean="0">
                <a:latin typeface="Arial Narrow" pitchFamily="34" charset="0"/>
              </a:rPr>
              <a:t>Type C adverse drug reaction 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D) </a:t>
            </a:r>
            <a:r>
              <a:rPr lang="en-US" sz="2800" b="1" dirty="0" smtClean="0">
                <a:latin typeface="Arial Narrow" pitchFamily="34" charset="0"/>
              </a:rPr>
              <a:t>Type III hypersensitivity reaction 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4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A89CD4"/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5100C8"/>
          </a:solidFill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304800" y="1752600"/>
            <a:ext cx="6172200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	 An example of drug induced 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</a:t>
            </a:r>
            <a:r>
              <a:rPr lang="en-US" sz="2800" b="1" dirty="0" err="1" smtClean="0">
                <a:latin typeface="Arial Narrow" pitchFamily="34" charset="0"/>
              </a:rPr>
              <a:t>cytotoxicity</a:t>
            </a:r>
            <a:r>
              <a:rPr lang="en-US" sz="2800" b="1" dirty="0" smtClean="0">
                <a:latin typeface="Arial Narrow" pitchFamily="34" charset="0"/>
              </a:rPr>
              <a:t> is  </a:t>
            </a:r>
          </a:p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</a:t>
            </a:r>
          </a:p>
          <a:p>
            <a:r>
              <a:rPr lang="en-US" sz="2800" b="1" dirty="0" smtClean="0">
                <a:latin typeface="Arial Narrow" pitchFamily="34" charset="0"/>
              </a:rPr>
              <a:t>        A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smtClean="0">
                <a:latin typeface="Arial Narrow" pitchFamily="34" charset="0"/>
              </a:rPr>
              <a:t>bronchial asthma by penicillin</a:t>
            </a:r>
            <a:r>
              <a:rPr lang="en-US" sz="2800" b="1" dirty="0" smtClean="0">
                <a:solidFill>
                  <a:srgbClr val="5100C8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      B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err="1" smtClean="0">
                <a:latin typeface="Arial Narrow" pitchFamily="34" charset="0"/>
              </a:rPr>
              <a:t>haemolytic</a:t>
            </a:r>
            <a:r>
              <a:rPr lang="en-US" sz="2800" b="1" dirty="0" smtClean="0">
                <a:latin typeface="Arial Narrow" pitchFamily="34" charset="0"/>
              </a:rPr>
              <a:t> anemia by </a:t>
            </a:r>
            <a:r>
              <a:rPr lang="en-US" sz="2800" b="1" dirty="0" err="1" smtClean="0">
                <a:latin typeface="Arial Narrow" pitchFamily="34" charset="0"/>
              </a:rPr>
              <a:t>quinidine</a:t>
            </a:r>
            <a:endParaRPr lang="en-US" sz="2800" b="1" dirty="0" smtClean="0">
              <a:latin typeface="Arial Narrow" pitchFamily="34" charset="0"/>
            </a:endParaRPr>
          </a:p>
          <a:p>
            <a:r>
              <a:rPr lang="en-US" sz="2800" b="1" dirty="0" smtClean="0">
                <a:latin typeface="Arial Narrow" pitchFamily="34" charset="0"/>
              </a:rPr>
              <a:t>        C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smtClean="0">
                <a:latin typeface="Arial Narrow" pitchFamily="34" charset="0"/>
              </a:rPr>
              <a:t>serum sickness by </a:t>
            </a:r>
            <a:r>
              <a:rPr lang="en-US" sz="2800" b="1" dirty="0" err="1" smtClean="0">
                <a:latin typeface="Arial Narrow" pitchFamily="34" charset="0"/>
              </a:rPr>
              <a:t>sulphonamides</a:t>
            </a:r>
            <a:endParaRPr lang="en-US" sz="2800" b="1" dirty="0" smtClean="0">
              <a:latin typeface="Arial Narrow" pitchFamily="34" charset="0"/>
            </a:endParaRPr>
          </a:p>
          <a:p>
            <a:r>
              <a:rPr lang="en-US" sz="2800" b="1" dirty="0" smtClean="0">
                <a:latin typeface="Arial Narrow" pitchFamily="34" charset="0"/>
              </a:rPr>
              <a:t>        D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smtClean="0">
                <a:latin typeface="Arial Narrow" pitchFamily="34" charset="0"/>
              </a:rPr>
              <a:t>contact dermatitis by local </a:t>
            </a:r>
            <a:r>
              <a:rPr lang="en-US" sz="2800" b="1" dirty="0" err="1" smtClean="0">
                <a:latin typeface="Arial Narrow" pitchFamily="34" charset="0"/>
              </a:rPr>
              <a:t>anaes</a:t>
            </a:r>
            <a:r>
              <a:rPr lang="en-US" sz="2800" b="1" dirty="0" smtClean="0">
                <a:latin typeface="Arial Narrow" pitchFamily="34" charset="0"/>
              </a:rPr>
              <a:t>-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           </a:t>
            </a:r>
            <a:r>
              <a:rPr lang="en-US" sz="2800" b="1" dirty="0" err="1" smtClean="0">
                <a:latin typeface="Arial Narrow" pitchFamily="34" charset="0"/>
              </a:rPr>
              <a:t>thetic</a:t>
            </a:r>
            <a:r>
              <a:rPr lang="en-US" sz="2800" b="1" dirty="0" smtClean="0">
                <a:latin typeface="Arial Narrow" pitchFamily="34" charset="0"/>
              </a:rPr>
              <a:t> creams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endParaRPr lang="en-US" sz="2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838" y="762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0" y="4191000"/>
            <a:ext cx="9144000" cy="52387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5100C8"/>
                </a:solidFill>
                <a:latin typeface="Broadway" pitchFamily="82" charset="0"/>
              </a:rPr>
              <a:t>TOLERANCE and DESENSITIZATION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2228671"/>
            <a:ext cx="6553200" cy="1200329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Arial Narrow" pitchFamily="34" charset="0"/>
                <a:cs typeface="Arial" pitchFamily="34" charset="0"/>
              </a:rPr>
              <a:t>Phenomenon of variation in drug response, where by there is a gradual </a:t>
            </a:r>
            <a:r>
              <a:rPr lang="en-US" sz="2400" b="1" dirty="0">
                <a:solidFill>
                  <a:srgbClr val="5100C8"/>
                </a:solidFill>
                <a:latin typeface="Arial Narrow" pitchFamily="34" charset="0"/>
                <a:cs typeface="Arial" pitchFamily="34" charset="0"/>
              </a:rPr>
              <a:t>diminution o</a:t>
            </a:r>
            <a:r>
              <a:rPr lang="en-US" sz="2400" b="1" dirty="0">
                <a:latin typeface="Arial Narrow" pitchFamily="34" charset="0"/>
                <a:cs typeface="Arial" pitchFamily="34" charset="0"/>
              </a:rPr>
              <a:t>f the response to the drug when given </a:t>
            </a:r>
            <a:r>
              <a:rPr lang="en-US" sz="2400" b="1" dirty="0">
                <a:solidFill>
                  <a:srgbClr val="333300"/>
                </a:solidFill>
                <a:latin typeface="Arial Narrow" pitchFamily="34" charset="0"/>
                <a:cs typeface="Arial" pitchFamily="34" charset="0"/>
              </a:rPr>
              <a:t>continuously or repeatedly</a:t>
            </a:r>
            <a:r>
              <a:rPr lang="en-US" sz="2400" b="1" dirty="0">
                <a:latin typeface="Arial Narrow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174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456999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" name="TextBox 174"/>
          <p:cNvSpPr txBox="1"/>
          <p:nvPr/>
        </p:nvSpPr>
        <p:spPr>
          <a:xfrm>
            <a:off x="1931574" y="1295400"/>
            <a:ext cx="1828800" cy="1107996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  <a:cs typeface="Arial" pitchFamily="34" charset="0"/>
              </a:rPr>
              <a:t>Rapid, in the course of few minutes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4903374" y="1295400"/>
            <a:ext cx="1828800" cy="1107996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  <a:cs typeface="Arial" pitchFamily="34" charset="0"/>
              </a:rPr>
              <a:t>Gradual in the course of few days  to weeks</a:t>
            </a:r>
          </a:p>
        </p:txBody>
      </p:sp>
      <p:sp>
        <p:nvSpPr>
          <p:cNvPr id="177" name="TextBox 30"/>
          <p:cNvSpPr txBox="1">
            <a:spLocks noChangeArrowheads="1"/>
          </p:cNvSpPr>
          <p:nvPr/>
        </p:nvSpPr>
        <p:spPr bwMode="auto">
          <a:xfrm>
            <a:off x="4903788" y="2797175"/>
            <a:ext cx="2133600" cy="46196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Constantia" pitchFamily="18" charset="0"/>
              </a:rPr>
              <a:t>TOLERANCE</a:t>
            </a:r>
          </a:p>
        </p:txBody>
      </p:sp>
      <p:sp>
        <p:nvSpPr>
          <p:cNvPr id="178" name="TextBox 30"/>
          <p:cNvSpPr txBox="1">
            <a:spLocks noChangeArrowheads="1"/>
          </p:cNvSpPr>
          <p:nvPr/>
        </p:nvSpPr>
        <p:spPr bwMode="auto">
          <a:xfrm>
            <a:off x="712788" y="2797175"/>
            <a:ext cx="2971800" cy="83185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Constantia" pitchFamily="18" charset="0"/>
              </a:rPr>
              <a:t>TACHYPHYLAXIS / DESENSITIZATION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1981200" y="175490"/>
            <a:ext cx="5181600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srgbClr val="5100C8"/>
            </a:outerShdw>
            <a:softEdge rad="3175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5100C8"/>
                </a:solidFill>
                <a:latin typeface="Comic Sans MS" pitchFamily="66" charset="0"/>
                <a:cs typeface="Arial" pitchFamily="34" charset="0"/>
              </a:rPr>
              <a:t>DIMINUTION OF A RESPONSE</a:t>
            </a:r>
          </a:p>
        </p:txBody>
      </p:sp>
      <p:cxnSp>
        <p:nvCxnSpPr>
          <p:cNvPr id="180" name="Straight Arrow Connector 179"/>
          <p:cNvCxnSpPr/>
          <p:nvPr/>
        </p:nvCxnSpPr>
        <p:spPr>
          <a:xfrm rot="10800000" flipV="1">
            <a:off x="30749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rot="10800000" flipH="1" flipV="1">
            <a:off x="47513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rot="10800000" flipV="1">
            <a:off x="2998788" y="2209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rot="10800000" flipH="1" flipV="1">
            <a:off x="4903788" y="2209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5334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508375" y="6015037"/>
            <a:ext cx="1520825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Arial Narrow" pitchFamily="34" charset="0"/>
              </a:rPr>
              <a:t>Resistance</a:t>
            </a:r>
            <a:endParaRPr lang="en-US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124200" y="5024437"/>
            <a:ext cx="28686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Loss of effectiveness of antimicrobial agent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05000" y="4110037"/>
            <a:ext cx="4495800" cy="769441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>
                <a:latin typeface="Arial Narrow" pitchFamily="34" charset="0"/>
              </a:rPr>
              <a:t>These SHOULD BE DISTINGUISHED FROM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432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2954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01613" y="1104900"/>
            <a:ext cx="1703387" cy="1422400"/>
            <a:chOff x="76200" y="2856708"/>
            <a:chExt cx="1447800" cy="1422806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76200" y="3187002"/>
              <a:ext cx="1447800" cy="10925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PRE RECEPTOR EVENTS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498713" y="1087438"/>
            <a:ext cx="2019300" cy="1065212"/>
            <a:chOff x="4528008" y="2895600"/>
            <a:chExt cx="2362200" cy="1063982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528008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7135813" y="1087438"/>
            <a:ext cx="1627187" cy="1398587"/>
            <a:chOff x="7086600" y="2895600"/>
            <a:chExt cx="1752600" cy="1397407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86600" y="3200143"/>
              <a:ext cx="1752600" cy="109286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POST RECEPTOR EVENTS</a:t>
              </a: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17475" y="2514600"/>
            <a:ext cx="37687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↓ drug availability at </a:t>
            </a:r>
            <a:r>
              <a:rPr lang="en-US" sz="2200" b="1" dirty="0" smtClean="0">
                <a:latin typeface="Arial Narrow" pitchFamily="34" charset="0"/>
              </a:rPr>
              <a:t>the relevant </a:t>
            </a:r>
            <a:r>
              <a:rPr lang="en-US" sz="2200" b="1" dirty="0">
                <a:latin typeface="Arial Narrow" pitchFamily="34" charset="0"/>
              </a:rPr>
              <a:t>receptors due to </a:t>
            </a:r>
            <a:r>
              <a:rPr lang="en-US" sz="2200" b="1" dirty="0" err="1" smtClean="0">
                <a:latin typeface="Arial Narrow" pitchFamily="34" charset="0"/>
              </a:rPr>
              <a:t>pharmaco</a:t>
            </a:r>
            <a:r>
              <a:rPr lang="en-US" sz="2200" b="1" dirty="0" smtClean="0">
                <a:latin typeface="Arial Narrow" pitchFamily="34" charset="0"/>
              </a:rPr>
              <a:t>- kinetic  </a:t>
            </a:r>
            <a:r>
              <a:rPr lang="en-US" sz="2200" b="1" dirty="0">
                <a:latin typeface="Arial Narrow" pitchFamily="34" charset="0"/>
              </a:rPr>
              <a:t>variables 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17475" y="3549650"/>
            <a:ext cx="457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Drug </a:t>
            </a:r>
            <a:r>
              <a:rPr lang="en-US" sz="2200" b="1" dirty="0" smtClean="0">
                <a:latin typeface="Arial Narrow" pitchFamily="34" charset="0"/>
              </a:rPr>
              <a:t>becomes:</a:t>
            </a:r>
          </a:p>
          <a:p>
            <a:r>
              <a:rPr lang="en-US" sz="2200" b="1" dirty="0" smtClean="0">
                <a:latin typeface="Arial Narrow" pitchFamily="34" charset="0"/>
              </a:rPr>
              <a:t>  &gt; </a:t>
            </a:r>
            <a:r>
              <a:rPr lang="en-US" sz="2200" b="1" dirty="0">
                <a:latin typeface="Arial Narrow" pitchFamily="34" charset="0"/>
              </a:rPr>
              <a:t>metabolized or </a:t>
            </a:r>
            <a:r>
              <a:rPr lang="en-US" sz="2200" b="1" dirty="0" smtClean="0">
                <a:latin typeface="Arial Narrow" pitchFamily="34" charset="0"/>
              </a:rPr>
              <a:t>excreted</a:t>
            </a:r>
          </a:p>
          <a:p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dirty="0">
                <a:latin typeface="Arial Narrow" pitchFamily="34" charset="0"/>
              </a:rPr>
              <a:t>&lt; absorbed 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  altered distribution </a:t>
            </a:r>
            <a:r>
              <a:rPr lang="en-US" sz="2200" b="1" dirty="0">
                <a:latin typeface="Arial Narrow" pitchFamily="34" charset="0"/>
              </a:rPr>
              <a:t>to </a:t>
            </a:r>
            <a:r>
              <a:rPr lang="en-US" sz="2200" b="1" dirty="0" smtClean="0">
                <a:latin typeface="Arial Narrow" pitchFamily="34" charset="0"/>
              </a:rPr>
              <a:t>tissues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791200" y="2514600"/>
            <a:ext cx="3048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Nullification of drug response by a physiological </a:t>
            </a:r>
            <a:r>
              <a:rPr lang="en-US" sz="2200" b="1" dirty="0" err="1" smtClean="0">
                <a:latin typeface="Arial Narrow" pitchFamily="34" charset="0"/>
                <a:sym typeface="Symbol" pitchFamily="18" charset="2"/>
              </a:rPr>
              <a:t>adaptative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homeostatic response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105400" y="3886200"/>
            <a:ext cx="3886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Antihypertensive effects of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ACE Is </a:t>
            </a:r>
            <a:r>
              <a:rPr lang="en-US" sz="2200" b="1" dirty="0" smtClean="0">
                <a:latin typeface="Arial Narrow" pitchFamily="34" charset="0"/>
              </a:rPr>
              <a:t>become </a:t>
            </a:r>
            <a:r>
              <a:rPr lang="en-US" sz="2200" b="1" dirty="0">
                <a:latin typeface="Arial Narrow" pitchFamily="34" charset="0"/>
              </a:rPr>
              <a:t>nullified by activation of </a:t>
            </a:r>
            <a:r>
              <a:rPr lang="en-US" sz="2200" b="1" dirty="0" err="1" smtClean="0">
                <a:latin typeface="Arial Narrow" pitchFamily="34" charset="0"/>
              </a:rPr>
              <a:t>renin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angiotensin</a:t>
            </a:r>
            <a:r>
              <a:rPr lang="en-US" sz="2200" b="1" dirty="0" smtClean="0">
                <a:latin typeface="Arial Narrow" pitchFamily="34" charset="0"/>
              </a:rPr>
              <a:t> system by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NSAIDs</a:t>
            </a:r>
            <a:endParaRPr lang="en-US" sz="22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257800" y="6319837"/>
            <a:ext cx="2024062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Arial Narrow" pitchFamily="34" charset="0"/>
              </a:rPr>
              <a:t>Refractoriness </a:t>
            </a:r>
            <a:endParaRPr lang="en-US" sz="2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114800" y="5867400"/>
            <a:ext cx="457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LOSS OF THERAPEUTIC EFFICACY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8600" y="5029200"/>
            <a:ext cx="4038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e</a:t>
            </a:r>
            <a:r>
              <a:rPr lang="en-US" sz="2200" b="1" dirty="0" err="1" smtClean="0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g</a:t>
            </a:r>
            <a:r>
              <a:rPr lang="en-US" sz="2200" b="1" dirty="0" smtClean="0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. Barbiturates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metabolism of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C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ontraceptive pills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=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it availability</a:t>
            </a:r>
            <a:endParaRPr lang="en-US" sz="2200" b="1" dirty="0">
              <a:latin typeface="Arial Narrow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0800000" flipV="1">
            <a:off x="5638800" y="51816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819400" y="5791200"/>
            <a:ext cx="1295400" cy="3048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61913" y="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31" name="Picture 2" descr="http://scientopia.org/img-archive/scicurious/img_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733800"/>
            <a:ext cx="3266378" cy="3124200"/>
          </a:xfrm>
          <a:prstGeom prst="rect">
            <a:avLst/>
          </a:prstGeom>
          <a:noFill/>
        </p:spPr>
      </p:pic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2954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28600" y="3352800"/>
            <a:ext cx="3276600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Depletion </a:t>
            </a:r>
            <a:r>
              <a:rPr lang="en-US" sz="2200" b="1" dirty="0">
                <a:latin typeface="Arial Narrow" pitchFamily="34" charset="0"/>
              </a:rPr>
              <a:t>of </a:t>
            </a:r>
            <a:r>
              <a:rPr lang="en-US" sz="2200" b="1" dirty="0" smtClean="0">
                <a:latin typeface="Arial Narrow" pitchFamily="34" charset="0"/>
              </a:rPr>
              <a:t>mediator  stores  </a:t>
            </a:r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amphetamine</a:t>
            </a:r>
            <a:endParaRPr lang="en-US" sz="22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32" name="Rectangle 172"/>
          <p:cNvSpPr>
            <a:spLocks noChangeArrowheads="1"/>
          </p:cNvSpPr>
          <p:nvPr/>
        </p:nvSpPr>
        <p:spPr bwMode="auto">
          <a:xfrm>
            <a:off x="12954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grpSp>
        <p:nvGrpSpPr>
          <p:cNvPr id="34" name="Group 23"/>
          <p:cNvGrpSpPr>
            <a:grpSpLocks/>
          </p:cNvGrpSpPr>
          <p:nvPr/>
        </p:nvGrpSpPr>
        <p:grpSpPr bwMode="auto">
          <a:xfrm>
            <a:off x="201613" y="1104901"/>
            <a:ext cx="1703387" cy="1286658"/>
            <a:chOff x="76200" y="2856708"/>
            <a:chExt cx="1447800" cy="1287025"/>
          </a:xfrm>
        </p:grpSpPr>
        <p:cxnSp>
          <p:nvCxnSpPr>
            <p:cNvPr id="35" name="Straight Arrow Connector 3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 bwMode="auto">
            <a:xfrm>
              <a:off x="76200" y="3123483"/>
              <a:ext cx="1447800" cy="10202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PRE RECEPTOR EVENTS</a:t>
              </a:r>
            </a:p>
          </p:txBody>
        </p:sp>
      </p:grpSp>
      <p:grpSp>
        <p:nvGrpSpPr>
          <p:cNvPr id="39" name="Group 26"/>
          <p:cNvGrpSpPr>
            <a:grpSpLocks/>
          </p:cNvGrpSpPr>
          <p:nvPr/>
        </p:nvGrpSpPr>
        <p:grpSpPr bwMode="auto">
          <a:xfrm>
            <a:off x="3543300" y="1087437"/>
            <a:ext cx="2019300" cy="1065213"/>
            <a:chOff x="4610779" y="2895599"/>
            <a:chExt cx="2362200" cy="1063983"/>
          </a:xfrm>
        </p:grpSpPr>
        <p:cxnSp>
          <p:nvCxnSpPr>
            <p:cNvPr id="40" name="Straight Arrow Connector 39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610779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grpSp>
        <p:nvGrpSpPr>
          <p:cNvPr id="43" name="Group 29"/>
          <p:cNvGrpSpPr>
            <a:grpSpLocks/>
          </p:cNvGrpSpPr>
          <p:nvPr/>
        </p:nvGrpSpPr>
        <p:grpSpPr bwMode="auto">
          <a:xfrm>
            <a:off x="7135813" y="1087438"/>
            <a:ext cx="1627187" cy="1324760"/>
            <a:chOff x="7086600" y="2895599"/>
            <a:chExt cx="1752600" cy="1323642"/>
          </a:xfrm>
        </p:grpSpPr>
        <p:cxnSp>
          <p:nvCxnSpPr>
            <p:cNvPr id="48" name="Straight Arrow Connector 47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086600" y="3200143"/>
              <a:ext cx="1752600" cy="1019098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r"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POST RECEPTOR EVENTS</a:t>
              </a:r>
            </a:p>
          </p:txBody>
        </p:sp>
      </p:grpSp>
      <p:grpSp>
        <p:nvGrpSpPr>
          <p:cNvPr id="54" name="Group 43"/>
          <p:cNvGrpSpPr>
            <a:grpSpLocks/>
          </p:cNvGrpSpPr>
          <p:nvPr/>
        </p:nvGrpSpPr>
        <p:grpSpPr bwMode="auto">
          <a:xfrm>
            <a:off x="5562600" y="2133600"/>
            <a:ext cx="2895598" cy="1314448"/>
            <a:chOff x="2220014" y="3962402"/>
            <a:chExt cx="2895598" cy="1314448"/>
          </a:xfrm>
        </p:grpSpPr>
        <p:sp>
          <p:nvSpPr>
            <p:cNvPr id="55" name="TextBox 54"/>
            <p:cNvSpPr txBox="1"/>
            <p:nvPr/>
          </p:nvSpPr>
          <p:spPr>
            <a:xfrm>
              <a:off x="2982012" y="4495800"/>
              <a:ext cx="2133600" cy="7810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DOWN REGULATION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2220014" y="3962402"/>
              <a:ext cx="914398" cy="68579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55"/>
          <p:cNvGrpSpPr>
            <a:grpSpLocks/>
          </p:cNvGrpSpPr>
          <p:nvPr/>
        </p:nvGrpSpPr>
        <p:grpSpPr bwMode="auto">
          <a:xfrm>
            <a:off x="3581400" y="2209800"/>
            <a:ext cx="1752600" cy="1612105"/>
            <a:chOff x="6096000" y="2896474"/>
            <a:chExt cx="1752600" cy="1612386"/>
          </a:xfrm>
        </p:grpSpPr>
        <p:cxnSp>
          <p:nvCxnSpPr>
            <p:cNvPr id="67" name="Straight Arrow Connector 66"/>
            <p:cNvCxnSpPr/>
            <p:nvPr/>
          </p:nvCxnSpPr>
          <p:spPr bwMode="auto">
            <a:xfrm rot="5400000">
              <a:off x="6591227" y="3314853"/>
              <a:ext cx="838346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 bwMode="auto">
            <a:xfrm>
              <a:off x="6096000" y="3718148"/>
              <a:ext cx="1752600" cy="7907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BINDING ALTERATION</a:t>
              </a:r>
            </a:p>
          </p:txBody>
        </p:sp>
      </p:grpSp>
      <p:grpSp>
        <p:nvGrpSpPr>
          <p:cNvPr id="69" name="Group 58"/>
          <p:cNvGrpSpPr>
            <a:grpSpLocks/>
          </p:cNvGrpSpPr>
          <p:nvPr/>
        </p:nvGrpSpPr>
        <p:grpSpPr bwMode="auto">
          <a:xfrm>
            <a:off x="533400" y="2133601"/>
            <a:ext cx="3048000" cy="1226644"/>
            <a:chOff x="761568" y="2674430"/>
            <a:chExt cx="2977530" cy="1226599"/>
          </a:xfrm>
        </p:grpSpPr>
        <p:sp>
          <p:nvSpPr>
            <p:cNvPr id="70" name="TextBox 69"/>
            <p:cNvSpPr txBox="1"/>
            <p:nvPr/>
          </p:nvSpPr>
          <p:spPr bwMode="auto">
            <a:xfrm>
              <a:off x="761568" y="3131615"/>
              <a:ext cx="1981475" cy="76941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EXHUSTION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OF  MEDIATORS</a:t>
              </a:r>
              <a:endParaRPr lang="en-US" sz="2200" b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 bwMode="auto">
            <a:xfrm rot="10800000" flipV="1">
              <a:off x="2514413" y="2674430"/>
              <a:ext cx="1224685" cy="60213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61913" y="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cxnSp>
        <p:nvCxnSpPr>
          <p:cNvPr id="46" name="Straight Arrow Connector 45"/>
          <p:cNvCxnSpPr/>
          <p:nvPr/>
        </p:nvCxnSpPr>
        <p:spPr bwMode="auto">
          <a:xfrm rot="10800000" flipV="1">
            <a:off x="2327730" y="2133600"/>
            <a:ext cx="1253670" cy="602160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2954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172"/>
          <p:cNvSpPr>
            <a:spLocks noChangeArrowheads="1"/>
          </p:cNvSpPr>
          <p:nvPr/>
        </p:nvSpPr>
        <p:spPr bwMode="auto">
          <a:xfrm>
            <a:off x="12954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543300" y="1087437"/>
            <a:ext cx="2019300" cy="1065213"/>
            <a:chOff x="4610779" y="2895599"/>
            <a:chExt cx="2362200" cy="1063983"/>
          </a:xfrm>
        </p:grpSpPr>
        <p:cxnSp>
          <p:nvCxnSpPr>
            <p:cNvPr id="40" name="Straight Arrow Connector 39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610779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cxnSp>
        <p:nvCxnSpPr>
          <p:cNvPr id="48" name="Straight Arrow Connector 47"/>
          <p:cNvCxnSpPr/>
          <p:nvPr/>
        </p:nvCxnSpPr>
        <p:spPr bwMode="auto">
          <a:xfrm rot="5400000">
            <a:off x="7833519" y="1239045"/>
            <a:ext cx="304800" cy="1588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51" name="Straight Connector 50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5562602" y="2133602"/>
            <a:ext cx="3124198" cy="1543048"/>
            <a:chOff x="1991414" y="3733802"/>
            <a:chExt cx="3124198" cy="1543048"/>
          </a:xfrm>
        </p:grpSpPr>
        <p:sp>
          <p:nvSpPr>
            <p:cNvPr id="55" name="TextBox 54"/>
            <p:cNvSpPr txBox="1"/>
            <p:nvPr/>
          </p:nvSpPr>
          <p:spPr>
            <a:xfrm>
              <a:off x="2982012" y="4495800"/>
              <a:ext cx="2133600" cy="7810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DOWN REGULATION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1991414" y="3733802"/>
              <a:ext cx="1142998" cy="91439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3581400" y="2209800"/>
            <a:ext cx="1752600" cy="1612105"/>
            <a:chOff x="6096000" y="2896474"/>
            <a:chExt cx="1752600" cy="1612386"/>
          </a:xfrm>
        </p:grpSpPr>
        <p:cxnSp>
          <p:nvCxnSpPr>
            <p:cNvPr id="67" name="Straight Arrow Connector 66"/>
            <p:cNvCxnSpPr/>
            <p:nvPr/>
          </p:nvCxnSpPr>
          <p:spPr bwMode="auto">
            <a:xfrm rot="5400000">
              <a:off x="6591227" y="3314853"/>
              <a:ext cx="838346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 bwMode="auto">
            <a:xfrm>
              <a:off x="6096000" y="3718148"/>
              <a:ext cx="1752600" cy="7907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BINDING ALTERATION</a:t>
              </a:r>
            </a:p>
          </p:txBody>
        </p:sp>
      </p:grp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3505200" y="3810000"/>
            <a:ext cx="2819400" cy="169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err="1">
                <a:latin typeface="Arial Narrow" pitchFamily="34" charset="0"/>
              </a:rPr>
              <a:t>Phosphorylation</a:t>
            </a:r>
            <a:r>
              <a:rPr lang="en-US" sz="2200" b="1" dirty="0">
                <a:latin typeface="Arial Narrow" pitchFamily="34" charset="0"/>
              </a:rPr>
              <a:t> of R by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ß-</a:t>
            </a:r>
            <a:r>
              <a:rPr lang="en-US" sz="2400" b="1" dirty="0" err="1">
                <a:solidFill>
                  <a:srgbClr val="6600FF"/>
                </a:solidFill>
                <a:latin typeface="Arial Narrow" pitchFamily="34" charset="0"/>
              </a:rPr>
              <a:t>adrenoceptors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→</a:t>
            </a:r>
            <a:r>
              <a:rPr lang="en-US" sz="2200" b="1" dirty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solidFill>
                  <a:srgbClr val="6600FF"/>
                </a:solidFill>
                <a:latin typeface="Calibri" pitchFamily="34" charset="0"/>
              </a:rPr>
              <a:t>↓ </a:t>
            </a:r>
            <a:r>
              <a:rPr lang="en-US" sz="2200" b="1" dirty="0">
                <a:latin typeface="Arial Narrow" pitchFamily="34" charset="0"/>
              </a:rPr>
              <a:t> activation of AC to related  ionic </a:t>
            </a:r>
            <a:r>
              <a:rPr lang="en-US" sz="2200" b="1" dirty="0" smtClean="0">
                <a:latin typeface="Arial Narrow" pitchFamily="34" charset="0"/>
              </a:rPr>
              <a:t>channel [functional defect]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6553200" y="3733800"/>
            <a:ext cx="2438400" cy="265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200" b="1" dirty="0">
                <a:latin typeface="Calibri" pitchFamily="34" charset="0"/>
              </a:rPr>
              <a:t>↓ </a:t>
            </a:r>
            <a:r>
              <a:rPr lang="en-US" sz="2200" b="1" dirty="0" smtClean="0">
                <a:latin typeface="Arial Narrow" pitchFamily="34" charset="0"/>
              </a:rPr>
              <a:t>number </a:t>
            </a:r>
            <a:r>
              <a:rPr lang="en-US" sz="2200" b="1" dirty="0">
                <a:latin typeface="Arial Narrow" pitchFamily="34" charset="0"/>
              </a:rPr>
              <a:t>of receptors.</a:t>
            </a:r>
          </a:p>
          <a:p>
            <a:pPr algn="ctr">
              <a:lnSpc>
                <a:spcPts val="2500"/>
              </a:lnSpc>
            </a:pPr>
            <a:r>
              <a:rPr lang="en-US" sz="2400" b="1" dirty="0" err="1">
                <a:solidFill>
                  <a:srgbClr val="6600FF"/>
                </a:solidFill>
                <a:latin typeface="Arial Narrow" pitchFamily="34" charset="0"/>
              </a:rPr>
              <a:t>Isoprenaline</a:t>
            </a:r>
            <a:r>
              <a:rPr lang="en-US" sz="2200" b="1" dirty="0">
                <a:latin typeface="Arial Narrow" pitchFamily="34" charset="0"/>
              </a:rPr>
              <a:t> activation to </a:t>
            </a:r>
            <a:r>
              <a:rPr lang="en-US" sz="2200" b="1" dirty="0">
                <a:latin typeface="Symbol" pitchFamily="18" charset="2"/>
              </a:rPr>
              <a:t>b</a:t>
            </a:r>
            <a:r>
              <a:rPr lang="en-US" sz="2200" b="1" dirty="0">
                <a:latin typeface="Arial Narrow" pitchFamily="34" charset="0"/>
              </a:rPr>
              <a:t> receptors </a:t>
            </a:r>
            <a:r>
              <a:rPr lang="en-US" sz="2200" b="1" dirty="0">
                <a:latin typeface="Calibri" pitchFamily="34" charset="0"/>
              </a:rPr>
              <a:t>→↑ R recycling by </a:t>
            </a:r>
            <a:r>
              <a:rPr lang="en-US" sz="2200" b="1" dirty="0" err="1" smtClean="0">
                <a:latin typeface="Calibri" pitchFamily="34" charset="0"/>
              </a:rPr>
              <a:t>endocytosis</a:t>
            </a:r>
            <a:r>
              <a:rPr lang="en-US" sz="2200" b="1" dirty="0" smtClean="0">
                <a:latin typeface="Calibri" pitchFamily="34" charset="0"/>
              </a:rPr>
              <a:t> [structural defect]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123700" y="76200"/>
            <a:ext cx="3001108" cy="6248400"/>
            <a:chOff x="3790" y="92"/>
            <a:chExt cx="1832" cy="3948"/>
          </a:xfrm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10000"/>
            </a:blip>
            <a:srcRect t="3780" r="50000" b="6772"/>
            <a:stretch>
              <a:fillRect/>
            </a:stretch>
          </p:blipFill>
          <p:spPr>
            <a:xfrm>
              <a:off x="3792" y="96"/>
              <a:ext cx="1824" cy="3941"/>
            </a:xfrm>
            <a:prstGeom prst="rect">
              <a:avLst/>
            </a:prstGeom>
          </p:spPr>
        </p:pic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5136" y="1152"/>
              <a:ext cx="480" cy="144"/>
            </a:xfrm>
            <a:prstGeom prst="rect">
              <a:avLst/>
            </a:prstGeom>
            <a:solidFill>
              <a:srgbClr val="DBCEFE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CCCCFF"/>
                </a:solidFill>
                <a:latin typeface="Calibri" pitchFamily="34" charset="0"/>
              </a:endParaRPr>
            </a:p>
          </p:txBody>
        </p:sp>
      </p:grpSp>
      <p:grpSp>
        <p:nvGrpSpPr>
          <p:cNvPr id="12" name="Group 76"/>
          <p:cNvGrpSpPr/>
          <p:nvPr/>
        </p:nvGrpSpPr>
        <p:grpSpPr>
          <a:xfrm>
            <a:off x="304800" y="6172200"/>
            <a:ext cx="2219582" cy="521732"/>
            <a:chOff x="304800" y="6172200"/>
            <a:chExt cx="2219582" cy="521732"/>
          </a:xfrm>
        </p:grpSpPr>
        <p:sp>
          <p:nvSpPr>
            <p:cNvPr id="78" name="Rectangle 77"/>
            <p:cNvSpPr/>
            <p:nvPr/>
          </p:nvSpPr>
          <p:spPr>
            <a:xfrm>
              <a:off x="304800" y="6324600"/>
              <a:ext cx="22195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6600FF"/>
                  </a:solidFill>
                  <a:latin typeface="Arial Narrow" pitchFamily="34" charset="0"/>
                </a:rPr>
                <a:t>BINDING ALTERATION</a:t>
              </a: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 rot="5400000">
              <a:off x="343694" y="6285706"/>
              <a:ext cx="2286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79"/>
          <p:cNvGrpSpPr/>
          <p:nvPr/>
        </p:nvGrpSpPr>
        <p:grpSpPr>
          <a:xfrm>
            <a:off x="1714577" y="5879123"/>
            <a:ext cx="2071977" cy="534118"/>
            <a:chOff x="1714577" y="5879123"/>
            <a:chExt cx="2071977" cy="534118"/>
          </a:xfrm>
        </p:grpSpPr>
        <p:cxnSp>
          <p:nvCxnSpPr>
            <p:cNvPr id="81" name="Straight Arrow Connector 80"/>
            <p:cNvCxnSpPr/>
            <p:nvPr/>
          </p:nvCxnSpPr>
          <p:spPr>
            <a:xfrm rot="5400000">
              <a:off x="1738740" y="5992629"/>
              <a:ext cx="2286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1714577" y="6019800"/>
              <a:ext cx="2071977" cy="393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6600FF"/>
                  </a:solidFill>
                  <a:latin typeface="Arial Narrow" pitchFamily="34" charset="0"/>
                </a:rPr>
                <a:t>DOWN REGULATION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47108" name="Picture 4" descr="http://www.colorado.edu/intphys/Class/IPHY3430-200/image/05-24.jpg"/>
          <p:cNvPicPr>
            <a:picLocks noChangeAspect="1" noChangeArrowheads="1"/>
          </p:cNvPicPr>
          <p:nvPr/>
        </p:nvPicPr>
        <p:blipFill>
          <a:blip r:embed="rId3" cstate="print"/>
          <a:srcRect l="1858" t="2532" r="2477" b="7595"/>
          <a:stretch>
            <a:fillRect/>
          </a:stretch>
        </p:blipFill>
        <p:spPr bwMode="auto">
          <a:xfrm>
            <a:off x="457200" y="541867"/>
            <a:ext cx="8077200" cy="6011333"/>
          </a:xfrm>
          <a:prstGeom prst="rect">
            <a:avLst/>
          </a:prstGeom>
          <a:noFill/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03644" y="1836559"/>
            <a:ext cx="758672" cy="231379"/>
          </a:xfrm>
          <a:prstGeom prst="rect">
            <a:avLst/>
          </a:prstGeom>
          <a:solidFill>
            <a:srgbClr val="DBCEFE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CCCC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68" y="228600"/>
            <a:ext cx="2285242" cy="39908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6600FF"/>
                </a:solidFill>
                <a:latin typeface="Arial Narrow" pitchFamily="34" charset="0"/>
              </a:rPr>
              <a:t>DOWN REGULATION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838" y="762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3925669"/>
            <a:ext cx="9144000" cy="646331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ADVERSE DRUG REACTIONS [ADR]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5257800"/>
            <a:ext cx="8686800" cy="838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sz="2800" b="1">
                <a:solidFill>
                  <a:srgbClr val="5100C8"/>
                </a:solidFill>
              </a:rPr>
              <a:t>Harmful or seriously</a:t>
            </a:r>
            <a:r>
              <a:rPr lang="en-US" sz="2800">
                <a:solidFill>
                  <a:srgbClr val="5100C8"/>
                </a:solidFill>
              </a:rPr>
              <a:t> unpleasant effects occurring at doses intended for </a:t>
            </a:r>
            <a:r>
              <a:rPr lang="en-US" sz="2800" b="1">
                <a:solidFill>
                  <a:srgbClr val="5100C8"/>
                </a:solidFill>
              </a:rPr>
              <a:t>therapeutic effects.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US" sz="2800">
              <a:solidFill>
                <a:srgbClr val="5100C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228600"/>
            <a:ext cx="9144000" cy="584775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TYPES OF ADR</a:t>
            </a:r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152400" y="828675"/>
            <a:ext cx="1600200" cy="746125"/>
            <a:chOff x="152400" y="930277"/>
            <a:chExt cx="1600200" cy="746123"/>
          </a:xfrm>
        </p:grpSpPr>
        <p:sp>
          <p:nvSpPr>
            <p:cNvPr id="9" name="TextBox 8"/>
            <p:cNvSpPr txBox="1"/>
            <p:nvPr/>
          </p:nvSpPr>
          <p:spPr>
            <a:xfrm>
              <a:off x="1524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A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rot="5400000">
              <a:off x="685007" y="1081883"/>
              <a:ext cx="304799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 bwMode="auto">
          <a:xfrm>
            <a:off x="152400" y="1676400"/>
            <a:ext cx="16764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cs typeface="+mn-cs"/>
              </a:rPr>
              <a:t>Augmented</a:t>
            </a: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3886200" y="812800"/>
            <a:ext cx="1600200" cy="762000"/>
            <a:chOff x="3810000" y="914400"/>
            <a:chExt cx="1600200" cy="762000"/>
          </a:xfrm>
        </p:grpSpPr>
        <p:sp>
          <p:nvSpPr>
            <p:cNvPr id="19" name="TextBox 18"/>
            <p:cNvSpPr txBox="1"/>
            <p:nvPr/>
          </p:nvSpPr>
          <p:spPr>
            <a:xfrm>
              <a:off x="38100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C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rot="5400000">
              <a:off x="4419601" y="10652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 bwMode="auto">
          <a:xfrm>
            <a:off x="3733800" y="1676400"/>
            <a:ext cx="19050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cs typeface="+mn-cs"/>
              </a:rPr>
              <a:t>Continuous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7391400" y="812800"/>
            <a:ext cx="1600200" cy="762000"/>
            <a:chOff x="7391400" y="914400"/>
            <a:chExt cx="1600200" cy="762000"/>
          </a:xfrm>
        </p:grpSpPr>
        <p:sp>
          <p:nvSpPr>
            <p:cNvPr id="22" name="TextBox 21"/>
            <p:cNvSpPr txBox="1"/>
            <p:nvPr/>
          </p:nvSpPr>
          <p:spPr>
            <a:xfrm>
              <a:off x="73914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E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rot="5400000">
              <a:off x="8077994" y="10660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 bwMode="auto">
          <a:xfrm>
            <a:off x="6172200" y="4062350"/>
            <a:ext cx="1524000" cy="49266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Type D</a:t>
            </a:r>
          </a:p>
        </p:txBody>
      </p:sp>
      <p:sp>
        <p:nvSpPr>
          <p:cNvPr id="37" name="TextBox 36"/>
          <p:cNvSpPr txBox="1"/>
          <p:nvPr/>
        </p:nvSpPr>
        <p:spPr bwMode="auto">
          <a:xfrm>
            <a:off x="6195950" y="4671950"/>
            <a:ext cx="1371600" cy="46037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Delayed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7303325" y="1727200"/>
            <a:ext cx="16764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End-of-Use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530925" y="4038600"/>
            <a:ext cx="1600200" cy="49244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Type B</a:t>
            </a:r>
          </a:p>
        </p:txBody>
      </p:sp>
      <p:cxnSp>
        <p:nvCxnSpPr>
          <p:cNvPr id="53" name="Straight Arrow Connector 52"/>
          <p:cNvCxnSpPr/>
          <p:nvPr/>
        </p:nvCxnSpPr>
        <p:spPr bwMode="auto">
          <a:xfrm rot="5400000">
            <a:off x="1447799" y="2438400"/>
            <a:ext cx="3199606" cy="794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705600" y="2235963"/>
            <a:ext cx="24384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dirty="0" smtClean="0">
                <a:latin typeface="Arial Narrow" pitchFamily="34" charset="0"/>
                <a:cs typeface="Aharoni" pitchFamily="2" charset="-79"/>
              </a:rPr>
              <a:t>Occurs upon sudden stoppage of chronic drug use due to existing adaptive changes present 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6200" y="2667000"/>
            <a:ext cx="2743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dirty="0" smtClean="0">
                <a:latin typeface="Arial Narrow" pitchFamily="34" charset="0"/>
              </a:rPr>
              <a:t>Occurs consequent but in excess of drug primary </a:t>
            </a:r>
            <a:r>
              <a:rPr lang="en-US" sz="2200" dirty="0">
                <a:latin typeface="Arial Narrow" pitchFamily="34" charset="0"/>
              </a:rPr>
              <a:t>pharmacological </a:t>
            </a:r>
            <a:r>
              <a:rPr lang="en-US" sz="2200" dirty="0" smtClean="0">
                <a:latin typeface="Arial Narrow" pitchFamily="34" charset="0"/>
              </a:rPr>
              <a:t>effect.</a:t>
            </a:r>
            <a:r>
              <a:rPr lang="en-US" sz="2200" b="1" dirty="0" smtClean="0">
                <a:latin typeface="Arial Narrow" pitchFamily="34" charset="0"/>
              </a:rPr>
              <a:t> Of </a:t>
            </a:r>
            <a:r>
              <a:rPr lang="en-US" sz="2200" b="1" u="heavy" dirty="0" smtClean="0">
                <a:uFill>
                  <a:solidFill>
                    <a:srgbClr val="6600FF"/>
                  </a:solidFill>
                </a:uFill>
                <a:latin typeface="Arial Narrow" pitchFamily="34" charset="0"/>
              </a:rPr>
              <a:t>quantitative nature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52400" y="2209800"/>
            <a:ext cx="1676400" cy="40011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5100C8"/>
                </a:solidFill>
                <a:latin typeface="Arial Narrow" pitchFamily="34" charset="0"/>
              </a:rPr>
              <a:t>PREDICTABLE 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154875" y="5181600"/>
            <a:ext cx="1981200" cy="40011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5100C8"/>
                </a:solidFill>
                <a:latin typeface="Arial Narrow" pitchFamily="34" charset="0"/>
              </a:rPr>
              <a:t>UNPREDICTABLE 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3352800" y="2264658"/>
            <a:ext cx="2590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dirty="0" smtClean="0">
                <a:latin typeface="Arial Narrow" pitchFamily="34" charset="0"/>
              </a:rPr>
              <a:t>Occurs during chronic drug administration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6172200" y="5181600"/>
            <a:ext cx="2743200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dirty="0" smtClean="0">
                <a:latin typeface="Arial Narrow" pitchFamily="34" charset="0"/>
              </a:rPr>
              <a:t>Occurs after long period of time even after drug stoppage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1535875" y="4645025"/>
            <a:ext cx="1590675" cy="46037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FF"/>
                </a:solidFill>
                <a:latin typeface="+mn-lt"/>
                <a:cs typeface="+mn-cs"/>
              </a:rPr>
              <a:t>Bizzar</a:t>
            </a:r>
            <a:endParaRPr lang="en-US" sz="2400" b="1" dirty="0">
              <a:solidFill>
                <a:srgbClr val="FF00FF"/>
              </a:solidFill>
              <a:latin typeface="+mn-lt"/>
              <a:cs typeface="+mn-cs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 rot="5400000">
            <a:off x="4648200" y="2437606"/>
            <a:ext cx="3199606" cy="794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13750" y="5635999"/>
            <a:ext cx="5486400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dirty="0" smtClean="0">
                <a:latin typeface="Arial Narrow" pitchFamily="34" charset="0"/>
              </a:rPr>
              <a:t>Occurs different [</a:t>
            </a:r>
            <a:r>
              <a:rPr lang="en-US" sz="2200" dirty="0" err="1" smtClean="0">
                <a:latin typeface="Arial Narrow" pitchFamily="34" charset="0"/>
              </a:rPr>
              <a:t>heterogenous</a:t>
            </a:r>
            <a:r>
              <a:rPr lang="en-US" sz="2200" dirty="0" smtClean="0">
                <a:latin typeface="Arial Narrow" pitchFamily="34" charset="0"/>
              </a:rPr>
              <a:t> / </a:t>
            </a:r>
            <a:r>
              <a:rPr lang="en-US" sz="2200" dirty="0" err="1" smtClean="0">
                <a:latin typeface="Arial Narrow" pitchFamily="34" charset="0"/>
              </a:rPr>
              <a:t>idiosyncrotic</a:t>
            </a:r>
            <a:r>
              <a:rPr lang="en-US" sz="2200" dirty="0" smtClean="0">
                <a:latin typeface="Arial Narrow" pitchFamily="34" charset="0"/>
              </a:rPr>
              <a:t> ] to known drug pharmacological effect  </a:t>
            </a:r>
            <a:r>
              <a:rPr lang="en-US" sz="2200" dirty="0" err="1" smtClean="0">
                <a:latin typeface="Arial Narrow" pitchFamily="34" charset="0"/>
              </a:rPr>
              <a:t>usuallydue</a:t>
            </a:r>
            <a:r>
              <a:rPr lang="en-US" sz="2200" dirty="0" smtClean="0">
                <a:latin typeface="Arial Narrow" pitchFamily="34" charset="0"/>
              </a:rPr>
              <a:t> to patient’s genetic defect or immunological response.</a:t>
            </a:r>
          </a:p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Of </a:t>
            </a:r>
            <a:r>
              <a:rPr lang="en-US" sz="2200" b="1" u="heavy" dirty="0" smtClean="0">
                <a:uFill>
                  <a:solidFill>
                    <a:srgbClr val="6600FF"/>
                  </a:solidFill>
                </a:uFill>
                <a:latin typeface="Arial Narrow" pitchFamily="34" charset="0"/>
              </a:rPr>
              <a:t>qualitative nature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100"/>
              </a:lnSpc>
            </a:pPr>
            <a:endParaRPr lang="en-US" sz="22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6739</TotalTime>
  <Words>657</Words>
  <Application>Microsoft Office PowerPoint</Application>
  <PresentationFormat>On-screen Show (4:3)</PresentationFormat>
  <Paragraphs>163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Osama</cp:lastModifiedBy>
  <cp:revision>287</cp:revision>
  <dcterms:created xsi:type="dcterms:W3CDTF">2010-09-28T15:47:12Z</dcterms:created>
  <dcterms:modified xsi:type="dcterms:W3CDTF">2013-10-30T11:51:22Z</dcterms:modified>
</cp:coreProperties>
</file>