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91" r:id="rId2"/>
    <p:sldId id="256" r:id="rId3"/>
    <p:sldId id="388" r:id="rId4"/>
    <p:sldId id="314" r:id="rId5"/>
    <p:sldId id="318" r:id="rId6"/>
    <p:sldId id="315" r:id="rId7"/>
    <p:sldId id="262" r:id="rId8"/>
    <p:sldId id="267" r:id="rId9"/>
    <p:sldId id="265" r:id="rId10"/>
    <p:sldId id="282" r:id="rId11"/>
    <p:sldId id="266" r:id="rId12"/>
    <p:sldId id="305" r:id="rId13"/>
    <p:sldId id="306" r:id="rId14"/>
    <p:sldId id="375" r:id="rId15"/>
    <p:sldId id="379" r:id="rId16"/>
    <p:sldId id="380" r:id="rId17"/>
    <p:sldId id="381" r:id="rId18"/>
    <p:sldId id="335" r:id="rId19"/>
    <p:sldId id="286" r:id="rId20"/>
    <p:sldId id="296" r:id="rId21"/>
    <p:sldId id="316" r:id="rId22"/>
    <p:sldId id="322" r:id="rId23"/>
    <p:sldId id="323" r:id="rId24"/>
    <p:sldId id="324" r:id="rId25"/>
    <p:sldId id="325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71" r:id="rId34"/>
    <p:sldId id="382" r:id="rId35"/>
    <p:sldId id="383" r:id="rId36"/>
    <p:sldId id="384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89" r:id="rId46"/>
    <p:sldId id="347" r:id="rId47"/>
    <p:sldId id="349" r:id="rId48"/>
    <p:sldId id="369" r:id="rId49"/>
    <p:sldId id="351" r:id="rId50"/>
    <p:sldId id="355" r:id="rId51"/>
    <p:sldId id="352" r:id="rId52"/>
    <p:sldId id="356" r:id="rId53"/>
    <p:sldId id="357" r:id="rId54"/>
    <p:sldId id="358" r:id="rId55"/>
    <p:sldId id="359" r:id="rId56"/>
    <p:sldId id="385" r:id="rId57"/>
    <p:sldId id="386" r:id="rId58"/>
    <p:sldId id="387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FF"/>
    <a:srgbClr val="0000FF"/>
    <a:srgbClr val="0099CC"/>
    <a:srgbClr val="FF00FF"/>
    <a:srgbClr val="33CCCC"/>
    <a:srgbClr val="A1E9E7"/>
    <a:srgbClr val="FFCCFF"/>
    <a:srgbClr val="FF6600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3EA043-7FE3-47D5-A512-E13B2753FD1D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B3A181C-82A3-482C-BC53-F8B0921D7E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D36E11-8749-4FA0-899C-5915B0B7891D}" type="slidenum">
              <a:rPr lang="ar-SA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EBE684-556C-4FE4-8F62-1004155005D1}" type="slidenum">
              <a:rPr lang="ar-SA" smtClean="0">
                <a:cs typeface="Arial" pitchFamily="34" charset="0"/>
              </a:rPr>
              <a:pPr/>
              <a:t>22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98680-8764-495F-9DD9-0625EFDB6793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D4DD4-0702-45AD-8ABD-8CE82B096E4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3F09F1-4CCB-47C7-8C2C-0AADEDFD1257}" type="slidenum">
              <a:rPr lang="ar-SA" smtClean="0">
                <a:cs typeface="Arial" pitchFamily="34" charset="0"/>
              </a:rPr>
              <a:pPr/>
              <a:t>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CD917-DA69-4ED3-98B5-ED6F7824A73C}" type="slidenum">
              <a:rPr lang="ar-SA" sz="1200">
                <a:latin typeface="Calibri" pitchFamily="34" charset="0"/>
              </a:rPr>
              <a:pPr algn="r"/>
              <a:t>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609898-B78A-49DC-8FDE-27E81576EFB2}" type="slidenum">
              <a:rPr lang="ar-SA" smtClean="0">
                <a:cs typeface="Arial" pitchFamily="34" charset="0"/>
              </a:rPr>
              <a:pPr/>
              <a:t>11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2637E8-C721-47F3-9631-DC9F21D00E1D}" type="slidenum">
              <a:rPr lang="ar-SA" sz="1200">
                <a:latin typeface="Calibri" pitchFamily="34" charset="0"/>
              </a:rPr>
              <a:pPr algn="r"/>
              <a:t>12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339897-BEBB-47D1-B92D-268CB422A913}" type="slidenum">
              <a:rPr lang="ar-SA" sz="1200">
                <a:latin typeface="Calibri" pitchFamily="34" charset="0"/>
              </a:rPr>
              <a:pPr algn="r"/>
              <a:t>13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B1119F-9241-40F6-8DEA-38A7A5C88D7E}" type="slidenum">
              <a:rPr lang="ar-SA" smtClean="0">
                <a:cs typeface="Arial" pitchFamily="34" charset="0"/>
              </a:rPr>
              <a:pPr/>
              <a:t>19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5E25F0-2AA8-4A16-B9D6-4245E516C0B2}" type="slidenum">
              <a:rPr lang="ar-SA" smtClean="0">
                <a:cs typeface="Arial" pitchFamily="34" charset="0"/>
              </a:rPr>
              <a:pPr/>
              <a:t>20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0BEAC-DE26-4B07-B6DF-3E6CFD1B9538}" type="slidenum">
              <a:rPr lang="ar-SA" smtClean="0">
                <a:cs typeface="Arial" pitchFamily="34" charset="0"/>
              </a:rPr>
              <a:pPr/>
              <a:t>21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FF83-58C2-4A67-ABF5-0907C7BE0FB2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E63A-8FC9-4CA9-8626-08D18DA3A7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6629-0C78-4509-A659-D621FFF0DDCA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B3C9-A463-4F50-9ABB-EBC1181215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9A2E-F20D-455B-91CC-527E5FAA4BA4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86CA-40D7-4C98-9B53-A29236C95A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464A-2121-41B9-8A03-4D2005C66136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CEAA-ED53-414F-A6F6-62C5E0F9BF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7B52-318C-4E66-BC72-7B1B8AE8DFE9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7B7E-5592-4BB8-BA10-38AB41D2FC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6FA8-542A-4D71-8256-A46AFFBE5673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8E3B-8438-4E29-A329-1F680F4915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09F1-0EAD-4330-AAA9-BC8A684E8955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8399-4919-4690-8DCC-420244D922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6E25-129D-48A9-AF27-2085C754CEA0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95A9-FB19-42E9-B167-06DBC70156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852D-C0F7-4F71-8B2D-78B8F54F567D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AF71-8CDB-400B-A1CC-0D58CF9862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1F9D-3517-4FB9-BEA0-2E6F234610E0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59E1-16B4-46A7-A781-B0F949EC03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D447-F0D4-4BB2-9948-9F36EB7CC8F2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0777-B0AF-4BA7-A7AB-B5621A9B91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7DCE3-9647-46D3-9F7E-364B9851798C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4D95B1-4587-42FE-973A-7DF9C04D58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thelordsheritage.com/j0290950-doctors.gi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5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7.png"/><Relationship Id="rId4" Type="http://schemas.openxmlformats.org/officeDocument/2006/relationships/image" Target="../media/image42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9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2261" y="4511554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PHARMACOLOGY</a:t>
            </a:r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1" y="2286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43200" y="167640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PHARMACOLOGY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8382000" y="1524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6" name="TextBox 55"/>
          <p:cNvSpPr txBox="1">
            <a:spLocks noChangeArrowheads="1"/>
          </p:cNvSpPr>
          <p:nvPr/>
        </p:nvSpPr>
        <p:spPr bwMode="auto">
          <a:xfrm>
            <a:off x="228600" y="1905000"/>
            <a:ext cx="5029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Sulfonylurea drugs  </a:t>
            </a:r>
            <a:r>
              <a:rPr lang="en-US" sz="2200" i="1" dirty="0">
                <a:latin typeface="Calibri" pitchFamily="34" charset="0"/>
              </a:rPr>
              <a:t>block   K</a:t>
            </a:r>
            <a:r>
              <a:rPr lang="en-US" sz="2200" i="1" baseline="30000" dirty="0">
                <a:latin typeface="Calibri" pitchFamily="34" charset="0"/>
              </a:rPr>
              <a:t>+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 </a:t>
            </a:r>
            <a:r>
              <a:rPr lang="en-US" sz="2200" i="1" dirty="0">
                <a:latin typeface="Calibri" pitchFamily="34" charset="0"/>
              </a:rPr>
              <a:t>out flux via the 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K </a:t>
            </a:r>
            <a:r>
              <a:rPr lang="en-US" sz="2200" b="1" dirty="0" smtClean="0">
                <a:solidFill>
                  <a:srgbClr val="FF00FF"/>
                </a:solidFill>
                <a:latin typeface="Calibri" pitchFamily="34" charset="0"/>
              </a:rPr>
              <a:t>channels </a:t>
            </a:r>
            <a:r>
              <a:rPr lang="en-US" sz="2200" i="1" dirty="0" smtClean="0">
                <a:latin typeface="Calibri" pitchFamily="34" charset="0"/>
              </a:rPr>
              <a:t>in </a:t>
            </a:r>
            <a:r>
              <a:rPr lang="en-US" sz="2200" i="1" dirty="0">
                <a:latin typeface="Calibri" pitchFamily="34" charset="0"/>
              </a:rPr>
              <a:t>pancreatic cells </a:t>
            </a:r>
            <a:r>
              <a:rPr lang="en-US" sz="2200" i="1" dirty="0" smtClean="0">
                <a:latin typeface="Calibri" pitchFamily="34" charset="0"/>
              </a:rPr>
              <a:t>.</a:t>
            </a:r>
          </a:p>
          <a:p>
            <a:r>
              <a:rPr lang="en-US" sz="2200" i="1" dirty="0" smtClean="0">
                <a:latin typeface="Calibri" pitchFamily="34" charset="0"/>
              </a:rPr>
              <a:t> They </a:t>
            </a:r>
            <a:r>
              <a:rPr lang="en-US" sz="2200" i="1" dirty="0">
                <a:latin typeface="Calibri" pitchFamily="34" charset="0"/>
              </a:rPr>
              <a:t>are </a:t>
            </a:r>
            <a:r>
              <a:rPr lang="en-US" sz="2200" b="1" i="1" dirty="0">
                <a:solidFill>
                  <a:srgbClr val="7300E6"/>
                </a:solidFill>
                <a:latin typeface="Calibri" pitchFamily="34" charset="0"/>
              </a:rPr>
              <a:t>K</a:t>
            </a:r>
            <a:r>
              <a:rPr lang="en-US" sz="2200" b="1" dirty="0">
                <a:solidFill>
                  <a:srgbClr val="7300E6"/>
                </a:solidFill>
                <a:latin typeface="Calibri" pitchFamily="34" charset="0"/>
              </a:rPr>
              <a:t> Channel  Modulator</a:t>
            </a:r>
            <a:endParaRPr lang="en-US" sz="2400" i="1" dirty="0">
              <a:solidFill>
                <a:srgbClr val="7300E6"/>
              </a:solidFill>
              <a:latin typeface="Calibri" pitchFamily="34" charset="0"/>
            </a:endParaRPr>
          </a:p>
        </p:txBody>
      </p:sp>
      <p:pic>
        <p:nvPicPr>
          <p:cNvPr id="15" name="Picture 18" descr="Nateglinide_f1"/>
          <p:cNvPicPr>
            <a:picLocks noChangeAspect="1" noChangeArrowheads="1"/>
          </p:cNvPicPr>
          <p:nvPr/>
        </p:nvPicPr>
        <p:blipFill>
          <a:blip r:embed="rId2" cstate="print">
            <a:lum bright="-13000" contrast="38000"/>
          </a:blip>
          <a:srcRect l="9302" t="7074" r="3876" b="8032"/>
          <a:stretch>
            <a:fillRect/>
          </a:stretch>
        </p:blipFill>
        <p:spPr bwMode="auto">
          <a:xfrm>
            <a:off x="4572000" y="2971800"/>
            <a:ext cx="3822700" cy="3276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934200" y="304800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ION CHANNEL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733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REGULATORY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43" name="TextBox 16"/>
          <p:cNvSpPr txBox="1">
            <a:spLocks noChangeArrowheads="1"/>
          </p:cNvSpPr>
          <p:nvPr/>
        </p:nvSpPr>
        <p:spPr bwMode="auto">
          <a:xfrm>
            <a:off x="0" y="1752600"/>
            <a:ext cx="815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Drugs bind and alter R signal transduction machinery.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228600" y="99060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Responsible for selectively sensing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&amp;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binding  of a stimulus (</a:t>
            </a:r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ligand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)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&amp; its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coupling to a response  via a set of signal transduction machinery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05300" y="4187825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43400" y="5548312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133600" y="3806825"/>
            <a:ext cx="2019300" cy="1295400"/>
            <a:chOff x="2933163" y="2362200"/>
            <a:chExt cx="2019837" cy="1295400"/>
          </a:xfrm>
        </p:grpSpPr>
        <p:sp>
          <p:nvSpPr>
            <p:cNvPr id="27" name="Oval 26"/>
            <p:cNvSpPr/>
            <p:nvPr/>
          </p:nvSpPr>
          <p:spPr>
            <a:xfrm>
              <a:off x="2971273" y="2362200"/>
              <a:ext cx="1981727" cy="1295400"/>
            </a:xfrm>
            <a:prstGeom prst="ellipse">
              <a:avLst/>
            </a:prstGeom>
            <a:solidFill>
              <a:srgbClr val="32CC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33163" y="2590800"/>
              <a:ext cx="342991" cy="3048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4648200" y="4187825"/>
            <a:ext cx="34290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673600" y="5548312"/>
            <a:ext cx="344488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019800" y="4187825"/>
            <a:ext cx="609600" cy="3048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14400" y="4187825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52500" y="5548312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858000" y="4010025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Pharmacological</a:t>
            </a:r>
          </a:p>
          <a:p>
            <a:pPr algn="ctr"/>
            <a:r>
              <a:rPr lang="en-US" b="1"/>
              <a:t>RESPONSE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72200" y="5510212"/>
            <a:ext cx="220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NO RESPONSE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14400" y="2587625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635500" y="2905125"/>
            <a:ext cx="34290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292600" y="2892425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948488" y="2727325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Physiological</a:t>
            </a:r>
          </a:p>
          <a:p>
            <a:pPr algn="ctr"/>
            <a:r>
              <a:rPr lang="en-US" b="1"/>
              <a:t>RESPONSE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019800" y="2892425"/>
            <a:ext cx="609600" cy="3048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28600" y="3044825"/>
            <a:ext cx="2057400" cy="554038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</a:rPr>
              <a:t>ENDOGENOUS</a:t>
            </a:r>
          </a:p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</a:rPr>
              <a:t>LIGAND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10400" y="457200"/>
            <a:ext cx="1752600" cy="49371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RECEPTOR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038600" y="2246312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Bind</a:t>
            </a:r>
          </a:p>
          <a:p>
            <a:pPr algn="ctr"/>
            <a:r>
              <a:rPr lang="en-US" b="1"/>
              <a:t>Occupy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562600" y="2209800"/>
            <a:ext cx="1447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Initiate</a:t>
            </a:r>
          </a:p>
          <a:p>
            <a:pPr algn="ctr"/>
            <a:r>
              <a:rPr lang="en-US" b="1"/>
              <a:t>Activate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705600" y="3044825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705600" y="4338638"/>
            <a:ext cx="3048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20700" y="4111625"/>
            <a:ext cx="1219200" cy="369888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Agonist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096000" y="5700712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33400" y="5483225"/>
            <a:ext cx="1600200" cy="369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Antagonist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57200" y="4492625"/>
            <a:ext cx="121920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E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E600"/>
                </a:solidFill>
              </a:rPr>
              <a:t>ACh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57200" y="5853112"/>
            <a:ext cx="16891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Tubocurarine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10000" y="3273425"/>
            <a:ext cx="1524000" cy="369887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9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AFFINITY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638800" y="3273425"/>
            <a:ext cx="1447800" cy="369888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EFFICACY</a:t>
            </a:r>
          </a:p>
        </p:txBody>
      </p: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457200" y="5026025"/>
            <a:ext cx="6629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/>
              <a:t>A drug that possesses both affinity and efficacy</a:t>
            </a:r>
            <a:endParaRPr lang="en-US" sz="2200" dirty="0"/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457200" y="6302375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A drug that possesses an affinity but no efficacy</a:t>
            </a:r>
            <a:endParaRPr lang="en-US" sz="2000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733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REGULATORY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0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914400" y="381000"/>
            <a:ext cx="822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tendency of a drug to bind to the receptors</a:t>
            </a:r>
            <a:r>
              <a:rPr lang="en-US"/>
              <a:t> is governed by its </a:t>
            </a:r>
            <a:r>
              <a:rPr lang="en-US" sz="2200" b="1" i="1">
                <a:solidFill>
                  <a:srgbClr val="0060A2"/>
                </a:solidFill>
              </a:rPr>
              <a:t>affinity. </a:t>
            </a:r>
            <a:endParaRPr lang="en-US" sz="2200" b="1">
              <a:solidFill>
                <a:srgbClr val="0060A2"/>
              </a:solidFill>
            </a:endParaRPr>
          </a:p>
        </p:txBody>
      </p:sp>
      <p:sp>
        <p:nvSpPr>
          <p:cNvPr id="31750" name="TextBox 52"/>
          <p:cNvSpPr txBox="1">
            <a:spLocks noChangeArrowheads="1"/>
          </p:cNvSpPr>
          <p:nvPr/>
        </p:nvSpPr>
        <p:spPr bwMode="auto">
          <a:xfrm>
            <a:off x="2286000" y="3505200"/>
            <a:ext cx="7010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onstantia" pitchFamily="18" charset="0"/>
              </a:rPr>
              <a:t>Is that inherent property </a:t>
            </a:r>
            <a:r>
              <a:rPr lang="en-US" sz="2200" b="1" i="1">
                <a:latin typeface="Constantia" pitchFamily="18" charset="0"/>
              </a:rPr>
              <a:t>intrinsic</a:t>
            </a:r>
            <a:r>
              <a:rPr lang="en-US" sz="2200" b="1">
                <a:latin typeface="Constantia" pitchFamily="18" charset="0"/>
              </a:rPr>
              <a:t> to the agonist that determines how "good" an agonist is. 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04800" y="2971800"/>
            <a:ext cx="1371600" cy="461962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Agonist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04800" y="5638800"/>
            <a:ext cx="1981200" cy="4619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Antagonist</a:t>
            </a:r>
          </a:p>
        </p:txBody>
      </p:sp>
      <p:sp>
        <p:nvSpPr>
          <p:cNvPr id="31753" name="TextBox 1"/>
          <p:cNvSpPr txBox="1">
            <a:spLocks noChangeArrowheads="1"/>
          </p:cNvSpPr>
          <p:nvPr/>
        </p:nvSpPr>
        <p:spPr bwMode="auto">
          <a:xfrm>
            <a:off x="2286000" y="3006725"/>
            <a:ext cx="662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A drug that possesses both affinity and efficacy</a:t>
            </a:r>
            <a:endParaRPr lang="en-US" sz="2200"/>
          </a:p>
        </p:txBody>
      </p:sp>
      <p:sp>
        <p:nvSpPr>
          <p:cNvPr id="31754" name="TextBox 1"/>
          <p:cNvSpPr txBox="1">
            <a:spLocks noChangeArrowheads="1"/>
          </p:cNvSpPr>
          <p:nvPr/>
        </p:nvSpPr>
        <p:spPr bwMode="auto">
          <a:xfrm>
            <a:off x="2514600" y="5653087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A drug that possesses an affinity but no efficacy</a:t>
            </a:r>
            <a:endParaRPr lang="en-US" sz="2000" dirty="0"/>
          </a:p>
        </p:txBody>
      </p:sp>
      <p:sp>
        <p:nvSpPr>
          <p:cNvPr id="31755" name="TextBox 21"/>
          <p:cNvSpPr txBox="1">
            <a:spLocks noChangeArrowheads="1"/>
          </p:cNvSpPr>
          <p:nvPr/>
        </p:nvSpPr>
        <p:spPr bwMode="auto">
          <a:xfrm>
            <a:off x="2819400" y="4648200"/>
            <a:ext cx="2819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high intrinsic efficacy</a:t>
            </a:r>
          </a:p>
          <a:p>
            <a:pPr algn="ctr">
              <a:lnSpc>
                <a:spcPts val="2400"/>
              </a:lnSpc>
            </a:pPr>
            <a:r>
              <a:rPr lang="en-US" sz="2800" b="1">
                <a:latin typeface="Calibri" pitchFamily="34" charset="0"/>
              </a:rPr>
              <a:t>↓ </a:t>
            </a:r>
          </a:p>
          <a:p>
            <a:pPr algn="ctr">
              <a:lnSpc>
                <a:spcPts val="2400"/>
              </a:lnSpc>
            </a:pPr>
            <a:r>
              <a:rPr lang="en-US" sz="2800" b="1">
                <a:solidFill>
                  <a:srgbClr val="00E600"/>
                </a:solidFill>
                <a:latin typeface="Arial Narrow" pitchFamily="34" charset="0"/>
              </a:rPr>
              <a:t>a</a:t>
            </a:r>
            <a:r>
              <a:rPr lang="en-US" sz="2400" b="1">
                <a:solidFill>
                  <a:srgbClr val="00E600"/>
                </a:solidFill>
                <a:latin typeface="Arial Narrow" pitchFamily="34" charset="0"/>
              </a:rPr>
              <a:t> full agonist </a:t>
            </a:r>
          </a:p>
        </p:txBody>
      </p:sp>
      <p:sp>
        <p:nvSpPr>
          <p:cNvPr id="31756" name="TextBox 22"/>
          <p:cNvSpPr txBox="1">
            <a:spLocks noChangeArrowheads="1"/>
          </p:cNvSpPr>
          <p:nvPr/>
        </p:nvSpPr>
        <p:spPr bwMode="auto">
          <a:xfrm>
            <a:off x="5867400" y="46482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low intrinsic efficacy </a:t>
            </a:r>
            <a:r>
              <a:rPr lang="en-US" sz="2400" b="1">
                <a:latin typeface="Calibri" pitchFamily="34" charset="0"/>
              </a:rPr>
              <a:t>↓ </a:t>
            </a:r>
          </a:p>
          <a:p>
            <a:pPr algn="ctr">
              <a:lnSpc>
                <a:spcPts val="2400"/>
              </a:lnSpc>
            </a:pPr>
            <a:r>
              <a:rPr lang="en-US" sz="2400" b="1">
                <a:solidFill>
                  <a:srgbClr val="00E600"/>
                </a:solidFill>
                <a:latin typeface="Arial Narrow" pitchFamily="34" charset="0"/>
              </a:rPr>
              <a:t>a partial agonist.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10" name="TextBox 2"/>
          <p:cNvSpPr txBox="1">
            <a:spLocks noChangeArrowheads="1"/>
          </p:cNvSpPr>
          <p:nvPr/>
        </p:nvSpPr>
        <p:spPr bwMode="auto">
          <a:xfrm>
            <a:off x="228600" y="1676400"/>
            <a:ext cx="891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ability for it, once bound, to activate the receptor is</a:t>
            </a:r>
            <a:r>
              <a:rPr lang="en-US"/>
              <a:t> denoted by its </a:t>
            </a:r>
            <a:r>
              <a:rPr lang="en-US" sz="2200" b="1" i="1">
                <a:solidFill>
                  <a:srgbClr val="0060A2"/>
                </a:solidFill>
              </a:rPr>
              <a:t>efficacy.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76400" y="762000"/>
            <a:ext cx="4648200" cy="457200"/>
            <a:chOff x="1676400" y="762000"/>
            <a:chExt cx="4648200" cy="457200"/>
          </a:xfrm>
        </p:grpSpPr>
        <p:sp>
          <p:nvSpPr>
            <p:cNvPr id="29720" name="TextBox 30"/>
            <p:cNvSpPr txBox="1">
              <a:spLocks noChangeArrowheads="1"/>
            </p:cNvSpPr>
            <p:nvPr/>
          </p:nvSpPr>
          <p:spPr bwMode="auto">
            <a:xfrm>
              <a:off x="2590800" y="7620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AFFINITY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6400" y="762000"/>
              <a:ext cx="46482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90600" y="2057400"/>
            <a:ext cx="5257800" cy="457200"/>
            <a:chOff x="990600" y="2057400"/>
            <a:chExt cx="5257800" cy="457200"/>
          </a:xfrm>
        </p:grpSpPr>
        <p:sp>
          <p:nvSpPr>
            <p:cNvPr id="29718" name="TextBox 30"/>
            <p:cNvSpPr txBox="1">
              <a:spLocks noChangeArrowheads="1"/>
            </p:cNvSpPr>
            <p:nvPr/>
          </p:nvSpPr>
          <p:spPr bwMode="auto">
            <a:xfrm>
              <a:off x="2590800" y="20574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EFFICACY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90600" y="2057400"/>
              <a:ext cx="52578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772400" y="3394075"/>
            <a:ext cx="762000" cy="228600"/>
            <a:chOff x="7467600" y="3505200"/>
            <a:chExt cx="762000" cy="229394"/>
          </a:xfrm>
        </p:grpSpPr>
        <p:cxnSp>
          <p:nvCxnSpPr>
            <p:cNvPr id="25" name="Straight Arrow Connector 24"/>
            <p:cNvCxnSpPr/>
            <p:nvPr/>
          </p:nvCxnSpPr>
          <p:spPr>
            <a:xfrm rot="5400000">
              <a:off x="7733904" y="3618309"/>
              <a:ext cx="229394" cy="3175"/>
            </a:xfrm>
            <a:prstGeom prst="straightConnector1">
              <a:avLst/>
            </a:prstGeom>
            <a:ln w="38100">
              <a:solidFill>
                <a:srgbClr val="00E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467600" y="3505200"/>
              <a:ext cx="762000" cy="1593"/>
            </a:xfrm>
            <a:prstGeom prst="line">
              <a:avLst/>
            </a:prstGeom>
            <a:ln w="38100">
              <a:solidFill>
                <a:srgbClr val="00E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>
            <a:off x="5638800" y="4191000"/>
            <a:ext cx="685800" cy="381000"/>
          </a:xfrm>
          <a:prstGeom prst="straightConnector1">
            <a:avLst/>
          </a:prstGeom>
          <a:ln w="38100">
            <a:solidFill>
              <a:srgbClr val="00E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876800" y="4191000"/>
            <a:ext cx="685800" cy="381000"/>
          </a:xfrm>
          <a:prstGeom prst="straightConnector1">
            <a:avLst/>
          </a:prstGeom>
          <a:ln w="38100">
            <a:solidFill>
              <a:srgbClr val="00E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7590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7388" y="609600"/>
            <a:ext cx="23098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5181600" y="4579938"/>
            <a:ext cx="2971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Agonistic-Antagonistic</a:t>
            </a:r>
          </a:p>
          <a:p>
            <a:pPr algn="ctr"/>
            <a:r>
              <a:rPr lang="en-US" sz="2200" b="1">
                <a:latin typeface="Arial Narrow" pitchFamily="34" charset="0"/>
              </a:rPr>
              <a:t>Potentials</a:t>
            </a:r>
          </a:p>
        </p:txBody>
      </p:sp>
      <p:pic>
        <p:nvPicPr>
          <p:cNvPr id="6759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600075"/>
            <a:ext cx="276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3" name="Line 19"/>
          <p:cNvSpPr>
            <a:spLocks noChangeShapeType="1"/>
          </p:cNvSpPr>
          <p:nvPr/>
        </p:nvSpPr>
        <p:spPr bwMode="auto">
          <a:xfrm>
            <a:off x="2224088" y="914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838200" y="57150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80000" sy="8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Pindolol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</a:t>
            </a:r>
            <a:r>
              <a:rPr lang="en-US" sz="2400" dirty="0">
                <a:latin typeface="Arial Narrow" pitchFamily="34" charset="0"/>
              </a:rPr>
              <a:t> a beta blocker which is a </a:t>
            </a:r>
            <a:r>
              <a:rPr lang="en-US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partial agonist</a:t>
            </a:r>
            <a:r>
              <a:rPr lang="en-US" sz="2400" dirty="0">
                <a:latin typeface="Arial Narrow" pitchFamily="34" charset="0"/>
              </a:rPr>
              <a:t>, produces less decrease in heart rate than pure antagonists such as </a:t>
            </a:r>
            <a:r>
              <a:rPr lang="en-US" sz="2400" dirty="0" err="1">
                <a:latin typeface="Arial Narrow" pitchFamily="34" charset="0"/>
              </a:rPr>
              <a:t>propranolol</a:t>
            </a:r>
            <a:r>
              <a:rPr lang="en-US" sz="2400" dirty="0">
                <a:latin typeface="Arial Narrow" pitchFamily="34" charset="0"/>
              </a:rPr>
              <a:t>. </a:t>
            </a:r>
          </a:p>
        </p:txBody>
      </p:sp>
      <p:sp>
        <p:nvSpPr>
          <p:cNvPr id="67595" name="TextBox 21"/>
          <p:cNvSpPr txBox="1">
            <a:spLocks noChangeArrowheads="1"/>
          </p:cNvSpPr>
          <p:nvPr/>
        </p:nvSpPr>
        <p:spPr bwMode="auto">
          <a:xfrm>
            <a:off x="381000" y="3556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High intrinsic efficacy</a:t>
            </a:r>
          </a:p>
          <a:p>
            <a:pPr algn="r">
              <a:lnSpc>
                <a:spcPts val="2400"/>
              </a:lnSpc>
            </a:pPr>
            <a:r>
              <a:rPr lang="en-US" sz="2800" b="1">
                <a:latin typeface="Calibri" pitchFamily="34" charset="0"/>
              </a:rPr>
              <a:t>↓</a:t>
            </a:r>
          </a:p>
          <a:p>
            <a:pPr algn="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Max response </a:t>
            </a:r>
          </a:p>
        </p:txBody>
      </p:sp>
      <p:sp>
        <p:nvSpPr>
          <p:cNvPr id="67596" name="TextBox 22"/>
          <p:cNvSpPr txBox="1">
            <a:spLocks noChangeArrowheads="1"/>
          </p:cNvSpPr>
          <p:nvPr/>
        </p:nvSpPr>
        <p:spPr bwMode="auto">
          <a:xfrm>
            <a:off x="3505200" y="3581400"/>
            <a:ext cx="358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low intrinsic efficacy </a:t>
            </a:r>
          </a:p>
          <a:p>
            <a:pPr>
              <a:lnSpc>
                <a:spcPts val="2400"/>
              </a:lnSpc>
            </a:pPr>
            <a:r>
              <a:rPr lang="en-US" sz="2400" b="1">
                <a:latin typeface="Calibri" pitchFamily="34" charset="0"/>
              </a:rPr>
              <a:t>↓ </a:t>
            </a:r>
          </a:p>
          <a:p>
            <a:pPr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 Submax response agonist. </a:t>
            </a:r>
          </a:p>
        </p:txBody>
      </p:sp>
      <p:sp>
        <p:nvSpPr>
          <p:cNvPr id="67597" name="TextBox 16"/>
          <p:cNvSpPr txBox="1">
            <a:spLocks noChangeArrowheads="1"/>
          </p:cNvSpPr>
          <p:nvPr/>
        </p:nvSpPr>
        <p:spPr bwMode="auto">
          <a:xfrm>
            <a:off x="1828800" y="4702175"/>
            <a:ext cx="1219200" cy="708025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 Full Agonist</a:t>
            </a:r>
          </a:p>
        </p:txBody>
      </p:sp>
      <p:sp>
        <p:nvSpPr>
          <p:cNvPr id="67598" name="TextBox 17"/>
          <p:cNvSpPr txBox="1">
            <a:spLocks noChangeArrowheads="1"/>
          </p:cNvSpPr>
          <p:nvPr/>
        </p:nvSpPr>
        <p:spPr bwMode="auto">
          <a:xfrm>
            <a:off x="3657600" y="4702175"/>
            <a:ext cx="1447800" cy="708025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 Partial</a:t>
            </a: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Agonist</a:t>
            </a:r>
          </a:p>
        </p:txBody>
      </p:sp>
      <p:sp>
        <p:nvSpPr>
          <p:cNvPr id="67599" name="TextBox 19"/>
          <p:cNvSpPr txBox="1">
            <a:spLocks noChangeArrowheads="1"/>
          </p:cNvSpPr>
          <p:nvPr/>
        </p:nvSpPr>
        <p:spPr bwMode="auto">
          <a:xfrm>
            <a:off x="2590800" y="152400"/>
            <a:ext cx="1600200" cy="425450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>
                <a:solidFill>
                  <a:schemeClr val="bg1"/>
                </a:solidFill>
              </a:rPr>
              <a:t>Agonist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6477000" y="5486400"/>
            <a:ext cx="228600" cy="228600"/>
          </a:xfrm>
          <a:prstGeom prst="downArrow">
            <a:avLst/>
          </a:prstGeom>
          <a:solidFill>
            <a:srgbClr val="00E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601" name="TextBox 23"/>
          <p:cNvSpPr txBox="1">
            <a:spLocks noChangeArrowheads="1"/>
          </p:cNvSpPr>
          <p:nvPr/>
        </p:nvSpPr>
        <p:spPr bwMode="auto">
          <a:xfrm>
            <a:off x="685800" y="111125"/>
            <a:ext cx="1295400" cy="4254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 i="1">
                <a:solidFill>
                  <a:schemeClr val="bg1"/>
                </a:solidFill>
              </a:rPr>
              <a:t>Ligand</a:t>
            </a:r>
          </a:p>
        </p:txBody>
      </p:sp>
      <p:sp>
        <p:nvSpPr>
          <p:cNvPr id="17" name="Oval 16"/>
          <p:cNvSpPr/>
          <p:nvPr/>
        </p:nvSpPr>
        <p:spPr>
          <a:xfrm>
            <a:off x="3670852" y="4595192"/>
            <a:ext cx="1447800" cy="9144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495800" y="381000"/>
            <a:ext cx="4330700" cy="2714625"/>
            <a:chOff x="2667000" y="2057400"/>
            <a:chExt cx="4330700" cy="2714625"/>
          </a:xfrm>
        </p:grpSpPr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7000" y="2286000"/>
              <a:ext cx="4111625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Freeform 20"/>
            <p:cNvSpPr/>
            <p:nvPr/>
          </p:nvSpPr>
          <p:spPr>
            <a:xfrm>
              <a:off x="4174067" y="2607733"/>
              <a:ext cx="1576916" cy="1519767"/>
            </a:xfrm>
            <a:custGeom>
              <a:avLst/>
              <a:gdLst>
                <a:gd name="connsiteX0" fmla="*/ 4233 w 1576916"/>
                <a:gd name="connsiteY0" fmla="*/ 1519767 h 1519767"/>
                <a:gd name="connsiteX1" fmla="*/ 4233 w 1576916"/>
                <a:gd name="connsiteY1" fmla="*/ 1100667 h 1519767"/>
                <a:gd name="connsiteX2" fmla="*/ 29633 w 1576916"/>
                <a:gd name="connsiteY2" fmla="*/ 656167 h 1519767"/>
                <a:gd name="connsiteX3" fmla="*/ 182033 w 1576916"/>
                <a:gd name="connsiteY3" fmla="*/ 313267 h 1519767"/>
                <a:gd name="connsiteX4" fmla="*/ 791633 w 1576916"/>
                <a:gd name="connsiteY4" fmla="*/ 71967 h 1519767"/>
                <a:gd name="connsiteX5" fmla="*/ 1464733 w 1576916"/>
                <a:gd name="connsiteY5" fmla="*/ 8467 h 1519767"/>
                <a:gd name="connsiteX6" fmla="*/ 1464733 w 1576916"/>
                <a:gd name="connsiteY6" fmla="*/ 21167 h 151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6916" h="1519767">
                  <a:moveTo>
                    <a:pt x="4233" y="1519767"/>
                  </a:moveTo>
                  <a:cubicBezTo>
                    <a:pt x="2116" y="1382183"/>
                    <a:pt x="0" y="1244600"/>
                    <a:pt x="4233" y="1100667"/>
                  </a:cubicBezTo>
                  <a:cubicBezTo>
                    <a:pt x="8466" y="956734"/>
                    <a:pt x="0" y="787400"/>
                    <a:pt x="29633" y="656167"/>
                  </a:cubicBezTo>
                  <a:cubicBezTo>
                    <a:pt x="59266" y="524934"/>
                    <a:pt x="55033" y="410634"/>
                    <a:pt x="182033" y="313267"/>
                  </a:cubicBezTo>
                  <a:cubicBezTo>
                    <a:pt x="309033" y="215900"/>
                    <a:pt x="577850" y="122767"/>
                    <a:pt x="791633" y="71967"/>
                  </a:cubicBezTo>
                  <a:cubicBezTo>
                    <a:pt x="1005416" y="21167"/>
                    <a:pt x="1352550" y="16934"/>
                    <a:pt x="1464733" y="8467"/>
                  </a:cubicBezTo>
                  <a:cubicBezTo>
                    <a:pt x="1576916" y="0"/>
                    <a:pt x="1520824" y="10583"/>
                    <a:pt x="1464733" y="21167"/>
                  </a:cubicBezTo>
                </a:path>
              </a:pathLst>
            </a:cu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02300" y="20574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  <a:ea typeface="Batang" pitchFamily="18" charset="-127"/>
                </a:rPr>
                <a:t>Ligand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Batang" pitchFamily="18" charset="-127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5638800" y="2400300"/>
              <a:ext cx="152400" cy="152400"/>
            </a:xfrm>
            <a:prstGeom prst="straightConnector1">
              <a:avLst/>
            </a:prstGeom>
            <a:ln w="1905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err="1" smtClean="0">
                <a:latin typeface="Arial Narrow" pitchFamily="34" charset="0"/>
              </a:rPr>
              <a:t>Vincristine</a:t>
            </a:r>
            <a:r>
              <a:rPr lang="en-US" sz="2800" b="1" dirty="0" smtClean="0">
                <a:latin typeface="Arial Narrow" pitchFamily="34" charset="0"/>
              </a:rPr>
              <a:t> binds to: </a:t>
            </a:r>
            <a:endParaRPr lang="en-US" sz="2800" b="1" dirty="0">
              <a:latin typeface="Arial Narrow" pitchFamily="34" charset="0"/>
            </a:endParaRP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</a:t>
            </a: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a structural protein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an ion channel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</a:t>
            </a:r>
            <a:r>
              <a:rPr lang="en-US" sz="2800" b="1" dirty="0" smtClean="0">
                <a:latin typeface="Arial Narrow" pitchFamily="34" charset="0"/>
              </a:rPr>
              <a:t>an enzyme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a carrier molecule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Local </a:t>
            </a:r>
            <a:r>
              <a:rPr lang="en-US" sz="2800" b="1" dirty="0" err="1" smtClean="0">
                <a:latin typeface="Arial Narrow" pitchFamily="34" charset="0"/>
              </a:rPr>
              <a:t>anaesthetics</a:t>
            </a:r>
            <a:r>
              <a:rPr lang="en-US" sz="2800" b="1" dirty="0" smtClean="0">
                <a:latin typeface="Arial Narrow" pitchFamily="34" charset="0"/>
              </a:rPr>
              <a:t> are: </a:t>
            </a:r>
            <a:endParaRPr lang="en-US" sz="2800" b="1" dirty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Reversible enzyme inhibitors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Irreversible enzyme inhibitors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Channel blockers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Channel modulators</a:t>
            </a: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An agent that can bind and maximally activate the receptor .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Reversible antagonist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Full agonist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Partial agonist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Irreversible antagonist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err="1" smtClean="0">
                <a:latin typeface="Arial Narrow" pitchFamily="34" charset="0"/>
              </a:rPr>
              <a:t>Tubocurarine</a:t>
            </a:r>
            <a:r>
              <a:rPr lang="en-US" sz="2800" b="1" dirty="0" smtClean="0">
                <a:latin typeface="Arial Narrow" pitchFamily="34" charset="0"/>
              </a:rPr>
              <a:t> is a drug that possesses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Affinity and efficacy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Affinity but no efficacy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No affinity but efficacy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No affinity and efficacy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942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50" y="762000"/>
            <a:ext cx="286385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3"/>
          <p:cNvSpPr txBox="1">
            <a:spLocks noChangeArrowheads="1"/>
          </p:cNvSpPr>
          <p:nvPr/>
        </p:nvSpPr>
        <p:spPr bwMode="auto">
          <a:xfrm>
            <a:off x="0" y="46624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QUANTITATIVE ASPECTS OF  DRUG  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425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FF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FF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048000" y="210185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different dose response curves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048000" y="3810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Classify different types of antagonism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048000" y="1066800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Determine quantitative aspects of drug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receptor binding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3048000" y="2773363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the therapeutic utility of each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of these curves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8382000" y="1524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0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914400" y="381000"/>
            <a:ext cx="822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tendency of a drug to bind to the receptors</a:t>
            </a:r>
            <a:r>
              <a:rPr lang="en-US"/>
              <a:t> is governed by its </a:t>
            </a:r>
            <a:r>
              <a:rPr lang="en-US" sz="2200" b="1" i="1">
                <a:solidFill>
                  <a:srgbClr val="0060A2"/>
                </a:solidFill>
              </a:rPr>
              <a:t>affinity. </a:t>
            </a:r>
            <a:endParaRPr lang="en-US" sz="2200" b="1">
              <a:solidFill>
                <a:srgbClr val="0060A2"/>
              </a:solidFill>
            </a:endParaRPr>
          </a:p>
        </p:txBody>
      </p:sp>
      <p:sp>
        <p:nvSpPr>
          <p:cNvPr id="34823" name="TextBox 2"/>
          <p:cNvSpPr txBox="1">
            <a:spLocks noChangeArrowheads="1"/>
          </p:cNvSpPr>
          <p:nvPr/>
        </p:nvSpPr>
        <p:spPr bwMode="auto">
          <a:xfrm>
            <a:off x="228600" y="1219200"/>
            <a:ext cx="891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ability for it, once bound, to activate the receptor is</a:t>
            </a:r>
            <a:r>
              <a:rPr lang="en-US"/>
              <a:t> denoted by its </a:t>
            </a:r>
            <a:r>
              <a:rPr lang="en-US" sz="2200" b="1" i="1">
                <a:solidFill>
                  <a:srgbClr val="0060A2"/>
                </a:solidFill>
              </a:rPr>
              <a:t>efficacy.</a:t>
            </a:r>
          </a:p>
        </p:txBody>
      </p:sp>
      <p:grpSp>
        <p:nvGrpSpPr>
          <p:cNvPr id="34824" name="Group 19"/>
          <p:cNvGrpSpPr>
            <a:grpSpLocks/>
          </p:cNvGrpSpPr>
          <p:nvPr/>
        </p:nvGrpSpPr>
        <p:grpSpPr bwMode="auto">
          <a:xfrm>
            <a:off x="1676400" y="762000"/>
            <a:ext cx="4648200" cy="457200"/>
            <a:chOff x="1676400" y="762000"/>
            <a:chExt cx="4648200" cy="457200"/>
          </a:xfrm>
        </p:grpSpPr>
        <p:sp>
          <p:nvSpPr>
            <p:cNvPr id="34851" name="TextBox 30"/>
            <p:cNvSpPr txBox="1">
              <a:spLocks noChangeArrowheads="1"/>
            </p:cNvSpPr>
            <p:nvPr/>
          </p:nvSpPr>
          <p:spPr bwMode="auto">
            <a:xfrm>
              <a:off x="2590800" y="7620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AFFINITY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6400" y="762000"/>
              <a:ext cx="46482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25" name="Group 20"/>
          <p:cNvGrpSpPr>
            <a:grpSpLocks/>
          </p:cNvGrpSpPr>
          <p:nvPr/>
        </p:nvGrpSpPr>
        <p:grpSpPr bwMode="auto">
          <a:xfrm>
            <a:off x="990600" y="1600200"/>
            <a:ext cx="5257800" cy="457200"/>
            <a:chOff x="990600" y="2057400"/>
            <a:chExt cx="5257800" cy="457200"/>
          </a:xfrm>
        </p:grpSpPr>
        <p:sp>
          <p:nvSpPr>
            <p:cNvPr id="34849" name="TextBox 30"/>
            <p:cNvSpPr txBox="1">
              <a:spLocks noChangeArrowheads="1"/>
            </p:cNvSpPr>
            <p:nvPr/>
          </p:nvSpPr>
          <p:spPr bwMode="auto">
            <a:xfrm>
              <a:off x="2590800" y="20574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EFFICACY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90600" y="2057400"/>
              <a:ext cx="52578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33" name="Group 37"/>
          <p:cNvGrpSpPr>
            <a:grpSpLocks/>
          </p:cNvGrpSpPr>
          <p:nvPr/>
        </p:nvGrpSpPr>
        <p:grpSpPr bwMode="auto">
          <a:xfrm>
            <a:off x="609600" y="2370137"/>
            <a:ext cx="8153400" cy="1211263"/>
            <a:chOff x="384" y="2309"/>
            <a:chExt cx="5136" cy="763"/>
          </a:xfrm>
        </p:grpSpPr>
        <p:sp>
          <p:nvSpPr>
            <p:cNvPr id="74" name="Rounded Rectangle 73"/>
            <p:cNvSpPr/>
            <p:nvPr/>
          </p:nvSpPr>
          <p:spPr>
            <a:xfrm>
              <a:off x="2837" y="2832"/>
              <a:ext cx="225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612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4839" name="TextBox 75"/>
            <p:cNvSpPr txBox="1">
              <a:spLocks noChangeArrowheads="1"/>
            </p:cNvSpPr>
            <p:nvPr/>
          </p:nvSpPr>
          <p:spPr bwMode="auto">
            <a:xfrm>
              <a:off x="2431" y="2332"/>
              <a:ext cx="74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Bind</a:t>
              </a:r>
            </a:p>
            <a:p>
              <a:pPr algn="ctr"/>
              <a:r>
                <a:rPr lang="en-US" b="1"/>
                <a:t>Occupy</a:t>
              </a:r>
            </a:p>
          </p:txBody>
        </p:sp>
        <p:sp>
          <p:nvSpPr>
            <p:cNvPr id="34840" name="TextBox 76"/>
            <p:cNvSpPr txBox="1">
              <a:spLocks noChangeArrowheads="1"/>
            </p:cNvSpPr>
            <p:nvPr/>
          </p:nvSpPr>
          <p:spPr bwMode="auto">
            <a:xfrm>
              <a:off x="3529" y="2309"/>
              <a:ext cx="9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Initiate</a:t>
              </a:r>
            </a:p>
            <a:p>
              <a:pPr algn="ctr"/>
              <a:r>
                <a:rPr lang="en-US" b="1" dirty="0"/>
                <a:t>Activate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774" y="2832"/>
              <a:ext cx="224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84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4843" name="TextBox 32"/>
            <p:cNvSpPr txBox="1">
              <a:spLocks noChangeArrowheads="1"/>
            </p:cNvSpPr>
            <p:nvPr/>
          </p:nvSpPr>
          <p:spPr bwMode="auto">
            <a:xfrm>
              <a:off x="4428" y="2825"/>
              <a:ext cx="10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Constantia" pitchFamily="18" charset="0"/>
                </a:rPr>
                <a:t>RESPONSE[R]</a:t>
              </a:r>
              <a:endParaRPr lang="en-US" b="1" dirty="0">
                <a:latin typeface="Constantia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326" y="2920"/>
              <a:ext cx="571" cy="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34843" idx="1"/>
            </p:cNvCxnSpPr>
            <p:nvPr/>
          </p:nvCxnSpPr>
          <p:spPr>
            <a:xfrm>
              <a:off x="3130" y="2934"/>
              <a:ext cx="1298" cy="7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576" y="2832"/>
              <a:ext cx="199" cy="19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744" y="2832"/>
              <a:ext cx="399" cy="240"/>
            </a:xfrm>
            <a:prstGeom prst="round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  <a:r>
                <a:rPr lang="en-US" b="1" dirty="0">
                  <a:solidFill>
                    <a:srgbClr val="269996"/>
                  </a:solidFill>
                </a:rPr>
                <a:t>R*</a:t>
              </a:r>
            </a:p>
          </p:txBody>
        </p:sp>
      </p:grpSp>
      <p:sp>
        <p:nvSpPr>
          <p:cNvPr id="29712" name="TextBox 85"/>
          <p:cNvSpPr txBox="1">
            <a:spLocks noChangeArrowheads="1"/>
          </p:cNvSpPr>
          <p:nvPr/>
        </p:nvSpPr>
        <p:spPr bwMode="auto">
          <a:xfrm>
            <a:off x="4800600" y="38735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Relate </a:t>
            </a:r>
            <a:r>
              <a:rPr lang="en-US" sz="2200" b="1" dirty="0" smtClean="0">
                <a:latin typeface="Arial Narrow" pitchFamily="34" charset="0"/>
              </a:rPr>
              <a:t>[</a:t>
            </a:r>
            <a:r>
              <a:rPr lang="en-US" sz="2200" b="1" dirty="0">
                <a:latin typeface="Arial Narrow" pitchFamily="34" charset="0"/>
              </a:rPr>
              <a:t>C] of </a:t>
            </a:r>
            <a:r>
              <a:rPr lang="en-US" sz="2200" b="1" dirty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 dirty="0">
                <a:latin typeface="Arial Narrow" pitchFamily="34" charset="0"/>
              </a:rPr>
              <a:t> used (x- axis) to the </a:t>
            </a:r>
            <a:r>
              <a:rPr lang="en-US" sz="2200" b="1" dirty="0" smtClean="0">
                <a:latin typeface="Arial Narrow" pitchFamily="34" charset="0"/>
              </a:rPr>
              <a:t>response [R] </a:t>
            </a:r>
            <a:r>
              <a:rPr lang="en-US" sz="2200" b="1" dirty="0">
                <a:latin typeface="Arial Narrow" pitchFamily="34" charset="0"/>
              </a:rPr>
              <a:t>produced (y-axis)</a:t>
            </a:r>
          </a:p>
        </p:txBody>
      </p:sp>
      <p:sp>
        <p:nvSpPr>
          <p:cNvPr id="29714" name="TextBox 87"/>
          <p:cNvSpPr txBox="1">
            <a:spLocks noChangeArrowheads="1"/>
          </p:cNvSpPr>
          <p:nvPr/>
        </p:nvSpPr>
        <p:spPr bwMode="auto">
          <a:xfrm>
            <a:off x="-76200" y="3857625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Relate concentration [C] of </a:t>
            </a:r>
            <a:r>
              <a:rPr lang="en-US" sz="2200" b="1" dirty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 dirty="0">
                <a:latin typeface="Arial Narrow" pitchFamily="34" charset="0"/>
              </a:rPr>
              <a:t> used (x- axis) to </a:t>
            </a:r>
            <a:r>
              <a:rPr lang="en-US" sz="2200" b="1" dirty="0" smtClean="0">
                <a:latin typeface="Arial Narrow" pitchFamily="34" charset="0"/>
              </a:rPr>
              <a:t>binding </a:t>
            </a:r>
            <a:r>
              <a:rPr lang="en-US" sz="2200" b="1" dirty="0">
                <a:latin typeface="Arial Narrow" pitchFamily="34" charset="0"/>
              </a:rPr>
              <a:t>capacity </a:t>
            </a:r>
            <a:r>
              <a:rPr lang="en-US" sz="2200" b="1" dirty="0" smtClean="0">
                <a:latin typeface="Arial Narrow" pitchFamily="34" charset="0"/>
              </a:rPr>
              <a:t>[B] at </a:t>
            </a:r>
            <a:r>
              <a:rPr lang="en-US" sz="2200" b="1" dirty="0">
                <a:latin typeface="Arial Narrow" pitchFamily="34" charset="0"/>
              </a:rPr>
              <a:t>receptors (y-axis)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565900" y="35814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429000" y="35814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1905000" y="47244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2CB5B2"/>
                </a:solidFill>
                <a:latin typeface="Constantia" pitchFamily="18" charset="0"/>
              </a:rPr>
              <a:t>AFFINITY</a:t>
            </a:r>
          </a:p>
        </p:txBody>
      </p:sp>
      <p:sp>
        <p:nvSpPr>
          <p:cNvPr id="39" name="Rectangle 88"/>
          <p:cNvSpPr>
            <a:spLocks noChangeArrowheads="1"/>
          </p:cNvSpPr>
          <p:nvPr/>
        </p:nvSpPr>
        <p:spPr bwMode="auto">
          <a:xfrm>
            <a:off x="76200" y="5486400"/>
            <a:ext cx="3819525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Concentration-Binding  Curve </a:t>
            </a:r>
          </a:p>
        </p:txBody>
      </p:sp>
      <p:sp>
        <p:nvSpPr>
          <p:cNvPr id="40" name="TextBox 86"/>
          <p:cNvSpPr txBox="1">
            <a:spLocks noChangeArrowheads="1"/>
          </p:cNvSpPr>
          <p:nvPr/>
        </p:nvSpPr>
        <p:spPr bwMode="auto">
          <a:xfrm>
            <a:off x="6096000" y="5410200"/>
            <a:ext cx="2852738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6172200" y="47244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2CB5B2"/>
                </a:solidFill>
                <a:latin typeface="Constantia" pitchFamily="18" charset="0"/>
              </a:rPr>
              <a:t>EFFICACY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rot="16200000" flipH="1">
            <a:off x="3505200" y="5105400"/>
            <a:ext cx="11430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5257800" y="5181600"/>
            <a:ext cx="11430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30"/>
          <p:cNvSpPr txBox="1">
            <a:spLocks noChangeArrowheads="1"/>
          </p:cNvSpPr>
          <p:nvPr/>
        </p:nvSpPr>
        <p:spPr bwMode="auto">
          <a:xfrm>
            <a:off x="4114800" y="6162675"/>
            <a:ext cx="17526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POTENCY</a:t>
            </a: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4039394" y="4343400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5105400"/>
            <a:ext cx="19050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7300E6"/>
                </a:solidFill>
                <a:latin typeface="Broadway" pitchFamily="82" charset="0"/>
                <a:cs typeface="+mn-cs"/>
              </a:rPr>
              <a:t>RESPONSE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19800" y="5408613"/>
            <a:ext cx="3810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2438400" y="4191000"/>
            <a:ext cx="662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To alter </a:t>
            </a: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their biochemical &amp;/or biophysical activity 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6400800" y="4691063"/>
            <a:ext cx="1600200" cy="1938337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Depress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Activate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Replace 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Irritate 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Destroy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001294" y="4914106"/>
            <a:ext cx="3810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5953780"/>
            <a:ext cx="455586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30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+mn-cs"/>
              </a:rPr>
              <a:t>PHARMACODYNAMICS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00994" y="32766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1" name="TextBox 21"/>
          <p:cNvSpPr txBox="1">
            <a:spLocks noChangeArrowheads="1"/>
          </p:cNvSpPr>
          <p:nvPr/>
        </p:nvSpPr>
        <p:spPr bwMode="auto">
          <a:xfrm>
            <a:off x="1295400" y="533400"/>
            <a:ext cx="1981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Absorb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Distribute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Metabolize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Excrete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" y="76200"/>
            <a:ext cx="36576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+mn-cs"/>
              </a:rPr>
              <a:t>PHARMACOKINETICS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692400" y="3009900"/>
            <a:ext cx="61722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Britannic Bold" pitchFamily="34" charset="0"/>
              </a:rPr>
              <a:t>Interacts with </a:t>
            </a:r>
            <a:r>
              <a:rPr lang="en-US" sz="2400" dirty="0" smtClean="0">
                <a:solidFill>
                  <a:srgbClr val="07044C"/>
                </a:solidFill>
                <a:latin typeface="Britannic Bold" pitchFamily="34" charset="0"/>
              </a:rPr>
              <a:t>body’s biological  </a:t>
            </a:r>
            <a:r>
              <a:rPr lang="en-US" sz="2400" dirty="0">
                <a:solidFill>
                  <a:srgbClr val="07044C"/>
                </a:solidFill>
                <a:latin typeface="Britannic Bold" pitchFamily="34" charset="0"/>
              </a:rPr>
              <a:t>molecules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771900" y="3847306"/>
            <a:ext cx="8382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6" name="TextBox 25"/>
          <p:cNvSpPr txBox="1">
            <a:spLocks noChangeArrowheads="1"/>
          </p:cNvSpPr>
          <p:nvPr/>
        </p:nvSpPr>
        <p:spPr bwMode="auto">
          <a:xfrm>
            <a:off x="4495800" y="3429000"/>
            <a:ext cx="4343400" cy="46166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Broadway" pitchFamily="82" charset="0"/>
              </a:rPr>
              <a:t>TARGETS Of Drug Action</a:t>
            </a:r>
            <a:endParaRPr lang="en-US" sz="24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5029200" y="171271"/>
            <a:ext cx="1524000" cy="446088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  <a:latin typeface="Britannic Bold" pitchFamily="34" charset="0"/>
              </a:rPr>
              <a:t>Exceptions</a:t>
            </a:r>
          </a:p>
        </p:txBody>
      </p:sp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4876800" y="552271"/>
            <a:ext cx="297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latin typeface="Calibri" pitchFamily="34" charset="0"/>
              </a:rPr>
              <a:t> Osmotic Diuretics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latin typeface="Calibri" pitchFamily="34" charset="0"/>
              </a:rPr>
              <a:t> Purgatives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Antacids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164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43200"/>
            <a:ext cx="2451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rot="5400000" flipH="1" flipV="1">
            <a:off x="1066800" y="2743200"/>
            <a:ext cx="1067594" cy="794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-76200" y="10414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The body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533400" y="4953000"/>
            <a:ext cx="1524000" cy="446088"/>
          </a:xfrm>
          <a:prstGeom prst="rect">
            <a:avLst/>
          </a:prstGeom>
          <a:solidFill>
            <a:srgbClr val="00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 smtClean="0">
                <a:solidFill>
                  <a:srgbClr val="FFFFFF"/>
                </a:solidFill>
                <a:latin typeface="Britannic Bold" pitchFamily="34" charset="0"/>
              </a:rPr>
              <a:t>The DRUG</a:t>
            </a:r>
            <a:endParaRPr lang="en-US" sz="2200" dirty="0">
              <a:solidFill>
                <a:srgbClr val="FFFFFF"/>
              </a:solidFill>
              <a:latin typeface="Britannic Bold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676400" y="0"/>
            <a:ext cx="3429000" cy="3200400"/>
          </a:xfrm>
          <a:prstGeom prst="line">
            <a:avLst/>
          </a:prstGeom>
          <a:ln w="3810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676400" y="685800"/>
            <a:ext cx="7620000" cy="2514600"/>
          </a:xfrm>
          <a:prstGeom prst="line">
            <a:avLst/>
          </a:prstGeom>
          <a:ln w="3810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5-Point Star 25"/>
          <p:cNvSpPr/>
          <p:nvPr/>
        </p:nvSpPr>
        <p:spPr>
          <a:xfrm>
            <a:off x="8382000" y="1524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16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2734"/>
            <a:ext cx="1447800" cy="139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8" name="Rectangle 31"/>
          <p:cNvSpPr>
            <a:spLocks noChangeArrowheads="1"/>
          </p:cNvSpPr>
          <p:nvPr/>
        </p:nvSpPr>
        <p:spPr bwMode="auto">
          <a:xfrm>
            <a:off x="990600" y="223838"/>
            <a:ext cx="3810000" cy="461962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Concentration-Binding Curve</a:t>
            </a:r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304800" y="1066800"/>
            <a:ext cx="4640263" cy="3200400"/>
            <a:chOff x="304800" y="1981200"/>
            <a:chExt cx="4640609" cy="3199829"/>
          </a:xfrm>
        </p:grpSpPr>
        <p:pic>
          <p:nvPicPr>
            <p:cNvPr id="3893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981200"/>
              <a:ext cx="4640609" cy="319982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5" name="Rounded Rectangle 54"/>
            <p:cNvSpPr/>
            <p:nvPr/>
          </p:nvSpPr>
          <p:spPr>
            <a:xfrm>
              <a:off x="1828914" y="3504928"/>
              <a:ext cx="671563" cy="4285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5121275" y="1066800"/>
            <a:ext cx="3565525" cy="3159125"/>
            <a:chOff x="5122041" y="1981200"/>
            <a:chExt cx="3564759" cy="3159325"/>
          </a:xfrm>
        </p:grpSpPr>
        <p:pic>
          <p:nvPicPr>
            <p:cNvPr id="38928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22041" y="1981200"/>
              <a:ext cx="3564759" cy="315932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6" name="Rounded Rectangle 55"/>
            <p:cNvSpPr/>
            <p:nvPr/>
          </p:nvSpPr>
          <p:spPr>
            <a:xfrm>
              <a:off x="7544046" y="3581501"/>
              <a:ext cx="671369" cy="4286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3968750" y="681038"/>
            <a:ext cx="4899098" cy="768350"/>
            <a:chOff x="3969241" y="681335"/>
            <a:chExt cx="4898522" cy="767259"/>
          </a:xfrm>
        </p:grpSpPr>
        <p:sp>
          <p:nvSpPr>
            <p:cNvPr id="38926" name="Rectangle 5"/>
            <p:cNvSpPr>
              <a:spLocks noChangeArrowheads="1"/>
            </p:cNvSpPr>
            <p:nvPr/>
          </p:nvSpPr>
          <p:spPr bwMode="auto">
            <a:xfrm>
              <a:off x="3969241" y="681335"/>
              <a:ext cx="4898522" cy="46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 Narrow" pitchFamily="34" charset="0"/>
                </a:rPr>
                <a:t>(</a:t>
              </a:r>
              <a:r>
                <a:rPr lang="en-US" sz="2400" b="1" i="1" dirty="0" err="1">
                  <a:solidFill>
                    <a:srgbClr val="FF0000"/>
                  </a:solidFill>
                  <a:latin typeface="Arial Narrow" pitchFamily="34" charset="0"/>
                </a:rPr>
                <a:t>B</a:t>
              </a:r>
              <a:r>
                <a:rPr lang="en-US" sz="2400" b="1" baseline="-25000" dirty="0" err="1">
                  <a:solidFill>
                    <a:srgbClr val="FF0000"/>
                  </a:solidFill>
                  <a:latin typeface="Arial Narrow" pitchFamily="34" charset="0"/>
                </a:rPr>
                <a:t>max</a:t>
              </a:r>
              <a:r>
                <a:rPr lang="en-US" sz="2400" b="1" dirty="0">
                  <a:solidFill>
                    <a:srgbClr val="FF0000"/>
                  </a:solidFill>
                  <a:latin typeface="Arial Narrow" pitchFamily="34" charset="0"/>
                </a:rPr>
                <a:t>): </a:t>
              </a:r>
              <a:r>
                <a:rPr lang="en-US" sz="2400" b="1" dirty="0" smtClean="0">
                  <a:latin typeface="Arial Narrow" pitchFamily="34" charset="0"/>
                </a:rPr>
                <a:t>T</a:t>
              </a:r>
              <a:r>
                <a:rPr lang="en-US" sz="2000" b="1" dirty="0" smtClean="0">
                  <a:latin typeface="Arial Narrow" pitchFamily="34" charset="0"/>
                </a:rPr>
                <a:t>otal </a:t>
              </a:r>
              <a:r>
                <a:rPr lang="en-US" sz="2000" b="1" dirty="0">
                  <a:latin typeface="Arial Narrow" pitchFamily="34" charset="0"/>
                </a:rPr>
                <a:t>density of </a:t>
              </a:r>
              <a:r>
                <a:rPr lang="en-US" sz="2000" b="1" dirty="0" smtClean="0">
                  <a:latin typeface="Arial Narrow" pitchFamily="34" charset="0"/>
                </a:rPr>
                <a:t>receptors in </a:t>
              </a:r>
              <a:r>
                <a:rPr lang="en-US" sz="2000" b="1" dirty="0">
                  <a:latin typeface="Arial Narrow" pitchFamily="34" charset="0"/>
                </a:rPr>
                <a:t>the tissue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5400000">
              <a:off x="4076634" y="1257571"/>
              <a:ext cx="380459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0" y="4724400"/>
            <a:ext cx="9144000" cy="1723549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 smtClean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Concentration-Binding </a:t>
            </a:r>
            <a:r>
              <a:rPr lang="en-US" sz="2400" b="1" u="sng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curves are used to determine:</a:t>
            </a:r>
          </a:p>
          <a:p>
            <a:pPr>
              <a:defRPr/>
            </a:pPr>
            <a:r>
              <a:rPr lang="en-US" sz="1600" b="1" dirty="0">
                <a:latin typeface="Arial Narrow" pitchFamily="34" charset="0"/>
                <a:cs typeface="Arial" charset="0"/>
              </a:rPr>
              <a:t> </a:t>
            </a:r>
            <a:endParaRPr lang="en-US" sz="1000" b="1" dirty="0">
              <a:latin typeface="Arial Narrow" pitchFamily="34" charset="0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200" b="1" dirty="0">
                <a:latin typeface="Arial Narrow" pitchFamily="34" charset="0"/>
                <a:cs typeface="Arial" charset="0"/>
              </a:rPr>
              <a:t>The </a:t>
            </a:r>
            <a:r>
              <a:rPr lang="en-US" sz="2200" b="1" i="1" dirty="0">
                <a:latin typeface="Arial Narrow" pitchFamily="34" charset="0"/>
                <a:cs typeface="Arial" charset="0"/>
              </a:rPr>
              <a:t>binding capacity</a:t>
            </a:r>
            <a:r>
              <a:rPr lang="en-US" sz="2200" b="1" dirty="0">
                <a:latin typeface="Arial Narrow" pitchFamily="34" charset="0"/>
                <a:cs typeface="Arial" charset="0"/>
              </a:rPr>
              <a:t> (</a:t>
            </a:r>
            <a:r>
              <a:rPr lang="en-US" sz="2200" b="1" i="1" dirty="0" err="1">
                <a:latin typeface="Arial Narrow" pitchFamily="34" charset="0"/>
                <a:cs typeface="Arial" charset="0"/>
              </a:rPr>
              <a:t>B</a:t>
            </a:r>
            <a:r>
              <a:rPr lang="en-US" sz="2200" b="1" baseline="-25000" dirty="0" err="1">
                <a:latin typeface="Arial Narrow" pitchFamily="34" charset="0"/>
                <a:cs typeface="Arial" charset="0"/>
              </a:rPr>
              <a:t>max</a:t>
            </a:r>
            <a:r>
              <a:rPr lang="en-US" sz="2200" b="1" dirty="0">
                <a:latin typeface="Arial Narrow" pitchFamily="34" charset="0"/>
                <a:cs typeface="Arial" charset="0"/>
              </a:rPr>
              <a:t>) → total density of receptors in the tissues.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200" b="1" dirty="0">
                <a:latin typeface="Arial Narrow" pitchFamily="34" charset="0"/>
                <a:cs typeface="Arial" charset="0"/>
              </a:rPr>
              <a:t>The affinity of D for </a:t>
            </a:r>
            <a:r>
              <a:rPr lang="en-US" sz="2200" b="1" dirty="0" smtClean="0">
                <a:latin typeface="Arial Narrow" pitchFamily="34" charset="0"/>
                <a:cs typeface="Arial" charset="0"/>
              </a:rPr>
              <a:t>receptor </a:t>
            </a:r>
            <a:endParaRPr lang="en-US" sz="2200" b="1" dirty="0">
              <a:latin typeface="Arial Narrow" pitchFamily="34" charset="0"/>
              <a:cs typeface="Arial" charset="0"/>
            </a:endParaRPr>
          </a:p>
          <a:p>
            <a:pPr marL="342900" indent="-342900">
              <a:defRPr/>
            </a:pPr>
            <a:r>
              <a:rPr lang="en-US" sz="2200" b="1" dirty="0">
                <a:latin typeface="Arial Narrow" pitchFamily="34" charset="0"/>
                <a:cs typeface="Arial" charset="0"/>
              </a:rPr>
              <a:t>      The higher the affinity of D for </a:t>
            </a:r>
            <a:r>
              <a:rPr lang="en-US" sz="2200" b="1" dirty="0" smtClean="0">
                <a:latin typeface="Arial Narrow" pitchFamily="34" charset="0"/>
                <a:cs typeface="Arial" charset="0"/>
              </a:rPr>
              <a:t>receptor </a:t>
            </a:r>
            <a:r>
              <a:rPr lang="en-US" sz="2200" b="1" dirty="0">
                <a:latin typeface="Arial Narrow" pitchFamily="34" charset="0"/>
                <a:cs typeface="Arial" charset="0"/>
              </a:rPr>
              <a:t>the lower is the K</a:t>
            </a:r>
            <a:r>
              <a:rPr lang="en-US" sz="2200" b="1" baseline="-25000" dirty="0">
                <a:latin typeface="Arial Narrow" pitchFamily="34" charset="0"/>
                <a:cs typeface="Arial" charset="0"/>
              </a:rPr>
              <a:t>D  </a:t>
            </a:r>
            <a:r>
              <a:rPr lang="en-US" sz="2200" b="1" dirty="0">
                <a:latin typeface="Arial Narrow" pitchFamily="34" charset="0"/>
                <a:cs typeface="Arial" charset="0"/>
              </a:rPr>
              <a:t> i.e. inverse </a:t>
            </a:r>
            <a:r>
              <a:rPr lang="en-US" sz="2200" b="1" dirty="0" smtClean="0">
                <a:latin typeface="Arial Narrow" pitchFamily="34" charset="0"/>
                <a:cs typeface="Arial" charset="0"/>
              </a:rPr>
              <a:t>relation  </a:t>
            </a:r>
            <a:endParaRPr lang="en-US" sz="2200" b="1" dirty="0">
              <a:latin typeface="Arial Narrow" pitchFamily="34" charset="0"/>
              <a:cs typeface="Arial" charset="0"/>
            </a:endParaRP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152400" y="3505198"/>
            <a:ext cx="8763000" cy="1147654"/>
            <a:chOff x="533400" y="3505181"/>
            <a:chExt cx="8763000" cy="1147375"/>
          </a:xfrm>
        </p:grpSpPr>
        <p:sp>
          <p:nvSpPr>
            <p:cNvPr id="38924" name="Rectangle 53"/>
            <p:cNvSpPr>
              <a:spLocks noChangeArrowheads="1"/>
            </p:cNvSpPr>
            <p:nvPr/>
          </p:nvSpPr>
          <p:spPr bwMode="auto">
            <a:xfrm>
              <a:off x="533400" y="4191003"/>
              <a:ext cx="8763000" cy="461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 </a:t>
              </a:r>
              <a:r>
                <a:rPr lang="en-US" sz="2400" b="1" dirty="0">
                  <a:solidFill>
                    <a:srgbClr val="FF0000"/>
                  </a:solidFill>
                </a:rPr>
                <a:t>(</a:t>
              </a:r>
              <a:r>
                <a:rPr lang="en-US" sz="2400" b="1" dirty="0" err="1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 err="1">
                  <a:solidFill>
                    <a:srgbClr val="FF0000"/>
                  </a:solidFill>
                </a:rPr>
                <a:t>D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)</a:t>
              </a:r>
              <a:r>
                <a:rPr lang="en-US" b="1" dirty="0" smtClean="0"/>
                <a:t>= [C] of </a:t>
              </a:r>
              <a:r>
                <a:rPr lang="en-US" b="1" dirty="0">
                  <a:solidFill>
                    <a:srgbClr val="FF0000"/>
                  </a:solidFill>
                </a:rPr>
                <a:t>D</a:t>
              </a:r>
              <a:r>
                <a:rPr lang="en-US" b="1" dirty="0"/>
                <a:t> required to occupy  50% of </a:t>
              </a:r>
              <a:r>
                <a:rPr lang="en-US" b="1" dirty="0" smtClean="0"/>
                <a:t>receptors </a:t>
              </a:r>
              <a:r>
                <a:rPr lang="en-US" b="1" dirty="0"/>
                <a:t>at equilibrium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V="1">
              <a:off x="990600" y="3505181"/>
              <a:ext cx="914400" cy="6856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7696200" y="4648200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01000" y="4988004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1625" cy="523220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4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447800"/>
            <a:ext cx="2362200" cy="2257779"/>
          </a:xfrm>
          <a:prstGeom prst="rect">
            <a:avLst/>
          </a:prstGeom>
          <a:noFill/>
        </p:spPr>
      </p:pic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1219200" y="1676400"/>
            <a:ext cx="3657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>
                <a:solidFill>
                  <a:schemeClr val="tx2"/>
                </a:solidFill>
                <a:latin typeface="Arial Narrow" pitchFamily="34" charset="0"/>
              </a:rPr>
              <a:t>A continuous response</a:t>
            </a:r>
          </a:p>
          <a:p>
            <a:pPr algn="ctr"/>
            <a:r>
              <a:rPr lang="en-US" sz="2200" b="1">
                <a:latin typeface="Arial Narrow" pitchFamily="34" charset="0"/>
                <a:sym typeface="Wingdings 3" pitchFamily="18" charset="2"/>
              </a:rPr>
              <a:t></a:t>
            </a:r>
            <a:r>
              <a:rPr lang="en-US" sz="2200" b="1">
                <a:latin typeface="Arial Narrow" pitchFamily="34" charset="0"/>
              </a:rPr>
              <a:t>BP, HR, FBG, Cholesterol,… </a:t>
            </a:r>
          </a:p>
        </p:txBody>
      </p:sp>
      <p:grpSp>
        <p:nvGrpSpPr>
          <p:cNvPr id="30" name="Group 21"/>
          <p:cNvGrpSpPr>
            <a:grpSpLocks/>
          </p:cNvGrpSpPr>
          <p:nvPr/>
        </p:nvGrpSpPr>
        <p:grpSpPr bwMode="auto">
          <a:xfrm>
            <a:off x="4648200" y="1295400"/>
            <a:ext cx="228600" cy="685800"/>
            <a:chOff x="3936" y="816"/>
            <a:chExt cx="144" cy="432"/>
          </a:xfrm>
        </p:grpSpPr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080" y="816"/>
              <a:ext cx="0" cy="432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 flipH="1">
              <a:off x="3936" y="1248"/>
              <a:ext cx="144" cy="0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04800" y="2514600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GRADED DOSE RESPONSE CURVE</a:t>
            </a:r>
          </a:p>
        </p:txBody>
      </p:sp>
      <p:sp>
        <p:nvSpPr>
          <p:cNvPr id="34" name="TextBox 23"/>
          <p:cNvSpPr txBox="1">
            <a:spLocks noChangeArrowheads="1"/>
          </p:cNvSpPr>
          <p:nvPr/>
        </p:nvSpPr>
        <p:spPr bwMode="auto">
          <a:xfrm>
            <a:off x="5181600" y="2895600"/>
            <a:ext cx="2971800" cy="1096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>
                <a:solidFill>
                  <a:schemeClr val="tx2"/>
                </a:solidFill>
                <a:latin typeface="Arial Narrow" pitchFamily="34" charset="0"/>
              </a:rPr>
              <a:t>An all-or-non response</a:t>
            </a:r>
            <a:r>
              <a:rPr lang="en-US" sz="2200" b="1">
                <a:latin typeface="Arial Narrow" pitchFamily="34" charset="0"/>
              </a:rPr>
              <a:t> prevention of convulsion, arrhythmias or death…..</a:t>
            </a:r>
          </a:p>
        </p:txBody>
      </p:sp>
      <p:grpSp>
        <p:nvGrpSpPr>
          <p:cNvPr id="35" name="Group 22"/>
          <p:cNvGrpSpPr>
            <a:grpSpLocks/>
          </p:cNvGrpSpPr>
          <p:nvPr/>
        </p:nvGrpSpPr>
        <p:grpSpPr bwMode="auto">
          <a:xfrm flipH="1">
            <a:off x="4953000" y="1295400"/>
            <a:ext cx="228600" cy="2057400"/>
            <a:chOff x="3936" y="816"/>
            <a:chExt cx="144" cy="432"/>
          </a:xfrm>
        </p:grpSpPr>
        <p:sp>
          <p:nvSpPr>
            <p:cNvPr id="36" name="Line 23"/>
            <p:cNvSpPr>
              <a:spLocks noChangeShapeType="1"/>
            </p:cNvSpPr>
            <p:nvPr/>
          </p:nvSpPr>
          <p:spPr bwMode="auto">
            <a:xfrm>
              <a:off x="4080" y="816"/>
              <a:ext cx="0" cy="432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H="1">
              <a:off x="3936" y="1248"/>
              <a:ext cx="144" cy="0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43"/>
          <p:cNvSpPr txBox="1">
            <a:spLocks noChangeArrowheads="1"/>
          </p:cNvSpPr>
          <p:nvPr/>
        </p:nvSpPr>
        <p:spPr bwMode="auto">
          <a:xfrm>
            <a:off x="5029200" y="4114800"/>
            <a:ext cx="396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Relate C to % of patients eliciting the :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* specified therapeutic response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* adverse response 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* lethal outcome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4343400" y="540067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QUANTAL DOSE  RESPONSE CURVE</a:t>
            </a: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2362200" y="6096000"/>
            <a:ext cx="6705600" cy="498475"/>
          </a:xfrm>
          <a:prstGeom prst="rect">
            <a:avLst/>
          </a:prstGeom>
          <a:noFill/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chemeClr val="tx2"/>
                </a:solidFill>
                <a:latin typeface="Arial Narrow" pitchFamily="34" charset="0"/>
              </a:rPr>
              <a:t>How the therapeutic window of a drug is defined ?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67000" y="838200"/>
            <a:ext cx="4724400" cy="517525"/>
          </a:xfrm>
          <a:prstGeom prst="rect">
            <a:avLst/>
          </a:prstGeom>
          <a:solidFill>
            <a:schemeClr val="bg1"/>
          </a:solidFill>
          <a:ln w="2857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chemeClr val="tx2"/>
                </a:solidFill>
                <a:latin typeface="Arial Narrow" pitchFamily="34" charset="0"/>
              </a:rPr>
              <a:t>How does response vary with C?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5486400" y="533400"/>
            <a:ext cx="3657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 dirty="0">
                <a:solidFill>
                  <a:schemeClr val="tx2"/>
                </a:solidFill>
                <a:latin typeface="Arial Narrow" pitchFamily="34" charset="0"/>
              </a:rPr>
              <a:t>A continuous response</a:t>
            </a:r>
          </a:p>
          <a:p>
            <a:pPr algn="ctr"/>
            <a:r>
              <a:rPr lang="en-US" sz="2200" b="1" dirty="0">
                <a:latin typeface="Arial Narrow" pitchFamily="34" charset="0"/>
                <a:sym typeface="Wingdings 3" pitchFamily="18" charset="2"/>
              </a:rPr>
              <a:t></a:t>
            </a:r>
            <a:r>
              <a:rPr lang="en-US" sz="2200" b="1" dirty="0">
                <a:latin typeface="Arial Narrow" pitchFamily="34" charset="0"/>
              </a:rPr>
              <a:t>BP, HR, FBG, Cholesterol,… </a:t>
            </a:r>
          </a:p>
        </p:txBody>
      </p:sp>
      <p:sp>
        <p:nvSpPr>
          <p:cNvPr id="40964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40971" name="Picture 5"/>
          <p:cNvPicPr>
            <a:picLocks noChangeAspect="1" noChangeArrowheads="1"/>
          </p:cNvPicPr>
          <p:nvPr/>
        </p:nvPicPr>
        <p:blipFill>
          <a:blip r:embed="rId3" cstate="print"/>
          <a:srcRect l="6828" t="32433" r="7141" b="2702"/>
          <a:stretch>
            <a:fillRect/>
          </a:stretch>
        </p:blipFill>
        <p:spPr bwMode="auto">
          <a:xfrm>
            <a:off x="228600" y="1447801"/>
            <a:ext cx="560124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5"/>
          <p:cNvPicPr>
            <a:picLocks noChangeAspect="1" noChangeArrowheads="1"/>
          </p:cNvPicPr>
          <p:nvPr/>
        </p:nvPicPr>
        <p:blipFill>
          <a:blip r:embed="rId4" cstate="print"/>
          <a:srcRect l="44138" t="6102" r="13564" b="17796"/>
          <a:stretch>
            <a:fillRect/>
          </a:stretch>
        </p:blipFill>
        <p:spPr bwMode="auto">
          <a:xfrm>
            <a:off x="6019800" y="4464050"/>
            <a:ext cx="2879138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1143000" y="228600"/>
            <a:ext cx="4800600" cy="46166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4597" t="6949" r="54942" b="17796"/>
          <a:stretch>
            <a:fillRect/>
          </a:stretch>
        </p:blipFill>
        <p:spPr bwMode="auto">
          <a:xfrm>
            <a:off x="6019800" y="14478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354"/>
          <p:cNvGrpSpPr>
            <a:grpSpLocks/>
          </p:cNvGrpSpPr>
          <p:nvPr/>
        </p:nvGrpSpPr>
        <p:grpSpPr bwMode="auto">
          <a:xfrm>
            <a:off x="-76200" y="241300"/>
            <a:ext cx="4343400" cy="3863976"/>
            <a:chOff x="-48" y="516"/>
            <a:chExt cx="2736" cy="2434"/>
          </a:xfrm>
        </p:grpSpPr>
        <p:sp>
          <p:nvSpPr>
            <p:cNvPr id="43096" name="Text Box 88"/>
            <p:cNvSpPr txBox="1">
              <a:spLocks noChangeArrowheads="1"/>
            </p:cNvSpPr>
            <p:nvPr/>
          </p:nvSpPr>
          <p:spPr bwMode="auto">
            <a:xfrm>
              <a:off x="-48" y="1305"/>
              <a:ext cx="7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sp>
          <p:nvSpPr>
            <p:cNvPr id="43097" name="Text Box 89"/>
            <p:cNvSpPr txBox="1">
              <a:spLocks noChangeArrowheads="1"/>
            </p:cNvSpPr>
            <p:nvPr/>
          </p:nvSpPr>
          <p:spPr bwMode="auto">
            <a:xfrm>
              <a:off x="787" y="2700"/>
              <a:ext cx="18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000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43099" name="Line 91"/>
            <p:cNvSpPr>
              <a:spLocks noChangeShapeType="1"/>
            </p:cNvSpPr>
            <p:nvPr/>
          </p:nvSpPr>
          <p:spPr bwMode="auto">
            <a:xfrm>
              <a:off x="822" y="619"/>
              <a:ext cx="182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0" name="AutoShape 92"/>
            <p:cNvSpPr>
              <a:spLocks noChangeAspect="1" noChangeArrowheads="1" noTextEdit="1"/>
            </p:cNvSpPr>
            <p:nvPr/>
          </p:nvSpPr>
          <p:spPr bwMode="auto">
            <a:xfrm>
              <a:off x="470" y="516"/>
              <a:ext cx="2218" cy="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6" name="Line 118"/>
            <p:cNvSpPr>
              <a:spLocks noChangeShapeType="1"/>
            </p:cNvSpPr>
            <p:nvPr/>
          </p:nvSpPr>
          <p:spPr bwMode="auto">
            <a:xfrm>
              <a:off x="1597" y="2526"/>
              <a:ext cx="0" cy="0"/>
            </a:xfrm>
            <a:prstGeom prst="line">
              <a:avLst/>
            </a:prstGeom>
            <a:noFill/>
            <a:ln w="9525">
              <a:solidFill>
                <a:srgbClr val="00517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22"/>
            <p:cNvGrpSpPr>
              <a:grpSpLocks/>
            </p:cNvGrpSpPr>
            <p:nvPr/>
          </p:nvGrpSpPr>
          <p:grpSpPr bwMode="auto">
            <a:xfrm>
              <a:off x="748" y="610"/>
              <a:ext cx="46" cy="1884"/>
              <a:chOff x="1866" y="1086"/>
              <a:chExt cx="63" cy="2520"/>
            </a:xfrm>
          </p:grpSpPr>
          <p:sp>
            <p:nvSpPr>
              <p:cNvPr id="43131" name="Line 123"/>
              <p:cNvSpPr>
                <a:spLocks noChangeShapeType="1"/>
              </p:cNvSpPr>
              <p:nvPr/>
            </p:nvSpPr>
            <p:spPr bwMode="auto">
              <a:xfrm flipH="1">
                <a:off x="1866" y="360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2" name="Line 124"/>
              <p:cNvSpPr>
                <a:spLocks noChangeShapeType="1"/>
              </p:cNvSpPr>
              <p:nvPr/>
            </p:nvSpPr>
            <p:spPr bwMode="auto">
              <a:xfrm flipH="1">
                <a:off x="1866" y="3102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3" name="Line 125"/>
              <p:cNvSpPr>
                <a:spLocks noChangeShapeType="1"/>
              </p:cNvSpPr>
              <p:nvPr/>
            </p:nvSpPr>
            <p:spPr bwMode="auto">
              <a:xfrm flipH="1">
                <a:off x="1866" y="2598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4" name="Line 126"/>
              <p:cNvSpPr>
                <a:spLocks noChangeShapeType="1"/>
              </p:cNvSpPr>
              <p:nvPr/>
            </p:nvSpPr>
            <p:spPr bwMode="auto">
              <a:xfrm flipH="1">
                <a:off x="1866" y="2094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5" name="Line 127"/>
              <p:cNvSpPr>
                <a:spLocks noChangeShapeType="1"/>
              </p:cNvSpPr>
              <p:nvPr/>
            </p:nvSpPr>
            <p:spPr bwMode="auto">
              <a:xfrm flipH="1">
                <a:off x="1866" y="1590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6" name="Line 128"/>
              <p:cNvSpPr>
                <a:spLocks noChangeShapeType="1"/>
              </p:cNvSpPr>
              <p:nvPr/>
            </p:nvSpPr>
            <p:spPr bwMode="auto">
              <a:xfrm flipH="1">
                <a:off x="1866" y="108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29"/>
            <p:cNvGrpSpPr>
              <a:grpSpLocks/>
            </p:cNvGrpSpPr>
            <p:nvPr/>
          </p:nvGrpSpPr>
          <p:grpSpPr bwMode="auto">
            <a:xfrm>
              <a:off x="802" y="2494"/>
              <a:ext cx="1632" cy="47"/>
              <a:chOff x="1940" y="3606"/>
              <a:chExt cx="2226" cy="63"/>
            </a:xfrm>
          </p:grpSpPr>
          <p:sp>
            <p:nvSpPr>
              <p:cNvPr id="43138" name="Line 130"/>
              <p:cNvSpPr>
                <a:spLocks noChangeShapeType="1"/>
              </p:cNvSpPr>
              <p:nvPr/>
            </p:nvSpPr>
            <p:spPr bwMode="auto">
              <a:xfrm>
                <a:off x="1940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9" name="Line 131"/>
              <p:cNvSpPr>
                <a:spLocks noChangeShapeType="1"/>
              </p:cNvSpPr>
              <p:nvPr/>
            </p:nvSpPr>
            <p:spPr bwMode="auto">
              <a:xfrm>
                <a:off x="249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0" name="Line 132"/>
              <p:cNvSpPr>
                <a:spLocks noChangeShapeType="1"/>
              </p:cNvSpPr>
              <p:nvPr/>
            </p:nvSpPr>
            <p:spPr bwMode="auto">
              <a:xfrm>
                <a:off x="3053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1" name="Line 133"/>
              <p:cNvSpPr>
                <a:spLocks noChangeShapeType="1"/>
              </p:cNvSpPr>
              <p:nvPr/>
            </p:nvSpPr>
            <p:spPr bwMode="auto">
              <a:xfrm>
                <a:off x="3609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2" name="Line 134"/>
              <p:cNvSpPr>
                <a:spLocks noChangeShapeType="1"/>
              </p:cNvSpPr>
              <p:nvPr/>
            </p:nvSpPr>
            <p:spPr bwMode="auto">
              <a:xfrm>
                <a:off x="416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143" name="Line 135"/>
            <p:cNvSpPr>
              <a:spLocks noChangeShapeType="1"/>
            </p:cNvSpPr>
            <p:nvPr/>
          </p:nvSpPr>
          <p:spPr bwMode="auto">
            <a:xfrm flipV="1">
              <a:off x="787" y="610"/>
              <a:ext cx="0" cy="1884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4" name="Line 136"/>
            <p:cNvSpPr>
              <a:spLocks noChangeShapeType="1"/>
            </p:cNvSpPr>
            <p:nvPr/>
          </p:nvSpPr>
          <p:spPr bwMode="auto">
            <a:xfrm>
              <a:off x="794" y="2494"/>
              <a:ext cx="1848" cy="0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137"/>
            <p:cNvGrpSpPr>
              <a:grpSpLocks/>
            </p:cNvGrpSpPr>
            <p:nvPr/>
          </p:nvGrpSpPr>
          <p:grpSpPr bwMode="auto">
            <a:xfrm>
              <a:off x="550" y="539"/>
              <a:ext cx="213" cy="2056"/>
              <a:chOff x="1597" y="991"/>
              <a:chExt cx="290" cy="2750"/>
            </a:xfrm>
          </p:grpSpPr>
          <p:sp>
            <p:nvSpPr>
              <p:cNvPr id="43146" name="Rectangle 138"/>
              <p:cNvSpPr>
                <a:spLocks noChangeArrowheads="1"/>
              </p:cNvSpPr>
              <p:nvPr/>
            </p:nvSpPr>
            <p:spPr bwMode="auto">
              <a:xfrm>
                <a:off x="1797" y="3509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3147" name="Rectangle 139"/>
              <p:cNvSpPr>
                <a:spLocks noChangeArrowheads="1"/>
              </p:cNvSpPr>
              <p:nvPr/>
            </p:nvSpPr>
            <p:spPr bwMode="auto">
              <a:xfrm>
                <a:off x="1696" y="300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20</a:t>
                </a:r>
              </a:p>
            </p:txBody>
          </p:sp>
          <p:sp>
            <p:nvSpPr>
              <p:cNvPr id="43148" name="Rectangle 140"/>
              <p:cNvSpPr>
                <a:spLocks noChangeArrowheads="1"/>
              </p:cNvSpPr>
              <p:nvPr/>
            </p:nvSpPr>
            <p:spPr bwMode="auto">
              <a:xfrm>
                <a:off x="1696" y="2502"/>
                <a:ext cx="18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40</a:t>
                </a:r>
              </a:p>
            </p:txBody>
          </p:sp>
          <p:sp>
            <p:nvSpPr>
              <p:cNvPr id="43149" name="Rectangle 141"/>
              <p:cNvSpPr>
                <a:spLocks noChangeArrowheads="1"/>
              </p:cNvSpPr>
              <p:nvPr/>
            </p:nvSpPr>
            <p:spPr bwMode="auto">
              <a:xfrm>
                <a:off x="1696" y="2000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60</a:t>
                </a:r>
              </a:p>
            </p:txBody>
          </p:sp>
          <p:sp>
            <p:nvSpPr>
              <p:cNvPr id="43150" name="Rectangle 142"/>
              <p:cNvSpPr>
                <a:spLocks noChangeArrowheads="1"/>
              </p:cNvSpPr>
              <p:nvPr/>
            </p:nvSpPr>
            <p:spPr bwMode="auto">
              <a:xfrm>
                <a:off x="1696" y="149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80</a:t>
                </a:r>
              </a:p>
            </p:txBody>
          </p:sp>
          <p:sp>
            <p:nvSpPr>
              <p:cNvPr id="43151" name="Rectangle 143"/>
              <p:cNvSpPr>
                <a:spLocks noChangeArrowheads="1"/>
              </p:cNvSpPr>
              <p:nvPr/>
            </p:nvSpPr>
            <p:spPr bwMode="auto">
              <a:xfrm>
                <a:off x="1597" y="991"/>
                <a:ext cx="27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100</a:t>
                </a:r>
              </a:p>
            </p:txBody>
          </p:sp>
        </p:grpSp>
        <p:grpSp>
          <p:nvGrpSpPr>
            <p:cNvPr id="7" name="Group 144"/>
            <p:cNvGrpSpPr>
              <a:grpSpLocks/>
            </p:cNvGrpSpPr>
            <p:nvPr/>
          </p:nvGrpSpPr>
          <p:grpSpPr bwMode="auto">
            <a:xfrm>
              <a:off x="811" y="2558"/>
              <a:ext cx="1754" cy="173"/>
              <a:chOff x="1953" y="3691"/>
              <a:chExt cx="2391" cy="232"/>
            </a:xfrm>
          </p:grpSpPr>
          <p:sp>
            <p:nvSpPr>
              <p:cNvPr id="43153" name="Rectangle 145"/>
              <p:cNvSpPr>
                <a:spLocks noChangeArrowheads="1"/>
              </p:cNvSpPr>
              <p:nvPr/>
            </p:nvSpPr>
            <p:spPr bwMode="auto">
              <a:xfrm>
                <a:off x="1953" y="3691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3154" name="Rectangle 146"/>
              <p:cNvSpPr>
                <a:spLocks noChangeArrowheads="1"/>
              </p:cNvSpPr>
              <p:nvPr/>
            </p:nvSpPr>
            <p:spPr bwMode="auto">
              <a:xfrm>
                <a:off x="2405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200</a:t>
                </a:r>
              </a:p>
            </p:txBody>
          </p:sp>
          <p:sp>
            <p:nvSpPr>
              <p:cNvPr id="43155" name="Rectangle 147"/>
              <p:cNvSpPr>
                <a:spLocks noChangeArrowheads="1"/>
              </p:cNvSpPr>
              <p:nvPr/>
            </p:nvSpPr>
            <p:spPr bwMode="auto">
              <a:xfrm>
                <a:off x="2960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400</a:t>
                </a:r>
              </a:p>
            </p:txBody>
          </p:sp>
          <p:sp>
            <p:nvSpPr>
              <p:cNvPr id="43156" name="Rectangle 148"/>
              <p:cNvSpPr>
                <a:spLocks noChangeArrowheads="1"/>
              </p:cNvSpPr>
              <p:nvPr/>
            </p:nvSpPr>
            <p:spPr bwMode="auto">
              <a:xfrm>
                <a:off x="3516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600</a:t>
                </a:r>
              </a:p>
            </p:txBody>
          </p:sp>
          <p:sp>
            <p:nvSpPr>
              <p:cNvPr id="43157" name="Rectangle 149"/>
              <p:cNvSpPr>
                <a:spLocks noChangeArrowheads="1"/>
              </p:cNvSpPr>
              <p:nvPr/>
            </p:nvSpPr>
            <p:spPr bwMode="auto">
              <a:xfrm>
                <a:off x="4074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800</a:t>
                </a:r>
              </a:p>
            </p:txBody>
          </p:sp>
        </p:grpSp>
      </p:grpSp>
      <p:grpSp>
        <p:nvGrpSpPr>
          <p:cNvPr id="8" name="Group 155"/>
          <p:cNvGrpSpPr>
            <a:grpSpLocks/>
          </p:cNvGrpSpPr>
          <p:nvPr/>
        </p:nvGrpSpPr>
        <p:grpSpPr bwMode="auto">
          <a:xfrm>
            <a:off x="1260475" y="1885950"/>
            <a:ext cx="341313" cy="1495425"/>
            <a:chOff x="1178" y="1552"/>
            <a:chExt cx="215" cy="942"/>
          </a:xfrm>
        </p:grpSpPr>
        <p:sp>
          <p:nvSpPr>
            <p:cNvPr id="43101" name="Line 93"/>
            <p:cNvSpPr>
              <a:spLocks noChangeShapeType="1"/>
            </p:cNvSpPr>
            <p:nvPr/>
          </p:nvSpPr>
          <p:spPr bwMode="auto">
            <a:xfrm>
              <a:off x="139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2" name="Line 94"/>
            <p:cNvSpPr>
              <a:spLocks noChangeShapeType="1"/>
            </p:cNvSpPr>
            <p:nvPr/>
          </p:nvSpPr>
          <p:spPr bwMode="auto">
            <a:xfrm>
              <a:off x="117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1284288" y="703263"/>
            <a:ext cx="2897187" cy="2654300"/>
            <a:chOff x="1950" y="1349"/>
            <a:chExt cx="2489" cy="2236"/>
          </a:xfrm>
        </p:grpSpPr>
        <p:sp>
          <p:nvSpPr>
            <p:cNvPr id="43104" name="Line 96"/>
            <p:cNvSpPr>
              <a:spLocks noChangeShapeType="1"/>
            </p:cNvSpPr>
            <p:nvPr/>
          </p:nvSpPr>
          <p:spPr bwMode="auto">
            <a:xfrm flipV="1">
              <a:off x="1950" y="3491"/>
              <a:ext cx="11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5" name="Line 97"/>
            <p:cNvSpPr>
              <a:spLocks noChangeShapeType="1"/>
            </p:cNvSpPr>
            <p:nvPr/>
          </p:nvSpPr>
          <p:spPr bwMode="auto">
            <a:xfrm flipV="1">
              <a:off x="1961" y="3375"/>
              <a:ext cx="10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6" name="Line 98"/>
            <p:cNvSpPr>
              <a:spLocks noChangeShapeType="1"/>
            </p:cNvSpPr>
            <p:nvPr/>
          </p:nvSpPr>
          <p:spPr bwMode="auto">
            <a:xfrm flipV="1">
              <a:off x="1971" y="3186"/>
              <a:ext cx="32" cy="189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7" name="Line 99"/>
            <p:cNvSpPr>
              <a:spLocks noChangeShapeType="1"/>
            </p:cNvSpPr>
            <p:nvPr/>
          </p:nvSpPr>
          <p:spPr bwMode="auto">
            <a:xfrm flipV="1">
              <a:off x="2003" y="2882"/>
              <a:ext cx="52" cy="30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8" name="Line 100"/>
            <p:cNvSpPr>
              <a:spLocks noChangeShapeType="1"/>
            </p:cNvSpPr>
            <p:nvPr/>
          </p:nvSpPr>
          <p:spPr bwMode="auto">
            <a:xfrm flipV="1">
              <a:off x="2055" y="2661"/>
              <a:ext cx="53" cy="2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9" name="Line 101"/>
            <p:cNvSpPr>
              <a:spLocks noChangeShapeType="1"/>
            </p:cNvSpPr>
            <p:nvPr/>
          </p:nvSpPr>
          <p:spPr bwMode="auto">
            <a:xfrm flipV="1">
              <a:off x="2108" y="2483"/>
              <a:ext cx="63" cy="178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0" name="Line 102"/>
            <p:cNvSpPr>
              <a:spLocks noChangeShapeType="1"/>
            </p:cNvSpPr>
            <p:nvPr/>
          </p:nvSpPr>
          <p:spPr bwMode="auto">
            <a:xfrm flipV="1">
              <a:off x="2171" y="2346"/>
              <a:ext cx="52" cy="137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1" name="Line 103"/>
            <p:cNvSpPr>
              <a:spLocks noChangeShapeType="1"/>
            </p:cNvSpPr>
            <p:nvPr/>
          </p:nvSpPr>
          <p:spPr bwMode="auto">
            <a:xfrm flipV="1">
              <a:off x="2223" y="2210"/>
              <a:ext cx="63" cy="13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2" name="Line 104"/>
            <p:cNvSpPr>
              <a:spLocks noChangeShapeType="1"/>
            </p:cNvSpPr>
            <p:nvPr/>
          </p:nvSpPr>
          <p:spPr bwMode="auto">
            <a:xfrm flipV="1">
              <a:off x="2286" y="2094"/>
              <a:ext cx="74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3" name="Line 105"/>
            <p:cNvSpPr>
              <a:spLocks noChangeShapeType="1"/>
            </p:cNvSpPr>
            <p:nvPr/>
          </p:nvSpPr>
          <p:spPr bwMode="auto">
            <a:xfrm flipV="1">
              <a:off x="2360" y="2000"/>
              <a:ext cx="73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4" name="Line 106"/>
            <p:cNvSpPr>
              <a:spLocks noChangeShapeType="1"/>
            </p:cNvSpPr>
            <p:nvPr/>
          </p:nvSpPr>
          <p:spPr bwMode="auto">
            <a:xfrm flipV="1">
              <a:off x="2433" y="1926"/>
              <a:ext cx="63" cy="7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5" name="Line 107"/>
            <p:cNvSpPr>
              <a:spLocks noChangeShapeType="1"/>
            </p:cNvSpPr>
            <p:nvPr/>
          </p:nvSpPr>
          <p:spPr bwMode="auto">
            <a:xfrm flipV="1">
              <a:off x="2496" y="1811"/>
              <a:ext cx="147" cy="11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6" name="Line 108"/>
            <p:cNvSpPr>
              <a:spLocks noChangeShapeType="1"/>
            </p:cNvSpPr>
            <p:nvPr/>
          </p:nvSpPr>
          <p:spPr bwMode="auto">
            <a:xfrm flipV="1">
              <a:off x="2643" y="1716"/>
              <a:ext cx="137" cy="9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7" name="Line 109"/>
            <p:cNvSpPr>
              <a:spLocks noChangeShapeType="1"/>
            </p:cNvSpPr>
            <p:nvPr/>
          </p:nvSpPr>
          <p:spPr bwMode="auto">
            <a:xfrm flipV="1">
              <a:off x="2780" y="1643"/>
              <a:ext cx="136" cy="7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8" name="Line 110"/>
            <p:cNvSpPr>
              <a:spLocks noChangeShapeType="1"/>
            </p:cNvSpPr>
            <p:nvPr/>
          </p:nvSpPr>
          <p:spPr bwMode="auto">
            <a:xfrm flipV="1">
              <a:off x="2916" y="1590"/>
              <a:ext cx="137" cy="5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9" name="Line 111"/>
            <p:cNvSpPr>
              <a:spLocks noChangeShapeType="1"/>
            </p:cNvSpPr>
            <p:nvPr/>
          </p:nvSpPr>
          <p:spPr bwMode="auto">
            <a:xfrm flipV="1">
              <a:off x="3053" y="1548"/>
              <a:ext cx="147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0" name="Line 112"/>
            <p:cNvSpPr>
              <a:spLocks noChangeShapeType="1"/>
            </p:cNvSpPr>
            <p:nvPr/>
          </p:nvSpPr>
          <p:spPr bwMode="auto">
            <a:xfrm flipV="1">
              <a:off x="3200" y="1506"/>
              <a:ext cx="136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" name="Line 113"/>
            <p:cNvSpPr>
              <a:spLocks noChangeShapeType="1"/>
            </p:cNvSpPr>
            <p:nvPr/>
          </p:nvSpPr>
          <p:spPr bwMode="auto">
            <a:xfrm flipV="1">
              <a:off x="3336" y="1475"/>
              <a:ext cx="137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2" name="Line 114"/>
            <p:cNvSpPr>
              <a:spLocks noChangeShapeType="1"/>
            </p:cNvSpPr>
            <p:nvPr/>
          </p:nvSpPr>
          <p:spPr bwMode="auto">
            <a:xfrm flipV="1">
              <a:off x="3473" y="1443"/>
              <a:ext cx="136" cy="3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3" name="Line 115"/>
            <p:cNvSpPr>
              <a:spLocks noChangeShapeType="1"/>
            </p:cNvSpPr>
            <p:nvPr/>
          </p:nvSpPr>
          <p:spPr bwMode="auto">
            <a:xfrm flipV="1">
              <a:off x="3609" y="1401"/>
              <a:ext cx="284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4" name="Line 116"/>
            <p:cNvSpPr>
              <a:spLocks noChangeShapeType="1"/>
            </p:cNvSpPr>
            <p:nvPr/>
          </p:nvSpPr>
          <p:spPr bwMode="auto">
            <a:xfrm flipV="1">
              <a:off x="3893" y="1370"/>
              <a:ext cx="273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5" name="Line 117"/>
            <p:cNvSpPr>
              <a:spLocks noChangeShapeType="1"/>
            </p:cNvSpPr>
            <p:nvPr/>
          </p:nvSpPr>
          <p:spPr bwMode="auto">
            <a:xfrm flipV="1">
              <a:off x="4166" y="1349"/>
              <a:ext cx="273" cy="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160" name="Rectangle 39"/>
          <p:cNvSpPr>
            <a:spLocks noChangeArrowheads="1"/>
          </p:cNvSpPr>
          <p:nvPr/>
        </p:nvSpPr>
        <p:spPr bwMode="auto">
          <a:xfrm>
            <a:off x="2574925" y="304800"/>
            <a:ext cx="1692275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E4778"/>
                </a:solidFill>
                <a:latin typeface="Arial Narrow" pitchFamily="34" charset="0"/>
              </a:rPr>
              <a:t>Max effect = </a:t>
            </a:r>
            <a:r>
              <a:rPr lang="en-US" b="1" dirty="0" err="1">
                <a:solidFill>
                  <a:srgbClr val="1E4778"/>
                </a:solidFill>
                <a:latin typeface="Arial Narrow" pitchFamily="34" charset="0"/>
              </a:rPr>
              <a:t>E</a:t>
            </a:r>
            <a:r>
              <a:rPr lang="en-US" b="1" baseline="-25000" dirty="0" err="1">
                <a:solidFill>
                  <a:srgbClr val="1E4778"/>
                </a:solidFill>
                <a:latin typeface="Arial Narrow" pitchFamily="34" charset="0"/>
              </a:rPr>
              <a:t>max</a:t>
            </a:r>
            <a:endParaRPr lang="en-US" b="1" baseline="-25000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43162" name="TextBox 56"/>
          <p:cNvSpPr txBox="1">
            <a:spLocks noChangeArrowheads="1"/>
          </p:cNvSpPr>
          <p:nvPr/>
        </p:nvSpPr>
        <p:spPr bwMode="auto">
          <a:xfrm>
            <a:off x="4038600" y="304800"/>
            <a:ext cx="48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Arial Narrow" pitchFamily="34" charset="0"/>
              </a:rPr>
              <a:t>Effect when </a:t>
            </a:r>
            <a:r>
              <a:rPr lang="en-US" b="1" i="1" dirty="0">
                <a:latin typeface="Arial Narrow" pitchFamily="34" charset="0"/>
              </a:rPr>
              <a:t>all the </a:t>
            </a:r>
            <a:r>
              <a:rPr lang="en-US" b="1" i="1" dirty="0" smtClean="0">
                <a:latin typeface="Arial Narrow" pitchFamily="34" charset="0"/>
              </a:rPr>
              <a:t>receptors </a:t>
            </a:r>
            <a:r>
              <a:rPr lang="en-US" b="1" i="1" dirty="0">
                <a:latin typeface="Arial Narrow" pitchFamily="34" charset="0"/>
              </a:rPr>
              <a:t>are occupied by D</a:t>
            </a:r>
          </a:p>
        </p:txBody>
      </p:sp>
      <p:sp>
        <p:nvSpPr>
          <p:cNvPr id="43164" name="TextBox 57"/>
          <p:cNvSpPr txBox="1">
            <a:spLocks noChangeArrowheads="1"/>
          </p:cNvSpPr>
          <p:nvPr/>
        </p:nvSpPr>
        <p:spPr bwMode="auto">
          <a:xfrm>
            <a:off x="1752600" y="3733800"/>
            <a:ext cx="3886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Arial Narrow" pitchFamily="34" charset="0"/>
              </a:rPr>
              <a:t>C that gives the  half-maximal effect</a:t>
            </a:r>
          </a:p>
        </p:txBody>
      </p:sp>
      <p:sp>
        <p:nvSpPr>
          <p:cNvPr id="43173" name="Rectangle 36"/>
          <p:cNvSpPr>
            <a:spLocks noChangeArrowheads="1"/>
          </p:cNvSpPr>
          <p:nvPr/>
        </p:nvSpPr>
        <p:spPr bwMode="auto">
          <a:xfrm>
            <a:off x="3276600" y="814626"/>
            <a:ext cx="1447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i="1" dirty="0">
                <a:latin typeface="Arial Narrow" pitchFamily="34" charset="0"/>
              </a:rPr>
              <a:t>As C ↑</a:t>
            </a:r>
            <a:r>
              <a:rPr lang="en-US" sz="2000" b="1" i="1" dirty="0">
                <a:latin typeface="Arial Narrow" pitchFamily="34" charset="0"/>
                <a:sym typeface="Wingdings 3" pitchFamily="18" charset="2"/>
              </a:rPr>
              <a:t></a:t>
            </a:r>
            <a:r>
              <a:rPr lang="en-US" sz="2000" b="1" i="1" dirty="0">
                <a:latin typeface="Arial Narrow" pitchFamily="34" charset="0"/>
              </a:rPr>
              <a:t> response increment ↓</a:t>
            </a:r>
          </a:p>
        </p:txBody>
      </p:sp>
      <p:grpSp>
        <p:nvGrpSpPr>
          <p:cNvPr id="11" name="Group 347"/>
          <p:cNvGrpSpPr>
            <a:grpSpLocks/>
          </p:cNvGrpSpPr>
          <p:nvPr/>
        </p:nvGrpSpPr>
        <p:grpSpPr bwMode="auto">
          <a:xfrm>
            <a:off x="4465637" y="1020762"/>
            <a:ext cx="4144962" cy="3411538"/>
            <a:chOff x="2429" y="576"/>
            <a:chExt cx="2611" cy="2149"/>
          </a:xfrm>
        </p:grpSpPr>
        <p:grpSp>
          <p:nvGrpSpPr>
            <p:cNvPr id="12" name="Group 254"/>
            <p:cNvGrpSpPr>
              <a:grpSpLocks/>
            </p:cNvGrpSpPr>
            <p:nvPr/>
          </p:nvGrpSpPr>
          <p:grpSpPr bwMode="auto">
            <a:xfrm>
              <a:off x="2979" y="576"/>
              <a:ext cx="2061" cy="2149"/>
              <a:chOff x="2468" y="992"/>
              <a:chExt cx="2908" cy="2938"/>
            </a:xfrm>
          </p:grpSpPr>
          <p:grpSp>
            <p:nvGrpSpPr>
              <p:cNvPr id="13" name="Group 255"/>
              <p:cNvGrpSpPr>
                <a:grpSpLocks/>
              </p:cNvGrpSpPr>
              <p:nvPr/>
            </p:nvGrpSpPr>
            <p:grpSpPr bwMode="auto">
              <a:xfrm>
                <a:off x="2816" y="1152"/>
                <a:ext cx="2549" cy="2475"/>
                <a:chOff x="1888" y="1152"/>
                <a:chExt cx="2549" cy="2475"/>
              </a:xfrm>
            </p:grpSpPr>
            <p:sp>
              <p:nvSpPr>
                <p:cNvPr id="43264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888" y="3531"/>
                  <a:ext cx="480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5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368" y="3413"/>
                  <a:ext cx="21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6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2581" y="3221"/>
                  <a:ext cx="203" cy="19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7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784" y="2912"/>
                  <a:ext cx="213" cy="30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8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997" y="2688"/>
                  <a:ext cx="118" cy="224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9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3115" y="2507"/>
                  <a:ext cx="85" cy="18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0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3200" y="2368"/>
                  <a:ext cx="75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1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3275" y="2229"/>
                  <a:ext cx="64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2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3339" y="2112"/>
                  <a:ext cx="53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3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3392" y="2016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4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3445" y="1941"/>
                  <a:ext cx="32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5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477" y="1824"/>
                  <a:ext cx="75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6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3552" y="1728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7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605" y="1653"/>
                  <a:ext cx="43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8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3648" y="1600"/>
                  <a:ext cx="43" cy="5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9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3691" y="1557"/>
                  <a:ext cx="32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0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3723" y="1515"/>
                  <a:ext cx="32" cy="4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1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755" y="1483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2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3787" y="1451"/>
                  <a:ext cx="21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808" y="1408"/>
                  <a:ext cx="53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4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3861" y="1376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5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3893" y="1344"/>
                  <a:ext cx="43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936" y="1323"/>
                  <a:ext cx="32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7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3968" y="1205"/>
                  <a:ext cx="20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4171" y="1173"/>
                  <a:ext cx="128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4299" y="1152"/>
                  <a:ext cx="85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90" name="Line 282"/>
                <p:cNvSpPr>
                  <a:spLocks noChangeShapeType="1"/>
                </p:cNvSpPr>
                <p:nvPr/>
              </p:nvSpPr>
              <p:spPr bwMode="auto">
                <a:xfrm>
                  <a:off x="4384" y="1152"/>
                  <a:ext cx="53" cy="0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283"/>
              <p:cNvGrpSpPr>
                <a:grpSpLocks/>
              </p:cNvGrpSpPr>
              <p:nvPr/>
            </p:nvGrpSpPr>
            <p:grpSpPr bwMode="auto">
              <a:xfrm>
                <a:off x="2752" y="1088"/>
                <a:ext cx="2624" cy="2624"/>
                <a:chOff x="2752" y="1088"/>
                <a:chExt cx="2624" cy="2624"/>
              </a:xfrm>
            </p:grpSpPr>
            <p:grpSp>
              <p:nvGrpSpPr>
                <p:cNvPr id="15" name="Group 284"/>
                <p:cNvGrpSpPr>
                  <a:grpSpLocks/>
                </p:cNvGrpSpPr>
                <p:nvPr/>
              </p:nvGrpSpPr>
              <p:grpSpPr bwMode="auto">
                <a:xfrm>
                  <a:off x="2752" y="1088"/>
                  <a:ext cx="64" cy="2560"/>
                  <a:chOff x="2752" y="1088"/>
                  <a:chExt cx="64" cy="2560"/>
                </a:xfrm>
              </p:grpSpPr>
              <p:grpSp>
                <p:nvGrpSpPr>
                  <p:cNvPr id="16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2752" y="1088"/>
                    <a:ext cx="64" cy="2560"/>
                    <a:chOff x="1824" y="1088"/>
                    <a:chExt cx="64" cy="2560"/>
                  </a:xfrm>
                </p:grpSpPr>
                <p:sp>
                  <p:nvSpPr>
                    <p:cNvPr id="43294" name="Line 2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64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5" name="Line 2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136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6" name="Line 2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624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7" name="Line 2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112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8" name="Line 2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600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9" name="Line 2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08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300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6" y="1088"/>
                    <a:ext cx="0" cy="256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293"/>
                <p:cNvGrpSpPr>
                  <a:grpSpLocks/>
                </p:cNvGrpSpPr>
                <p:nvPr/>
              </p:nvGrpSpPr>
              <p:grpSpPr bwMode="auto">
                <a:xfrm>
                  <a:off x="2816" y="3648"/>
                  <a:ext cx="2560" cy="64"/>
                  <a:chOff x="2816" y="3648"/>
                  <a:chExt cx="2560" cy="64"/>
                </a:xfrm>
              </p:grpSpPr>
              <p:grpSp>
                <p:nvGrpSpPr>
                  <p:cNvPr id="18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2816" y="3648"/>
                    <a:ext cx="2496" cy="64"/>
                    <a:chOff x="1888" y="3648"/>
                    <a:chExt cx="2496" cy="64"/>
                  </a:xfrm>
                </p:grpSpPr>
                <p:sp>
                  <p:nvSpPr>
                    <p:cNvPr id="43303" name="Line 2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4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1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5" name="Line 2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5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6" name="Line 2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7" name="Line 2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8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9" name="Line 3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0" name="Line 3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1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2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2" name="Line 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3" name="Line 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4" name="Line 3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5" name="Line 3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6" name="Line 3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2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7" name="Line 3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8" name="Line 3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9" name="Line 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0" name="Line 3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1" name="Line 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0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2" name="Line 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3" name="Line 3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4" name="Line 3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5" name="Line 3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6" name="Line 3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5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7" name="Line 3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0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8" name="Line 3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9" name="Line 3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9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0" name="Line 3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1" name="Line 3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2" name="Line 3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3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334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816" y="3648"/>
                    <a:ext cx="256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" name="Group 327"/>
              <p:cNvGrpSpPr>
                <a:grpSpLocks/>
              </p:cNvGrpSpPr>
              <p:nvPr/>
            </p:nvGrpSpPr>
            <p:grpSpPr bwMode="auto">
              <a:xfrm>
                <a:off x="2468" y="992"/>
                <a:ext cx="305" cy="2757"/>
                <a:chOff x="1540" y="992"/>
                <a:chExt cx="305" cy="2757"/>
              </a:xfrm>
            </p:grpSpPr>
            <p:sp>
              <p:nvSpPr>
                <p:cNvPr id="43336" name="Rectangle 328"/>
                <p:cNvSpPr>
                  <a:spLocks noChangeArrowheads="1"/>
                </p:cNvSpPr>
                <p:nvPr/>
              </p:nvSpPr>
              <p:spPr bwMode="auto">
                <a:xfrm>
                  <a:off x="1750" y="3552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7" name="Rectangle 329"/>
                <p:cNvSpPr>
                  <a:spLocks noChangeArrowheads="1"/>
                </p:cNvSpPr>
                <p:nvPr/>
              </p:nvSpPr>
              <p:spPr bwMode="auto">
                <a:xfrm>
                  <a:off x="1646" y="3040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20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8" name="Rectangle 330"/>
                <p:cNvSpPr>
                  <a:spLocks noChangeArrowheads="1"/>
                </p:cNvSpPr>
                <p:nvPr/>
              </p:nvSpPr>
              <p:spPr bwMode="auto">
                <a:xfrm>
                  <a:off x="1646" y="2528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40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9" name="Rectangle 331"/>
                <p:cNvSpPr>
                  <a:spLocks noChangeArrowheads="1"/>
                </p:cNvSpPr>
                <p:nvPr/>
              </p:nvSpPr>
              <p:spPr bwMode="auto">
                <a:xfrm>
                  <a:off x="1646" y="2017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60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0" name="Rectangle 332"/>
                <p:cNvSpPr>
                  <a:spLocks noChangeArrowheads="1"/>
                </p:cNvSpPr>
                <p:nvPr/>
              </p:nvSpPr>
              <p:spPr bwMode="auto">
                <a:xfrm>
                  <a:off x="1646" y="1505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80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1" name="Rectangle 333"/>
                <p:cNvSpPr>
                  <a:spLocks noChangeArrowheads="1"/>
                </p:cNvSpPr>
                <p:nvPr/>
              </p:nvSpPr>
              <p:spPr bwMode="auto">
                <a:xfrm>
                  <a:off x="1540" y="992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 dirty="0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 dirty="0">
                    <a:solidFill>
                      <a:srgbClr val="1E4778"/>
                    </a:solidFill>
                  </a:endParaRPr>
                </a:p>
              </p:txBody>
            </p:sp>
          </p:grpSp>
          <p:grpSp>
            <p:nvGrpSpPr>
              <p:cNvPr id="20" name="Group 334"/>
              <p:cNvGrpSpPr>
                <a:grpSpLocks/>
              </p:cNvGrpSpPr>
              <p:nvPr/>
            </p:nvGrpSpPr>
            <p:grpSpPr bwMode="auto">
              <a:xfrm>
                <a:off x="2828" y="3733"/>
                <a:ext cx="2281" cy="197"/>
                <a:chOff x="1900" y="3733"/>
                <a:chExt cx="2281" cy="197"/>
              </a:xfrm>
            </p:grpSpPr>
            <p:sp>
              <p:nvSpPr>
                <p:cNvPr id="43343" name="Rectangle 335"/>
                <p:cNvSpPr>
                  <a:spLocks noChangeArrowheads="1"/>
                </p:cNvSpPr>
                <p:nvPr/>
              </p:nvSpPr>
              <p:spPr bwMode="auto">
                <a:xfrm>
                  <a:off x="1900" y="3733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4" name="Rectangle 336"/>
                <p:cNvSpPr>
                  <a:spLocks noChangeArrowheads="1"/>
                </p:cNvSpPr>
                <p:nvPr/>
              </p:nvSpPr>
              <p:spPr bwMode="auto">
                <a:xfrm>
                  <a:off x="2532" y="3733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5" name="Rectangle 337"/>
                <p:cNvSpPr>
                  <a:spLocks noChangeArrowheads="1"/>
                </p:cNvSpPr>
                <p:nvPr/>
              </p:nvSpPr>
              <p:spPr bwMode="auto">
                <a:xfrm>
                  <a:off x="3171" y="3733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6" name="Rectangle 338"/>
                <p:cNvSpPr>
                  <a:spLocks noChangeArrowheads="1"/>
                </p:cNvSpPr>
                <p:nvPr/>
              </p:nvSpPr>
              <p:spPr bwMode="auto">
                <a:xfrm>
                  <a:off x="3803" y="3733"/>
                  <a:ext cx="378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</p:grpSp>
        </p:grpSp>
        <p:sp>
          <p:nvSpPr>
            <p:cNvPr id="43347" name="Text Box 339"/>
            <p:cNvSpPr txBox="1">
              <a:spLocks noChangeArrowheads="1"/>
            </p:cNvSpPr>
            <p:nvPr/>
          </p:nvSpPr>
          <p:spPr bwMode="auto">
            <a:xfrm>
              <a:off x="2429" y="1295"/>
              <a:ext cx="7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grpSp>
          <p:nvGrpSpPr>
            <p:cNvPr id="21" name="Group 341"/>
            <p:cNvGrpSpPr>
              <a:grpSpLocks/>
            </p:cNvGrpSpPr>
            <p:nvPr/>
          </p:nvGrpSpPr>
          <p:grpSpPr bwMode="auto">
            <a:xfrm>
              <a:off x="3255" y="1563"/>
              <a:ext cx="960" cy="942"/>
              <a:chOff x="1178" y="1552"/>
              <a:chExt cx="215" cy="942"/>
            </a:xfrm>
          </p:grpSpPr>
          <p:sp>
            <p:nvSpPr>
              <p:cNvPr id="43350" name="Line 342"/>
              <p:cNvSpPr>
                <a:spLocks noChangeShapeType="1"/>
              </p:cNvSpPr>
              <p:nvPr/>
            </p:nvSpPr>
            <p:spPr bwMode="auto">
              <a:xfrm>
                <a:off x="1393" y="1560"/>
                <a:ext cx="0" cy="934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1" name="Line 343"/>
              <p:cNvSpPr>
                <a:spLocks noChangeShapeType="1"/>
              </p:cNvSpPr>
              <p:nvPr/>
            </p:nvSpPr>
            <p:spPr bwMode="auto">
              <a:xfrm>
                <a:off x="1178" y="1552"/>
                <a:ext cx="20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353" name="Text Box 345"/>
            <p:cNvSpPr txBox="1">
              <a:spLocks noChangeArrowheads="1"/>
            </p:cNvSpPr>
            <p:nvPr/>
          </p:nvSpPr>
          <p:spPr bwMode="auto">
            <a:xfrm>
              <a:off x="3984" y="2189"/>
              <a:ext cx="4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0" y="4688919"/>
            <a:ext cx="9144000" cy="2092881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Graded dose-response curves are used to determine:</a:t>
            </a:r>
          </a:p>
          <a:p>
            <a:r>
              <a:rPr lang="en-US" sz="600" b="1" dirty="0">
                <a:latin typeface="Arial Narrow" pitchFamily="34" charset="0"/>
              </a:rPr>
              <a:t> </a:t>
            </a:r>
            <a:endParaRPr lang="en-US" sz="200" b="1" dirty="0">
              <a:latin typeface="Arial Narrow" pitchFamily="34" charset="0"/>
            </a:endParaRPr>
          </a:p>
          <a:p>
            <a:pPr>
              <a:buFontTx/>
              <a:buAutoNum type="arabicPeriod"/>
            </a:pPr>
            <a:r>
              <a:rPr lang="en-US" sz="2000" b="1" dirty="0">
                <a:latin typeface="Arial Narrow" pitchFamily="34" charset="0"/>
              </a:rPr>
              <a:t>The </a:t>
            </a:r>
            <a:r>
              <a:rPr lang="en-US" sz="2000" b="1" u="sng" dirty="0">
                <a:latin typeface="Arial Narrow" pitchFamily="34" charset="0"/>
              </a:rPr>
              <a:t>max efficacy</a:t>
            </a:r>
            <a:r>
              <a:rPr lang="en-US" sz="2000" b="1" dirty="0">
                <a:latin typeface="Arial Narrow" pitchFamily="34" charset="0"/>
              </a:rPr>
              <a:t> (</a:t>
            </a:r>
            <a:r>
              <a:rPr lang="en-US" sz="2000" b="1" i="1" dirty="0" err="1">
                <a:latin typeface="Arial Narrow" pitchFamily="34" charset="0"/>
              </a:rPr>
              <a:t>E</a:t>
            </a:r>
            <a:r>
              <a:rPr lang="en-US" sz="2000" b="1" baseline="-25000" dirty="0" err="1">
                <a:latin typeface="Arial Narrow" pitchFamily="34" charset="0"/>
              </a:rPr>
              <a:t>max</a:t>
            </a:r>
            <a:r>
              <a:rPr lang="en-US" sz="2000" b="1" dirty="0">
                <a:latin typeface="Arial Narrow" pitchFamily="34" charset="0"/>
              </a:rPr>
              <a:t>) → highest limit of dose-response relationship on response axis. </a:t>
            </a:r>
          </a:p>
          <a:p>
            <a:pPr>
              <a:buFontTx/>
              <a:buAutoNum type="arabicPeriod"/>
            </a:pPr>
            <a:r>
              <a:rPr lang="en-US" sz="2000" b="1" dirty="0">
                <a:latin typeface="Arial Narrow" pitchFamily="34" charset="0"/>
              </a:rPr>
              <a:t>The </a:t>
            </a:r>
            <a:r>
              <a:rPr lang="en-US" sz="2000" b="1" u="sng" dirty="0">
                <a:latin typeface="Arial Narrow" pitchFamily="34" charset="0"/>
              </a:rPr>
              <a:t>potency</a:t>
            </a:r>
            <a:r>
              <a:rPr lang="en-US" sz="2000" b="1" dirty="0">
                <a:latin typeface="Arial Narrow" pitchFamily="34" charset="0"/>
              </a:rPr>
              <a:t> = The concentration of drug required to produce a specified response</a:t>
            </a:r>
          </a:p>
          <a:p>
            <a:r>
              <a:rPr lang="en-US" sz="2000" b="1" dirty="0">
                <a:latin typeface="Arial Narrow" pitchFamily="34" charset="0"/>
              </a:rPr>
              <a:t>    The smaller the EC</a:t>
            </a:r>
            <a:r>
              <a:rPr lang="en-US" sz="2000" b="1" baseline="-25000" dirty="0">
                <a:latin typeface="Arial Narrow" pitchFamily="34" charset="0"/>
              </a:rPr>
              <a:t>50</a:t>
            </a:r>
            <a:r>
              <a:rPr lang="en-US" sz="2000" b="1" dirty="0">
                <a:latin typeface="Arial Narrow" pitchFamily="34" charset="0"/>
              </a:rPr>
              <a:t> , the greater the potency of the </a:t>
            </a:r>
            <a:r>
              <a:rPr lang="en-US" sz="2000" b="1" dirty="0" smtClean="0">
                <a:latin typeface="Arial Narrow" pitchFamily="34" charset="0"/>
              </a:rPr>
              <a:t>agonist i.e. </a:t>
            </a:r>
            <a:r>
              <a:rPr lang="en-US" sz="2000" b="1" dirty="0">
                <a:latin typeface="Arial Narrow" pitchFamily="34" charset="0"/>
              </a:rPr>
              <a:t>the lower C needed to </a:t>
            </a:r>
            <a:br>
              <a:rPr lang="en-US" sz="2000" b="1" dirty="0">
                <a:latin typeface="Arial Narrow" pitchFamily="34" charset="0"/>
              </a:rPr>
            </a:br>
            <a:r>
              <a:rPr lang="en-US" sz="2000" b="1" dirty="0">
                <a:latin typeface="Arial Narrow" pitchFamily="34" charset="0"/>
              </a:rPr>
              <a:t>    elicit the maximum biological response.</a:t>
            </a:r>
          </a:p>
          <a:p>
            <a:r>
              <a:rPr lang="en-US" sz="2000" b="1" dirty="0">
                <a:latin typeface="Arial Narrow" pitchFamily="34" charset="0"/>
              </a:rPr>
              <a:t>3. Compare the relative potency and efficacy of drugs that produce the same effect. </a:t>
            </a:r>
          </a:p>
        </p:txBody>
      </p:sp>
      <p:grpSp>
        <p:nvGrpSpPr>
          <p:cNvPr id="22" name="Group 170"/>
          <p:cNvGrpSpPr/>
          <p:nvPr/>
        </p:nvGrpSpPr>
        <p:grpSpPr>
          <a:xfrm>
            <a:off x="1143000" y="3448050"/>
            <a:ext cx="838200" cy="667018"/>
            <a:chOff x="1143000" y="4025900"/>
            <a:chExt cx="838200" cy="667018"/>
          </a:xfrm>
        </p:grpSpPr>
        <p:sp>
          <p:nvSpPr>
            <p:cNvPr id="172" name="Text Box 120"/>
            <p:cNvSpPr txBox="1">
              <a:spLocks noChangeArrowheads="1"/>
            </p:cNvSpPr>
            <p:nvPr/>
          </p:nvSpPr>
          <p:spPr bwMode="auto">
            <a:xfrm>
              <a:off x="1143000" y="4267200"/>
              <a:ext cx="838200" cy="42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>
              <a:off x="1486694" y="41394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" name="Rectangle 170"/>
          <p:cNvSpPr/>
          <p:nvPr/>
        </p:nvSpPr>
        <p:spPr>
          <a:xfrm>
            <a:off x="4114800" y="3048000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[C]</a:t>
            </a:r>
            <a:endParaRPr lang="en-US" b="1" dirty="0">
              <a:solidFill>
                <a:srgbClr val="0051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73" name="Text Box 340"/>
          <p:cNvSpPr txBox="1">
            <a:spLocks noChangeArrowheads="1"/>
          </p:cNvSpPr>
          <p:nvPr/>
        </p:nvSpPr>
        <p:spPr bwMode="auto">
          <a:xfrm>
            <a:off x="8458200" y="3687762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[C]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1219200" y="26352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</a:blip>
          <a:srcRect/>
          <a:stretch>
            <a:fillRect/>
          </a:stretch>
        </p:blipFill>
        <p:spPr bwMode="auto">
          <a:xfrm>
            <a:off x="314325" y="2025650"/>
            <a:ext cx="7391400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5" name="TextBox 16"/>
          <p:cNvSpPr txBox="1">
            <a:spLocks noChangeArrowheads="1"/>
          </p:cNvSpPr>
          <p:nvPr/>
        </p:nvSpPr>
        <p:spPr bwMode="auto">
          <a:xfrm rot="16200000">
            <a:off x="7006431" y="3671094"/>
            <a:ext cx="2055813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0097CC"/>
                </a:solidFill>
                <a:latin typeface="Arial Narrow" pitchFamily="34" charset="0"/>
              </a:rPr>
              <a:t>A &gt; efficacy than B</a:t>
            </a:r>
          </a:p>
        </p:txBody>
      </p:sp>
      <p:sp>
        <p:nvSpPr>
          <p:cNvPr id="48136" name="TextBox 17"/>
          <p:cNvSpPr txBox="1">
            <a:spLocks noChangeArrowheads="1"/>
          </p:cNvSpPr>
          <p:nvPr/>
        </p:nvSpPr>
        <p:spPr bwMode="auto">
          <a:xfrm rot="16200000">
            <a:off x="7500144" y="3667919"/>
            <a:ext cx="1982787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0097CC"/>
                </a:solidFill>
                <a:latin typeface="Arial Narrow" pitchFamily="34" charset="0"/>
              </a:rPr>
              <a:t>B Partial Agonist</a:t>
            </a:r>
          </a:p>
        </p:txBody>
      </p:sp>
      <p:sp>
        <p:nvSpPr>
          <p:cNvPr id="48137" name="TextBox 30"/>
          <p:cNvSpPr txBox="1">
            <a:spLocks noChangeArrowheads="1"/>
          </p:cNvSpPr>
          <p:nvPr/>
        </p:nvSpPr>
        <p:spPr bwMode="auto">
          <a:xfrm rot="16200000">
            <a:off x="6523038" y="3656012"/>
            <a:ext cx="2133600" cy="396875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nstantia" pitchFamily="18" charset="0"/>
              </a:rPr>
              <a:t>EFFICACY</a:t>
            </a:r>
          </a:p>
        </p:txBody>
      </p:sp>
      <p:sp>
        <p:nvSpPr>
          <p:cNvPr id="48139" name="TextBox 30"/>
          <p:cNvSpPr txBox="1">
            <a:spLocks noChangeArrowheads="1"/>
          </p:cNvSpPr>
          <p:nvPr/>
        </p:nvSpPr>
        <p:spPr bwMode="auto">
          <a:xfrm>
            <a:off x="4186238" y="5715000"/>
            <a:ext cx="1528762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97CC"/>
                </a:solidFill>
                <a:latin typeface="Constantia" pitchFamily="18" charset="0"/>
              </a:rPr>
              <a:t>POTENCY</a:t>
            </a:r>
          </a:p>
        </p:txBody>
      </p:sp>
      <p:sp>
        <p:nvSpPr>
          <p:cNvPr id="48140" name="TextBox 16"/>
          <p:cNvSpPr txBox="1">
            <a:spLocks noChangeArrowheads="1"/>
          </p:cNvSpPr>
          <p:nvPr/>
        </p:nvSpPr>
        <p:spPr bwMode="auto">
          <a:xfrm>
            <a:off x="4200525" y="6153150"/>
            <a:ext cx="1524000" cy="371475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A &gt; potent B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64696" y="1969168"/>
            <a:ext cx="1688432" cy="1905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4419600"/>
            <a:ext cx="1688432" cy="1905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1143000" y="3429000"/>
            <a:ext cx="228600" cy="304800"/>
          </a:xfrm>
          <a:prstGeom prst="diamond">
            <a:avLst/>
          </a:prstGeom>
          <a:solidFill>
            <a:srgbClr val="2AB8B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flipV="1">
            <a:off x="2895600" y="3962400"/>
            <a:ext cx="381000" cy="152400"/>
          </a:xfrm>
          <a:prstGeom prst="triangl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14800" y="5713412"/>
            <a:ext cx="26670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247209" y="3809603"/>
            <a:ext cx="2286794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9158" name="Picture 53" descr="Comparison of dose-response curves for drugs X, Y, and Z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4" y="1295400"/>
            <a:ext cx="39481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Box 16"/>
          <p:cNvSpPr txBox="1">
            <a:spLocks noChangeArrowheads="1"/>
          </p:cNvSpPr>
          <p:nvPr/>
        </p:nvSpPr>
        <p:spPr bwMode="auto">
          <a:xfrm>
            <a:off x="4124324" y="5867400"/>
            <a:ext cx="3343276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660033"/>
                </a:solidFill>
                <a:latin typeface="Arial Narrow" pitchFamily="34" charset="0"/>
              </a:rPr>
              <a:t>X &gt; potent than Y &amp; Z </a:t>
            </a:r>
          </a:p>
        </p:txBody>
      </p:sp>
      <p:sp>
        <p:nvSpPr>
          <p:cNvPr id="49161" name="TextBox 16"/>
          <p:cNvSpPr txBox="1">
            <a:spLocks noChangeArrowheads="1"/>
          </p:cNvSpPr>
          <p:nvPr/>
        </p:nvSpPr>
        <p:spPr bwMode="auto">
          <a:xfrm rot="16200000">
            <a:off x="6824662" y="3014662"/>
            <a:ext cx="3657600" cy="3714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X &amp; Z &gt; efficacy than Y </a:t>
            </a:r>
          </a:p>
        </p:txBody>
      </p:sp>
      <p:sp>
        <p:nvSpPr>
          <p:cNvPr id="49162" name="TextBox 16"/>
          <p:cNvSpPr txBox="1">
            <a:spLocks noChangeArrowheads="1"/>
          </p:cNvSpPr>
          <p:nvPr/>
        </p:nvSpPr>
        <p:spPr bwMode="auto">
          <a:xfrm rot="16200000">
            <a:off x="6367461" y="3014662"/>
            <a:ext cx="3657600" cy="3714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X &amp; Z are equal efficacy </a:t>
            </a:r>
          </a:p>
        </p:txBody>
      </p:sp>
      <p:sp>
        <p:nvSpPr>
          <p:cNvPr id="49163" name="TextBox 16"/>
          <p:cNvSpPr txBox="1">
            <a:spLocks noChangeArrowheads="1"/>
          </p:cNvSpPr>
          <p:nvPr/>
        </p:nvSpPr>
        <p:spPr bwMode="auto">
          <a:xfrm>
            <a:off x="4124324" y="6324600"/>
            <a:ext cx="3343276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660033"/>
                </a:solidFill>
                <a:latin typeface="Arial Narrow" pitchFamily="34" charset="0"/>
              </a:rPr>
              <a:t>Y&gt; potent than Z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219200" y="26352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5400000">
            <a:off x="4406899" y="432736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741068" y="4517066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541168" y="4326566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24600" y="2970212"/>
            <a:ext cx="12192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24600" y="1929064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orizontal Scroll 24"/>
          <p:cNvSpPr/>
          <p:nvPr/>
        </p:nvSpPr>
        <p:spPr>
          <a:xfrm>
            <a:off x="304800" y="4191000"/>
            <a:ext cx="3124200" cy="1600200"/>
          </a:xfrm>
          <a:prstGeom prst="horizontalScroll">
            <a:avLst/>
          </a:prstGeom>
          <a:solidFill>
            <a:schemeClr val="bg1"/>
          </a:solidFill>
          <a:ln w="952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660033"/>
                </a:solidFill>
                <a:latin typeface="Arial Narrow" pitchFamily="34" charset="0"/>
              </a:rPr>
              <a:t>Y &gt; potent but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660033"/>
                </a:solidFill>
                <a:latin typeface="Arial Narrow" pitchFamily="34" charset="0"/>
              </a:rPr>
              <a:t>&lt; efficacious than Z </a:t>
            </a:r>
          </a:p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14800" y="5444708"/>
            <a:ext cx="34290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944394" y="3199606"/>
            <a:ext cx="36576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0182" name="Picture 24"/>
          <p:cNvPicPr>
            <a:picLocks noChangeAspect="1" noChangeArrowheads="1"/>
          </p:cNvPicPr>
          <p:nvPr/>
        </p:nvPicPr>
        <p:blipFill>
          <a:blip r:embed="rId2" cstate="print"/>
          <a:srcRect l="3359" t="2083" r="4266" b="2083"/>
          <a:stretch>
            <a:fillRect/>
          </a:stretch>
        </p:blipFill>
        <p:spPr bwMode="auto">
          <a:xfrm>
            <a:off x="152400" y="1066800"/>
            <a:ext cx="5029200" cy="42713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184" name="Rectangle 11"/>
          <p:cNvSpPr>
            <a:spLocks noChangeArrowheads="1"/>
          </p:cNvSpPr>
          <p:nvPr/>
        </p:nvSpPr>
        <p:spPr bwMode="auto">
          <a:xfrm>
            <a:off x="152400" y="142875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QANTAL DOSE RESPONSE CURVE</a:t>
            </a:r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152400" y="609600"/>
            <a:ext cx="3060879" cy="4247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60A2"/>
                </a:solidFill>
                <a:latin typeface="Arial Narrow" pitchFamily="34" charset="0"/>
              </a:rPr>
              <a:t>All-non responses</a:t>
            </a:r>
            <a:endParaRPr lang="en-US" sz="2400" b="1" dirty="0">
              <a:solidFill>
                <a:srgbClr val="0060A2"/>
              </a:solidFill>
              <a:latin typeface="Arial Narrow" pitchFamily="34" charset="0"/>
            </a:endParaRPr>
          </a:p>
        </p:txBody>
      </p:sp>
      <p:pic>
        <p:nvPicPr>
          <p:cNvPr id="50180" name="Picture 22"/>
          <p:cNvPicPr>
            <a:picLocks noChangeAspect="1" noChangeArrowheads="1"/>
          </p:cNvPicPr>
          <p:nvPr/>
        </p:nvPicPr>
        <p:blipFill>
          <a:blip r:embed="rId3" cstate="print"/>
          <a:srcRect t="31809"/>
          <a:stretch>
            <a:fillRect/>
          </a:stretch>
        </p:blipFill>
        <p:spPr bwMode="auto">
          <a:xfrm>
            <a:off x="6705600" y="152400"/>
            <a:ext cx="2209800" cy="143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3"/>
          <p:cNvPicPr>
            <a:picLocks noChangeAspect="1" noChangeArrowheads="1"/>
          </p:cNvPicPr>
          <p:nvPr/>
        </p:nvPicPr>
        <p:blipFill>
          <a:blip r:embed="rId4" cstate="print"/>
          <a:srcRect l="17073" r="12195"/>
          <a:stretch>
            <a:fillRect/>
          </a:stretch>
        </p:blipFill>
        <p:spPr bwMode="auto">
          <a:xfrm>
            <a:off x="5715000" y="1752600"/>
            <a:ext cx="1524000" cy="162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/>
          <p:nvPr/>
        </p:nvGrpSpPr>
        <p:grpSpPr>
          <a:xfrm>
            <a:off x="4876800" y="3733800"/>
            <a:ext cx="4038600" cy="2209800"/>
            <a:chOff x="5449568" y="3581400"/>
            <a:chExt cx="3999232" cy="243840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40000"/>
            </a:blip>
            <a:srcRect l="4927" t="2703" r="50727" b="16216"/>
            <a:stretch>
              <a:fillRect/>
            </a:stretch>
          </p:blipFill>
          <p:spPr bwMode="auto">
            <a:xfrm>
              <a:off x="5791200" y="3581400"/>
              <a:ext cx="36576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43"/>
            <p:cNvSpPr txBox="1">
              <a:spLocks noChangeArrowheads="1"/>
            </p:cNvSpPr>
            <p:nvPr/>
          </p:nvSpPr>
          <p:spPr bwMode="auto">
            <a:xfrm rot="16200000">
              <a:off x="4401184" y="4629784"/>
              <a:ext cx="2438399" cy="3416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smtClean="0">
                  <a:solidFill>
                    <a:srgbClr val="FF3399"/>
                  </a:solidFill>
                  <a:latin typeface="Arial Narrow" pitchFamily="34" charset="0"/>
                </a:rPr>
                <a:t>% subjects responding</a:t>
              </a:r>
              <a:endParaRPr lang="en-US" b="1" dirty="0">
                <a:solidFill>
                  <a:srgbClr val="FF3399"/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581400"/>
              <a:ext cx="1752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43"/>
          <p:cNvSpPr txBox="1">
            <a:spLocks noChangeArrowheads="1"/>
          </p:cNvSpPr>
          <p:nvPr/>
        </p:nvSpPr>
        <p:spPr bwMode="auto">
          <a:xfrm>
            <a:off x="4419600" y="6096000"/>
            <a:ext cx="4572000" cy="397032"/>
          </a:xfrm>
          <a:prstGeom prst="rect">
            <a:avLst/>
          </a:prstGeom>
          <a:solidFill>
            <a:srgbClr val="FFFFFF">
              <a:alpha val="43922"/>
            </a:srgbClr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rgbClr val="FF3399"/>
                </a:solidFill>
                <a:latin typeface="Arial Narrow" pitchFamily="34" charset="0"/>
              </a:rPr>
              <a:t>Dose-frequency relationship</a:t>
            </a:r>
            <a:endParaRPr lang="en-US" sz="22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2" name="Rectangle 11"/>
          <p:cNvSpPr>
            <a:spLocks noChangeArrowheads="1"/>
          </p:cNvSpPr>
          <p:nvPr/>
        </p:nvSpPr>
        <p:spPr bwMode="auto">
          <a:xfrm>
            <a:off x="152400" y="142875"/>
            <a:ext cx="6934200" cy="46166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QANTAL DOSE RESPONSE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CURVE: 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used to determine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68" name="Rectangle 36"/>
          <p:cNvSpPr>
            <a:spLocks noChangeArrowheads="1"/>
          </p:cNvSpPr>
          <p:nvPr/>
        </p:nvSpPr>
        <p:spPr bwMode="auto">
          <a:xfrm>
            <a:off x="381000" y="4469296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at which 50% of individuals exhibit the specified  therapeutic response</a:t>
            </a:r>
            <a:endParaRPr lang="en-US" sz="2000" b="1" i="1" dirty="0">
              <a:latin typeface="Arial Narrow" pitchFamily="34" charset="0"/>
            </a:endParaRPr>
          </a:p>
        </p:txBody>
      </p:sp>
      <p:grpSp>
        <p:nvGrpSpPr>
          <p:cNvPr id="19" name="Group 273"/>
          <p:cNvGrpSpPr/>
          <p:nvPr/>
        </p:nvGrpSpPr>
        <p:grpSpPr>
          <a:xfrm>
            <a:off x="5638800" y="23607"/>
            <a:ext cx="3505200" cy="2290465"/>
            <a:chOff x="5638800" y="0"/>
            <a:chExt cx="3505200" cy="2366665"/>
          </a:xfrm>
        </p:grpSpPr>
        <p:sp>
          <p:nvSpPr>
            <p:cNvPr id="272" name="Rectangle 11"/>
            <p:cNvSpPr>
              <a:spLocks noChangeArrowheads="1"/>
            </p:cNvSpPr>
            <p:nvPr/>
          </p:nvSpPr>
          <p:spPr bwMode="auto">
            <a:xfrm>
              <a:off x="5638800" y="1905000"/>
              <a:ext cx="3505200" cy="46166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  <a:latin typeface="Arial Narrow" pitchFamily="34" charset="0"/>
                </a:rPr>
                <a:t>  Predict the safety profile</a:t>
              </a:r>
              <a:endParaRPr lang="en-US" sz="2400" b="1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27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86600" y="0"/>
              <a:ext cx="1905000" cy="1841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5" name="Rectangle 11"/>
          <p:cNvSpPr>
            <a:spLocks noChangeArrowheads="1"/>
          </p:cNvSpPr>
          <p:nvPr/>
        </p:nvSpPr>
        <p:spPr bwMode="auto">
          <a:xfrm>
            <a:off x="152400" y="4953000"/>
            <a:ext cx="2438400" cy="461665"/>
          </a:xfrm>
          <a:prstGeom prst="rect">
            <a:avLst/>
          </a:prstGeom>
          <a:solidFill>
            <a:srgbClr val="3276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Therapeutic Index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6" name="Rectangle 36"/>
          <p:cNvSpPr>
            <a:spLocks noChangeArrowheads="1"/>
          </p:cNvSpPr>
          <p:nvPr/>
        </p:nvSpPr>
        <p:spPr bwMode="auto">
          <a:xfrm>
            <a:off x="3352800" y="4890052"/>
            <a:ext cx="5791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The relation between dose to induce a desired effect versus  that producing the unwanted effect.</a:t>
            </a:r>
            <a:endParaRPr lang="en-US" sz="2200" b="1" i="1" dirty="0">
              <a:latin typeface="Arial Narrow" pitchFamily="34" charset="0"/>
            </a:endParaRPr>
          </a:p>
        </p:txBody>
      </p:sp>
      <p:grpSp>
        <p:nvGrpSpPr>
          <p:cNvPr id="20" name="Group 282"/>
          <p:cNvGrpSpPr/>
          <p:nvPr/>
        </p:nvGrpSpPr>
        <p:grpSpPr>
          <a:xfrm>
            <a:off x="2514600" y="4829727"/>
            <a:ext cx="994683" cy="898525"/>
            <a:chOff x="7803037" y="2514600"/>
            <a:chExt cx="994683" cy="898525"/>
          </a:xfrm>
        </p:grpSpPr>
        <p:sp>
          <p:nvSpPr>
            <p:cNvPr id="278" name="Text Box 5"/>
            <p:cNvSpPr txBox="1">
              <a:spLocks noChangeArrowheads="1"/>
            </p:cNvSpPr>
            <p:nvPr/>
          </p:nvSpPr>
          <p:spPr bwMode="auto">
            <a:xfrm>
              <a:off x="7803037" y="2514600"/>
              <a:ext cx="91848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TD</a:t>
              </a:r>
              <a:r>
                <a:rPr lang="en-US" sz="2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sp>
          <p:nvSpPr>
            <p:cNvPr id="279" name="Text Box 6"/>
            <p:cNvSpPr txBox="1">
              <a:spLocks noChangeArrowheads="1"/>
            </p:cNvSpPr>
            <p:nvPr/>
          </p:nvSpPr>
          <p:spPr bwMode="auto">
            <a:xfrm>
              <a:off x="7879237" y="3013075"/>
              <a:ext cx="91848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ED</a:t>
              </a:r>
              <a:r>
                <a:rPr lang="en-US" sz="2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cxnSp>
          <p:nvCxnSpPr>
            <p:cNvPr id="282" name="Straight Connector 281"/>
            <p:cNvCxnSpPr/>
            <p:nvPr/>
          </p:nvCxnSpPr>
          <p:spPr>
            <a:xfrm>
              <a:off x="7928112" y="2971800"/>
              <a:ext cx="533400" cy="1588"/>
            </a:xfrm>
            <a:prstGeom prst="line">
              <a:avLst/>
            </a:prstGeom>
            <a:ln w="28575">
              <a:solidFill>
                <a:srgbClr val="009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4" name="Rectangle 36"/>
          <p:cNvSpPr>
            <a:spLocks noChangeArrowheads="1"/>
          </p:cNvSpPr>
          <p:nvPr/>
        </p:nvSpPr>
        <p:spPr bwMode="auto">
          <a:xfrm>
            <a:off x="381000" y="6172200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latin typeface="Arial Narrow" pitchFamily="34" charset="0"/>
              </a:rPr>
              <a:t>When low </a:t>
            </a:r>
            <a:r>
              <a:rPr lang="en-US" sz="2200" b="1" i="1" dirty="0" smtClean="0">
                <a:latin typeface="Calibri"/>
              </a:rPr>
              <a:t>→ the  drug has a narrow margin of safety </a:t>
            </a:r>
            <a:r>
              <a:rPr lang="en-US" sz="2400" b="1" i="1" dirty="0" err="1" smtClean="0">
                <a:solidFill>
                  <a:srgbClr val="6600FF"/>
                </a:solidFill>
                <a:latin typeface="Calibri"/>
              </a:rPr>
              <a:t>digoxin</a:t>
            </a:r>
            <a:endParaRPr lang="en-US" sz="2400" b="1" i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285" name="Rectangle 36"/>
          <p:cNvSpPr>
            <a:spLocks noChangeArrowheads="1"/>
          </p:cNvSpPr>
          <p:nvPr/>
        </p:nvSpPr>
        <p:spPr bwMode="auto">
          <a:xfrm>
            <a:off x="381000" y="57912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latin typeface="Arial Narrow" pitchFamily="34" charset="0"/>
              </a:rPr>
              <a:t>When high </a:t>
            </a:r>
            <a:r>
              <a:rPr lang="en-US" sz="2200" b="1" i="1" dirty="0" smtClean="0">
                <a:latin typeface="Calibri"/>
              </a:rPr>
              <a:t>→ the  drug has a safe profile  </a:t>
            </a:r>
            <a:r>
              <a:rPr lang="en-US" sz="2400" b="1" i="1" dirty="0" smtClean="0">
                <a:solidFill>
                  <a:srgbClr val="6600FF"/>
                </a:solidFill>
                <a:latin typeface="Calibri"/>
              </a:rPr>
              <a:t>diazepam</a:t>
            </a:r>
            <a:endParaRPr lang="en-US" sz="2400" b="1" i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grpSp>
        <p:nvGrpSpPr>
          <p:cNvPr id="2" name="Group 283"/>
          <p:cNvGrpSpPr>
            <a:grpSpLocks/>
          </p:cNvGrpSpPr>
          <p:nvPr/>
        </p:nvGrpSpPr>
        <p:grpSpPr bwMode="auto">
          <a:xfrm>
            <a:off x="807279" y="866944"/>
            <a:ext cx="6584120" cy="2868472"/>
            <a:chOff x="2752" y="1088"/>
            <a:chExt cx="2624" cy="2624"/>
          </a:xfrm>
        </p:grpSpPr>
        <p:grpSp>
          <p:nvGrpSpPr>
            <p:cNvPr id="3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5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71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7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38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" name="Rectangle 328"/>
          <p:cNvSpPr>
            <a:spLocks noChangeArrowheads="1"/>
          </p:cNvSpPr>
          <p:nvPr/>
        </p:nvSpPr>
        <p:spPr bwMode="auto">
          <a:xfrm>
            <a:off x="636642" y="3560510"/>
            <a:ext cx="219062" cy="21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29" name="Rectangle 329"/>
          <p:cNvSpPr>
            <a:spLocks noChangeArrowheads="1"/>
          </p:cNvSpPr>
          <p:nvPr/>
        </p:nvSpPr>
        <p:spPr bwMode="auto">
          <a:xfrm>
            <a:off x="396827" y="3000808"/>
            <a:ext cx="435818" cy="2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20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0" name="Rectangle 330"/>
          <p:cNvSpPr>
            <a:spLocks noChangeArrowheads="1"/>
          </p:cNvSpPr>
          <p:nvPr/>
        </p:nvSpPr>
        <p:spPr bwMode="auto">
          <a:xfrm>
            <a:off x="396827" y="2441106"/>
            <a:ext cx="435818" cy="21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40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1" name="Rectangle 331"/>
          <p:cNvSpPr>
            <a:spLocks noChangeArrowheads="1"/>
          </p:cNvSpPr>
          <p:nvPr/>
        </p:nvSpPr>
        <p:spPr bwMode="auto">
          <a:xfrm>
            <a:off x="396827" y="1882497"/>
            <a:ext cx="435818" cy="21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60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2" name="Rectangle 332"/>
          <p:cNvSpPr>
            <a:spLocks noChangeArrowheads="1"/>
          </p:cNvSpPr>
          <p:nvPr/>
        </p:nvSpPr>
        <p:spPr bwMode="auto">
          <a:xfrm>
            <a:off x="396827" y="1322795"/>
            <a:ext cx="435818" cy="2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 dirty="0">
                <a:solidFill>
                  <a:srgbClr val="1E4778"/>
                </a:solidFill>
                <a:latin typeface="Geneva" charset="0"/>
              </a:rPr>
              <a:t>80</a:t>
            </a:r>
            <a:endParaRPr lang="en-US" sz="1400" b="1" dirty="0">
              <a:solidFill>
                <a:srgbClr val="1E4778"/>
              </a:solidFill>
            </a:endParaRPr>
          </a:p>
        </p:txBody>
      </p:sp>
      <p:sp>
        <p:nvSpPr>
          <p:cNvPr id="33" name="Rectangle 333"/>
          <p:cNvSpPr>
            <a:spLocks noChangeArrowheads="1"/>
          </p:cNvSpPr>
          <p:nvPr/>
        </p:nvSpPr>
        <p:spPr bwMode="auto">
          <a:xfrm>
            <a:off x="152400" y="762000"/>
            <a:ext cx="654880" cy="21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100</a:t>
            </a:r>
            <a:endParaRPr lang="en-US" sz="1400" b="1">
              <a:solidFill>
                <a:srgbClr val="1E4778"/>
              </a:solidFill>
            </a:endParaRPr>
          </a:p>
        </p:txBody>
      </p:sp>
      <p:grpSp>
        <p:nvGrpSpPr>
          <p:cNvPr id="8" name="Group 334"/>
          <p:cNvGrpSpPr>
            <a:grpSpLocks/>
          </p:cNvGrpSpPr>
          <p:nvPr/>
        </p:nvGrpSpPr>
        <p:grpSpPr bwMode="auto">
          <a:xfrm>
            <a:off x="982529" y="3758373"/>
            <a:ext cx="5259791" cy="215354"/>
            <a:chOff x="1900" y="3733"/>
            <a:chExt cx="2281" cy="197"/>
          </a:xfrm>
        </p:grpSpPr>
        <p:sp>
          <p:nvSpPr>
            <p:cNvPr id="24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5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6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7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grpSp>
        <p:nvGrpSpPr>
          <p:cNvPr id="9" name="Group 255"/>
          <p:cNvGrpSpPr>
            <a:grpSpLocks/>
          </p:cNvGrpSpPr>
          <p:nvPr/>
        </p:nvGrpSpPr>
        <p:grpSpPr bwMode="auto">
          <a:xfrm>
            <a:off x="990599" y="946191"/>
            <a:ext cx="2667000" cy="2705590"/>
            <a:chOff x="1888" y="1152"/>
            <a:chExt cx="2549" cy="2475"/>
          </a:xfrm>
        </p:grpSpPr>
        <p:sp>
          <p:nvSpPr>
            <p:cNvPr id="170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" name="Text Box 340"/>
          <p:cNvSpPr txBox="1">
            <a:spLocks noChangeArrowheads="1"/>
          </p:cNvSpPr>
          <p:nvPr/>
        </p:nvSpPr>
        <p:spPr bwMode="auto">
          <a:xfrm>
            <a:off x="6705599" y="3275135"/>
            <a:ext cx="990600" cy="37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[Dose]</a:t>
            </a:r>
            <a:endParaRPr lang="en-US" sz="2000" b="1" dirty="0">
              <a:solidFill>
                <a:srgbClr val="0051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0" name="Group 341"/>
          <p:cNvGrpSpPr>
            <a:grpSpLocks/>
          </p:cNvGrpSpPr>
          <p:nvPr/>
        </p:nvGrpSpPr>
        <p:grpSpPr bwMode="auto">
          <a:xfrm>
            <a:off x="990599" y="2269881"/>
            <a:ext cx="1447800" cy="1409150"/>
            <a:chOff x="8658" y="1552"/>
            <a:chExt cx="215" cy="942"/>
          </a:xfrm>
        </p:grpSpPr>
        <p:sp>
          <p:nvSpPr>
            <p:cNvPr id="111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55"/>
          <p:cNvGrpSpPr>
            <a:grpSpLocks/>
          </p:cNvGrpSpPr>
          <p:nvPr/>
        </p:nvGrpSpPr>
        <p:grpSpPr bwMode="auto">
          <a:xfrm>
            <a:off x="2057399" y="952437"/>
            <a:ext cx="3124200" cy="2705590"/>
            <a:chOff x="1888" y="1152"/>
            <a:chExt cx="2549" cy="2475"/>
          </a:xfrm>
        </p:grpSpPr>
        <p:sp>
          <p:nvSpPr>
            <p:cNvPr id="198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255"/>
          <p:cNvGrpSpPr>
            <a:grpSpLocks/>
          </p:cNvGrpSpPr>
          <p:nvPr/>
        </p:nvGrpSpPr>
        <p:grpSpPr bwMode="auto">
          <a:xfrm>
            <a:off x="3962399" y="951824"/>
            <a:ext cx="3276600" cy="2705590"/>
            <a:chOff x="1888" y="1152"/>
            <a:chExt cx="2549" cy="2475"/>
          </a:xfrm>
        </p:grpSpPr>
        <p:sp>
          <p:nvSpPr>
            <p:cNvPr id="226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64"/>
          <p:cNvGrpSpPr/>
          <p:nvPr/>
        </p:nvGrpSpPr>
        <p:grpSpPr>
          <a:xfrm>
            <a:off x="2097110" y="3705958"/>
            <a:ext cx="838200" cy="621440"/>
            <a:chOff x="3240111" y="4038600"/>
            <a:chExt cx="838200" cy="659487"/>
          </a:xfrm>
        </p:grpSpPr>
        <p:sp>
          <p:nvSpPr>
            <p:cNvPr id="253" name="Text Box 120"/>
            <p:cNvSpPr txBox="1">
              <a:spLocks noChangeArrowheads="1"/>
            </p:cNvSpPr>
            <p:nvPr/>
          </p:nvSpPr>
          <p:spPr bwMode="auto">
            <a:xfrm>
              <a:off x="3240111" y="4267200"/>
              <a:ext cx="838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</a:t>
              </a: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54" name="Straight Arrow Connector 253"/>
            <p:cNvCxnSpPr/>
            <p:nvPr/>
          </p:nvCxnSpPr>
          <p:spPr>
            <a:xfrm rot="5400000">
              <a:off x="3467894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41"/>
          <p:cNvGrpSpPr>
            <a:grpSpLocks/>
          </p:cNvGrpSpPr>
          <p:nvPr/>
        </p:nvGrpSpPr>
        <p:grpSpPr bwMode="auto">
          <a:xfrm>
            <a:off x="990599" y="2269881"/>
            <a:ext cx="2743200" cy="1409150"/>
            <a:chOff x="8658" y="1552"/>
            <a:chExt cx="215" cy="942"/>
          </a:xfrm>
        </p:grpSpPr>
        <p:sp>
          <p:nvSpPr>
            <p:cNvPr id="256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341"/>
          <p:cNvGrpSpPr>
            <a:grpSpLocks/>
          </p:cNvGrpSpPr>
          <p:nvPr/>
        </p:nvGrpSpPr>
        <p:grpSpPr bwMode="auto">
          <a:xfrm>
            <a:off x="990600" y="2262466"/>
            <a:ext cx="4724400" cy="1409150"/>
            <a:chOff x="8658" y="1552"/>
            <a:chExt cx="215" cy="942"/>
          </a:xfrm>
        </p:grpSpPr>
        <p:sp>
          <p:nvSpPr>
            <p:cNvPr id="259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" name="TextBox 43"/>
          <p:cNvSpPr txBox="1">
            <a:spLocks noChangeArrowheads="1"/>
          </p:cNvSpPr>
          <p:nvPr/>
        </p:nvSpPr>
        <p:spPr bwMode="auto">
          <a:xfrm rot="16200000">
            <a:off x="-889588" y="2063162"/>
            <a:ext cx="265674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1E4778"/>
                </a:solidFill>
                <a:latin typeface="Arial Narrow" pitchFamily="34" charset="0"/>
              </a:rPr>
              <a:t>% subjects responding</a:t>
            </a:r>
            <a:endParaRPr lang="en-US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grpSp>
        <p:nvGrpSpPr>
          <p:cNvPr id="17" name="Group 265"/>
          <p:cNvGrpSpPr/>
          <p:nvPr/>
        </p:nvGrpSpPr>
        <p:grpSpPr>
          <a:xfrm>
            <a:off x="3440804" y="3705958"/>
            <a:ext cx="762000" cy="617813"/>
            <a:chOff x="4583805" y="4038600"/>
            <a:chExt cx="762000" cy="655638"/>
          </a:xfrm>
        </p:grpSpPr>
        <p:sp>
          <p:nvSpPr>
            <p:cNvPr id="109" name="Text Box 345"/>
            <p:cNvSpPr txBox="1">
              <a:spLocks noChangeArrowheads="1"/>
            </p:cNvSpPr>
            <p:nvPr/>
          </p:nvSpPr>
          <p:spPr bwMode="auto">
            <a:xfrm>
              <a:off x="4583805" y="4267200"/>
              <a:ext cx="762000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63" name="Straight Arrow Connector 262"/>
            <p:cNvCxnSpPr/>
            <p:nvPr/>
          </p:nvCxnSpPr>
          <p:spPr>
            <a:xfrm rot="5400000">
              <a:off x="47617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66"/>
          <p:cNvGrpSpPr/>
          <p:nvPr/>
        </p:nvGrpSpPr>
        <p:grpSpPr>
          <a:xfrm>
            <a:off x="5435957" y="3705958"/>
            <a:ext cx="762000" cy="621440"/>
            <a:chOff x="6578958" y="4038600"/>
            <a:chExt cx="762000" cy="659487"/>
          </a:xfrm>
        </p:grpSpPr>
        <p:sp>
          <p:nvSpPr>
            <p:cNvPr id="16" name="Text Box 345"/>
            <p:cNvSpPr txBox="1">
              <a:spLocks noChangeArrowheads="1"/>
            </p:cNvSpPr>
            <p:nvPr/>
          </p:nvSpPr>
          <p:spPr bwMode="auto">
            <a:xfrm>
              <a:off x="6578958" y="4267200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LD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64" name="Straight Arrow Connector 263"/>
            <p:cNvCxnSpPr/>
            <p:nvPr/>
          </p:nvCxnSpPr>
          <p:spPr>
            <a:xfrm rot="5400000">
              <a:off x="67429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9" name="Rectangle 36"/>
          <p:cNvSpPr>
            <a:spLocks noChangeArrowheads="1"/>
          </p:cNvSpPr>
          <p:nvPr/>
        </p:nvSpPr>
        <p:spPr bwMode="auto">
          <a:xfrm>
            <a:off x="4038600" y="3988904"/>
            <a:ext cx="1447800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i="1" dirty="0" smtClean="0">
                <a:latin typeface="Arial Narrow" pitchFamily="34" charset="0"/>
              </a:rPr>
              <a:t>Median toxic dose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270" name="Rectangle 36"/>
          <p:cNvSpPr>
            <a:spLocks noChangeArrowheads="1"/>
          </p:cNvSpPr>
          <p:nvPr/>
        </p:nvSpPr>
        <p:spPr bwMode="auto">
          <a:xfrm>
            <a:off x="6019800" y="4003150"/>
            <a:ext cx="1600200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i="1" dirty="0" smtClean="0">
                <a:latin typeface="Arial Narrow" pitchFamily="34" charset="0"/>
              </a:rPr>
              <a:t>Median lethal dose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271" name="Rectangle 36"/>
          <p:cNvSpPr>
            <a:spLocks noChangeArrowheads="1"/>
          </p:cNvSpPr>
          <p:nvPr/>
        </p:nvSpPr>
        <p:spPr bwMode="auto">
          <a:xfrm>
            <a:off x="381000" y="3976646"/>
            <a:ext cx="1752600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i="1" spc="-40" dirty="0" smtClean="0">
                <a:latin typeface="Arial Narrow" pitchFamily="34" charset="0"/>
              </a:rPr>
              <a:t>Median Effective Dose</a:t>
            </a:r>
            <a:endParaRPr lang="en-US" sz="2000" b="1" i="1" spc="-40" dirty="0">
              <a:latin typeface="Arial Narrow" pitchFamily="34" charset="0"/>
            </a:endParaRPr>
          </a:p>
        </p:txBody>
      </p:sp>
      <p:sp>
        <p:nvSpPr>
          <p:cNvPr id="277" name="Rectangle 11"/>
          <p:cNvSpPr>
            <a:spLocks noChangeArrowheads="1"/>
          </p:cNvSpPr>
          <p:nvPr/>
        </p:nvSpPr>
        <p:spPr bwMode="auto">
          <a:xfrm>
            <a:off x="1295400" y="1695450"/>
            <a:ext cx="2057400" cy="37702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Therapeutic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3505200" y="1318423"/>
            <a:ext cx="1447800" cy="37702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Toxic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1" name="Rectangle 11"/>
          <p:cNvSpPr>
            <a:spLocks noChangeArrowheads="1"/>
          </p:cNvSpPr>
          <p:nvPr/>
        </p:nvSpPr>
        <p:spPr bwMode="auto">
          <a:xfrm>
            <a:off x="5486400" y="939621"/>
            <a:ext cx="1524000" cy="37702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Lethal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12954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FF"/>
                </a:solidFill>
                <a:latin typeface="Broadway" pitchFamily="82" charset="0"/>
                <a:cs typeface="+mn-cs"/>
              </a:rPr>
              <a:t>Types</a:t>
            </a:r>
            <a:endParaRPr lang="en-US" sz="2400" dirty="0">
              <a:solidFill>
                <a:srgbClr val="FF00FF"/>
              </a:solidFill>
              <a:latin typeface="Broadway" pitchFamily="82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52400" y="2559981"/>
            <a:ext cx="2057400" cy="412934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FF"/>
                </a:solidFill>
                <a:latin typeface="+mn-lt"/>
                <a:cs typeface="+mn-cs"/>
              </a:rPr>
              <a:t>2.Physiological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52400" y="1441264"/>
            <a:ext cx="16764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FF"/>
                </a:solidFill>
                <a:latin typeface="+mn-lt"/>
                <a:cs typeface="+mn-cs"/>
              </a:rPr>
              <a:t>1. Chemical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152400" y="3629967"/>
            <a:ext cx="26670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FF"/>
                </a:solidFill>
                <a:latin typeface="+mn-lt"/>
                <a:cs typeface="+mn-cs"/>
              </a:rPr>
              <a:t>3. Pharmacokinetic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152400" y="5867400"/>
            <a:ext cx="27432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FF"/>
                </a:solidFill>
                <a:latin typeface="+mn-lt"/>
                <a:cs typeface="+mn-cs"/>
              </a:rPr>
              <a:t>5. Non-Competitive</a:t>
            </a:r>
          </a:p>
        </p:txBody>
      </p:sp>
      <p:sp>
        <p:nvSpPr>
          <p:cNvPr id="29" name="TextBox 43"/>
          <p:cNvSpPr txBox="1">
            <a:spLocks noChangeArrowheads="1"/>
          </p:cNvSpPr>
          <p:nvPr/>
        </p:nvSpPr>
        <p:spPr bwMode="auto">
          <a:xfrm>
            <a:off x="2895600" y="228600"/>
            <a:ext cx="5943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rgbClr val="0000B0"/>
                </a:solidFill>
                <a:latin typeface="Arial Narrow" pitchFamily="34" charset="0"/>
              </a:rPr>
              <a:t>It is the diminution or the complete abolishment of the effect of one drug in the presence of another. </a:t>
            </a:r>
            <a:endParaRPr lang="en-US" sz="2200" b="1" dirty="0">
              <a:solidFill>
                <a:srgbClr val="0000B0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152400" y="4748684"/>
            <a:ext cx="4800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FF"/>
                </a:solidFill>
                <a:latin typeface="+mn-lt"/>
                <a:cs typeface="+mn-cs"/>
              </a:rPr>
              <a:t>4. Receptor Blockade (</a:t>
            </a: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</a:rPr>
              <a:t>Competitive )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43200" y="1371600"/>
            <a:ext cx="70866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smtClean="0">
                <a:latin typeface="Arial Narrow" pitchFamily="34" charset="0"/>
              </a:rPr>
              <a:t>Two </a:t>
            </a:r>
            <a:r>
              <a:rPr lang="en-US" sz="2400" dirty="0">
                <a:latin typeface="Arial Narrow" pitchFamily="34" charset="0"/>
              </a:rPr>
              <a:t>drugs react chemically </a:t>
            </a:r>
            <a:r>
              <a:rPr lang="en-US" sz="2400" dirty="0" smtClean="0">
                <a:latin typeface="Arial Narrow" pitchFamily="34" charset="0"/>
              </a:rPr>
              <a:t>resulting </a:t>
            </a:r>
            <a:r>
              <a:rPr lang="en-US" sz="2400" dirty="0">
                <a:latin typeface="Arial Narrow" pitchFamily="34" charset="0"/>
              </a:rPr>
              <a:t>in loss of activity of </a:t>
            </a:r>
            <a:r>
              <a:rPr lang="en-US" sz="2400" dirty="0" smtClean="0">
                <a:latin typeface="Arial Narrow" pitchFamily="34" charset="0"/>
              </a:rPr>
              <a:t>active drug.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38600" y="1689652"/>
            <a:ext cx="5677437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Dimercaprol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reduces heavy metal toxicity [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lead]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43200" y="2501348"/>
            <a:ext cx="67056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>
                <a:latin typeface="Arial Narrow" pitchFamily="34" charset="0"/>
              </a:rPr>
              <a:t>Two drugs possess opposing actions in </a:t>
            </a:r>
            <a:r>
              <a:rPr lang="en-US" sz="2400" dirty="0" smtClean="0">
                <a:latin typeface="Arial Narrow" pitchFamily="34" charset="0"/>
              </a:rPr>
              <a:t>body, so tend </a:t>
            </a:r>
            <a:r>
              <a:rPr lang="en-US" sz="2400" dirty="0">
                <a:latin typeface="Arial Narrow" pitchFamily="34" charset="0"/>
              </a:rPr>
              <a:t>to cancel each </a:t>
            </a:r>
            <a:r>
              <a:rPr lang="en-US" sz="2400" dirty="0" smtClean="0">
                <a:latin typeface="Arial Narrow" pitchFamily="34" charset="0"/>
              </a:rPr>
              <a:t>other’s effect.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43200" y="3559066"/>
            <a:ext cx="62484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smtClean="0">
                <a:latin typeface="Arial Narrow" pitchFamily="34" charset="0"/>
              </a:rPr>
              <a:t>The </a:t>
            </a:r>
            <a:r>
              <a:rPr lang="en-US" sz="2400" dirty="0">
                <a:latin typeface="Arial Narrow" pitchFamily="34" charset="0"/>
              </a:rPr>
              <a:t>antagonist effectively reduces the concentration of the active drug at the site of action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43200" y="4191000"/>
            <a:ext cx="63246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Phenobarbitone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 accelerates </a:t>
            </a:r>
            <a:r>
              <a:rPr lang="en-US" sz="2200" dirty="0">
                <a:latin typeface="Arial Narrow" pitchFamily="34" charset="0"/>
              </a:rPr>
              <a:t>hepatic </a:t>
            </a:r>
            <a:r>
              <a:rPr lang="en-US" sz="2200" dirty="0" smtClean="0">
                <a:latin typeface="Arial Narrow" pitchFamily="34" charset="0"/>
              </a:rPr>
              <a:t>metabolism </a:t>
            </a:r>
            <a:r>
              <a:rPr lang="en-US" sz="2200" dirty="0" err="1" smtClean="0">
                <a:solidFill>
                  <a:srgbClr val="6600FF"/>
                </a:solidFill>
                <a:latin typeface="Arial Narrow" pitchFamily="34" charset="0"/>
              </a:rPr>
              <a:t>warfarin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endParaRPr lang="en-US" sz="2200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19800" y="2826586"/>
            <a:ext cx="29718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Omeprozole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&amp; histamine </a:t>
            </a:r>
          </a:p>
        </p:txBody>
      </p:sp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410200" y="5334000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5410200" y="4787348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953000" y="5029200"/>
            <a:ext cx="381000" cy="3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4953000" y="5181600"/>
            <a:ext cx="381000" cy="228600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7391400" y="5257800"/>
            <a:ext cx="1219200" cy="685800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3124200" y="6172200"/>
            <a:ext cx="54864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7"/>
          <p:cNvGrpSpPr/>
          <p:nvPr/>
        </p:nvGrpSpPr>
        <p:grpSpPr>
          <a:xfrm>
            <a:off x="228600" y="838201"/>
            <a:ext cx="1905000" cy="1581328"/>
            <a:chOff x="685800" y="838201"/>
            <a:chExt cx="1905000" cy="1581328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rot="5400000">
              <a:off x="1333502" y="1028699"/>
              <a:ext cx="381000" cy="3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 bwMode="auto">
            <a:xfrm>
              <a:off x="685800" y="1219200"/>
              <a:ext cx="1905000" cy="120032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Receptor Blockade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</a:rPr>
                <a:t>(Competitive)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pic>
        <p:nvPicPr>
          <p:cNvPr id="32" name="Picture 3" descr="c11x5cell-signals"/>
          <p:cNvPicPr>
            <a:picLocks noChangeAspect="1" noChangeArrowheads="1"/>
          </p:cNvPicPr>
          <p:nvPr/>
        </p:nvPicPr>
        <p:blipFill>
          <a:blip r:embed="rId2" cstate="print"/>
          <a:srcRect l="345" t="2137" r="345" b="6695"/>
          <a:stretch>
            <a:fillRect/>
          </a:stretch>
        </p:blipFill>
        <p:spPr bwMode="auto">
          <a:xfrm>
            <a:off x="3276600" y="4233333"/>
            <a:ext cx="5562600" cy="2472267"/>
          </a:xfrm>
          <a:prstGeom prst="rect">
            <a:avLst/>
          </a:prstGeom>
          <a:noFill/>
        </p:spPr>
      </p:pic>
      <p:grpSp>
        <p:nvGrpSpPr>
          <p:cNvPr id="4" name="Group 39"/>
          <p:cNvGrpSpPr/>
          <p:nvPr/>
        </p:nvGrpSpPr>
        <p:grpSpPr>
          <a:xfrm>
            <a:off x="2895600" y="304800"/>
            <a:ext cx="2286000" cy="830997"/>
            <a:chOff x="2895600" y="304800"/>
            <a:chExt cx="2286000" cy="830997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2895600" y="609600"/>
              <a:ext cx="5334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 bwMode="auto">
            <a:xfrm>
              <a:off x="3429000" y="304800"/>
              <a:ext cx="1752600" cy="830997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00FF"/>
                  </a:solidFill>
                  <a:latin typeface="+mn-lt"/>
                  <a:cs typeface="+mn-cs"/>
                </a:rPr>
                <a:t>Non-Competitive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28600" y="2514600"/>
            <a:ext cx="5833404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prevents binding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to the receptor at the same binding site ( = competes with it at same occupancy site )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08600" y="296608"/>
            <a:ext cx="3657600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latin typeface="Arial Narrow" pitchFamily="34" charset="0"/>
              </a:rPr>
              <a:t>block at some point the chain of events that ignite the response of 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71800" y="1447800"/>
            <a:ext cx="6172200" cy="430887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latin typeface="Arial Narrow" pitchFamily="34" charset="0"/>
              </a:rPr>
              <a:t>can be bound simultaneously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600" y="3683913"/>
            <a:ext cx="6096000" cy="430887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compete ( only one is bound)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914400" y="53295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28600" y="4495800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>
            <a:off x="1714501" y="4341742"/>
            <a:ext cx="381000" cy="3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 rot="5400000">
            <a:off x="2019302" y="4686300"/>
            <a:ext cx="1143001" cy="3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524000" y="2057400"/>
            <a:ext cx="175577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3048000"/>
            <a:ext cx="2590800" cy="25144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7" descr="prescription_drug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25050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0" y="36718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MOLECULAR  MECHANISMS  OF  DRUG  ACTION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6800" y="4191000"/>
            <a:ext cx="2590800" cy="249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828800" y="228600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FF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FF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2895600" y="300038"/>
            <a:ext cx="601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By the end of this lecture you will be able to : 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3276600" y="1295400"/>
            <a:ext cx="5387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Differentiate between their patterns of </a:t>
            </a:r>
            <a:br>
              <a:rPr lang="en-US" sz="240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      action; agonism versus antagonism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3276600" y="762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Identify  different targets of drug action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3375025" y="2293938"/>
            <a:ext cx="5387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Elaborate on drug binding to receptors 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505200" y="5410200"/>
            <a:ext cx="5181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By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Prof. </a:t>
            </a:r>
            <a:r>
              <a:rPr lang="en-US" sz="2800" dirty="0" err="1" smtClean="0">
                <a:solidFill>
                  <a:srgbClr val="0099CC"/>
                </a:solidFill>
                <a:latin typeface="Berlin Sans FB Demi" pitchFamily="34" charset="0"/>
              </a:rPr>
              <a:t>Omnia</a:t>
            </a: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0099CC"/>
                </a:solidFill>
                <a:latin typeface="Berlin Sans FB Demi" pitchFamily="34" charset="0"/>
              </a:rPr>
              <a:t>Nayel</a:t>
            </a:r>
            <a:endParaRPr lang="en-US" sz="2800" dirty="0" smtClean="0">
              <a:solidFill>
                <a:srgbClr val="0099CC"/>
              </a:solidFill>
              <a:latin typeface="Berlin Sans FB Demi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Assoc. Prof. Osama </a:t>
            </a:r>
            <a:r>
              <a:rPr lang="en-US" sz="2800" dirty="0" err="1" smtClean="0">
                <a:solidFill>
                  <a:srgbClr val="0099CC"/>
                </a:solidFill>
                <a:latin typeface="Berlin Sans FB Demi" pitchFamily="34" charset="0"/>
              </a:rPr>
              <a:t>Yousif</a:t>
            </a:r>
            <a:endParaRPr lang="en-US" sz="2800" dirty="0">
              <a:solidFill>
                <a:srgbClr val="0099CC"/>
              </a:solidFill>
              <a:latin typeface="Berlin Sans FB Demi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8610600" y="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70"/>
          <p:cNvGrpSpPr/>
          <p:nvPr/>
        </p:nvGrpSpPr>
        <p:grpSpPr>
          <a:xfrm>
            <a:off x="1239980" y="838200"/>
            <a:ext cx="1752600" cy="1066005"/>
            <a:chOff x="228600" y="2439195"/>
            <a:chExt cx="1752600" cy="1066005"/>
          </a:xfrm>
        </p:grpSpPr>
        <p:cxnSp>
          <p:nvCxnSpPr>
            <p:cNvPr id="60" name="Straight Arrow Connector 59"/>
            <p:cNvCxnSpPr/>
            <p:nvPr/>
          </p:nvCxnSpPr>
          <p:spPr bwMode="auto">
            <a:xfrm rot="5400000">
              <a:off x="723901" y="2781301"/>
              <a:ext cx="685799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 bwMode="auto">
            <a:xfrm>
              <a:off x="228600" y="3043535"/>
              <a:ext cx="17526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Reversible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124200" y="1136065"/>
            <a:ext cx="5867400" cy="76944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readily dissociate  from binding site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to the receptor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57400" y="3650159"/>
            <a:ext cx="6934200" cy="76944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form stable, permanent / near permanent chemical bond with receptor.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981200" y="4488359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Inactivation lasts for duration of receptor turnover or its de- novo synthesis </a:t>
            </a:r>
            <a:r>
              <a:rPr lang="en-US" sz="2200" b="1" dirty="0" smtClean="0">
                <a:latin typeface="Calibri"/>
              </a:rPr>
              <a:t>→ explains its longevity of action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4200" y="1974270"/>
            <a:ext cx="5791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Antagonism can be </a:t>
            </a:r>
            <a:r>
              <a:rPr lang="en-US" sz="2200" b="1" dirty="0" err="1" smtClean="0">
                <a:latin typeface="Arial Narrow" pitchFamily="34" charset="0"/>
              </a:rPr>
              <a:t>overcomed</a:t>
            </a:r>
            <a:r>
              <a:rPr lang="en-US" sz="2200" b="1" dirty="0" smtClean="0">
                <a:latin typeface="Arial Narrow" pitchFamily="34" charset="0"/>
              </a:rPr>
              <a:t> by increasing concentration of agonist = </a:t>
            </a:r>
            <a:r>
              <a:rPr 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Surmountable</a:t>
            </a:r>
            <a:endParaRPr lang="en-US" sz="2200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81200" y="5257800"/>
            <a:ext cx="4708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Arial Narrow" pitchFamily="34" charset="0"/>
              </a:rPr>
              <a:t>Phenoxybenzamine</a:t>
            </a:r>
            <a:r>
              <a:rPr lang="en-US" sz="2400" b="1" dirty="0" smtClean="0">
                <a:latin typeface="Arial Narrow" pitchFamily="34" charset="0"/>
              </a:rPr>
              <a:t>  &amp;  </a:t>
            </a:r>
            <a:r>
              <a:rPr lang="en-US" sz="2400" b="1" dirty="0" err="1" smtClean="0">
                <a:solidFill>
                  <a:srgbClr val="0000CC"/>
                </a:solidFill>
                <a:latin typeface="Arial Narrow" pitchFamily="34" charset="0"/>
              </a:rPr>
              <a:t>Noradrenaline</a:t>
            </a:r>
            <a:endParaRPr lang="en-US" sz="24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00400" y="27432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Atropine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vs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Ach </a:t>
            </a:r>
            <a:endParaRPr lang="en-US" sz="24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grpSp>
        <p:nvGrpSpPr>
          <p:cNvPr id="4" name="Group 61"/>
          <p:cNvGrpSpPr/>
          <p:nvPr/>
        </p:nvGrpSpPr>
        <p:grpSpPr>
          <a:xfrm>
            <a:off x="165100" y="838200"/>
            <a:ext cx="1752600" cy="3352800"/>
            <a:chOff x="304800" y="2439194"/>
            <a:chExt cx="1752600" cy="1648028"/>
          </a:xfrm>
        </p:grpSpPr>
        <p:sp>
          <p:nvSpPr>
            <p:cNvPr id="33" name="TextBox 32"/>
            <p:cNvSpPr txBox="1"/>
            <p:nvPr/>
          </p:nvSpPr>
          <p:spPr bwMode="auto">
            <a:xfrm>
              <a:off x="304800" y="3810001"/>
              <a:ext cx="1752600" cy="277221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Irreversible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5400000">
              <a:off x="534194" y="3124200"/>
              <a:ext cx="13716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56388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COMPETATIVE  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766" r="1399" b="2128"/>
          <a:stretch>
            <a:fillRect/>
          </a:stretch>
        </p:blipFill>
        <p:spPr bwMode="auto">
          <a:xfrm>
            <a:off x="1295400" y="457200"/>
            <a:ext cx="716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143000" y="2895600"/>
            <a:ext cx="7772400" cy="430887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Parallel shift to the right, without any change in slope or maximum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34" t="14947" r="16084"/>
          <a:stretch>
            <a:fillRect/>
          </a:stretch>
        </p:blipFill>
        <p:spPr bwMode="auto">
          <a:xfrm>
            <a:off x="1447800" y="3375992"/>
            <a:ext cx="4953000" cy="272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85800" y="5867400"/>
            <a:ext cx="8458200" cy="769441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No parallel shift </a:t>
            </a:r>
          </a:p>
          <a:p>
            <a:r>
              <a:rPr lang="en-US" sz="2200" b="1" dirty="0" smtClean="0">
                <a:latin typeface="Arial Narrow" pitchFamily="34" charset="0"/>
              </a:rPr>
              <a:t>But both a decrease in slope and a reduced maximum are obtained.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00FF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Competitive Antagonism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0" y="35007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0" y="228600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05000" y="1682041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</a:t>
            </a:r>
            <a:endParaRPr lang="en-US" b="1" dirty="0">
              <a:solidFill>
                <a:srgbClr val="00F6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029200" y="2154380"/>
            <a:ext cx="406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irreversible competitive antagonist 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80000" y="294409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non-competitive antagonist</a:t>
            </a:r>
          </a:p>
        </p:txBody>
      </p:sp>
      <p:grpSp>
        <p:nvGrpSpPr>
          <p:cNvPr id="3" name="Group 283"/>
          <p:cNvGrpSpPr>
            <a:grpSpLocks/>
          </p:cNvGrpSpPr>
          <p:nvPr/>
        </p:nvGrpSpPr>
        <p:grpSpPr bwMode="auto">
          <a:xfrm>
            <a:off x="1175709" y="1690596"/>
            <a:ext cx="3853477" cy="3574996"/>
            <a:chOff x="2752" y="1088"/>
            <a:chExt cx="2624" cy="2624"/>
          </a:xfrm>
        </p:grpSpPr>
        <p:grpSp>
          <p:nvGrpSpPr>
            <p:cNvPr id="4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5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245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4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7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212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327"/>
          <p:cNvGrpSpPr>
            <a:grpSpLocks/>
          </p:cNvGrpSpPr>
          <p:nvPr/>
        </p:nvGrpSpPr>
        <p:grpSpPr bwMode="auto">
          <a:xfrm>
            <a:off x="758641" y="1559803"/>
            <a:ext cx="447908" cy="3756199"/>
            <a:chOff x="1540" y="992"/>
            <a:chExt cx="305" cy="2757"/>
          </a:xfrm>
        </p:grpSpPr>
        <p:sp>
          <p:nvSpPr>
            <p:cNvPr id="202" name="Rectangle 328"/>
            <p:cNvSpPr>
              <a:spLocks noChangeArrowheads="1"/>
            </p:cNvSpPr>
            <p:nvPr/>
          </p:nvSpPr>
          <p:spPr bwMode="auto">
            <a:xfrm>
              <a:off x="1750" y="3552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3" name="Rectangle 329"/>
            <p:cNvSpPr>
              <a:spLocks noChangeArrowheads="1"/>
            </p:cNvSpPr>
            <p:nvPr/>
          </p:nvSpPr>
          <p:spPr bwMode="auto">
            <a:xfrm>
              <a:off x="1646" y="3040"/>
              <a:ext cx="18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20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4" name="Rectangle 330"/>
            <p:cNvSpPr>
              <a:spLocks noChangeArrowheads="1"/>
            </p:cNvSpPr>
            <p:nvPr/>
          </p:nvSpPr>
          <p:spPr bwMode="auto">
            <a:xfrm>
              <a:off x="1646" y="2528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40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5" name="Rectangle 331"/>
            <p:cNvSpPr>
              <a:spLocks noChangeArrowheads="1"/>
            </p:cNvSpPr>
            <p:nvPr/>
          </p:nvSpPr>
          <p:spPr bwMode="auto">
            <a:xfrm>
              <a:off x="1646" y="2017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60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6" name="Rectangle 332"/>
            <p:cNvSpPr>
              <a:spLocks noChangeArrowheads="1"/>
            </p:cNvSpPr>
            <p:nvPr/>
          </p:nvSpPr>
          <p:spPr bwMode="auto">
            <a:xfrm>
              <a:off x="1646" y="1505"/>
              <a:ext cx="18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80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7" name="Rectangle 333"/>
            <p:cNvSpPr>
              <a:spLocks noChangeArrowheads="1"/>
            </p:cNvSpPr>
            <p:nvPr/>
          </p:nvSpPr>
          <p:spPr bwMode="auto">
            <a:xfrm>
              <a:off x="1540" y="992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 dirty="0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 dirty="0">
                <a:solidFill>
                  <a:srgbClr val="1E4778"/>
                </a:solidFill>
              </a:endParaRPr>
            </a:p>
          </p:txBody>
        </p:sp>
      </p:grpSp>
      <p:grpSp>
        <p:nvGrpSpPr>
          <p:cNvPr id="9" name="Group 334"/>
          <p:cNvGrpSpPr>
            <a:grpSpLocks/>
          </p:cNvGrpSpPr>
          <p:nvPr/>
        </p:nvGrpSpPr>
        <p:grpSpPr bwMode="auto">
          <a:xfrm>
            <a:off x="1287319" y="5294203"/>
            <a:ext cx="3349764" cy="268397"/>
            <a:chOff x="1900" y="3733"/>
            <a:chExt cx="2281" cy="197"/>
          </a:xfrm>
        </p:grpSpPr>
        <p:sp>
          <p:nvSpPr>
            <p:cNvPr id="198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199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0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1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sp>
        <p:nvSpPr>
          <p:cNvPr id="187" name="Text Box 339"/>
          <p:cNvSpPr txBox="1">
            <a:spLocks noChangeArrowheads="1"/>
          </p:cNvSpPr>
          <p:nvPr/>
        </p:nvSpPr>
        <p:spPr bwMode="auto">
          <a:xfrm>
            <a:off x="609600" y="843841"/>
            <a:ext cx="137160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% of Maximal Effect</a:t>
            </a:r>
          </a:p>
        </p:txBody>
      </p:sp>
      <p:sp>
        <p:nvSpPr>
          <p:cNvPr id="188" name="Text Box 340"/>
          <p:cNvSpPr txBox="1">
            <a:spLocks noChangeArrowheads="1"/>
          </p:cNvSpPr>
          <p:nvPr/>
        </p:nvSpPr>
        <p:spPr bwMode="auto">
          <a:xfrm>
            <a:off x="5277835" y="4921258"/>
            <a:ext cx="895136" cy="46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[C]</a:t>
            </a:r>
          </a:p>
        </p:txBody>
      </p:sp>
      <p:cxnSp>
        <p:nvCxnSpPr>
          <p:cNvPr id="279" name="Straight Connector 278"/>
          <p:cNvCxnSpPr/>
          <p:nvPr/>
        </p:nvCxnSpPr>
        <p:spPr>
          <a:xfrm>
            <a:off x="5029200" y="5174541"/>
            <a:ext cx="457200" cy="1588"/>
          </a:xfrm>
          <a:prstGeom prst="line">
            <a:avLst/>
          </a:prstGeom>
          <a:ln w="38100">
            <a:solidFill>
              <a:srgbClr val="005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1250950" y="1707441"/>
            <a:ext cx="3854450" cy="3435350"/>
            <a:chOff x="1467" y="1102"/>
            <a:chExt cx="2524" cy="2524"/>
          </a:xfrm>
        </p:grpSpPr>
        <p:sp>
          <p:nvSpPr>
            <p:cNvPr id="281" name="Line 5"/>
            <p:cNvSpPr>
              <a:spLocks noChangeShapeType="1"/>
            </p:cNvSpPr>
            <p:nvPr/>
          </p:nvSpPr>
          <p:spPr bwMode="auto">
            <a:xfrm flipV="1">
              <a:off x="1467" y="3615"/>
              <a:ext cx="211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Line 6"/>
            <p:cNvSpPr>
              <a:spLocks noChangeShapeType="1"/>
            </p:cNvSpPr>
            <p:nvPr/>
          </p:nvSpPr>
          <p:spPr bwMode="auto">
            <a:xfrm flipV="1">
              <a:off x="1678" y="3541"/>
              <a:ext cx="201" cy="7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Line 7"/>
            <p:cNvSpPr>
              <a:spLocks noChangeShapeType="1"/>
            </p:cNvSpPr>
            <p:nvPr/>
          </p:nvSpPr>
          <p:spPr bwMode="auto">
            <a:xfrm flipV="1">
              <a:off x="1879" y="3425"/>
              <a:ext cx="116" cy="116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Line 8"/>
            <p:cNvSpPr>
              <a:spLocks noChangeShapeType="1"/>
            </p:cNvSpPr>
            <p:nvPr/>
          </p:nvSpPr>
          <p:spPr bwMode="auto">
            <a:xfrm flipV="1">
              <a:off x="1995" y="3288"/>
              <a:ext cx="95" cy="137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Line 9"/>
            <p:cNvSpPr>
              <a:spLocks noChangeShapeType="1"/>
            </p:cNvSpPr>
            <p:nvPr/>
          </p:nvSpPr>
          <p:spPr bwMode="auto">
            <a:xfrm flipV="1">
              <a:off x="2090" y="3129"/>
              <a:ext cx="63" cy="159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Line 10"/>
            <p:cNvSpPr>
              <a:spLocks noChangeShapeType="1"/>
            </p:cNvSpPr>
            <p:nvPr/>
          </p:nvSpPr>
          <p:spPr bwMode="auto">
            <a:xfrm flipV="1">
              <a:off x="2153" y="2971"/>
              <a:ext cx="53" cy="158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Line 11"/>
            <p:cNvSpPr>
              <a:spLocks noChangeShapeType="1"/>
            </p:cNvSpPr>
            <p:nvPr/>
          </p:nvSpPr>
          <p:spPr bwMode="auto">
            <a:xfrm flipV="1">
              <a:off x="2206" y="2644"/>
              <a:ext cx="85" cy="327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Line 12"/>
            <p:cNvSpPr>
              <a:spLocks noChangeShapeType="1"/>
            </p:cNvSpPr>
            <p:nvPr/>
          </p:nvSpPr>
          <p:spPr bwMode="auto">
            <a:xfrm flipV="1">
              <a:off x="2291" y="2369"/>
              <a:ext cx="63" cy="275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Line 13"/>
            <p:cNvSpPr>
              <a:spLocks noChangeShapeType="1"/>
            </p:cNvSpPr>
            <p:nvPr/>
          </p:nvSpPr>
          <p:spPr bwMode="auto">
            <a:xfrm flipV="1">
              <a:off x="2354" y="2095"/>
              <a:ext cx="74" cy="27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Line 14"/>
            <p:cNvSpPr>
              <a:spLocks noChangeShapeType="1"/>
            </p:cNvSpPr>
            <p:nvPr/>
          </p:nvSpPr>
          <p:spPr bwMode="auto">
            <a:xfrm flipV="1">
              <a:off x="2428" y="1884"/>
              <a:ext cx="53" cy="2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Line 15"/>
            <p:cNvSpPr>
              <a:spLocks noChangeShapeType="1"/>
            </p:cNvSpPr>
            <p:nvPr/>
          </p:nvSpPr>
          <p:spPr bwMode="auto">
            <a:xfrm flipV="1">
              <a:off x="2481" y="1725"/>
              <a:ext cx="42" cy="159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Line 16"/>
            <p:cNvSpPr>
              <a:spLocks noChangeShapeType="1"/>
            </p:cNvSpPr>
            <p:nvPr/>
          </p:nvSpPr>
          <p:spPr bwMode="auto">
            <a:xfrm flipV="1">
              <a:off x="2523" y="1609"/>
              <a:ext cx="42" cy="116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Line 17"/>
            <p:cNvSpPr>
              <a:spLocks noChangeShapeType="1"/>
            </p:cNvSpPr>
            <p:nvPr/>
          </p:nvSpPr>
          <p:spPr bwMode="auto">
            <a:xfrm flipV="1">
              <a:off x="2565" y="1451"/>
              <a:ext cx="64" cy="158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Line 18"/>
            <p:cNvSpPr>
              <a:spLocks noChangeShapeType="1"/>
            </p:cNvSpPr>
            <p:nvPr/>
          </p:nvSpPr>
          <p:spPr bwMode="auto">
            <a:xfrm flipV="1">
              <a:off x="2629" y="1356"/>
              <a:ext cx="52" cy="95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Line 19"/>
            <p:cNvSpPr>
              <a:spLocks noChangeShapeType="1"/>
            </p:cNvSpPr>
            <p:nvPr/>
          </p:nvSpPr>
          <p:spPr bwMode="auto">
            <a:xfrm flipV="1">
              <a:off x="2681" y="1292"/>
              <a:ext cx="53" cy="6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Line 20"/>
            <p:cNvSpPr>
              <a:spLocks noChangeShapeType="1"/>
            </p:cNvSpPr>
            <p:nvPr/>
          </p:nvSpPr>
          <p:spPr bwMode="auto">
            <a:xfrm flipV="1">
              <a:off x="2734" y="1250"/>
              <a:ext cx="32" cy="42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Line 21"/>
            <p:cNvSpPr>
              <a:spLocks noChangeShapeType="1"/>
            </p:cNvSpPr>
            <p:nvPr/>
          </p:nvSpPr>
          <p:spPr bwMode="auto">
            <a:xfrm flipV="1">
              <a:off x="2766" y="1218"/>
              <a:ext cx="42" cy="32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Line 22"/>
            <p:cNvSpPr>
              <a:spLocks noChangeShapeType="1"/>
            </p:cNvSpPr>
            <p:nvPr/>
          </p:nvSpPr>
          <p:spPr bwMode="auto">
            <a:xfrm flipV="1">
              <a:off x="2808" y="1197"/>
              <a:ext cx="32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Line 23"/>
            <p:cNvSpPr>
              <a:spLocks noChangeShapeType="1"/>
            </p:cNvSpPr>
            <p:nvPr/>
          </p:nvSpPr>
          <p:spPr bwMode="auto">
            <a:xfrm flipV="1">
              <a:off x="2840" y="1176"/>
              <a:ext cx="53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Line 24"/>
            <p:cNvSpPr>
              <a:spLocks noChangeShapeType="1"/>
            </p:cNvSpPr>
            <p:nvPr/>
          </p:nvSpPr>
          <p:spPr bwMode="auto">
            <a:xfrm flipV="1">
              <a:off x="2893" y="1155"/>
              <a:ext cx="42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Line 25"/>
            <p:cNvSpPr>
              <a:spLocks noChangeShapeType="1"/>
            </p:cNvSpPr>
            <p:nvPr/>
          </p:nvSpPr>
          <p:spPr bwMode="auto">
            <a:xfrm flipV="1">
              <a:off x="2935" y="1144"/>
              <a:ext cx="42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Line 26"/>
            <p:cNvSpPr>
              <a:spLocks noChangeShapeType="1"/>
            </p:cNvSpPr>
            <p:nvPr/>
          </p:nvSpPr>
          <p:spPr bwMode="auto">
            <a:xfrm flipV="1">
              <a:off x="2977" y="1134"/>
              <a:ext cx="32" cy="10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Line 27"/>
            <p:cNvSpPr>
              <a:spLocks noChangeShapeType="1"/>
            </p:cNvSpPr>
            <p:nvPr/>
          </p:nvSpPr>
          <p:spPr bwMode="auto">
            <a:xfrm flipV="1">
              <a:off x="3009" y="1123"/>
              <a:ext cx="31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Line 28"/>
            <p:cNvSpPr>
              <a:spLocks noChangeShapeType="1"/>
            </p:cNvSpPr>
            <p:nvPr/>
          </p:nvSpPr>
          <p:spPr bwMode="auto">
            <a:xfrm>
              <a:off x="3040" y="1123"/>
              <a:ext cx="74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Line 29"/>
            <p:cNvSpPr>
              <a:spLocks noChangeShapeType="1"/>
            </p:cNvSpPr>
            <p:nvPr/>
          </p:nvSpPr>
          <p:spPr bwMode="auto">
            <a:xfrm flipV="1">
              <a:off x="3114" y="1113"/>
              <a:ext cx="53" cy="10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Line 30"/>
            <p:cNvSpPr>
              <a:spLocks noChangeShapeType="1"/>
            </p:cNvSpPr>
            <p:nvPr/>
          </p:nvSpPr>
          <p:spPr bwMode="auto">
            <a:xfrm>
              <a:off x="3167" y="1113"/>
              <a:ext cx="4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Line 31"/>
            <p:cNvSpPr>
              <a:spLocks noChangeShapeType="1"/>
            </p:cNvSpPr>
            <p:nvPr/>
          </p:nvSpPr>
          <p:spPr bwMode="auto">
            <a:xfrm>
              <a:off x="3209" y="1113"/>
              <a:ext cx="4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Line 32"/>
            <p:cNvSpPr>
              <a:spLocks noChangeShapeType="1"/>
            </p:cNvSpPr>
            <p:nvPr/>
          </p:nvSpPr>
          <p:spPr bwMode="auto">
            <a:xfrm>
              <a:off x="3252" y="1113"/>
              <a:ext cx="31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Line 33"/>
            <p:cNvSpPr>
              <a:spLocks noChangeShapeType="1"/>
            </p:cNvSpPr>
            <p:nvPr/>
          </p:nvSpPr>
          <p:spPr bwMode="auto">
            <a:xfrm flipV="1">
              <a:off x="3283" y="1102"/>
              <a:ext cx="32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Line 34"/>
            <p:cNvSpPr>
              <a:spLocks noChangeShapeType="1"/>
            </p:cNvSpPr>
            <p:nvPr/>
          </p:nvSpPr>
          <p:spPr bwMode="auto">
            <a:xfrm>
              <a:off x="3315" y="1102"/>
              <a:ext cx="5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35"/>
            <p:cNvSpPr>
              <a:spLocks noChangeShapeType="1"/>
            </p:cNvSpPr>
            <p:nvPr/>
          </p:nvSpPr>
          <p:spPr bwMode="auto">
            <a:xfrm>
              <a:off x="3368" y="1102"/>
              <a:ext cx="5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36"/>
            <p:cNvSpPr>
              <a:spLocks noChangeShapeType="1"/>
            </p:cNvSpPr>
            <p:nvPr/>
          </p:nvSpPr>
          <p:spPr bwMode="auto">
            <a:xfrm>
              <a:off x="3420" y="1102"/>
              <a:ext cx="3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37"/>
            <p:cNvSpPr>
              <a:spLocks noChangeShapeType="1"/>
            </p:cNvSpPr>
            <p:nvPr/>
          </p:nvSpPr>
          <p:spPr bwMode="auto">
            <a:xfrm>
              <a:off x="3452" y="1102"/>
              <a:ext cx="4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38"/>
            <p:cNvSpPr>
              <a:spLocks noChangeShapeType="1"/>
            </p:cNvSpPr>
            <p:nvPr/>
          </p:nvSpPr>
          <p:spPr bwMode="auto">
            <a:xfrm>
              <a:off x="3494" y="1102"/>
              <a:ext cx="3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Line 39"/>
            <p:cNvSpPr>
              <a:spLocks noChangeShapeType="1"/>
            </p:cNvSpPr>
            <p:nvPr/>
          </p:nvSpPr>
          <p:spPr bwMode="auto">
            <a:xfrm>
              <a:off x="3526" y="1102"/>
              <a:ext cx="116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40"/>
            <p:cNvSpPr>
              <a:spLocks noChangeShapeType="1"/>
            </p:cNvSpPr>
            <p:nvPr/>
          </p:nvSpPr>
          <p:spPr bwMode="auto">
            <a:xfrm>
              <a:off x="3642" y="1102"/>
              <a:ext cx="85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Line 41"/>
            <p:cNvSpPr>
              <a:spLocks noChangeShapeType="1"/>
            </p:cNvSpPr>
            <p:nvPr/>
          </p:nvSpPr>
          <p:spPr bwMode="auto">
            <a:xfrm>
              <a:off x="3727" y="1102"/>
              <a:ext cx="6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42"/>
            <p:cNvSpPr>
              <a:spLocks noChangeShapeType="1"/>
            </p:cNvSpPr>
            <p:nvPr/>
          </p:nvSpPr>
          <p:spPr bwMode="auto">
            <a:xfrm>
              <a:off x="3790" y="1102"/>
              <a:ext cx="6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Line 43"/>
            <p:cNvSpPr>
              <a:spLocks noChangeShapeType="1"/>
            </p:cNvSpPr>
            <p:nvPr/>
          </p:nvSpPr>
          <p:spPr bwMode="auto">
            <a:xfrm>
              <a:off x="3853" y="1102"/>
              <a:ext cx="85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Line 44"/>
            <p:cNvSpPr>
              <a:spLocks noChangeShapeType="1"/>
            </p:cNvSpPr>
            <p:nvPr/>
          </p:nvSpPr>
          <p:spPr bwMode="auto">
            <a:xfrm>
              <a:off x="3938" y="1102"/>
              <a:ext cx="5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22"/>
          <p:cNvGrpSpPr>
            <a:grpSpLocks/>
          </p:cNvGrpSpPr>
          <p:nvPr/>
        </p:nvGrpSpPr>
        <p:grpSpPr bwMode="auto">
          <a:xfrm>
            <a:off x="990600" y="1694740"/>
            <a:ext cx="3454400" cy="3467101"/>
            <a:chOff x="2153" y="1113"/>
            <a:chExt cx="1838" cy="2514"/>
          </a:xfrm>
        </p:grpSpPr>
        <p:sp>
          <p:nvSpPr>
            <p:cNvPr id="136" name="Line 87"/>
            <p:cNvSpPr>
              <a:spLocks noChangeShapeType="1"/>
            </p:cNvSpPr>
            <p:nvPr/>
          </p:nvSpPr>
          <p:spPr bwMode="auto">
            <a:xfrm>
              <a:off x="2153" y="3626"/>
              <a:ext cx="5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88"/>
            <p:cNvSpPr>
              <a:spLocks noChangeShapeType="1"/>
            </p:cNvSpPr>
            <p:nvPr/>
          </p:nvSpPr>
          <p:spPr bwMode="auto">
            <a:xfrm>
              <a:off x="2206" y="3626"/>
              <a:ext cx="8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89"/>
            <p:cNvSpPr>
              <a:spLocks noChangeShapeType="1"/>
            </p:cNvSpPr>
            <p:nvPr/>
          </p:nvSpPr>
          <p:spPr bwMode="auto">
            <a:xfrm flipV="1">
              <a:off x="2291" y="3615"/>
              <a:ext cx="63" cy="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90"/>
            <p:cNvSpPr>
              <a:spLocks noChangeShapeType="1"/>
            </p:cNvSpPr>
            <p:nvPr/>
          </p:nvSpPr>
          <p:spPr bwMode="auto">
            <a:xfrm flipV="1">
              <a:off x="2354" y="3594"/>
              <a:ext cx="74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91"/>
            <p:cNvSpPr>
              <a:spLocks noChangeShapeType="1"/>
            </p:cNvSpPr>
            <p:nvPr/>
          </p:nvSpPr>
          <p:spPr bwMode="auto">
            <a:xfrm flipV="1">
              <a:off x="2428" y="3583"/>
              <a:ext cx="53" cy="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92"/>
            <p:cNvSpPr>
              <a:spLocks noChangeShapeType="1"/>
            </p:cNvSpPr>
            <p:nvPr/>
          </p:nvSpPr>
          <p:spPr bwMode="auto">
            <a:xfrm flipV="1">
              <a:off x="2481" y="3562"/>
              <a:ext cx="4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93"/>
            <p:cNvSpPr>
              <a:spLocks noChangeShapeType="1"/>
            </p:cNvSpPr>
            <p:nvPr/>
          </p:nvSpPr>
          <p:spPr bwMode="auto">
            <a:xfrm flipV="1">
              <a:off x="2523" y="3541"/>
              <a:ext cx="4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94"/>
            <p:cNvSpPr>
              <a:spLocks noChangeShapeType="1"/>
            </p:cNvSpPr>
            <p:nvPr/>
          </p:nvSpPr>
          <p:spPr bwMode="auto">
            <a:xfrm flipV="1">
              <a:off x="2565" y="3488"/>
              <a:ext cx="64" cy="5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95"/>
            <p:cNvSpPr>
              <a:spLocks noChangeShapeType="1"/>
            </p:cNvSpPr>
            <p:nvPr/>
          </p:nvSpPr>
          <p:spPr bwMode="auto">
            <a:xfrm flipV="1">
              <a:off x="2629" y="3425"/>
              <a:ext cx="52" cy="6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96"/>
            <p:cNvSpPr>
              <a:spLocks noChangeShapeType="1"/>
            </p:cNvSpPr>
            <p:nvPr/>
          </p:nvSpPr>
          <p:spPr bwMode="auto">
            <a:xfrm flipV="1">
              <a:off x="2681" y="3362"/>
              <a:ext cx="53" cy="6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97"/>
            <p:cNvSpPr>
              <a:spLocks noChangeShapeType="1"/>
            </p:cNvSpPr>
            <p:nvPr/>
          </p:nvSpPr>
          <p:spPr bwMode="auto">
            <a:xfrm flipV="1">
              <a:off x="2734" y="3288"/>
              <a:ext cx="3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98"/>
            <p:cNvSpPr>
              <a:spLocks noChangeShapeType="1"/>
            </p:cNvSpPr>
            <p:nvPr/>
          </p:nvSpPr>
          <p:spPr bwMode="auto">
            <a:xfrm flipV="1">
              <a:off x="2766" y="3214"/>
              <a:ext cx="4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99"/>
            <p:cNvSpPr>
              <a:spLocks noChangeShapeType="1"/>
            </p:cNvSpPr>
            <p:nvPr/>
          </p:nvSpPr>
          <p:spPr bwMode="auto">
            <a:xfrm flipV="1">
              <a:off x="2808" y="3129"/>
              <a:ext cx="32" cy="8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00"/>
            <p:cNvSpPr>
              <a:spLocks noChangeShapeType="1"/>
            </p:cNvSpPr>
            <p:nvPr/>
          </p:nvSpPr>
          <p:spPr bwMode="auto">
            <a:xfrm flipV="1">
              <a:off x="2840" y="2971"/>
              <a:ext cx="53" cy="15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01"/>
            <p:cNvSpPr>
              <a:spLocks noChangeShapeType="1"/>
            </p:cNvSpPr>
            <p:nvPr/>
          </p:nvSpPr>
          <p:spPr bwMode="auto">
            <a:xfrm flipV="1">
              <a:off x="2893" y="2802"/>
              <a:ext cx="42" cy="16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02"/>
            <p:cNvSpPr>
              <a:spLocks noChangeShapeType="1"/>
            </p:cNvSpPr>
            <p:nvPr/>
          </p:nvSpPr>
          <p:spPr bwMode="auto">
            <a:xfrm flipV="1">
              <a:off x="2935" y="2644"/>
              <a:ext cx="42" cy="15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03"/>
            <p:cNvSpPr>
              <a:spLocks noChangeShapeType="1"/>
            </p:cNvSpPr>
            <p:nvPr/>
          </p:nvSpPr>
          <p:spPr bwMode="auto">
            <a:xfrm flipV="1">
              <a:off x="2977" y="2506"/>
              <a:ext cx="32" cy="13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04"/>
            <p:cNvSpPr>
              <a:spLocks noChangeShapeType="1"/>
            </p:cNvSpPr>
            <p:nvPr/>
          </p:nvSpPr>
          <p:spPr bwMode="auto">
            <a:xfrm flipV="1">
              <a:off x="3009" y="2369"/>
              <a:ext cx="31" cy="13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05"/>
            <p:cNvSpPr>
              <a:spLocks noChangeShapeType="1"/>
            </p:cNvSpPr>
            <p:nvPr/>
          </p:nvSpPr>
          <p:spPr bwMode="auto">
            <a:xfrm flipV="1">
              <a:off x="3040" y="2095"/>
              <a:ext cx="74" cy="2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106"/>
            <p:cNvSpPr>
              <a:spLocks noChangeShapeType="1"/>
            </p:cNvSpPr>
            <p:nvPr/>
          </p:nvSpPr>
          <p:spPr bwMode="auto">
            <a:xfrm flipV="1">
              <a:off x="3114" y="1884"/>
              <a:ext cx="53" cy="2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07"/>
            <p:cNvSpPr>
              <a:spLocks noChangeShapeType="1"/>
            </p:cNvSpPr>
            <p:nvPr/>
          </p:nvSpPr>
          <p:spPr bwMode="auto">
            <a:xfrm flipV="1">
              <a:off x="3167" y="1725"/>
              <a:ext cx="42" cy="15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08"/>
            <p:cNvSpPr>
              <a:spLocks noChangeShapeType="1"/>
            </p:cNvSpPr>
            <p:nvPr/>
          </p:nvSpPr>
          <p:spPr bwMode="auto">
            <a:xfrm flipV="1">
              <a:off x="3209" y="1609"/>
              <a:ext cx="43" cy="11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09"/>
            <p:cNvSpPr>
              <a:spLocks noChangeShapeType="1"/>
            </p:cNvSpPr>
            <p:nvPr/>
          </p:nvSpPr>
          <p:spPr bwMode="auto">
            <a:xfrm flipV="1">
              <a:off x="3252" y="1525"/>
              <a:ext cx="31" cy="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10"/>
            <p:cNvSpPr>
              <a:spLocks noChangeShapeType="1"/>
            </p:cNvSpPr>
            <p:nvPr/>
          </p:nvSpPr>
          <p:spPr bwMode="auto">
            <a:xfrm flipV="1">
              <a:off x="3283" y="1451"/>
              <a:ext cx="3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11"/>
            <p:cNvSpPr>
              <a:spLocks noChangeShapeType="1"/>
            </p:cNvSpPr>
            <p:nvPr/>
          </p:nvSpPr>
          <p:spPr bwMode="auto">
            <a:xfrm flipV="1">
              <a:off x="3315" y="1356"/>
              <a:ext cx="53" cy="9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112"/>
            <p:cNvSpPr>
              <a:spLocks noChangeShapeType="1"/>
            </p:cNvSpPr>
            <p:nvPr/>
          </p:nvSpPr>
          <p:spPr bwMode="auto">
            <a:xfrm flipV="1">
              <a:off x="3368" y="1292"/>
              <a:ext cx="52" cy="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13"/>
            <p:cNvSpPr>
              <a:spLocks noChangeShapeType="1"/>
            </p:cNvSpPr>
            <p:nvPr/>
          </p:nvSpPr>
          <p:spPr bwMode="auto">
            <a:xfrm flipV="1">
              <a:off x="3420" y="1250"/>
              <a:ext cx="32" cy="4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114"/>
            <p:cNvSpPr>
              <a:spLocks noChangeShapeType="1"/>
            </p:cNvSpPr>
            <p:nvPr/>
          </p:nvSpPr>
          <p:spPr bwMode="auto">
            <a:xfrm flipV="1">
              <a:off x="3452" y="1218"/>
              <a:ext cx="42" cy="3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15"/>
            <p:cNvSpPr>
              <a:spLocks noChangeShapeType="1"/>
            </p:cNvSpPr>
            <p:nvPr/>
          </p:nvSpPr>
          <p:spPr bwMode="auto">
            <a:xfrm flipV="1">
              <a:off x="3494" y="1197"/>
              <a:ext cx="3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16"/>
            <p:cNvSpPr>
              <a:spLocks noChangeShapeType="1"/>
            </p:cNvSpPr>
            <p:nvPr/>
          </p:nvSpPr>
          <p:spPr bwMode="auto">
            <a:xfrm flipV="1">
              <a:off x="3526" y="1144"/>
              <a:ext cx="116" cy="5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17"/>
            <p:cNvSpPr>
              <a:spLocks noChangeShapeType="1"/>
            </p:cNvSpPr>
            <p:nvPr/>
          </p:nvSpPr>
          <p:spPr bwMode="auto">
            <a:xfrm flipV="1">
              <a:off x="3642" y="1123"/>
              <a:ext cx="85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18"/>
            <p:cNvSpPr>
              <a:spLocks noChangeShapeType="1"/>
            </p:cNvSpPr>
            <p:nvPr/>
          </p:nvSpPr>
          <p:spPr bwMode="auto">
            <a:xfrm>
              <a:off x="3727" y="1123"/>
              <a:ext cx="6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19"/>
            <p:cNvSpPr>
              <a:spLocks noChangeShapeType="1"/>
            </p:cNvSpPr>
            <p:nvPr/>
          </p:nvSpPr>
          <p:spPr bwMode="auto">
            <a:xfrm flipV="1">
              <a:off x="3790" y="1113"/>
              <a:ext cx="63" cy="1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20"/>
            <p:cNvSpPr>
              <a:spLocks noChangeShapeType="1"/>
            </p:cNvSpPr>
            <p:nvPr/>
          </p:nvSpPr>
          <p:spPr bwMode="auto">
            <a:xfrm>
              <a:off x="3853" y="1113"/>
              <a:ext cx="8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21"/>
            <p:cNvSpPr>
              <a:spLocks noChangeShapeType="1"/>
            </p:cNvSpPr>
            <p:nvPr/>
          </p:nvSpPr>
          <p:spPr bwMode="auto">
            <a:xfrm>
              <a:off x="3938" y="1113"/>
              <a:ext cx="5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2159000" y="3294772"/>
            <a:ext cx="3632200" cy="1886828"/>
            <a:chOff x="1467" y="2390"/>
            <a:chExt cx="2524" cy="1225"/>
          </a:xfrm>
        </p:grpSpPr>
        <p:sp>
          <p:nvSpPr>
            <p:cNvPr id="172" name="Line 46"/>
            <p:cNvSpPr>
              <a:spLocks noChangeShapeType="1"/>
            </p:cNvSpPr>
            <p:nvPr/>
          </p:nvSpPr>
          <p:spPr bwMode="auto">
            <a:xfrm flipV="1">
              <a:off x="1467" y="3594"/>
              <a:ext cx="21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47"/>
            <p:cNvSpPr>
              <a:spLocks noChangeShapeType="1"/>
            </p:cNvSpPr>
            <p:nvPr/>
          </p:nvSpPr>
          <p:spPr bwMode="auto">
            <a:xfrm flipV="1">
              <a:off x="1678" y="3562"/>
              <a:ext cx="201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48"/>
            <p:cNvSpPr>
              <a:spLocks noChangeShapeType="1"/>
            </p:cNvSpPr>
            <p:nvPr/>
          </p:nvSpPr>
          <p:spPr bwMode="auto">
            <a:xfrm flipV="1">
              <a:off x="1879" y="3520"/>
              <a:ext cx="116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49"/>
            <p:cNvSpPr>
              <a:spLocks noChangeShapeType="1"/>
            </p:cNvSpPr>
            <p:nvPr/>
          </p:nvSpPr>
          <p:spPr bwMode="auto">
            <a:xfrm flipV="1">
              <a:off x="1995" y="3488"/>
              <a:ext cx="95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50"/>
            <p:cNvSpPr>
              <a:spLocks noChangeShapeType="1"/>
            </p:cNvSpPr>
            <p:nvPr/>
          </p:nvSpPr>
          <p:spPr bwMode="auto">
            <a:xfrm flipV="1">
              <a:off x="2090" y="3457"/>
              <a:ext cx="63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51"/>
            <p:cNvSpPr>
              <a:spLocks noChangeShapeType="1"/>
            </p:cNvSpPr>
            <p:nvPr/>
          </p:nvSpPr>
          <p:spPr bwMode="auto">
            <a:xfrm flipV="1">
              <a:off x="2153" y="3425"/>
              <a:ext cx="53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52"/>
            <p:cNvSpPr>
              <a:spLocks noChangeShapeType="1"/>
            </p:cNvSpPr>
            <p:nvPr/>
          </p:nvSpPr>
          <p:spPr bwMode="auto">
            <a:xfrm flipV="1">
              <a:off x="2206" y="3372"/>
              <a:ext cx="85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53"/>
            <p:cNvSpPr>
              <a:spLocks noChangeShapeType="1"/>
            </p:cNvSpPr>
            <p:nvPr/>
          </p:nvSpPr>
          <p:spPr bwMode="auto">
            <a:xfrm flipV="1">
              <a:off x="2291" y="3319"/>
              <a:ext cx="6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 flipV="1">
              <a:off x="2354" y="3267"/>
              <a:ext cx="74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55"/>
            <p:cNvSpPr>
              <a:spLocks noChangeShapeType="1"/>
            </p:cNvSpPr>
            <p:nvPr/>
          </p:nvSpPr>
          <p:spPr bwMode="auto">
            <a:xfrm flipV="1">
              <a:off x="2428" y="3214"/>
              <a:ext cx="5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56"/>
            <p:cNvSpPr>
              <a:spLocks noChangeShapeType="1"/>
            </p:cNvSpPr>
            <p:nvPr/>
          </p:nvSpPr>
          <p:spPr bwMode="auto">
            <a:xfrm flipV="1">
              <a:off x="2481" y="3172"/>
              <a:ext cx="42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57"/>
            <p:cNvSpPr>
              <a:spLocks noChangeShapeType="1"/>
            </p:cNvSpPr>
            <p:nvPr/>
          </p:nvSpPr>
          <p:spPr bwMode="auto">
            <a:xfrm flipV="1">
              <a:off x="2523" y="3129"/>
              <a:ext cx="42" cy="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58"/>
            <p:cNvSpPr>
              <a:spLocks noChangeShapeType="1"/>
            </p:cNvSpPr>
            <p:nvPr/>
          </p:nvSpPr>
          <p:spPr bwMode="auto">
            <a:xfrm flipV="1">
              <a:off x="2565" y="3066"/>
              <a:ext cx="64" cy="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59"/>
            <p:cNvSpPr>
              <a:spLocks noChangeShapeType="1"/>
            </p:cNvSpPr>
            <p:nvPr/>
          </p:nvSpPr>
          <p:spPr bwMode="auto">
            <a:xfrm flipV="1">
              <a:off x="2629" y="3003"/>
              <a:ext cx="52" cy="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60"/>
            <p:cNvSpPr>
              <a:spLocks noChangeShapeType="1"/>
            </p:cNvSpPr>
            <p:nvPr/>
          </p:nvSpPr>
          <p:spPr bwMode="auto">
            <a:xfrm flipV="1">
              <a:off x="2681" y="2950"/>
              <a:ext cx="5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61"/>
            <p:cNvSpPr>
              <a:spLocks noChangeShapeType="1"/>
            </p:cNvSpPr>
            <p:nvPr/>
          </p:nvSpPr>
          <p:spPr bwMode="auto">
            <a:xfrm flipV="1">
              <a:off x="2734" y="2908"/>
              <a:ext cx="32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62"/>
            <p:cNvSpPr>
              <a:spLocks noChangeShapeType="1"/>
            </p:cNvSpPr>
            <p:nvPr/>
          </p:nvSpPr>
          <p:spPr bwMode="auto">
            <a:xfrm flipV="1">
              <a:off x="2766" y="2876"/>
              <a:ext cx="4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63"/>
            <p:cNvSpPr>
              <a:spLocks noChangeShapeType="1"/>
            </p:cNvSpPr>
            <p:nvPr/>
          </p:nvSpPr>
          <p:spPr bwMode="auto">
            <a:xfrm flipV="1">
              <a:off x="2808" y="2844"/>
              <a:ext cx="3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64"/>
            <p:cNvSpPr>
              <a:spLocks noChangeShapeType="1"/>
            </p:cNvSpPr>
            <p:nvPr/>
          </p:nvSpPr>
          <p:spPr bwMode="auto">
            <a:xfrm flipV="1">
              <a:off x="2840" y="2792"/>
              <a:ext cx="53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Line 65"/>
            <p:cNvSpPr>
              <a:spLocks noChangeShapeType="1"/>
            </p:cNvSpPr>
            <p:nvPr/>
          </p:nvSpPr>
          <p:spPr bwMode="auto">
            <a:xfrm flipV="1">
              <a:off x="2893" y="2749"/>
              <a:ext cx="42" cy="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66"/>
            <p:cNvSpPr>
              <a:spLocks noChangeShapeType="1"/>
            </p:cNvSpPr>
            <p:nvPr/>
          </p:nvSpPr>
          <p:spPr bwMode="auto">
            <a:xfrm flipV="1">
              <a:off x="2935" y="2718"/>
              <a:ext cx="42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67"/>
            <p:cNvSpPr>
              <a:spLocks noChangeShapeType="1"/>
            </p:cNvSpPr>
            <p:nvPr/>
          </p:nvSpPr>
          <p:spPr bwMode="auto">
            <a:xfrm flipV="1">
              <a:off x="2977" y="2686"/>
              <a:ext cx="3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68"/>
            <p:cNvSpPr>
              <a:spLocks noChangeShapeType="1"/>
            </p:cNvSpPr>
            <p:nvPr/>
          </p:nvSpPr>
          <p:spPr bwMode="auto">
            <a:xfrm flipV="1">
              <a:off x="3009" y="2665"/>
              <a:ext cx="3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69"/>
            <p:cNvSpPr>
              <a:spLocks noChangeShapeType="1"/>
            </p:cNvSpPr>
            <p:nvPr/>
          </p:nvSpPr>
          <p:spPr bwMode="auto">
            <a:xfrm flipV="1">
              <a:off x="3040" y="2612"/>
              <a:ext cx="74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70"/>
            <p:cNvSpPr>
              <a:spLocks noChangeShapeType="1"/>
            </p:cNvSpPr>
            <p:nvPr/>
          </p:nvSpPr>
          <p:spPr bwMode="auto">
            <a:xfrm flipV="1">
              <a:off x="3114" y="2580"/>
              <a:ext cx="53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Line 71"/>
            <p:cNvSpPr>
              <a:spLocks noChangeShapeType="1"/>
            </p:cNvSpPr>
            <p:nvPr/>
          </p:nvSpPr>
          <p:spPr bwMode="auto">
            <a:xfrm flipV="1">
              <a:off x="3167" y="2559"/>
              <a:ext cx="42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Line 72"/>
            <p:cNvSpPr>
              <a:spLocks noChangeShapeType="1"/>
            </p:cNvSpPr>
            <p:nvPr/>
          </p:nvSpPr>
          <p:spPr bwMode="auto">
            <a:xfrm flipV="1">
              <a:off x="3209" y="2538"/>
              <a:ext cx="43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73"/>
            <p:cNvSpPr>
              <a:spLocks noChangeShapeType="1"/>
            </p:cNvSpPr>
            <p:nvPr/>
          </p:nvSpPr>
          <p:spPr bwMode="auto">
            <a:xfrm flipV="1">
              <a:off x="3252" y="2517"/>
              <a:ext cx="3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74"/>
            <p:cNvSpPr>
              <a:spLocks noChangeShapeType="1"/>
            </p:cNvSpPr>
            <p:nvPr/>
          </p:nvSpPr>
          <p:spPr bwMode="auto">
            <a:xfrm flipV="1">
              <a:off x="3283" y="2506"/>
              <a:ext cx="32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Line 75"/>
            <p:cNvSpPr>
              <a:spLocks noChangeShapeType="1"/>
            </p:cNvSpPr>
            <p:nvPr/>
          </p:nvSpPr>
          <p:spPr bwMode="auto">
            <a:xfrm flipV="1">
              <a:off x="3315" y="2485"/>
              <a:ext cx="53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Line 76"/>
            <p:cNvSpPr>
              <a:spLocks noChangeShapeType="1"/>
            </p:cNvSpPr>
            <p:nvPr/>
          </p:nvSpPr>
          <p:spPr bwMode="auto">
            <a:xfrm flipV="1">
              <a:off x="3368" y="2475"/>
              <a:ext cx="52" cy="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Line 77"/>
            <p:cNvSpPr>
              <a:spLocks noChangeShapeType="1"/>
            </p:cNvSpPr>
            <p:nvPr/>
          </p:nvSpPr>
          <p:spPr bwMode="auto">
            <a:xfrm flipV="1">
              <a:off x="3420" y="2454"/>
              <a:ext cx="32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Line 78"/>
            <p:cNvSpPr>
              <a:spLocks noChangeShapeType="1"/>
            </p:cNvSpPr>
            <p:nvPr/>
          </p:nvSpPr>
          <p:spPr bwMode="auto">
            <a:xfrm>
              <a:off x="3452" y="2454"/>
              <a:ext cx="4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Line 79"/>
            <p:cNvSpPr>
              <a:spLocks noChangeShapeType="1"/>
            </p:cNvSpPr>
            <p:nvPr/>
          </p:nvSpPr>
          <p:spPr bwMode="auto">
            <a:xfrm flipV="1">
              <a:off x="3494" y="2443"/>
              <a:ext cx="32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Line 80"/>
            <p:cNvSpPr>
              <a:spLocks noChangeShapeType="1"/>
            </p:cNvSpPr>
            <p:nvPr/>
          </p:nvSpPr>
          <p:spPr bwMode="auto">
            <a:xfrm flipV="1">
              <a:off x="3526" y="2422"/>
              <a:ext cx="116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Line 81"/>
            <p:cNvSpPr>
              <a:spLocks noChangeShapeType="1"/>
            </p:cNvSpPr>
            <p:nvPr/>
          </p:nvSpPr>
          <p:spPr bwMode="auto">
            <a:xfrm flipV="1">
              <a:off x="3642" y="2411"/>
              <a:ext cx="85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Line 82"/>
            <p:cNvSpPr>
              <a:spLocks noChangeShapeType="1"/>
            </p:cNvSpPr>
            <p:nvPr/>
          </p:nvSpPr>
          <p:spPr bwMode="auto">
            <a:xfrm flipV="1">
              <a:off x="3727" y="2401"/>
              <a:ext cx="63" cy="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Line 83"/>
            <p:cNvSpPr>
              <a:spLocks noChangeShapeType="1"/>
            </p:cNvSpPr>
            <p:nvPr/>
          </p:nvSpPr>
          <p:spPr bwMode="auto">
            <a:xfrm flipV="1">
              <a:off x="3790" y="2390"/>
              <a:ext cx="63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84"/>
            <p:cNvSpPr>
              <a:spLocks noChangeShapeType="1"/>
            </p:cNvSpPr>
            <p:nvPr/>
          </p:nvSpPr>
          <p:spPr bwMode="auto">
            <a:xfrm>
              <a:off x="3853" y="2390"/>
              <a:ext cx="85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Line 85"/>
            <p:cNvSpPr>
              <a:spLocks noChangeShapeType="1"/>
            </p:cNvSpPr>
            <p:nvPr/>
          </p:nvSpPr>
          <p:spPr bwMode="auto">
            <a:xfrm>
              <a:off x="3938" y="2390"/>
              <a:ext cx="53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2" name="TextBox 331"/>
          <p:cNvSpPr txBox="1"/>
          <p:nvPr/>
        </p:nvSpPr>
        <p:spPr>
          <a:xfrm>
            <a:off x="609600" y="5638800"/>
            <a:ext cx="8534400" cy="769441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Antagonism cannot be </a:t>
            </a:r>
            <a:r>
              <a:rPr lang="en-US" sz="2200" dirty="0" err="1" smtClean="0">
                <a:latin typeface="Arial Narrow" pitchFamily="34" charset="0"/>
              </a:rPr>
              <a:t>overcomed</a:t>
            </a:r>
            <a:r>
              <a:rPr lang="en-US" sz="2200" dirty="0" smtClean="0">
                <a:latin typeface="Arial Narrow" pitchFamily="34" charset="0"/>
              </a:rPr>
              <a:t> by increasing concentration of agonist = </a:t>
            </a:r>
            <a:r>
              <a:rPr lang="en-US" sz="22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NON-SURMOUNTABLE</a:t>
            </a:r>
          </a:p>
        </p:txBody>
      </p:sp>
      <p:grpSp>
        <p:nvGrpSpPr>
          <p:cNvPr id="16" name="Group 415"/>
          <p:cNvGrpSpPr/>
          <p:nvPr/>
        </p:nvGrpSpPr>
        <p:grpSpPr>
          <a:xfrm>
            <a:off x="1600200" y="2495259"/>
            <a:ext cx="4114800" cy="2651706"/>
            <a:chOff x="-1143000" y="3027937"/>
            <a:chExt cx="4048410" cy="2104451"/>
          </a:xfrm>
        </p:grpSpPr>
        <p:grpSp>
          <p:nvGrpSpPr>
            <p:cNvPr id="17" name="Group 86"/>
            <p:cNvGrpSpPr>
              <a:grpSpLocks/>
            </p:cNvGrpSpPr>
            <p:nvPr/>
          </p:nvGrpSpPr>
          <p:grpSpPr bwMode="auto">
            <a:xfrm>
              <a:off x="-1101440" y="3027937"/>
              <a:ext cx="4006850" cy="2084388"/>
              <a:chOff x="1467" y="2390"/>
              <a:chExt cx="2524" cy="1225"/>
            </a:xfrm>
          </p:grpSpPr>
          <p:sp>
            <p:nvSpPr>
              <p:cNvPr id="376" name="Line 46"/>
              <p:cNvSpPr>
                <a:spLocks noChangeShapeType="1"/>
              </p:cNvSpPr>
              <p:nvPr/>
            </p:nvSpPr>
            <p:spPr bwMode="auto">
              <a:xfrm flipV="1">
                <a:off x="1467" y="3594"/>
                <a:ext cx="21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47"/>
              <p:cNvSpPr>
                <a:spLocks noChangeShapeType="1"/>
              </p:cNvSpPr>
              <p:nvPr/>
            </p:nvSpPr>
            <p:spPr bwMode="auto">
              <a:xfrm flipV="1">
                <a:off x="1678" y="3562"/>
                <a:ext cx="201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48"/>
              <p:cNvSpPr>
                <a:spLocks noChangeShapeType="1"/>
              </p:cNvSpPr>
              <p:nvPr/>
            </p:nvSpPr>
            <p:spPr bwMode="auto">
              <a:xfrm flipV="1">
                <a:off x="1879" y="3520"/>
                <a:ext cx="116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49"/>
              <p:cNvSpPr>
                <a:spLocks noChangeShapeType="1"/>
              </p:cNvSpPr>
              <p:nvPr/>
            </p:nvSpPr>
            <p:spPr bwMode="auto">
              <a:xfrm flipV="1">
                <a:off x="1995" y="3488"/>
                <a:ext cx="95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50"/>
              <p:cNvSpPr>
                <a:spLocks noChangeShapeType="1"/>
              </p:cNvSpPr>
              <p:nvPr/>
            </p:nvSpPr>
            <p:spPr bwMode="auto">
              <a:xfrm flipV="1">
                <a:off x="2090" y="3457"/>
                <a:ext cx="63" cy="3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51"/>
              <p:cNvSpPr>
                <a:spLocks noChangeShapeType="1"/>
              </p:cNvSpPr>
              <p:nvPr/>
            </p:nvSpPr>
            <p:spPr bwMode="auto">
              <a:xfrm flipV="1">
                <a:off x="2153" y="3425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52"/>
              <p:cNvSpPr>
                <a:spLocks noChangeShapeType="1"/>
              </p:cNvSpPr>
              <p:nvPr/>
            </p:nvSpPr>
            <p:spPr bwMode="auto">
              <a:xfrm flipV="1">
                <a:off x="2206" y="3372"/>
                <a:ext cx="85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Line 53"/>
              <p:cNvSpPr>
                <a:spLocks noChangeShapeType="1"/>
              </p:cNvSpPr>
              <p:nvPr/>
            </p:nvSpPr>
            <p:spPr bwMode="auto">
              <a:xfrm flipV="1">
                <a:off x="2291" y="3319"/>
                <a:ext cx="6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Line 54"/>
              <p:cNvSpPr>
                <a:spLocks noChangeShapeType="1"/>
              </p:cNvSpPr>
              <p:nvPr/>
            </p:nvSpPr>
            <p:spPr bwMode="auto">
              <a:xfrm flipV="1">
                <a:off x="2354" y="3267"/>
                <a:ext cx="74" cy="5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Line 55"/>
              <p:cNvSpPr>
                <a:spLocks noChangeShapeType="1"/>
              </p:cNvSpPr>
              <p:nvPr/>
            </p:nvSpPr>
            <p:spPr bwMode="auto">
              <a:xfrm flipV="1">
                <a:off x="2428" y="3214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56"/>
              <p:cNvSpPr>
                <a:spLocks noChangeShapeType="1"/>
              </p:cNvSpPr>
              <p:nvPr/>
            </p:nvSpPr>
            <p:spPr bwMode="auto">
              <a:xfrm flipV="1">
                <a:off x="2481" y="3172"/>
                <a:ext cx="42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Line 57"/>
              <p:cNvSpPr>
                <a:spLocks noChangeShapeType="1"/>
              </p:cNvSpPr>
              <p:nvPr/>
            </p:nvSpPr>
            <p:spPr bwMode="auto">
              <a:xfrm flipV="1">
                <a:off x="2523" y="312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58"/>
              <p:cNvSpPr>
                <a:spLocks noChangeShapeType="1"/>
              </p:cNvSpPr>
              <p:nvPr/>
            </p:nvSpPr>
            <p:spPr bwMode="auto">
              <a:xfrm flipV="1">
                <a:off x="2565" y="3066"/>
                <a:ext cx="64" cy="6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59"/>
              <p:cNvSpPr>
                <a:spLocks noChangeShapeType="1"/>
              </p:cNvSpPr>
              <p:nvPr/>
            </p:nvSpPr>
            <p:spPr bwMode="auto">
              <a:xfrm flipV="1">
                <a:off x="2629" y="3003"/>
                <a:ext cx="52" cy="6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Line 60"/>
              <p:cNvSpPr>
                <a:spLocks noChangeShapeType="1"/>
              </p:cNvSpPr>
              <p:nvPr/>
            </p:nvSpPr>
            <p:spPr bwMode="auto">
              <a:xfrm flipV="1">
                <a:off x="2681" y="2950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61"/>
              <p:cNvSpPr>
                <a:spLocks noChangeShapeType="1"/>
              </p:cNvSpPr>
              <p:nvPr/>
            </p:nvSpPr>
            <p:spPr bwMode="auto">
              <a:xfrm flipV="1">
                <a:off x="2734" y="2908"/>
                <a:ext cx="32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62"/>
              <p:cNvSpPr>
                <a:spLocks noChangeShapeType="1"/>
              </p:cNvSpPr>
              <p:nvPr/>
            </p:nvSpPr>
            <p:spPr bwMode="auto">
              <a:xfrm flipV="1">
                <a:off x="2766" y="2876"/>
                <a:ext cx="4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Line 63"/>
              <p:cNvSpPr>
                <a:spLocks noChangeShapeType="1"/>
              </p:cNvSpPr>
              <p:nvPr/>
            </p:nvSpPr>
            <p:spPr bwMode="auto">
              <a:xfrm flipV="1">
                <a:off x="2808" y="2844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64"/>
              <p:cNvSpPr>
                <a:spLocks noChangeShapeType="1"/>
              </p:cNvSpPr>
              <p:nvPr/>
            </p:nvSpPr>
            <p:spPr bwMode="auto">
              <a:xfrm flipV="1">
                <a:off x="2840" y="2792"/>
                <a:ext cx="53" cy="5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65"/>
              <p:cNvSpPr>
                <a:spLocks noChangeShapeType="1"/>
              </p:cNvSpPr>
              <p:nvPr/>
            </p:nvSpPr>
            <p:spPr bwMode="auto">
              <a:xfrm flipV="1">
                <a:off x="2893" y="274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66"/>
              <p:cNvSpPr>
                <a:spLocks noChangeShapeType="1"/>
              </p:cNvSpPr>
              <p:nvPr/>
            </p:nvSpPr>
            <p:spPr bwMode="auto">
              <a:xfrm flipV="1">
                <a:off x="2935" y="2718"/>
                <a:ext cx="42" cy="3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67"/>
              <p:cNvSpPr>
                <a:spLocks noChangeShapeType="1"/>
              </p:cNvSpPr>
              <p:nvPr/>
            </p:nvSpPr>
            <p:spPr bwMode="auto">
              <a:xfrm flipV="1">
                <a:off x="2977" y="2686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Line 68"/>
              <p:cNvSpPr>
                <a:spLocks noChangeShapeType="1"/>
              </p:cNvSpPr>
              <p:nvPr/>
            </p:nvSpPr>
            <p:spPr bwMode="auto">
              <a:xfrm flipV="1">
                <a:off x="3009" y="2665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69"/>
              <p:cNvSpPr>
                <a:spLocks noChangeShapeType="1"/>
              </p:cNvSpPr>
              <p:nvPr/>
            </p:nvSpPr>
            <p:spPr bwMode="auto">
              <a:xfrm flipV="1">
                <a:off x="3040" y="2612"/>
                <a:ext cx="74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70"/>
              <p:cNvSpPr>
                <a:spLocks noChangeShapeType="1"/>
              </p:cNvSpPr>
              <p:nvPr/>
            </p:nvSpPr>
            <p:spPr bwMode="auto">
              <a:xfrm flipV="1">
                <a:off x="3114" y="2580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71"/>
              <p:cNvSpPr>
                <a:spLocks noChangeShapeType="1"/>
              </p:cNvSpPr>
              <p:nvPr/>
            </p:nvSpPr>
            <p:spPr bwMode="auto">
              <a:xfrm flipV="1">
                <a:off x="3167" y="2559"/>
                <a:ext cx="42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72"/>
              <p:cNvSpPr>
                <a:spLocks noChangeShapeType="1"/>
              </p:cNvSpPr>
              <p:nvPr/>
            </p:nvSpPr>
            <p:spPr bwMode="auto">
              <a:xfrm flipV="1">
                <a:off x="3209" y="2538"/>
                <a:ext cx="43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73"/>
              <p:cNvSpPr>
                <a:spLocks noChangeShapeType="1"/>
              </p:cNvSpPr>
              <p:nvPr/>
            </p:nvSpPr>
            <p:spPr bwMode="auto">
              <a:xfrm flipV="1">
                <a:off x="3252" y="2517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74"/>
              <p:cNvSpPr>
                <a:spLocks noChangeShapeType="1"/>
              </p:cNvSpPr>
              <p:nvPr/>
            </p:nvSpPr>
            <p:spPr bwMode="auto">
              <a:xfrm flipV="1">
                <a:off x="3283" y="2506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75"/>
              <p:cNvSpPr>
                <a:spLocks noChangeShapeType="1"/>
              </p:cNvSpPr>
              <p:nvPr/>
            </p:nvSpPr>
            <p:spPr bwMode="auto">
              <a:xfrm flipV="1">
                <a:off x="3315" y="2485"/>
                <a:ext cx="53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Line 76"/>
              <p:cNvSpPr>
                <a:spLocks noChangeShapeType="1"/>
              </p:cNvSpPr>
              <p:nvPr/>
            </p:nvSpPr>
            <p:spPr bwMode="auto">
              <a:xfrm flipV="1">
                <a:off x="3368" y="2475"/>
                <a:ext cx="52" cy="1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77"/>
              <p:cNvSpPr>
                <a:spLocks noChangeShapeType="1"/>
              </p:cNvSpPr>
              <p:nvPr/>
            </p:nvSpPr>
            <p:spPr bwMode="auto">
              <a:xfrm flipV="1">
                <a:off x="3420" y="2454"/>
                <a:ext cx="32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78"/>
              <p:cNvSpPr>
                <a:spLocks noChangeShapeType="1"/>
              </p:cNvSpPr>
              <p:nvPr/>
            </p:nvSpPr>
            <p:spPr bwMode="auto">
              <a:xfrm>
                <a:off x="3452" y="2454"/>
                <a:ext cx="42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79"/>
              <p:cNvSpPr>
                <a:spLocks noChangeShapeType="1"/>
              </p:cNvSpPr>
              <p:nvPr/>
            </p:nvSpPr>
            <p:spPr bwMode="auto">
              <a:xfrm flipV="1">
                <a:off x="3494" y="2443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80"/>
              <p:cNvSpPr>
                <a:spLocks noChangeShapeType="1"/>
              </p:cNvSpPr>
              <p:nvPr/>
            </p:nvSpPr>
            <p:spPr bwMode="auto">
              <a:xfrm flipV="1">
                <a:off x="3526" y="2422"/>
                <a:ext cx="116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81"/>
              <p:cNvSpPr>
                <a:spLocks noChangeShapeType="1"/>
              </p:cNvSpPr>
              <p:nvPr/>
            </p:nvSpPr>
            <p:spPr bwMode="auto">
              <a:xfrm flipV="1">
                <a:off x="3642" y="2411"/>
                <a:ext cx="85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Line 82"/>
              <p:cNvSpPr>
                <a:spLocks noChangeShapeType="1"/>
              </p:cNvSpPr>
              <p:nvPr/>
            </p:nvSpPr>
            <p:spPr bwMode="auto">
              <a:xfrm flipV="1">
                <a:off x="3727" y="2401"/>
                <a:ext cx="63" cy="1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Line 83"/>
              <p:cNvSpPr>
                <a:spLocks noChangeShapeType="1"/>
              </p:cNvSpPr>
              <p:nvPr/>
            </p:nvSpPr>
            <p:spPr bwMode="auto">
              <a:xfrm flipV="1">
                <a:off x="3790" y="2390"/>
                <a:ext cx="63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Line 84"/>
              <p:cNvSpPr>
                <a:spLocks noChangeShapeType="1"/>
              </p:cNvSpPr>
              <p:nvPr/>
            </p:nvSpPr>
            <p:spPr bwMode="auto">
              <a:xfrm>
                <a:off x="3853" y="2390"/>
                <a:ext cx="85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Line 85"/>
              <p:cNvSpPr>
                <a:spLocks noChangeShapeType="1"/>
              </p:cNvSpPr>
              <p:nvPr/>
            </p:nvSpPr>
            <p:spPr bwMode="auto">
              <a:xfrm>
                <a:off x="3938" y="2390"/>
                <a:ext cx="53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86"/>
            <p:cNvGrpSpPr>
              <a:grpSpLocks/>
            </p:cNvGrpSpPr>
            <p:nvPr/>
          </p:nvGrpSpPr>
          <p:grpSpPr bwMode="auto">
            <a:xfrm>
              <a:off x="-1143000" y="3048000"/>
              <a:ext cx="4006850" cy="2084388"/>
              <a:chOff x="1467" y="2390"/>
              <a:chExt cx="2524" cy="1225"/>
            </a:xfrm>
          </p:grpSpPr>
          <p:sp>
            <p:nvSpPr>
              <p:cNvPr id="335" name="Line 46"/>
              <p:cNvSpPr>
                <a:spLocks noChangeShapeType="1"/>
              </p:cNvSpPr>
              <p:nvPr/>
            </p:nvSpPr>
            <p:spPr bwMode="auto">
              <a:xfrm flipV="1">
                <a:off x="1467" y="3594"/>
                <a:ext cx="21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Line 47"/>
              <p:cNvSpPr>
                <a:spLocks noChangeShapeType="1"/>
              </p:cNvSpPr>
              <p:nvPr/>
            </p:nvSpPr>
            <p:spPr bwMode="auto">
              <a:xfrm flipV="1">
                <a:off x="1678" y="3562"/>
                <a:ext cx="201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Line 48"/>
              <p:cNvSpPr>
                <a:spLocks noChangeShapeType="1"/>
              </p:cNvSpPr>
              <p:nvPr/>
            </p:nvSpPr>
            <p:spPr bwMode="auto">
              <a:xfrm flipV="1">
                <a:off x="1879" y="3520"/>
                <a:ext cx="116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Line 49"/>
              <p:cNvSpPr>
                <a:spLocks noChangeShapeType="1"/>
              </p:cNvSpPr>
              <p:nvPr/>
            </p:nvSpPr>
            <p:spPr bwMode="auto">
              <a:xfrm flipV="1">
                <a:off x="1995" y="3488"/>
                <a:ext cx="95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Line 50"/>
              <p:cNvSpPr>
                <a:spLocks noChangeShapeType="1"/>
              </p:cNvSpPr>
              <p:nvPr/>
            </p:nvSpPr>
            <p:spPr bwMode="auto">
              <a:xfrm flipV="1">
                <a:off x="2090" y="3457"/>
                <a:ext cx="63" cy="3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Line 51"/>
              <p:cNvSpPr>
                <a:spLocks noChangeShapeType="1"/>
              </p:cNvSpPr>
              <p:nvPr/>
            </p:nvSpPr>
            <p:spPr bwMode="auto">
              <a:xfrm flipV="1">
                <a:off x="2153" y="3425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Line 52"/>
              <p:cNvSpPr>
                <a:spLocks noChangeShapeType="1"/>
              </p:cNvSpPr>
              <p:nvPr/>
            </p:nvSpPr>
            <p:spPr bwMode="auto">
              <a:xfrm flipV="1">
                <a:off x="2206" y="3372"/>
                <a:ext cx="85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53"/>
              <p:cNvSpPr>
                <a:spLocks noChangeShapeType="1"/>
              </p:cNvSpPr>
              <p:nvPr/>
            </p:nvSpPr>
            <p:spPr bwMode="auto">
              <a:xfrm flipV="1">
                <a:off x="2291" y="3319"/>
                <a:ext cx="6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Line 54"/>
              <p:cNvSpPr>
                <a:spLocks noChangeShapeType="1"/>
              </p:cNvSpPr>
              <p:nvPr/>
            </p:nvSpPr>
            <p:spPr bwMode="auto">
              <a:xfrm flipV="1">
                <a:off x="2354" y="3267"/>
                <a:ext cx="74" cy="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Line 55"/>
              <p:cNvSpPr>
                <a:spLocks noChangeShapeType="1"/>
              </p:cNvSpPr>
              <p:nvPr/>
            </p:nvSpPr>
            <p:spPr bwMode="auto">
              <a:xfrm flipV="1">
                <a:off x="2428" y="3214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Line 56"/>
              <p:cNvSpPr>
                <a:spLocks noChangeShapeType="1"/>
              </p:cNvSpPr>
              <p:nvPr/>
            </p:nvSpPr>
            <p:spPr bwMode="auto">
              <a:xfrm flipV="1">
                <a:off x="2481" y="3172"/>
                <a:ext cx="42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Line 57"/>
              <p:cNvSpPr>
                <a:spLocks noChangeShapeType="1"/>
              </p:cNvSpPr>
              <p:nvPr/>
            </p:nvSpPr>
            <p:spPr bwMode="auto">
              <a:xfrm flipV="1">
                <a:off x="2523" y="312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Line 58"/>
              <p:cNvSpPr>
                <a:spLocks noChangeShapeType="1"/>
              </p:cNvSpPr>
              <p:nvPr/>
            </p:nvSpPr>
            <p:spPr bwMode="auto">
              <a:xfrm flipV="1">
                <a:off x="2565" y="3066"/>
                <a:ext cx="64" cy="6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Line 59"/>
              <p:cNvSpPr>
                <a:spLocks noChangeShapeType="1"/>
              </p:cNvSpPr>
              <p:nvPr/>
            </p:nvSpPr>
            <p:spPr bwMode="auto">
              <a:xfrm flipV="1">
                <a:off x="2629" y="3003"/>
                <a:ext cx="52" cy="6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Line 60"/>
              <p:cNvSpPr>
                <a:spLocks noChangeShapeType="1"/>
              </p:cNvSpPr>
              <p:nvPr/>
            </p:nvSpPr>
            <p:spPr bwMode="auto">
              <a:xfrm flipV="1">
                <a:off x="2681" y="2950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61"/>
              <p:cNvSpPr>
                <a:spLocks noChangeShapeType="1"/>
              </p:cNvSpPr>
              <p:nvPr/>
            </p:nvSpPr>
            <p:spPr bwMode="auto">
              <a:xfrm flipV="1">
                <a:off x="2734" y="2908"/>
                <a:ext cx="32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62"/>
              <p:cNvSpPr>
                <a:spLocks noChangeShapeType="1"/>
              </p:cNvSpPr>
              <p:nvPr/>
            </p:nvSpPr>
            <p:spPr bwMode="auto">
              <a:xfrm flipV="1">
                <a:off x="2766" y="2876"/>
                <a:ext cx="4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63"/>
              <p:cNvSpPr>
                <a:spLocks noChangeShapeType="1"/>
              </p:cNvSpPr>
              <p:nvPr/>
            </p:nvSpPr>
            <p:spPr bwMode="auto">
              <a:xfrm flipV="1">
                <a:off x="2808" y="2844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64"/>
              <p:cNvSpPr>
                <a:spLocks noChangeShapeType="1"/>
              </p:cNvSpPr>
              <p:nvPr/>
            </p:nvSpPr>
            <p:spPr bwMode="auto">
              <a:xfrm flipV="1">
                <a:off x="2840" y="2792"/>
                <a:ext cx="53" cy="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65"/>
              <p:cNvSpPr>
                <a:spLocks noChangeShapeType="1"/>
              </p:cNvSpPr>
              <p:nvPr/>
            </p:nvSpPr>
            <p:spPr bwMode="auto">
              <a:xfrm flipV="1">
                <a:off x="2893" y="274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66"/>
              <p:cNvSpPr>
                <a:spLocks noChangeShapeType="1"/>
              </p:cNvSpPr>
              <p:nvPr/>
            </p:nvSpPr>
            <p:spPr bwMode="auto">
              <a:xfrm flipV="1">
                <a:off x="2935" y="2718"/>
                <a:ext cx="42" cy="3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67"/>
              <p:cNvSpPr>
                <a:spLocks noChangeShapeType="1"/>
              </p:cNvSpPr>
              <p:nvPr/>
            </p:nvSpPr>
            <p:spPr bwMode="auto">
              <a:xfrm flipV="1">
                <a:off x="2977" y="2686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68"/>
              <p:cNvSpPr>
                <a:spLocks noChangeShapeType="1"/>
              </p:cNvSpPr>
              <p:nvPr/>
            </p:nvSpPr>
            <p:spPr bwMode="auto">
              <a:xfrm flipV="1">
                <a:off x="3009" y="2665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69"/>
              <p:cNvSpPr>
                <a:spLocks noChangeShapeType="1"/>
              </p:cNvSpPr>
              <p:nvPr/>
            </p:nvSpPr>
            <p:spPr bwMode="auto">
              <a:xfrm flipV="1">
                <a:off x="3040" y="2612"/>
                <a:ext cx="74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70"/>
              <p:cNvSpPr>
                <a:spLocks noChangeShapeType="1"/>
              </p:cNvSpPr>
              <p:nvPr/>
            </p:nvSpPr>
            <p:spPr bwMode="auto">
              <a:xfrm flipV="1">
                <a:off x="3114" y="2580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71"/>
              <p:cNvSpPr>
                <a:spLocks noChangeShapeType="1"/>
              </p:cNvSpPr>
              <p:nvPr/>
            </p:nvSpPr>
            <p:spPr bwMode="auto">
              <a:xfrm flipV="1">
                <a:off x="3167" y="2559"/>
                <a:ext cx="42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72"/>
              <p:cNvSpPr>
                <a:spLocks noChangeShapeType="1"/>
              </p:cNvSpPr>
              <p:nvPr/>
            </p:nvSpPr>
            <p:spPr bwMode="auto">
              <a:xfrm flipV="1">
                <a:off x="3209" y="2538"/>
                <a:ext cx="43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73"/>
              <p:cNvSpPr>
                <a:spLocks noChangeShapeType="1"/>
              </p:cNvSpPr>
              <p:nvPr/>
            </p:nvSpPr>
            <p:spPr bwMode="auto">
              <a:xfrm flipV="1">
                <a:off x="3252" y="2517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74"/>
              <p:cNvSpPr>
                <a:spLocks noChangeShapeType="1"/>
              </p:cNvSpPr>
              <p:nvPr/>
            </p:nvSpPr>
            <p:spPr bwMode="auto">
              <a:xfrm flipV="1">
                <a:off x="3283" y="2506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75"/>
              <p:cNvSpPr>
                <a:spLocks noChangeShapeType="1"/>
              </p:cNvSpPr>
              <p:nvPr/>
            </p:nvSpPr>
            <p:spPr bwMode="auto">
              <a:xfrm flipV="1">
                <a:off x="3315" y="2485"/>
                <a:ext cx="53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76"/>
              <p:cNvSpPr>
                <a:spLocks noChangeShapeType="1"/>
              </p:cNvSpPr>
              <p:nvPr/>
            </p:nvSpPr>
            <p:spPr bwMode="auto">
              <a:xfrm flipV="1">
                <a:off x="3368" y="2475"/>
                <a:ext cx="52" cy="1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77"/>
              <p:cNvSpPr>
                <a:spLocks noChangeShapeType="1"/>
              </p:cNvSpPr>
              <p:nvPr/>
            </p:nvSpPr>
            <p:spPr bwMode="auto">
              <a:xfrm flipV="1">
                <a:off x="3420" y="2454"/>
                <a:ext cx="32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78"/>
              <p:cNvSpPr>
                <a:spLocks noChangeShapeType="1"/>
              </p:cNvSpPr>
              <p:nvPr/>
            </p:nvSpPr>
            <p:spPr bwMode="auto">
              <a:xfrm>
                <a:off x="3452" y="2454"/>
                <a:ext cx="42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79"/>
              <p:cNvSpPr>
                <a:spLocks noChangeShapeType="1"/>
              </p:cNvSpPr>
              <p:nvPr/>
            </p:nvSpPr>
            <p:spPr bwMode="auto">
              <a:xfrm flipV="1">
                <a:off x="3494" y="2443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80"/>
              <p:cNvSpPr>
                <a:spLocks noChangeShapeType="1"/>
              </p:cNvSpPr>
              <p:nvPr/>
            </p:nvSpPr>
            <p:spPr bwMode="auto">
              <a:xfrm flipV="1">
                <a:off x="3526" y="2422"/>
                <a:ext cx="116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81"/>
              <p:cNvSpPr>
                <a:spLocks noChangeShapeType="1"/>
              </p:cNvSpPr>
              <p:nvPr/>
            </p:nvSpPr>
            <p:spPr bwMode="auto">
              <a:xfrm flipV="1">
                <a:off x="3642" y="2411"/>
                <a:ext cx="85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82"/>
              <p:cNvSpPr>
                <a:spLocks noChangeShapeType="1"/>
              </p:cNvSpPr>
              <p:nvPr/>
            </p:nvSpPr>
            <p:spPr bwMode="auto">
              <a:xfrm flipV="1">
                <a:off x="3727" y="2401"/>
                <a:ext cx="63" cy="1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83"/>
              <p:cNvSpPr>
                <a:spLocks noChangeShapeType="1"/>
              </p:cNvSpPr>
              <p:nvPr/>
            </p:nvSpPr>
            <p:spPr bwMode="auto">
              <a:xfrm flipV="1">
                <a:off x="3790" y="2390"/>
                <a:ext cx="63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84"/>
              <p:cNvSpPr>
                <a:spLocks noChangeShapeType="1"/>
              </p:cNvSpPr>
              <p:nvPr/>
            </p:nvSpPr>
            <p:spPr bwMode="auto">
              <a:xfrm>
                <a:off x="3853" y="2390"/>
                <a:ext cx="85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85"/>
              <p:cNvSpPr>
                <a:spLocks noChangeShapeType="1"/>
              </p:cNvSpPr>
              <p:nvPr/>
            </p:nvSpPr>
            <p:spPr bwMode="auto">
              <a:xfrm>
                <a:off x="3938" y="2390"/>
                <a:ext cx="53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17" name="Text Box 7"/>
          <p:cNvSpPr txBox="1">
            <a:spLocks noChangeArrowheads="1"/>
          </p:cNvSpPr>
          <p:nvPr/>
        </p:nvSpPr>
        <p:spPr bwMode="auto">
          <a:xfrm>
            <a:off x="5080000" y="1332920"/>
            <a:ext cx="406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reversible competitive antagonist 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8" name="TextBox 417"/>
          <p:cNvSpPr txBox="1"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00FF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Competitive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vs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Noncompetative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Antagonism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5257800" y="35052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Depression of maximal response +/- rightward shifts </a:t>
            </a:r>
            <a:r>
              <a:rPr lang="en-US" sz="2000" b="1" i="1" dirty="0" smtClean="0">
                <a:latin typeface="Arial Narrow" pitchFamily="34" charset="0"/>
              </a:rPr>
              <a:t>( if some R are spare )</a:t>
            </a:r>
          </a:p>
        </p:txBody>
      </p:sp>
      <p:sp>
        <p:nvSpPr>
          <p:cNvPr id="420" name="TextBox 419"/>
          <p:cNvSpPr txBox="1"/>
          <p:nvPr/>
        </p:nvSpPr>
        <p:spPr>
          <a:xfrm>
            <a:off x="0" y="457200"/>
            <a:ext cx="9144000" cy="430887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en-US" sz="2200" spc="-30" dirty="0" smtClean="0">
                <a:latin typeface="Arial Narrow" pitchFamily="34" charset="0"/>
              </a:rPr>
              <a:t>Antagonism can be </a:t>
            </a:r>
            <a:r>
              <a:rPr lang="en-US" sz="2200" spc="-30" dirty="0" err="1" smtClean="0">
                <a:latin typeface="Arial Narrow" pitchFamily="34" charset="0"/>
              </a:rPr>
              <a:t>overcomed</a:t>
            </a:r>
            <a:r>
              <a:rPr lang="en-US" sz="2200" spc="-30" dirty="0" smtClean="0">
                <a:latin typeface="Arial Narrow" pitchFamily="34" charset="0"/>
              </a:rPr>
              <a:t> by increasing concentration of agonist = </a:t>
            </a:r>
            <a:r>
              <a:rPr lang="en-US" sz="2200" b="1" spc="-3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SURMOUNTABLE</a:t>
            </a:r>
          </a:p>
        </p:txBody>
      </p:sp>
      <p:grpSp>
        <p:nvGrpSpPr>
          <p:cNvPr id="19" name="Group 425"/>
          <p:cNvGrpSpPr/>
          <p:nvPr/>
        </p:nvGrpSpPr>
        <p:grpSpPr>
          <a:xfrm>
            <a:off x="8626406" y="2308040"/>
            <a:ext cx="136593" cy="3254559"/>
            <a:chOff x="8626407" y="2612841"/>
            <a:chExt cx="69146" cy="3046738"/>
          </a:xfrm>
        </p:grpSpPr>
        <p:sp>
          <p:nvSpPr>
            <p:cNvPr id="421" name="Right Brace 420"/>
            <p:cNvSpPr/>
            <p:nvPr/>
          </p:nvSpPr>
          <p:spPr>
            <a:xfrm rot="2400000" flipV="1">
              <a:off x="8626407" y="2612841"/>
              <a:ext cx="69146" cy="1022718"/>
            </a:xfrm>
            <a:prstGeom prst="rightBrac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Straight Arrow Connector 422"/>
            <p:cNvCxnSpPr/>
            <p:nvPr/>
          </p:nvCxnSpPr>
          <p:spPr>
            <a:xfrm rot="10800000" flipV="1">
              <a:off x="8686800" y="3091002"/>
              <a:ext cx="664" cy="2568577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5" name="Straight Arrow Connector 424"/>
          <p:cNvCxnSpPr/>
          <p:nvPr/>
        </p:nvCxnSpPr>
        <p:spPr>
          <a:xfrm rot="5400000" flipH="1" flipV="1">
            <a:off x="8457406" y="1143000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Rectangle 426"/>
          <p:cNvSpPr/>
          <p:nvPr/>
        </p:nvSpPr>
        <p:spPr>
          <a:xfrm>
            <a:off x="5067066" y="4495800"/>
            <a:ext cx="3543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Arial Narrow" pitchFamily="34" charset="0"/>
              </a:rPr>
              <a:t>Verapamil</a:t>
            </a:r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vs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 Narrow" pitchFamily="34" charset="0"/>
              </a:rPr>
              <a:t>noradrenaline</a:t>
            </a:r>
            <a:endParaRPr lang="en-US" sz="24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7620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669925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Concentration-binding-curves are used to detect:</a:t>
            </a: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highest limit of dose-response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relationship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concentration of drug required to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produce a specified response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</a:t>
            </a:r>
            <a:r>
              <a:rPr lang="en-US" sz="2800" b="1" dirty="0" smtClean="0">
                <a:latin typeface="Arial Narrow" pitchFamily="34" charset="0"/>
              </a:rPr>
              <a:t>a</a:t>
            </a:r>
            <a:r>
              <a:rPr lang="en-US" sz="2800" b="1" dirty="0" smtClean="0">
                <a:latin typeface="Arial Narrow" pitchFamily="34" charset="0"/>
                <a:cs typeface="Arial" charset="0"/>
              </a:rPr>
              <a:t>ffinity of a drug for its receptor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therapeutic index of a drug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7620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46125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Drug A has a smaller EC</a:t>
            </a:r>
            <a:r>
              <a:rPr lang="en-US" sz="2800" b="1" baseline="-25000" dirty="0" smtClean="0">
                <a:latin typeface="Arial Narrow" pitchFamily="34" charset="0"/>
              </a:rPr>
              <a:t>50 </a:t>
            </a:r>
            <a:r>
              <a:rPr lang="en-US" sz="2800" b="1" dirty="0" smtClean="0">
                <a:latin typeface="Arial Narrow" pitchFamily="34" charset="0"/>
              </a:rPr>
              <a:t>than drug B. This means that drug B is: </a:t>
            </a:r>
            <a:endParaRPr lang="en-US" sz="2800" b="1" dirty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more potent than A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less potent than A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more efficacious than A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less efficacious than A </a:t>
            </a: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7620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33400" y="1752600"/>
            <a:ext cx="69500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An example of a reversible competitive antagonist is: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</a:t>
            </a:r>
            <a:r>
              <a:rPr lang="en-US" sz="2800" b="1" dirty="0" err="1" smtClean="0">
                <a:latin typeface="Arial Narrow" pitchFamily="34" charset="0"/>
              </a:rPr>
              <a:t>phenoxybenzamine</a:t>
            </a:r>
            <a:r>
              <a:rPr lang="en-US" sz="2800" b="1" dirty="0" smtClean="0">
                <a:latin typeface="Arial Narrow" pitchFamily="34" charset="0"/>
              </a:rPr>
              <a:t> to </a:t>
            </a:r>
            <a:r>
              <a:rPr lang="en-US" sz="2800" b="1" dirty="0" err="1" smtClean="0">
                <a:latin typeface="Arial Narrow" pitchFamily="34" charset="0"/>
              </a:rPr>
              <a:t>noradrenaline</a:t>
            </a:r>
            <a:r>
              <a:rPr lang="en-US" sz="2800" b="1" dirty="0" smtClean="0">
                <a:latin typeface="Arial Narrow" pitchFamily="34" charset="0"/>
              </a:rPr>
              <a:t>.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</a:t>
            </a:r>
            <a:r>
              <a:rPr lang="en-US" sz="2800" b="1" dirty="0" err="1" smtClean="0">
                <a:latin typeface="Arial Narrow" pitchFamily="34" charset="0"/>
              </a:rPr>
              <a:t>omeprazole</a:t>
            </a:r>
            <a:r>
              <a:rPr lang="en-US" sz="2800" b="1" dirty="0" smtClean="0">
                <a:latin typeface="Arial Narrow" pitchFamily="34" charset="0"/>
              </a:rPr>
              <a:t> to histamine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</a:t>
            </a:r>
            <a:r>
              <a:rPr lang="en-US" sz="2800" b="1" dirty="0" err="1" smtClean="0">
                <a:latin typeface="Arial Narrow" pitchFamily="34" charset="0"/>
              </a:rPr>
              <a:t>dimercaprol</a:t>
            </a:r>
            <a:r>
              <a:rPr lang="en-US" sz="2800" b="1" dirty="0" smtClean="0">
                <a:latin typeface="Arial Narrow" pitchFamily="34" charset="0"/>
              </a:rPr>
              <a:t> to lead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atropine to acetylcholine</a:t>
            </a: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7620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33400" y="1752600"/>
            <a:ext cx="69500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Antagonism can be </a:t>
            </a:r>
            <a:r>
              <a:rPr lang="en-US" sz="2800" b="1" dirty="0" err="1" smtClean="0">
                <a:latin typeface="Arial Narrow" pitchFamily="34" charset="0"/>
              </a:rPr>
              <a:t>overcomed</a:t>
            </a:r>
            <a:r>
              <a:rPr lang="en-US" sz="2800" b="1" dirty="0" smtClean="0">
                <a:latin typeface="Arial Narrow" pitchFamily="34" charset="0"/>
              </a:rPr>
              <a:t> by increasing concentration of agonist in: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irreversible competitive antagonism.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non-competitive antagonism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reversible competitive antagonism         D) pharmacokinetic antagonism</a:t>
            </a: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210158"/>
            <a:ext cx="5362575" cy="4809642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1026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762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9966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9966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25017" y="4951274"/>
            <a:ext cx="55189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BF3F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BF3F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8382000" y="1524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2050" name="Photo Editor Photo" r:id="rId4" imgW="1133633" imgH="2876190" progId="">
              <p:embed/>
            </p:oleObj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5950" y="352067"/>
            <a:ext cx="6629400" cy="461665"/>
          </a:xfrm>
          <a:prstGeom prst="rect">
            <a:avLst/>
          </a:prstGeom>
          <a:solidFill>
            <a:srgbClr val="C5FFF4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rial Narrow" pitchFamily="34" charset="0"/>
              </a:rPr>
              <a:t>	By </a:t>
            </a:r>
            <a:r>
              <a:rPr lang="en-US" sz="2400" b="1" i="1" dirty="0">
                <a:solidFill>
                  <a:srgbClr val="000000"/>
                </a:solidFill>
                <a:latin typeface="Arial Narrow" pitchFamily="34" charset="0"/>
              </a:rPr>
              <a:t>the end of this lecture you will be able to :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1207532"/>
            <a:ext cx="8001000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Classify receptors into their main </a:t>
            </a:r>
            <a:r>
              <a:rPr lang="en-US" sz="2400" b="1" dirty="0" err="1" smtClean="0">
                <a:solidFill>
                  <a:srgbClr val="07044C"/>
                </a:solidFill>
                <a:latin typeface="Calibri" pitchFamily="34" charset="0"/>
              </a:rPr>
              <a:t>superfamilies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53476" y="2738735"/>
            <a:ext cx="7990524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Identify the nature &amp; time frame of their response 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153476" y="1976735"/>
            <a:ext cx="7990524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Recognize their different  transduction mechanism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914400" cy="523220"/>
          </a:xfrm>
          <a:prstGeom prst="rect">
            <a:avLst/>
          </a:prstGeom>
          <a:solidFill>
            <a:srgbClr val="C5FFF4"/>
          </a:solidFill>
          <a:ln>
            <a:solidFill>
              <a:srgbClr val="002060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90D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b="1" dirty="0" err="1">
                <a:solidFill>
                  <a:srgbClr val="F90DFF"/>
                </a:solidFill>
                <a:latin typeface="Britannic Bold" pitchFamily="34" charset="0"/>
                <a:cs typeface="+mn-cs"/>
              </a:rPr>
              <a:t>s</a:t>
            </a:r>
            <a:endParaRPr lang="en-US" sz="2800" b="1" dirty="0">
              <a:solidFill>
                <a:srgbClr val="F90DFF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382000" y="1524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1" name="Picture 1" descr="C:\Users\Administrator\Pictures\Picturex.jpg"/>
          <p:cNvPicPr>
            <a:picLocks noChangeAspect="1" noChangeArrowheads="1"/>
          </p:cNvPicPr>
          <p:nvPr/>
        </p:nvPicPr>
        <p:blipFill>
          <a:blip r:embed="rId2" cstate="print"/>
          <a:srcRect l="478" t="2273" r="1094"/>
          <a:stretch>
            <a:fillRect/>
          </a:stretch>
        </p:blipFill>
        <p:spPr bwMode="auto">
          <a:xfrm>
            <a:off x="2057400" y="990600"/>
            <a:ext cx="6858000" cy="327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8400" y="1626704"/>
            <a:ext cx="17526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2.  Reception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612900"/>
            <a:ext cx="19812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3.  Transduction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1626704"/>
            <a:ext cx="17526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4.   Response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214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 RECEPTOR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200" y="4262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Its Structure: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38400" y="161014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19600" y="1600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91400" y="1603512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152400" y="7620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400" b="1" dirty="0">
                <a:solidFill>
                  <a:srgbClr val="07044C"/>
                </a:solidFill>
                <a:latin typeface="Arial Narrow" pitchFamily="34" charset="0"/>
              </a:rPr>
              <a:t>Responsible for selectively sensing </a:t>
            </a:r>
            <a:r>
              <a:rPr lang="en-US" sz="2400" b="1" dirty="0" smtClean="0">
                <a:solidFill>
                  <a:srgbClr val="07044C"/>
                </a:solidFill>
                <a:latin typeface="Arial Narrow" pitchFamily="34" charset="0"/>
              </a:rPr>
              <a:t>&amp; </a:t>
            </a:r>
            <a:r>
              <a:rPr lang="en-US" sz="2400" b="1" dirty="0">
                <a:solidFill>
                  <a:srgbClr val="07044C"/>
                </a:solidFill>
                <a:latin typeface="Arial Narrow" pitchFamily="34" charset="0"/>
              </a:rPr>
              <a:t>binding  of a stimulus (</a:t>
            </a:r>
            <a:r>
              <a:rPr lang="en-US" sz="2400" b="1" dirty="0" err="1">
                <a:solidFill>
                  <a:srgbClr val="07044C"/>
                </a:solidFill>
                <a:latin typeface="Arial Narrow" pitchFamily="34" charset="0"/>
              </a:rPr>
              <a:t>ligand</a:t>
            </a:r>
            <a:r>
              <a:rPr lang="en-US" sz="2400" b="1" dirty="0">
                <a:solidFill>
                  <a:srgbClr val="07044C"/>
                </a:solidFill>
                <a:latin typeface="Arial Narrow" pitchFamily="34" charset="0"/>
              </a:rPr>
              <a:t>) </a:t>
            </a:r>
            <a:r>
              <a:rPr lang="en-US" sz="2400" b="1" dirty="0" smtClean="0">
                <a:solidFill>
                  <a:srgbClr val="07044C"/>
                </a:solidFill>
                <a:latin typeface="Arial Narrow" pitchFamily="34" charset="0"/>
              </a:rPr>
              <a:t>&amp; its </a:t>
            </a:r>
            <a:r>
              <a:rPr lang="en-US" sz="2400" b="1" dirty="0">
                <a:solidFill>
                  <a:srgbClr val="07044C"/>
                </a:solidFill>
                <a:latin typeface="Arial Narrow" pitchFamily="34" charset="0"/>
              </a:rPr>
              <a:t>coupling to a response  via a set of signal transduction machinery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V="1">
            <a:off x="190502" y="952498"/>
            <a:ext cx="381000" cy="3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228600" y="5181600"/>
            <a:ext cx="1905000" cy="101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1. N terminal</a:t>
            </a:r>
          </a:p>
          <a:p>
            <a:pPr algn="just">
              <a:lnSpc>
                <a:spcPts val="2400"/>
              </a:lnSpc>
            </a:pPr>
            <a:endParaRPr lang="en-US" sz="2400" dirty="0" smtClean="0">
              <a:solidFill>
                <a:srgbClr val="07044C"/>
              </a:solidFill>
              <a:latin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2. C terminal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5400000">
            <a:off x="190501" y="4914898"/>
            <a:ext cx="381000" cy="3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28900" y="3169639"/>
            <a:ext cx="19050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1.  Recognition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642152" y="3150704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334000" y="4368800"/>
            <a:ext cx="3162300" cy="2438400"/>
            <a:chOff x="1981200" y="4343400"/>
            <a:chExt cx="3162300" cy="2438400"/>
          </a:xfrm>
        </p:grpSpPr>
        <p:grpSp>
          <p:nvGrpSpPr>
            <p:cNvPr id="2" name="Group 28"/>
            <p:cNvGrpSpPr/>
            <p:nvPr/>
          </p:nvGrpSpPr>
          <p:grpSpPr>
            <a:xfrm>
              <a:off x="2171700" y="4343400"/>
              <a:ext cx="2971800" cy="2438400"/>
              <a:chOff x="4572000" y="609600"/>
              <a:chExt cx="3733800" cy="3615559"/>
            </a:xfrm>
          </p:grpSpPr>
          <p:pic>
            <p:nvPicPr>
              <p:cNvPr id="30" name="Picture 2" descr="receptor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3334" t="14667" r="22667" b="6500"/>
              <a:stretch>
                <a:fillRect/>
              </a:stretch>
            </p:blipFill>
            <p:spPr bwMode="auto">
              <a:xfrm>
                <a:off x="4648200" y="609600"/>
                <a:ext cx="3657600" cy="3276600"/>
              </a:xfrm>
              <a:prstGeom prst="rect">
                <a:avLst/>
              </a:prstGeom>
              <a:noFill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4572000" y="3479773"/>
                <a:ext cx="3159369" cy="745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US" sz="1600" dirty="0" smtClean="0">
                    <a:sym typeface="Wingdings 3"/>
                  </a:rPr>
                  <a:t>        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600" dirty="0" smtClean="0"/>
                  <a:t>Coupler</a:t>
                </a:r>
                <a:r>
                  <a:rPr lang="en-US" sz="1600" dirty="0" smtClean="0">
                    <a:sym typeface="Wingdings 3"/>
                  </a:rPr>
                  <a:t></a:t>
                </a:r>
                <a:r>
                  <a:rPr lang="en-US" sz="1600" dirty="0" smtClean="0"/>
                  <a:t> Transduction</a:t>
                </a:r>
                <a:endParaRPr lang="en-US" sz="1600" dirty="0"/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 bwMode="auto">
            <a:xfrm flipV="1">
              <a:off x="2095500" y="5105400"/>
              <a:ext cx="1371597" cy="228598"/>
            </a:xfrm>
            <a:prstGeom prst="straightConnector1">
              <a:avLst/>
            </a:prstGeom>
            <a:ln w="5715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1981200" y="5994398"/>
              <a:ext cx="457200" cy="2"/>
            </a:xfrm>
            <a:prstGeom prst="straightConnector1">
              <a:avLst/>
            </a:prstGeom>
            <a:ln w="571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981200" y="4379259"/>
            <a:ext cx="3429000" cy="2275541"/>
            <a:chOff x="5105400" y="4277659"/>
            <a:chExt cx="3429000" cy="2275541"/>
          </a:xfrm>
        </p:grpSpPr>
        <p:grpSp>
          <p:nvGrpSpPr>
            <p:cNvPr id="7" name="Group 31"/>
            <p:cNvGrpSpPr/>
            <p:nvPr/>
          </p:nvGrpSpPr>
          <p:grpSpPr>
            <a:xfrm>
              <a:off x="5181600" y="4277659"/>
              <a:ext cx="3352800" cy="2275541"/>
              <a:chOff x="152400" y="2209799"/>
              <a:chExt cx="3962400" cy="3418541"/>
            </a:xfrm>
          </p:grpSpPr>
          <p:pic>
            <p:nvPicPr>
              <p:cNvPr id="33" name="Picture 2" descr="receptor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5641" t="17555" r="8974" b="6085"/>
              <a:stretch>
                <a:fillRect/>
              </a:stretch>
            </p:blipFill>
            <p:spPr bwMode="auto">
              <a:xfrm>
                <a:off x="152400" y="2209799"/>
                <a:ext cx="3962400" cy="3418541"/>
              </a:xfrm>
              <a:prstGeom prst="rect">
                <a:avLst/>
              </a:prstGeom>
              <a:noFill/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2793642" y="3391437"/>
                <a:ext cx="1321158" cy="304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US" sz="1600" dirty="0" smtClean="0"/>
                  <a:t>Direct</a:t>
                </a:r>
                <a:endParaRPr lang="en-US" sz="1600" dirty="0"/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 bwMode="auto">
            <a:xfrm>
              <a:off x="6781800" y="5029200"/>
              <a:ext cx="457200" cy="2"/>
            </a:xfrm>
            <a:prstGeom prst="straightConnector1">
              <a:avLst/>
            </a:prstGeom>
            <a:ln w="571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 flipV="1">
              <a:off x="5105400" y="4876800"/>
              <a:ext cx="533400" cy="152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350" y="635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17268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19939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7" name="TextBox 18"/>
          <p:cNvSpPr txBox="1">
            <a:spLocks noChangeArrowheads="1"/>
          </p:cNvSpPr>
          <p:nvPr/>
        </p:nvSpPr>
        <p:spPr bwMode="auto">
          <a:xfrm>
            <a:off x="152400" y="16764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17416" name="TextBox 20"/>
          <p:cNvSpPr txBox="1">
            <a:spLocks noChangeArrowheads="1"/>
          </p:cNvSpPr>
          <p:nvPr/>
        </p:nvSpPr>
        <p:spPr bwMode="auto">
          <a:xfrm>
            <a:off x="533400" y="3036888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STRUCTURAL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054100" y="2286000"/>
            <a:ext cx="6935788" cy="736600"/>
            <a:chOff x="1054100" y="1066800"/>
            <a:chExt cx="6935788" cy="736600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>
              <a:off x="4267994" y="1294606"/>
              <a:ext cx="4572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572" name="Group 35"/>
            <p:cNvGrpSpPr>
              <a:grpSpLocks/>
            </p:cNvGrpSpPr>
            <p:nvPr/>
          </p:nvGrpSpPr>
          <p:grpSpPr bwMode="auto">
            <a:xfrm>
              <a:off x="1054100" y="1498600"/>
              <a:ext cx="6935788" cy="304800"/>
              <a:chOff x="1053921" y="1447800"/>
              <a:chExt cx="6935788" cy="30480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913428" y="1599406"/>
                <a:ext cx="304800" cy="1587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5400000">
                <a:off x="7836515" y="1599406"/>
                <a:ext cx="304800" cy="1588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053921" y="1447800"/>
                <a:ext cx="6934200" cy="1588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438400" y="4114800"/>
            <a:ext cx="1752600" cy="1196975"/>
            <a:chOff x="2438400" y="2895600"/>
            <a:chExt cx="1752600" cy="1196975"/>
          </a:xfrm>
        </p:grpSpPr>
        <p:cxnSp>
          <p:nvCxnSpPr>
            <p:cNvPr id="42" name="Straight Arrow Connector 41"/>
            <p:cNvCxnSpPr/>
            <p:nvPr/>
          </p:nvCxnSpPr>
          <p:spPr>
            <a:xfrm rot="5400000">
              <a:off x="3123407" y="3047206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438400" y="3200400"/>
              <a:ext cx="1752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CARRIER MOLECULE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81000" y="3522663"/>
            <a:ext cx="7621588" cy="1430337"/>
            <a:chOff x="381000" y="2261830"/>
            <a:chExt cx="7621588" cy="1430695"/>
          </a:xfrm>
        </p:grpSpPr>
        <p:grpSp>
          <p:nvGrpSpPr>
            <p:cNvPr id="66580" name="Group 46"/>
            <p:cNvGrpSpPr>
              <a:grpSpLocks/>
            </p:cNvGrpSpPr>
            <p:nvPr/>
          </p:nvGrpSpPr>
          <p:grpSpPr bwMode="auto">
            <a:xfrm>
              <a:off x="1066800" y="2261830"/>
              <a:ext cx="6935788" cy="912812"/>
              <a:chOff x="1066800" y="2286794"/>
              <a:chExt cx="6934994" cy="913606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rot="5400000">
                <a:off x="926135" y="3047264"/>
                <a:ext cx="305141" cy="1587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066800" y="2895487"/>
                <a:ext cx="6933406" cy="1590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7696654" y="2590347"/>
                <a:ext cx="608693" cy="1588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381000" y="3200277"/>
              <a:ext cx="1447800" cy="49224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ENZYME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876800" y="4114800"/>
            <a:ext cx="1752600" cy="1196975"/>
            <a:chOff x="4876800" y="2895600"/>
            <a:chExt cx="1752600" cy="1196975"/>
          </a:xfrm>
        </p:grpSpPr>
        <p:cxnSp>
          <p:nvCxnSpPr>
            <p:cNvPr id="41" name="Straight Arrow Connector 40"/>
            <p:cNvCxnSpPr/>
            <p:nvPr/>
          </p:nvCxnSpPr>
          <p:spPr>
            <a:xfrm rot="5400000">
              <a:off x="5563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876800" y="3200400"/>
              <a:ext cx="1752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ION CHANNEL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086600" y="4114800"/>
            <a:ext cx="1752600" cy="796925"/>
            <a:chOff x="7086600" y="2895600"/>
            <a:chExt cx="1752600" cy="796925"/>
          </a:xfrm>
        </p:grpSpPr>
        <p:cxnSp>
          <p:nvCxnSpPr>
            <p:cNvPr id="39" name="Straight Arrow Connector 38"/>
            <p:cNvCxnSpPr/>
            <p:nvPr/>
          </p:nvCxnSpPr>
          <p:spPr>
            <a:xfrm rot="5400000">
              <a:off x="7849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86600" y="3200400"/>
              <a:ext cx="1752600" cy="49212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RECEPTOR</a:t>
              </a:r>
            </a:p>
          </p:txBody>
        </p:sp>
      </p:grpSp>
      <p:sp>
        <p:nvSpPr>
          <p:cNvPr id="17417" name="TextBox 23"/>
          <p:cNvSpPr txBox="1">
            <a:spLocks noChangeArrowheads="1"/>
          </p:cNvSpPr>
          <p:nvPr/>
        </p:nvSpPr>
        <p:spPr bwMode="auto">
          <a:xfrm>
            <a:off x="6324600" y="3022600"/>
            <a:ext cx="2387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800" y="457200"/>
            <a:ext cx="455586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30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+mn-cs"/>
              </a:rPr>
              <a:t>PHARMACODYNAMICS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3352800" y="5549348"/>
            <a:ext cx="3810000" cy="13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70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2" y="1645623"/>
            <a:ext cx="37338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Location</a:t>
            </a:r>
            <a:endParaRPr lang="en-US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2" y="2155196"/>
            <a:ext cx="37338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Structure </a:t>
            </a:r>
            <a:endParaRPr lang="en-US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2" y="2664769"/>
            <a:ext cx="37338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Transduction Mechanism</a:t>
            </a:r>
            <a:endParaRPr 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1036023"/>
            <a:ext cx="3810000" cy="461665"/>
          </a:xfrm>
          <a:prstGeom prst="rect">
            <a:avLst/>
          </a:prstGeom>
          <a:solidFill>
            <a:srgbClr val="F6E7E6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ernard MT Condensed" pitchFamily="18" charset="0"/>
              </a:rPr>
              <a:t>Classified  according to their </a:t>
            </a:r>
            <a:endParaRPr lang="en-US" sz="2400" i="1" dirty="0"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683913"/>
            <a:ext cx="37338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Time scale of Response</a:t>
            </a:r>
            <a:endParaRPr lang="en-US" sz="2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59558" y="36531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ernard MT Condensed" pitchFamily="18" charset="0"/>
                <a:sym typeface="Wingdings 3"/>
              </a:rPr>
              <a:t>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</a:t>
            </a:r>
            <a:r>
              <a:rPr lang="en-US" sz="2400" i="1" dirty="0" smtClean="0">
                <a:latin typeface="Bernard MT Condensed" pitchFamily="18" charset="0"/>
              </a:rPr>
              <a:t>4  Main SUPERFAMILIES</a:t>
            </a:r>
            <a:endParaRPr lang="en-US" sz="2400" i="1" dirty="0"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429081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Channel-Linked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490041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 Coupled 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611961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5800" y="551001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2" y="3174342"/>
            <a:ext cx="37338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Nature of Response</a:t>
            </a:r>
            <a:endParaRPr lang="en-US" sz="2200" b="1" dirty="0"/>
          </a:p>
        </p:txBody>
      </p:sp>
      <p:sp>
        <p:nvSpPr>
          <p:cNvPr id="26" name="5-Point Star 25"/>
          <p:cNvSpPr/>
          <p:nvPr/>
        </p:nvSpPr>
        <p:spPr>
          <a:xfrm>
            <a:off x="8382000" y="1524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19"/>
          <p:cNvGrpSpPr/>
          <p:nvPr/>
        </p:nvGrpSpPr>
        <p:grpSpPr>
          <a:xfrm>
            <a:off x="0" y="1226574"/>
            <a:ext cx="9144000" cy="5631426"/>
            <a:chOff x="0" y="1226574"/>
            <a:chExt cx="9144000" cy="5631426"/>
          </a:xfrm>
        </p:grpSpPr>
        <p:pic>
          <p:nvPicPr>
            <p:cNvPr id="2" name="Picture 1" descr="C:\Users\Administrator\Desktop\pharma\RANGE Pharmacology 5th edition\Images\3.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b="5135"/>
            <a:stretch>
              <a:fillRect/>
            </a:stretch>
          </p:blipFill>
          <p:spPr bwMode="auto">
            <a:xfrm>
              <a:off x="0" y="1226574"/>
              <a:ext cx="9144000" cy="563142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29484" y="5105400"/>
              <a:ext cx="1676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Conductance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5105400"/>
              <a:ext cx="1564105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74795" y="5105400"/>
              <a:ext cx="1828800" cy="605294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Transcription 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&amp; Translation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9800" y="5105400"/>
              <a:ext cx="2819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 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67600" y="5895201"/>
              <a:ext cx="11430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/>
                <a:t>Hours / Days</a:t>
              </a:r>
              <a:endParaRPr lang="en-US" sz="13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10200" y="5867400"/>
              <a:ext cx="14478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Minutes / Hours </a:t>
              </a:r>
              <a:endParaRPr lang="en-US" sz="13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38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05874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39698" t="1111" r="30131" b="77778"/>
          <a:stretch>
            <a:fillRect/>
          </a:stretch>
        </p:blipFill>
        <p:spPr bwMode="auto">
          <a:xfrm>
            <a:off x="0" y="152400"/>
            <a:ext cx="1905000" cy="18288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505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072684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26995" t="25556" r="26955" b="52222"/>
          <a:stretch>
            <a:fillRect/>
          </a:stretch>
        </p:blipFill>
        <p:spPr bwMode="auto">
          <a:xfrm>
            <a:off x="2006958" y="152400"/>
            <a:ext cx="3124200" cy="18288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0198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257800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40388" t="50000" r="28543" b="27778"/>
          <a:stretch>
            <a:fillRect/>
          </a:stretch>
        </p:blipFill>
        <p:spPr bwMode="auto">
          <a:xfrm>
            <a:off x="5189113" y="152400"/>
            <a:ext cx="1910366" cy="1834166"/>
          </a:xfrm>
          <a:prstGeom prst="rect">
            <a:avLst/>
          </a:prstGeom>
          <a:noFill/>
        </p:spPr>
      </p:pic>
      <p:sp>
        <p:nvSpPr>
          <p:cNvPr id="35" name="Circular Arrow 34"/>
          <p:cNvSpPr/>
          <p:nvPr/>
        </p:nvSpPr>
        <p:spPr>
          <a:xfrm rot="1375016">
            <a:off x="6447639" y="2727696"/>
            <a:ext cx="838200" cy="533400"/>
          </a:xfrm>
          <a:prstGeom prst="circularArrow">
            <a:avLst>
              <a:gd name="adj1" fmla="val 12500"/>
              <a:gd name="adj2" fmla="val 1893037"/>
              <a:gd name="adj3" fmla="val 20457681"/>
              <a:gd name="adj4" fmla="val 12198491"/>
              <a:gd name="adj5" fmla="val 12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724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7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40388" t="74444" r="28543" b="4444"/>
          <a:stretch>
            <a:fillRect/>
          </a:stretch>
        </p:blipFill>
        <p:spPr bwMode="auto">
          <a:xfrm>
            <a:off x="7149921" y="152400"/>
            <a:ext cx="1905000" cy="18288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0" y="1981200"/>
            <a:ext cx="1905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Channel-Linked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1200" y="1981200"/>
            <a:ext cx="3124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G-Protein Coupled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600" y="1981200"/>
            <a:ext cx="1905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Enzyme-Linked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62800" y="1981200"/>
            <a:ext cx="1905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Nuclear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" name="Picture 2" descr="C:\Users\Administrator\Pictures\Picture 2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" t="1381" r="1575"/>
          <a:stretch>
            <a:fillRect/>
          </a:stretch>
        </p:blipFill>
        <p:spPr bwMode="auto">
          <a:xfrm>
            <a:off x="76200" y="152400"/>
            <a:ext cx="4446494" cy="32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2005" y="152400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Channel-Linked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2005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2005" y="632936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Ionotropic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2005" y="1091347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Ligand</a:t>
            </a:r>
            <a:r>
              <a:rPr lang="en-US" sz="2400" b="1" dirty="0" smtClean="0">
                <a:solidFill>
                  <a:schemeClr val="tx1"/>
                </a:solidFill>
              </a:rPr>
              <a:t>-Gated-Ion Channel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5410200"/>
            <a:ext cx="5867400" cy="4572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Different from Voltage-Gated Ion Channel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5862935"/>
            <a:ext cx="8991600" cy="461665"/>
          </a:xfrm>
          <a:prstGeom prst="rect">
            <a:avLst/>
          </a:prstGeom>
          <a:solidFill>
            <a:srgbClr val="FFFFFF">
              <a:alpha val="27059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Is activated by a change in </a:t>
            </a:r>
            <a:r>
              <a:rPr lang="en-US" sz="2400" b="1" u="sng" dirty="0" smtClean="0">
                <a:latin typeface="Arial Narrow" pitchFamily="34" charset="0"/>
              </a:rPr>
              <a:t>action potential </a:t>
            </a:r>
            <a:r>
              <a:rPr lang="en-US" sz="2400" b="1" dirty="0" smtClean="0">
                <a:latin typeface="Arial Narrow" pitchFamily="34" charset="0"/>
              </a:rPr>
              <a:t>not by occupancy of a </a:t>
            </a:r>
            <a:r>
              <a:rPr lang="en-US" sz="2400" b="1" dirty="0" err="1" smtClean="0">
                <a:latin typeface="Arial Narrow" pitchFamily="34" charset="0"/>
              </a:rPr>
              <a:t>ligand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0" y="2667000"/>
            <a:ext cx="67818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Involved in  fast synaptic neurotransmission occurring over milliseconds</a:t>
            </a:r>
          </a:p>
          <a:p>
            <a:r>
              <a:rPr lang="en-US" sz="2400" b="1" dirty="0" smtClean="0">
                <a:latin typeface="Arial Narrow" pitchFamily="34" charset="0"/>
              </a:rPr>
              <a:t>It is activated directly when a </a:t>
            </a:r>
            <a:r>
              <a:rPr lang="en-US" sz="2400" b="1" dirty="0" err="1" smtClean="0">
                <a:latin typeface="Arial Narrow" pitchFamily="34" charset="0"/>
              </a:rPr>
              <a:t>ligand</a:t>
            </a:r>
            <a:r>
              <a:rPr lang="en-US" sz="2400" b="1" dirty="0" smtClean="0">
                <a:latin typeface="Arial Narrow" pitchFamily="34" charset="0"/>
              </a:rPr>
              <a:t> binds to the receptor  to open the channel that is incorporated as part of its structure. </a:t>
            </a:r>
          </a:p>
          <a:p>
            <a:r>
              <a:rPr lang="en-US" sz="2400" b="1" dirty="0" smtClean="0">
                <a:latin typeface="Arial Narrow" pitchFamily="34" charset="0"/>
              </a:rPr>
              <a:t>Examples; 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Nicotinic Ach </a:t>
            </a:r>
            <a:r>
              <a:rPr lang="en-US" sz="2400" b="1" dirty="0" smtClean="0">
                <a:latin typeface="Arial Narrow" pitchFamily="34" charset="0"/>
              </a:rPr>
              <a:t>receptor activated by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Acetylcholine</a:t>
            </a:r>
          </a:p>
          <a:p>
            <a:endParaRPr lang="en-US" sz="24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25400" dist="25400" dir="5400000" algn="ctr" rotWithShape="0">
                  <a:srgbClr val="FF00FF"/>
                </a:outerShdw>
              </a:effectLst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457200" y="1219200"/>
            <a:ext cx="3962400" cy="3200401"/>
            <a:chOff x="76200" y="838199"/>
            <a:chExt cx="3962400" cy="3200401"/>
          </a:xfrm>
        </p:grpSpPr>
        <p:pic>
          <p:nvPicPr>
            <p:cNvPr id="34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811" t="27750" r="1524" b="10908"/>
            <a:stretch>
              <a:fillRect/>
            </a:stretch>
          </p:blipFill>
          <p:spPr bwMode="auto">
            <a:xfrm>
              <a:off x="76200" y="838199"/>
              <a:ext cx="3962400" cy="3200401"/>
            </a:xfrm>
            <a:prstGeom prst="rect">
              <a:avLst/>
            </a:prstGeom>
            <a:noFill/>
          </p:spPr>
        </p:pic>
        <p:sp>
          <p:nvSpPr>
            <p:cNvPr id="49" name="Rounded Rectangle 48"/>
            <p:cNvSpPr/>
            <p:nvPr/>
          </p:nvSpPr>
          <p:spPr>
            <a:xfrm>
              <a:off x="2209800" y="2438400"/>
              <a:ext cx="914400" cy="914400"/>
            </a:xfrm>
            <a:prstGeom prst="roundRect">
              <a:avLst/>
            </a:prstGeom>
            <a:solidFill>
              <a:srgbClr val="FF66FF"/>
            </a:solidFill>
            <a:ln>
              <a:solidFill>
                <a:srgbClr val="625B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Bernard MT Condensed" pitchFamily="18" charset="0"/>
                </a:rPr>
                <a:t>G-Protein</a:t>
              </a:r>
              <a:endParaRPr lang="en-US" sz="1600" dirty="0">
                <a:solidFill>
                  <a:schemeClr val="tx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685800"/>
            <a:ext cx="3276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Metabotropic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6200" y="632013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  <a:sym typeface="Wingdings 3"/>
              </a:rPr>
              <a:t></a:t>
            </a:r>
            <a:r>
              <a:rPr lang="en-US" sz="2400" b="1" dirty="0" smtClean="0">
                <a:latin typeface="Arial Narrow" pitchFamily="34" charset="0"/>
              </a:rPr>
              <a:t>PHOSPHORYLATES A TARGET PROTEIN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5800" y="1143000"/>
            <a:ext cx="46482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Involved in less rapid transmission of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Transmitters: Adrenaline at </a:t>
            </a:r>
            <a:r>
              <a:rPr lang="en-US" sz="2200" b="1" dirty="0" err="1" smtClean="0">
                <a:latin typeface="Arial Narrow" pitchFamily="34" charset="0"/>
              </a:rPr>
              <a:t>Adr</a:t>
            </a:r>
            <a:r>
              <a:rPr lang="en-US" sz="2200" b="1" dirty="0" smtClean="0">
                <a:latin typeface="Arial Narrow" pitchFamily="34" charset="0"/>
              </a:rPr>
              <a:t> R, Ach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                      at </a:t>
            </a:r>
            <a:r>
              <a:rPr lang="en-US" sz="2200" b="1" dirty="0" err="1" smtClean="0">
                <a:latin typeface="Arial Narrow" pitchFamily="34" charset="0"/>
              </a:rPr>
              <a:t>mAch</a:t>
            </a:r>
            <a:r>
              <a:rPr lang="en-US" sz="2200" b="1" dirty="0" smtClean="0">
                <a:latin typeface="Arial Narrow" pitchFamily="34" charset="0"/>
              </a:rPr>
              <a:t> R …etc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Hormones</a:t>
            </a:r>
            <a:r>
              <a:rPr lang="en-US" sz="2200" b="1" smtClean="0">
                <a:latin typeface="Arial Narrow" pitchFamily="34" charset="0"/>
              </a:rPr>
              <a:t>; Glucagon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Others; Peptides, </a:t>
            </a:r>
            <a:r>
              <a:rPr lang="en-US" sz="2200" b="1" dirty="0" err="1" smtClean="0">
                <a:latin typeface="Arial Narrow" pitchFamily="34" charset="0"/>
              </a:rPr>
              <a:t>Purines</a:t>
            </a:r>
            <a:r>
              <a:rPr lang="en-US" sz="2200" b="1" dirty="0" smtClean="0">
                <a:latin typeface="Arial Narrow" pitchFamily="34" charset="0"/>
              </a:rPr>
              <a:t>, …etc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3" name="Group 28"/>
          <p:cNvGrpSpPr/>
          <p:nvPr/>
        </p:nvGrpSpPr>
        <p:grpSpPr>
          <a:xfrm>
            <a:off x="2286000" y="4762500"/>
            <a:ext cx="6172200" cy="1323439"/>
            <a:chOff x="2935360" y="4772561"/>
            <a:chExt cx="6172200" cy="1323439"/>
          </a:xfrm>
        </p:grpSpPr>
        <p:sp>
          <p:nvSpPr>
            <p:cNvPr id="17" name="Rectangle 16"/>
            <p:cNvSpPr/>
            <p:nvPr/>
          </p:nvSpPr>
          <p:spPr>
            <a:xfrm>
              <a:off x="2935360" y="4772561"/>
              <a:ext cx="61722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400" b="1" dirty="0" smtClean="0">
                  <a:latin typeface="Arial Narrow" pitchFamily="34" charset="0"/>
                </a:rPr>
                <a:t>              </a:t>
              </a:r>
              <a:r>
                <a:rPr lang="en-US" sz="2200" b="1" dirty="0" smtClean="0">
                  <a:latin typeface="Arial Narrow" pitchFamily="34" charset="0"/>
                </a:rPr>
                <a:t> 1. </a:t>
              </a:r>
              <a:r>
                <a:rPr lang="en-US" sz="2200" b="1" dirty="0" err="1" smtClean="0">
                  <a:latin typeface="Arial Narrow" pitchFamily="34" charset="0"/>
                </a:rPr>
                <a:t>Adenyl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latin typeface="Arial Narrow" pitchFamily="34" charset="0"/>
                </a:rPr>
                <a:t>cyclase</a:t>
              </a:r>
              <a:r>
                <a:rPr lang="en-US" sz="2200" b="1" dirty="0" smtClean="0">
                  <a:latin typeface="Arial Narrow" pitchFamily="34" charset="0"/>
                </a:rPr>
                <a:t> (AC)     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cAMP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  PKA</a:t>
              </a:r>
              <a:endParaRPr lang="en-US" sz="2200" b="1" dirty="0" smtClean="0">
                <a:latin typeface="Arial Narrow" pitchFamily="34" charset="0"/>
              </a:endParaRP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    2. </a:t>
              </a:r>
              <a:r>
                <a:rPr lang="en-US" sz="2200" b="1" dirty="0" err="1" smtClean="0">
                  <a:latin typeface="Arial Narrow" pitchFamily="34" charset="0"/>
                </a:rPr>
                <a:t>Phospholipase</a:t>
              </a:r>
              <a:r>
                <a:rPr lang="en-US" sz="2200" b="1" dirty="0" smtClean="0">
                  <a:latin typeface="Arial Narrow" pitchFamily="34" charset="0"/>
                </a:rPr>
                <a:t> C (PLC)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IP</a:t>
              </a:r>
              <a:r>
                <a:rPr lang="en-US" sz="2200" b="1" baseline="-25000" dirty="0" smtClean="0">
                  <a:latin typeface="Arial Narrow" pitchFamily="34" charset="0"/>
                  <a:sym typeface="Wingdings 3"/>
                </a:rPr>
                <a:t>3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Ca</a:t>
              </a:r>
              <a:r>
                <a:rPr lang="en-US" sz="2200" b="1" baseline="30000" dirty="0" smtClean="0">
                  <a:latin typeface="Arial Narrow" pitchFamily="34" charset="0"/>
                  <a:sym typeface="Wingdings 3"/>
                </a:rPr>
                <a:t>++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intracellular		                                Ca</a:t>
              </a:r>
              <a:r>
                <a:rPr lang="en-US" sz="2200" b="1" baseline="30000" dirty="0" smtClean="0">
                  <a:latin typeface="Arial Narrow" pitchFamily="34" charset="0"/>
                  <a:sym typeface="Wingdings 3"/>
                </a:rPr>
                <a:t>2+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/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CaMCAMPK</a:t>
              </a:r>
              <a:endParaRPr lang="en-US" sz="2200" b="1" dirty="0" smtClean="0">
                <a:latin typeface="Arial Narrow" pitchFamily="34" charset="0"/>
                <a:sym typeface="Wingdings 3"/>
              </a:endParaRP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  <a:sym typeface="Wingdings 3"/>
                </a:rPr>
                <a:t> 			     DAG  PKC</a:t>
              </a:r>
            </a:p>
          </p:txBody>
        </p:sp>
        <p:sp>
          <p:nvSpPr>
            <p:cNvPr id="26" name="Arc 25"/>
            <p:cNvSpPr/>
            <p:nvPr/>
          </p:nvSpPr>
          <p:spPr>
            <a:xfrm flipH="1" flipV="1">
              <a:off x="6618360" y="5383905"/>
              <a:ext cx="393879" cy="317679"/>
            </a:xfrm>
            <a:prstGeom prst="arc">
              <a:avLst>
                <a:gd name="adj1" fmla="val 13696243"/>
                <a:gd name="adj2" fmla="val 3491342"/>
              </a:avLst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2133600" y="4369158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latin typeface="Arial Narrow" pitchFamily="34" charset="0"/>
              </a:rPr>
              <a:t>An enzyme coupled to 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u="heavy" dirty="0" smtClean="0">
                <a:latin typeface="Arial Narrow" pitchFamily="34" charset="0"/>
                <a:sym typeface="Wingdings 3"/>
              </a:rPr>
              <a:t>2nd messenger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  </a:t>
            </a:r>
          </a:p>
        </p:txBody>
      </p:sp>
      <p:sp>
        <p:nvSpPr>
          <p:cNvPr id="38" name="Down Arrow 37"/>
          <p:cNvSpPr/>
          <p:nvPr/>
        </p:nvSpPr>
        <p:spPr>
          <a:xfrm>
            <a:off x="3632200" y="4114800"/>
            <a:ext cx="254000" cy="304800"/>
          </a:xfrm>
          <a:prstGeom prst="downArrow">
            <a:avLst/>
          </a:prstGeom>
          <a:solidFill>
            <a:srgbClr val="FF66FF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>
            <a:off x="5562600" y="4923135"/>
            <a:ext cx="3276600" cy="1676400"/>
          </a:xfrm>
          <a:prstGeom prst="arc">
            <a:avLst>
              <a:gd name="adj1" fmla="val 16878600"/>
              <a:gd name="adj2" fmla="val 793345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>
            <a:off x="7468137" y="5329534"/>
            <a:ext cx="1219200" cy="1053921"/>
          </a:xfrm>
          <a:prstGeom prst="arc">
            <a:avLst>
              <a:gd name="adj1" fmla="val 17078041"/>
              <a:gd name="adj2" fmla="val 3108503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V="1">
            <a:off x="7772400" y="5181600"/>
            <a:ext cx="685800" cy="1066800"/>
          </a:xfrm>
          <a:prstGeom prst="arc">
            <a:avLst>
              <a:gd name="adj1" fmla="val 16200000"/>
              <a:gd name="adj2" fmla="val 21121574"/>
            </a:avLst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>
            <a:off x="6781800" y="5850235"/>
            <a:ext cx="1219200" cy="533400"/>
          </a:xfrm>
          <a:prstGeom prst="arc">
            <a:avLst>
              <a:gd name="adj1" fmla="val 14044948"/>
              <a:gd name="adj2" fmla="val 691422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734819" y="6320135"/>
            <a:ext cx="131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RESPONSE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5" name="Group 47"/>
          <p:cNvGrpSpPr/>
          <p:nvPr/>
        </p:nvGrpSpPr>
        <p:grpSpPr>
          <a:xfrm>
            <a:off x="1905000" y="1473200"/>
            <a:ext cx="2362200" cy="1524794"/>
            <a:chOff x="1524000" y="914400"/>
            <a:chExt cx="2362200" cy="1524794"/>
          </a:xfrm>
        </p:grpSpPr>
        <p:sp>
          <p:nvSpPr>
            <p:cNvPr id="32" name="TextBox 31"/>
            <p:cNvSpPr txBox="1"/>
            <p:nvPr/>
          </p:nvSpPr>
          <p:spPr>
            <a:xfrm>
              <a:off x="1524000" y="914400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Bernard MT Condensed" pitchFamily="18" charset="0"/>
                </a:rPr>
                <a:t>Go-between proteins</a:t>
              </a:r>
            </a:p>
            <a:p>
              <a:pPr algn="ctr"/>
              <a:r>
                <a:rPr lang="en-US" sz="2000" dirty="0" smtClean="0">
                  <a:latin typeface="Bernard MT Condensed" pitchFamily="18" charset="0"/>
                </a:rPr>
                <a:t>= Coupler</a:t>
              </a:r>
              <a:endParaRPr lang="en-US" sz="2000" dirty="0">
                <a:latin typeface="Bernard MT Condensed" pitchFamily="18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6200000" flipH="1">
              <a:off x="2209006" y="1981200"/>
              <a:ext cx="915194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1"/>
          <p:cNvGrpSpPr/>
          <p:nvPr/>
        </p:nvGrpSpPr>
        <p:grpSpPr>
          <a:xfrm>
            <a:off x="851079" y="533400"/>
            <a:ext cx="1143000" cy="838200"/>
            <a:chOff x="470079" y="13952"/>
            <a:chExt cx="1143000" cy="838200"/>
          </a:xfrm>
        </p:grpSpPr>
        <p:pic>
          <p:nvPicPr>
            <p:cNvPr id="33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612" r="28133" b="84642"/>
            <a:stretch>
              <a:fillRect/>
            </a:stretch>
          </p:blipFill>
          <p:spPr bwMode="auto">
            <a:xfrm>
              <a:off x="470079" y="13952"/>
              <a:ext cx="1143000" cy="838200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609600" y="304800"/>
              <a:ext cx="838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Bernard MT Condensed" pitchFamily="18" charset="0"/>
                </a:rPr>
                <a:t>Agonist</a:t>
              </a:r>
              <a:endParaRPr lang="en-US" sz="1600" dirty="0">
                <a:latin typeface="Bernard MT Condensed" pitchFamily="18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304800" y="5181600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85800" y="5458361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3000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4000" y="50800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Composed of  3 subunits [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  </a:t>
            </a:r>
            <a:r>
              <a:rPr lang="en-US" sz="2200" b="1" dirty="0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]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&amp; GDP</a:t>
            </a:r>
          </a:p>
          <a:p>
            <a:pPr algn="ctr"/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164" y="152400"/>
            <a:ext cx="1236236" cy="369332"/>
          </a:xfrm>
          <a:prstGeom prst="rect">
            <a:avLst/>
          </a:prstGeom>
          <a:solidFill>
            <a:srgbClr val="FF00FF"/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G-Protein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1295400" y="304800"/>
            <a:ext cx="381000" cy="3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419600" y="2896850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1. </a:t>
            </a:r>
            <a:r>
              <a:rPr lang="en-US" sz="2200" b="1" u="heavy" dirty="0" smtClean="0">
                <a:uFill>
                  <a:solidFill>
                    <a:srgbClr val="FF5050"/>
                  </a:solidFill>
                </a:uFill>
                <a:latin typeface="Arial Narrow" pitchFamily="34" charset="0"/>
              </a:rPr>
              <a:t>Agonist occupancy </a:t>
            </a:r>
            <a:r>
              <a:rPr lang="en-US" sz="2200" b="1" dirty="0" smtClean="0">
                <a:latin typeface="Arial Narrow" pitchFamily="34" charset="0"/>
              </a:rPr>
              <a:t>dissociates  [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], replaces GDP by GTP, activates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effector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2.  </a:t>
            </a:r>
            <a:r>
              <a:rPr lang="en-US" sz="2200" b="1" u="heavy" dirty="0" smtClean="0">
                <a:uFill>
                  <a:solidFill>
                    <a:srgbClr val="FF5050"/>
                  </a:solidFill>
                </a:uFill>
                <a:latin typeface="Arial Narrow" pitchFamily="34" charset="0"/>
                <a:sym typeface="Wingdings 3"/>
              </a:rPr>
              <a:t>Agonist loss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cleaves GTP by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GTPase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binds </a:t>
            </a:r>
            <a:r>
              <a:rPr lang="en-US" sz="2200" b="1" dirty="0" smtClean="0">
                <a:latin typeface="Arial Narrow" pitchFamily="34" charset="0"/>
              </a:rPr>
              <a:t>[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  </a:t>
            </a:r>
            <a:r>
              <a:rPr lang="en-US" sz="2200" b="1" dirty="0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]  again and GDP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>
            <a:off x="8724902" y="1257299"/>
            <a:ext cx="381000" cy="3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3239294" y="1257300"/>
            <a:ext cx="2514600" cy="15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546600" y="2819400"/>
            <a:ext cx="4572000" cy="15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5105400" y="5562600"/>
            <a:ext cx="609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Chord 73"/>
          <p:cNvSpPr/>
          <p:nvPr/>
        </p:nvSpPr>
        <p:spPr>
          <a:xfrm rot="5400000" flipV="1">
            <a:off x="495300" y="4686300"/>
            <a:ext cx="3505200" cy="4953000"/>
          </a:xfrm>
          <a:prstGeom prst="chord">
            <a:avLst>
              <a:gd name="adj1" fmla="val 5367388"/>
              <a:gd name="adj2" fmla="val 16200000"/>
            </a:avLst>
          </a:prstGeom>
          <a:gradFill flip="none" rotWithShape="1">
            <a:gsLst>
              <a:gs pos="0">
                <a:srgbClr val="CC00FF">
                  <a:tint val="66000"/>
                  <a:satMod val="160000"/>
                  <a:alpha val="82000"/>
                </a:srgbClr>
              </a:gs>
              <a:gs pos="50000">
                <a:srgbClr val="8FFFFF">
                  <a:alpha val="74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76200">
            <a:solidFill>
              <a:srgbClr val="79C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1143000" y="6096000"/>
            <a:ext cx="2133600" cy="381000"/>
            <a:chOff x="4176" y="240"/>
            <a:chExt cx="1219" cy="270"/>
          </a:xfrm>
        </p:grpSpPr>
        <p:grpSp>
          <p:nvGrpSpPr>
            <p:cNvPr id="19" name="Group 21"/>
            <p:cNvGrpSpPr>
              <a:grpSpLocks/>
            </p:cNvGrpSpPr>
            <p:nvPr/>
          </p:nvGrpSpPr>
          <p:grpSpPr bwMode="auto">
            <a:xfrm rot="17559760">
              <a:off x="4662" y="-247"/>
              <a:ext cx="249" cy="1220"/>
              <a:chOff x="2498" y="1208"/>
              <a:chExt cx="797" cy="1893"/>
            </a:xfrm>
          </p:grpSpPr>
          <p:sp>
            <p:nvSpPr>
              <p:cNvPr id="82" name="Freeform 22"/>
              <p:cNvSpPr>
                <a:spLocks/>
              </p:cNvSpPr>
              <p:nvPr/>
            </p:nvSpPr>
            <p:spPr bwMode="auto">
              <a:xfrm>
                <a:off x="2509" y="1672"/>
                <a:ext cx="772" cy="630"/>
              </a:xfrm>
              <a:custGeom>
                <a:avLst/>
                <a:gdLst/>
                <a:ahLst/>
                <a:cxnLst>
                  <a:cxn ang="0">
                    <a:pos x="901" y="228"/>
                  </a:cxn>
                  <a:cxn ang="0">
                    <a:pos x="1009" y="196"/>
                  </a:cxn>
                  <a:cxn ang="0">
                    <a:pos x="1111" y="163"/>
                  </a:cxn>
                  <a:cxn ang="0">
                    <a:pos x="1194" y="131"/>
                  </a:cxn>
                  <a:cxn ang="0">
                    <a:pos x="1248" y="103"/>
                  </a:cxn>
                  <a:cxn ang="0">
                    <a:pos x="1284" y="79"/>
                  </a:cxn>
                  <a:cxn ang="0">
                    <a:pos x="1312" y="56"/>
                  </a:cxn>
                  <a:cxn ang="0">
                    <a:pos x="1330" y="31"/>
                  </a:cxn>
                  <a:cxn ang="0">
                    <a:pos x="1342" y="0"/>
                  </a:cxn>
                  <a:cxn ang="0">
                    <a:pos x="1390" y="5"/>
                  </a:cxn>
                  <a:cxn ang="0">
                    <a:pos x="1428" y="19"/>
                  </a:cxn>
                  <a:cxn ang="0">
                    <a:pos x="1474" y="37"/>
                  </a:cxn>
                  <a:cxn ang="0">
                    <a:pos x="1498" y="61"/>
                  </a:cxn>
                  <a:cxn ang="0">
                    <a:pos x="1514" y="82"/>
                  </a:cxn>
                  <a:cxn ang="0">
                    <a:pos x="1526" y="103"/>
                  </a:cxn>
                  <a:cxn ang="0">
                    <a:pos x="1538" y="124"/>
                  </a:cxn>
                  <a:cxn ang="0">
                    <a:pos x="1544" y="151"/>
                  </a:cxn>
                  <a:cxn ang="0">
                    <a:pos x="1538" y="172"/>
                  </a:cxn>
                  <a:cxn ang="0">
                    <a:pos x="1516" y="191"/>
                  </a:cxn>
                  <a:cxn ang="0">
                    <a:pos x="1478" y="212"/>
                  </a:cxn>
                  <a:cxn ang="0">
                    <a:pos x="1436" y="228"/>
                  </a:cxn>
                  <a:cxn ang="0">
                    <a:pos x="1392" y="245"/>
                  </a:cxn>
                  <a:cxn ang="0">
                    <a:pos x="881" y="408"/>
                  </a:cxn>
                  <a:cxn ang="0">
                    <a:pos x="417" y="543"/>
                  </a:cxn>
                  <a:cxn ang="0">
                    <a:pos x="353" y="561"/>
                  </a:cxn>
                  <a:cxn ang="0">
                    <a:pos x="327" y="572"/>
                  </a:cxn>
                  <a:cxn ang="0">
                    <a:pos x="303" y="586"/>
                  </a:cxn>
                  <a:cxn ang="0">
                    <a:pos x="284" y="603"/>
                  </a:cxn>
                  <a:cxn ang="0">
                    <a:pos x="266" y="630"/>
                  </a:cxn>
                  <a:cxn ang="0">
                    <a:pos x="154" y="619"/>
                  </a:cxn>
                  <a:cxn ang="0">
                    <a:pos x="58" y="591"/>
                  </a:cxn>
                  <a:cxn ang="0">
                    <a:pos x="22" y="570"/>
                  </a:cxn>
                  <a:cxn ang="0">
                    <a:pos x="0" y="552"/>
                  </a:cxn>
                  <a:cxn ang="0">
                    <a:pos x="4" y="528"/>
                  </a:cxn>
                  <a:cxn ang="0">
                    <a:pos x="6" y="510"/>
                  </a:cxn>
                  <a:cxn ang="0">
                    <a:pos x="50" y="481"/>
                  </a:cxn>
                  <a:cxn ang="0">
                    <a:pos x="84" y="467"/>
                  </a:cxn>
                  <a:cxn ang="0">
                    <a:pos x="132" y="451"/>
                  </a:cxn>
                  <a:cxn ang="0">
                    <a:pos x="180" y="434"/>
                  </a:cxn>
                  <a:cxn ang="0">
                    <a:pos x="264" y="409"/>
                  </a:cxn>
                  <a:cxn ang="0">
                    <a:pos x="381" y="376"/>
                  </a:cxn>
                  <a:cxn ang="0">
                    <a:pos x="901" y="228"/>
                  </a:cxn>
                </a:cxnLst>
                <a:rect l="0" t="0" r="r" b="b"/>
                <a:pathLst>
                  <a:path w="1544" h="630">
                    <a:moveTo>
                      <a:pt x="901" y="228"/>
                    </a:moveTo>
                    <a:lnTo>
                      <a:pt x="1009" y="196"/>
                    </a:lnTo>
                    <a:lnTo>
                      <a:pt x="1111" y="163"/>
                    </a:lnTo>
                    <a:lnTo>
                      <a:pt x="1194" y="131"/>
                    </a:lnTo>
                    <a:lnTo>
                      <a:pt x="1248" y="103"/>
                    </a:lnTo>
                    <a:lnTo>
                      <a:pt x="1284" y="79"/>
                    </a:lnTo>
                    <a:lnTo>
                      <a:pt x="1312" y="56"/>
                    </a:lnTo>
                    <a:lnTo>
                      <a:pt x="1330" y="31"/>
                    </a:lnTo>
                    <a:lnTo>
                      <a:pt x="1342" y="0"/>
                    </a:lnTo>
                    <a:lnTo>
                      <a:pt x="1390" y="5"/>
                    </a:lnTo>
                    <a:lnTo>
                      <a:pt x="1428" y="19"/>
                    </a:lnTo>
                    <a:lnTo>
                      <a:pt x="1474" y="37"/>
                    </a:lnTo>
                    <a:lnTo>
                      <a:pt x="1498" y="61"/>
                    </a:lnTo>
                    <a:lnTo>
                      <a:pt x="1514" y="82"/>
                    </a:lnTo>
                    <a:lnTo>
                      <a:pt x="1526" y="103"/>
                    </a:lnTo>
                    <a:lnTo>
                      <a:pt x="1538" y="124"/>
                    </a:lnTo>
                    <a:lnTo>
                      <a:pt x="1544" y="151"/>
                    </a:lnTo>
                    <a:lnTo>
                      <a:pt x="1538" y="172"/>
                    </a:lnTo>
                    <a:lnTo>
                      <a:pt x="1516" y="191"/>
                    </a:lnTo>
                    <a:lnTo>
                      <a:pt x="1478" y="212"/>
                    </a:lnTo>
                    <a:lnTo>
                      <a:pt x="1436" y="228"/>
                    </a:lnTo>
                    <a:lnTo>
                      <a:pt x="1392" y="245"/>
                    </a:lnTo>
                    <a:lnTo>
                      <a:pt x="881" y="408"/>
                    </a:lnTo>
                    <a:lnTo>
                      <a:pt x="417" y="543"/>
                    </a:lnTo>
                    <a:lnTo>
                      <a:pt x="353" y="561"/>
                    </a:lnTo>
                    <a:lnTo>
                      <a:pt x="327" y="572"/>
                    </a:lnTo>
                    <a:lnTo>
                      <a:pt x="303" y="586"/>
                    </a:lnTo>
                    <a:lnTo>
                      <a:pt x="284" y="603"/>
                    </a:lnTo>
                    <a:lnTo>
                      <a:pt x="266" y="630"/>
                    </a:lnTo>
                    <a:lnTo>
                      <a:pt x="154" y="619"/>
                    </a:lnTo>
                    <a:lnTo>
                      <a:pt x="58" y="591"/>
                    </a:lnTo>
                    <a:lnTo>
                      <a:pt x="22" y="570"/>
                    </a:lnTo>
                    <a:lnTo>
                      <a:pt x="0" y="552"/>
                    </a:lnTo>
                    <a:lnTo>
                      <a:pt x="4" y="528"/>
                    </a:lnTo>
                    <a:lnTo>
                      <a:pt x="6" y="510"/>
                    </a:lnTo>
                    <a:lnTo>
                      <a:pt x="50" y="481"/>
                    </a:lnTo>
                    <a:lnTo>
                      <a:pt x="84" y="467"/>
                    </a:lnTo>
                    <a:lnTo>
                      <a:pt x="132" y="451"/>
                    </a:lnTo>
                    <a:lnTo>
                      <a:pt x="180" y="434"/>
                    </a:lnTo>
                    <a:lnTo>
                      <a:pt x="264" y="409"/>
                    </a:lnTo>
                    <a:lnTo>
                      <a:pt x="381" y="376"/>
                    </a:lnTo>
                    <a:lnTo>
                      <a:pt x="901" y="2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BDFF"/>
                  </a:gs>
                  <a:gs pos="100000">
                    <a:srgbClr val="6600FF"/>
                  </a:gs>
                </a:gsLst>
                <a:lin ang="5400000" scaled="1"/>
              </a:gradFill>
              <a:ln w="12700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23"/>
              <p:cNvSpPr>
                <a:spLocks/>
              </p:cNvSpPr>
              <p:nvPr/>
            </p:nvSpPr>
            <p:spPr bwMode="auto">
              <a:xfrm>
                <a:off x="2504" y="1208"/>
                <a:ext cx="765" cy="677"/>
              </a:xfrm>
              <a:custGeom>
                <a:avLst/>
                <a:gdLst/>
                <a:ahLst/>
                <a:cxnLst>
                  <a:cxn ang="0">
                    <a:pos x="695" y="295"/>
                  </a:cxn>
                  <a:cxn ang="0">
                    <a:pos x="919" y="224"/>
                  </a:cxn>
                  <a:cxn ang="0">
                    <a:pos x="1067" y="178"/>
                  </a:cxn>
                  <a:cxn ang="0">
                    <a:pos x="1189" y="137"/>
                  </a:cxn>
                  <a:cxn ang="0">
                    <a:pos x="1264" y="108"/>
                  </a:cxn>
                  <a:cxn ang="0">
                    <a:pos x="1322" y="84"/>
                  </a:cxn>
                  <a:cxn ang="0">
                    <a:pos x="1372" y="62"/>
                  </a:cxn>
                  <a:cxn ang="0">
                    <a:pos x="1406" y="41"/>
                  </a:cxn>
                  <a:cxn ang="0">
                    <a:pos x="1436" y="21"/>
                  </a:cxn>
                  <a:cxn ang="0">
                    <a:pos x="1464" y="0"/>
                  </a:cxn>
                  <a:cxn ang="0">
                    <a:pos x="1478" y="21"/>
                  </a:cxn>
                  <a:cxn ang="0">
                    <a:pos x="1490" y="41"/>
                  </a:cxn>
                  <a:cxn ang="0">
                    <a:pos x="1500" y="63"/>
                  </a:cxn>
                  <a:cxn ang="0">
                    <a:pos x="1512" y="89"/>
                  </a:cxn>
                  <a:cxn ang="0">
                    <a:pos x="1524" y="120"/>
                  </a:cxn>
                  <a:cxn ang="0">
                    <a:pos x="1530" y="147"/>
                  </a:cxn>
                  <a:cxn ang="0">
                    <a:pos x="1530" y="158"/>
                  </a:cxn>
                  <a:cxn ang="0">
                    <a:pos x="1518" y="176"/>
                  </a:cxn>
                  <a:cxn ang="0">
                    <a:pos x="1504" y="189"/>
                  </a:cxn>
                  <a:cxn ang="0">
                    <a:pos x="1480" y="204"/>
                  </a:cxn>
                  <a:cxn ang="0">
                    <a:pos x="1446" y="220"/>
                  </a:cxn>
                  <a:cxn ang="0">
                    <a:pos x="1406" y="235"/>
                  </a:cxn>
                  <a:cxn ang="0">
                    <a:pos x="1338" y="258"/>
                  </a:cxn>
                  <a:cxn ang="0">
                    <a:pos x="1270" y="279"/>
                  </a:cxn>
                  <a:cxn ang="0">
                    <a:pos x="707" y="456"/>
                  </a:cxn>
                  <a:cxn ang="0">
                    <a:pos x="280" y="595"/>
                  </a:cxn>
                  <a:cxn ang="0">
                    <a:pos x="246" y="607"/>
                  </a:cxn>
                  <a:cxn ang="0">
                    <a:pos x="218" y="622"/>
                  </a:cxn>
                  <a:cxn ang="0">
                    <a:pos x="200" y="635"/>
                  </a:cxn>
                  <a:cxn ang="0">
                    <a:pos x="194" y="648"/>
                  </a:cxn>
                  <a:cxn ang="0">
                    <a:pos x="192" y="662"/>
                  </a:cxn>
                  <a:cxn ang="0">
                    <a:pos x="196" y="677"/>
                  </a:cxn>
                  <a:cxn ang="0">
                    <a:pos x="176" y="673"/>
                  </a:cxn>
                  <a:cxn ang="0">
                    <a:pos x="154" y="667"/>
                  </a:cxn>
                  <a:cxn ang="0">
                    <a:pos x="128" y="660"/>
                  </a:cxn>
                  <a:cxn ang="0">
                    <a:pos x="98" y="651"/>
                  </a:cxn>
                  <a:cxn ang="0">
                    <a:pos x="70" y="640"/>
                  </a:cxn>
                  <a:cxn ang="0">
                    <a:pos x="44" y="628"/>
                  </a:cxn>
                  <a:cxn ang="0">
                    <a:pos x="24" y="614"/>
                  </a:cxn>
                  <a:cxn ang="0">
                    <a:pos x="10" y="599"/>
                  </a:cxn>
                  <a:cxn ang="0">
                    <a:pos x="2" y="582"/>
                  </a:cxn>
                  <a:cxn ang="0">
                    <a:pos x="0" y="564"/>
                  </a:cxn>
                  <a:cxn ang="0">
                    <a:pos x="4" y="546"/>
                  </a:cxn>
                  <a:cxn ang="0">
                    <a:pos x="14" y="531"/>
                  </a:cxn>
                  <a:cxn ang="0">
                    <a:pos x="30" y="518"/>
                  </a:cxn>
                  <a:cxn ang="0">
                    <a:pos x="58" y="503"/>
                  </a:cxn>
                  <a:cxn ang="0">
                    <a:pos x="100" y="486"/>
                  </a:cxn>
                  <a:cxn ang="0">
                    <a:pos x="178" y="461"/>
                  </a:cxn>
                  <a:cxn ang="0">
                    <a:pos x="415" y="388"/>
                  </a:cxn>
                  <a:cxn ang="0">
                    <a:pos x="695" y="295"/>
                  </a:cxn>
                </a:cxnLst>
                <a:rect l="0" t="0" r="r" b="b"/>
                <a:pathLst>
                  <a:path w="1530" h="677">
                    <a:moveTo>
                      <a:pt x="695" y="295"/>
                    </a:moveTo>
                    <a:lnTo>
                      <a:pt x="919" y="224"/>
                    </a:lnTo>
                    <a:lnTo>
                      <a:pt x="1067" y="178"/>
                    </a:lnTo>
                    <a:lnTo>
                      <a:pt x="1189" y="137"/>
                    </a:lnTo>
                    <a:lnTo>
                      <a:pt x="1264" y="108"/>
                    </a:lnTo>
                    <a:lnTo>
                      <a:pt x="1322" y="84"/>
                    </a:lnTo>
                    <a:lnTo>
                      <a:pt x="1372" y="62"/>
                    </a:lnTo>
                    <a:lnTo>
                      <a:pt x="1406" y="41"/>
                    </a:lnTo>
                    <a:lnTo>
                      <a:pt x="1436" y="21"/>
                    </a:lnTo>
                    <a:lnTo>
                      <a:pt x="1464" y="0"/>
                    </a:lnTo>
                    <a:lnTo>
                      <a:pt x="1478" y="21"/>
                    </a:lnTo>
                    <a:lnTo>
                      <a:pt x="1490" y="41"/>
                    </a:lnTo>
                    <a:lnTo>
                      <a:pt x="1500" y="63"/>
                    </a:lnTo>
                    <a:lnTo>
                      <a:pt x="1512" y="89"/>
                    </a:lnTo>
                    <a:lnTo>
                      <a:pt x="1524" y="120"/>
                    </a:lnTo>
                    <a:lnTo>
                      <a:pt x="1530" y="147"/>
                    </a:lnTo>
                    <a:lnTo>
                      <a:pt x="1530" y="158"/>
                    </a:lnTo>
                    <a:lnTo>
                      <a:pt x="1518" y="176"/>
                    </a:lnTo>
                    <a:lnTo>
                      <a:pt x="1504" y="189"/>
                    </a:lnTo>
                    <a:lnTo>
                      <a:pt x="1480" y="204"/>
                    </a:lnTo>
                    <a:lnTo>
                      <a:pt x="1446" y="220"/>
                    </a:lnTo>
                    <a:lnTo>
                      <a:pt x="1406" y="235"/>
                    </a:lnTo>
                    <a:lnTo>
                      <a:pt x="1338" y="258"/>
                    </a:lnTo>
                    <a:lnTo>
                      <a:pt x="1270" y="279"/>
                    </a:lnTo>
                    <a:lnTo>
                      <a:pt x="707" y="456"/>
                    </a:lnTo>
                    <a:lnTo>
                      <a:pt x="280" y="595"/>
                    </a:lnTo>
                    <a:lnTo>
                      <a:pt x="246" y="607"/>
                    </a:lnTo>
                    <a:lnTo>
                      <a:pt x="218" y="622"/>
                    </a:lnTo>
                    <a:lnTo>
                      <a:pt x="200" y="635"/>
                    </a:lnTo>
                    <a:lnTo>
                      <a:pt x="194" y="648"/>
                    </a:lnTo>
                    <a:lnTo>
                      <a:pt x="192" y="662"/>
                    </a:lnTo>
                    <a:lnTo>
                      <a:pt x="196" y="677"/>
                    </a:lnTo>
                    <a:lnTo>
                      <a:pt x="176" y="673"/>
                    </a:lnTo>
                    <a:lnTo>
                      <a:pt x="154" y="667"/>
                    </a:lnTo>
                    <a:lnTo>
                      <a:pt x="128" y="660"/>
                    </a:lnTo>
                    <a:lnTo>
                      <a:pt x="98" y="651"/>
                    </a:lnTo>
                    <a:lnTo>
                      <a:pt x="70" y="640"/>
                    </a:lnTo>
                    <a:lnTo>
                      <a:pt x="44" y="628"/>
                    </a:lnTo>
                    <a:lnTo>
                      <a:pt x="24" y="614"/>
                    </a:lnTo>
                    <a:lnTo>
                      <a:pt x="10" y="599"/>
                    </a:lnTo>
                    <a:lnTo>
                      <a:pt x="2" y="582"/>
                    </a:lnTo>
                    <a:lnTo>
                      <a:pt x="0" y="564"/>
                    </a:lnTo>
                    <a:lnTo>
                      <a:pt x="4" y="546"/>
                    </a:lnTo>
                    <a:lnTo>
                      <a:pt x="14" y="531"/>
                    </a:lnTo>
                    <a:lnTo>
                      <a:pt x="30" y="518"/>
                    </a:lnTo>
                    <a:lnTo>
                      <a:pt x="58" y="503"/>
                    </a:lnTo>
                    <a:lnTo>
                      <a:pt x="100" y="486"/>
                    </a:lnTo>
                    <a:lnTo>
                      <a:pt x="178" y="461"/>
                    </a:lnTo>
                    <a:lnTo>
                      <a:pt x="415" y="388"/>
                    </a:lnTo>
                    <a:lnTo>
                      <a:pt x="695" y="29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BDFF"/>
                  </a:gs>
                  <a:gs pos="100000">
                    <a:srgbClr val="6600FF"/>
                  </a:gs>
                </a:gsLst>
                <a:lin ang="5400000" scaled="1"/>
              </a:gradFill>
              <a:ln w="12700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24"/>
              <p:cNvSpPr>
                <a:spLocks/>
              </p:cNvSpPr>
              <p:nvPr/>
            </p:nvSpPr>
            <p:spPr bwMode="auto">
              <a:xfrm>
                <a:off x="2498" y="2021"/>
                <a:ext cx="797" cy="677"/>
              </a:xfrm>
              <a:custGeom>
                <a:avLst/>
                <a:gdLst/>
                <a:ahLst/>
                <a:cxnLst>
                  <a:cxn ang="0">
                    <a:pos x="775" y="284"/>
                  </a:cxn>
                  <a:cxn ang="0">
                    <a:pos x="967" y="224"/>
                  </a:cxn>
                  <a:cxn ang="0">
                    <a:pos x="1103" y="182"/>
                  </a:cxn>
                  <a:cxn ang="0">
                    <a:pos x="1199" y="146"/>
                  </a:cxn>
                  <a:cxn ang="0">
                    <a:pos x="1268" y="119"/>
                  </a:cxn>
                  <a:cxn ang="0">
                    <a:pos x="1304" y="101"/>
                  </a:cxn>
                  <a:cxn ang="0">
                    <a:pos x="1334" y="80"/>
                  </a:cxn>
                  <a:cxn ang="0">
                    <a:pos x="1352" y="38"/>
                  </a:cxn>
                  <a:cxn ang="0">
                    <a:pos x="1364" y="8"/>
                  </a:cxn>
                  <a:cxn ang="0">
                    <a:pos x="1464" y="0"/>
                  </a:cxn>
                  <a:cxn ang="0">
                    <a:pos x="1594" y="172"/>
                  </a:cxn>
                  <a:cxn ang="0">
                    <a:pos x="1572" y="189"/>
                  </a:cxn>
                  <a:cxn ang="0">
                    <a:pos x="1532" y="209"/>
                  </a:cxn>
                  <a:cxn ang="0">
                    <a:pos x="1498" y="224"/>
                  </a:cxn>
                  <a:cxn ang="0">
                    <a:pos x="1454" y="242"/>
                  </a:cxn>
                  <a:cxn ang="0">
                    <a:pos x="1394" y="263"/>
                  </a:cxn>
                  <a:cxn ang="0">
                    <a:pos x="1310" y="290"/>
                  </a:cxn>
                  <a:cxn ang="0">
                    <a:pos x="735" y="457"/>
                  </a:cxn>
                  <a:cxn ang="0">
                    <a:pos x="280" y="596"/>
                  </a:cxn>
                  <a:cxn ang="0">
                    <a:pos x="248" y="608"/>
                  </a:cxn>
                  <a:cxn ang="0">
                    <a:pos x="218" y="622"/>
                  </a:cxn>
                  <a:cxn ang="0">
                    <a:pos x="200" y="635"/>
                  </a:cxn>
                  <a:cxn ang="0">
                    <a:pos x="194" y="648"/>
                  </a:cxn>
                  <a:cxn ang="0">
                    <a:pos x="192" y="662"/>
                  </a:cxn>
                  <a:cxn ang="0">
                    <a:pos x="196" y="677"/>
                  </a:cxn>
                  <a:cxn ang="0">
                    <a:pos x="176" y="673"/>
                  </a:cxn>
                  <a:cxn ang="0">
                    <a:pos x="154" y="667"/>
                  </a:cxn>
                  <a:cxn ang="0">
                    <a:pos x="128" y="660"/>
                  </a:cxn>
                  <a:cxn ang="0">
                    <a:pos x="98" y="651"/>
                  </a:cxn>
                  <a:cxn ang="0">
                    <a:pos x="70" y="640"/>
                  </a:cxn>
                  <a:cxn ang="0">
                    <a:pos x="44" y="628"/>
                  </a:cxn>
                  <a:cxn ang="0">
                    <a:pos x="24" y="614"/>
                  </a:cxn>
                  <a:cxn ang="0">
                    <a:pos x="10" y="600"/>
                  </a:cxn>
                  <a:cxn ang="0">
                    <a:pos x="2" y="583"/>
                  </a:cxn>
                  <a:cxn ang="0">
                    <a:pos x="0" y="565"/>
                  </a:cxn>
                  <a:cxn ang="0">
                    <a:pos x="4" y="547"/>
                  </a:cxn>
                  <a:cxn ang="0">
                    <a:pos x="14" y="532"/>
                  </a:cxn>
                  <a:cxn ang="0">
                    <a:pos x="30" y="519"/>
                  </a:cxn>
                  <a:cxn ang="0">
                    <a:pos x="56" y="505"/>
                  </a:cxn>
                  <a:cxn ang="0">
                    <a:pos x="100" y="487"/>
                  </a:cxn>
                  <a:cxn ang="0">
                    <a:pos x="178" y="461"/>
                  </a:cxn>
                  <a:cxn ang="0">
                    <a:pos x="389" y="397"/>
                  </a:cxn>
                  <a:cxn ang="0">
                    <a:pos x="775" y="284"/>
                  </a:cxn>
                </a:cxnLst>
                <a:rect l="0" t="0" r="r" b="b"/>
                <a:pathLst>
                  <a:path w="1594" h="677">
                    <a:moveTo>
                      <a:pt x="775" y="284"/>
                    </a:moveTo>
                    <a:lnTo>
                      <a:pt x="967" y="224"/>
                    </a:lnTo>
                    <a:lnTo>
                      <a:pt x="1103" y="182"/>
                    </a:lnTo>
                    <a:lnTo>
                      <a:pt x="1199" y="146"/>
                    </a:lnTo>
                    <a:lnTo>
                      <a:pt x="1268" y="119"/>
                    </a:lnTo>
                    <a:lnTo>
                      <a:pt x="1304" y="101"/>
                    </a:lnTo>
                    <a:lnTo>
                      <a:pt x="1334" y="80"/>
                    </a:lnTo>
                    <a:lnTo>
                      <a:pt x="1352" y="38"/>
                    </a:lnTo>
                    <a:lnTo>
                      <a:pt x="1364" y="8"/>
                    </a:lnTo>
                    <a:lnTo>
                      <a:pt x="1464" y="0"/>
                    </a:lnTo>
                    <a:lnTo>
                      <a:pt x="1594" y="172"/>
                    </a:lnTo>
                    <a:lnTo>
                      <a:pt x="1572" y="189"/>
                    </a:lnTo>
                    <a:lnTo>
                      <a:pt x="1532" y="209"/>
                    </a:lnTo>
                    <a:lnTo>
                      <a:pt x="1498" y="224"/>
                    </a:lnTo>
                    <a:lnTo>
                      <a:pt x="1454" y="242"/>
                    </a:lnTo>
                    <a:lnTo>
                      <a:pt x="1394" y="263"/>
                    </a:lnTo>
                    <a:lnTo>
                      <a:pt x="1310" y="290"/>
                    </a:lnTo>
                    <a:lnTo>
                      <a:pt x="735" y="457"/>
                    </a:lnTo>
                    <a:lnTo>
                      <a:pt x="280" y="596"/>
                    </a:lnTo>
                    <a:lnTo>
                      <a:pt x="248" y="608"/>
                    </a:lnTo>
                    <a:lnTo>
                      <a:pt x="218" y="622"/>
                    </a:lnTo>
                    <a:lnTo>
                      <a:pt x="200" y="635"/>
                    </a:lnTo>
                    <a:lnTo>
                      <a:pt x="194" y="648"/>
                    </a:lnTo>
                    <a:lnTo>
                      <a:pt x="192" y="662"/>
                    </a:lnTo>
                    <a:lnTo>
                      <a:pt x="196" y="677"/>
                    </a:lnTo>
                    <a:lnTo>
                      <a:pt x="176" y="673"/>
                    </a:lnTo>
                    <a:lnTo>
                      <a:pt x="154" y="667"/>
                    </a:lnTo>
                    <a:lnTo>
                      <a:pt x="128" y="660"/>
                    </a:lnTo>
                    <a:lnTo>
                      <a:pt x="98" y="651"/>
                    </a:lnTo>
                    <a:lnTo>
                      <a:pt x="70" y="640"/>
                    </a:lnTo>
                    <a:lnTo>
                      <a:pt x="44" y="628"/>
                    </a:lnTo>
                    <a:lnTo>
                      <a:pt x="24" y="614"/>
                    </a:lnTo>
                    <a:lnTo>
                      <a:pt x="10" y="600"/>
                    </a:lnTo>
                    <a:lnTo>
                      <a:pt x="2" y="583"/>
                    </a:lnTo>
                    <a:lnTo>
                      <a:pt x="0" y="565"/>
                    </a:lnTo>
                    <a:lnTo>
                      <a:pt x="4" y="547"/>
                    </a:lnTo>
                    <a:lnTo>
                      <a:pt x="14" y="532"/>
                    </a:lnTo>
                    <a:lnTo>
                      <a:pt x="30" y="519"/>
                    </a:lnTo>
                    <a:lnTo>
                      <a:pt x="56" y="505"/>
                    </a:lnTo>
                    <a:lnTo>
                      <a:pt x="100" y="487"/>
                    </a:lnTo>
                    <a:lnTo>
                      <a:pt x="178" y="461"/>
                    </a:lnTo>
                    <a:lnTo>
                      <a:pt x="389" y="397"/>
                    </a:lnTo>
                    <a:lnTo>
                      <a:pt x="775" y="2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BDFF"/>
                  </a:gs>
                  <a:gs pos="100000">
                    <a:srgbClr val="6600FF"/>
                  </a:gs>
                </a:gsLst>
                <a:lin ang="5400000" scaled="1"/>
              </a:gradFill>
              <a:ln w="12700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25"/>
              <p:cNvSpPr>
                <a:spLocks/>
              </p:cNvSpPr>
              <p:nvPr/>
            </p:nvSpPr>
            <p:spPr bwMode="auto">
              <a:xfrm>
                <a:off x="2518" y="2485"/>
                <a:ext cx="757" cy="616"/>
              </a:xfrm>
              <a:custGeom>
                <a:avLst/>
                <a:gdLst/>
                <a:ahLst/>
                <a:cxnLst>
                  <a:cxn ang="0">
                    <a:pos x="897" y="226"/>
                  </a:cxn>
                  <a:cxn ang="0">
                    <a:pos x="981" y="199"/>
                  </a:cxn>
                  <a:cxn ang="0">
                    <a:pos x="1081" y="163"/>
                  </a:cxn>
                  <a:cxn ang="0">
                    <a:pos x="1165" y="132"/>
                  </a:cxn>
                  <a:cxn ang="0">
                    <a:pos x="1218" y="104"/>
                  </a:cxn>
                  <a:cxn ang="0">
                    <a:pos x="1254" y="80"/>
                  </a:cxn>
                  <a:cxn ang="0">
                    <a:pos x="1282" y="57"/>
                  </a:cxn>
                  <a:cxn ang="0">
                    <a:pos x="1300" y="32"/>
                  </a:cxn>
                  <a:cxn ang="0">
                    <a:pos x="1312" y="0"/>
                  </a:cxn>
                  <a:cxn ang="0">
                    <a:pos x="1360" y="6"/>
                  </a:cxn>
                  <a:cxn ang="0">
                    <a:pos x="1398" y="20"/>
                  </a:cxn>
                  <a:cxn ang="0">
                    <a:pos x="1444" y="38"/>
                  </a:cxn>
                  <a:cxn ang="0">
                    <a:pos x="1468" y="62"/>
                  </a:cxn>
                  <a:cxn ang="0">
                    <a:pos x="1484" y="83"/>
                  </a:cxn>
                  <a:cxn ang="0">
                    <a:pos x="1496" y="104"/>
                  </a:cxn>
                  <a:cxn ang="0">
                    <a:pos x="1508" y="125"/>
                  </a:cxn>
                  <a:cxn ang="0">
                    <a:pos x="1514" y="151"/>
                  </a:cxn>
                  <a:cxn ang="0">
                    <a:pos x="1508" y="172"/>
                  </a:cxn>
                  <a:cxn ang="0">
                    <a:pos x="1480" y="191"/>
                  </a:cxn>
                  <a:cxn ang="0">
                    <a:pos x="1444" y="211"/>
                  </a:cxn>
                  <a:cxn ang="0">
                    <a:pos x="1408" y="227"/>
                  </a:cxn>
                  <a:cxn ang="0">
                    <a:pos x="1360" y="241"/>
                  </a:cxn>
                  <a:cxn ang="0">
                    <a:pos x="851" y="409"/>
                  </a:cxn>
                  <a:cxn ang="0">
                    <a:pos x="387" y="543"/>
                  </a:cxn>
                  <a:cxn ang="0">
                    <a:pos x="323" y="561"/>
                  </a:cxn>
                  <a:cxn ang="0">
                    <a:pos x="293" y="570"/>
                  </a:cxn>
                  <a:cxn ang="0">
                    <a:pos x="270" y="580"/>
                  </a:cxn>
                  <a:cxn ang="0">
                    <a:pos x="252" y="594"/>
                  </a:cxn>
                  <a:cxn ang="0">
                    <a:pos x="246" y="616"/>
                  </a:cxn>
                  <a:cxn ang="0">
                    <a:pos x="136" y="595"/>
                  </a:cxn>
                  <a:cxn ang="0">
                    <a:pos x="56" y="576"/>
                  </a:cxn>
                  <a:cxn ang="0">
                    <a:pos x="26" y="559"/>
                  </a:cxn>
                  <a:cxn ang="0">
                    <a:pos x="12" y="544"/>
                  </a:cxn>
                  <a:cxn ang="0">
                    <a:pos x="2" y="527"/>
                  </a:cxn>
                  <a:cxn ang="0">
                    <a:pos x="0" y="509"/>
                  </a:cxn>
                  <a:cxn ang="0">
                    <a:pos x="10" y="491"/>
                  </a:cxn>
                  <a:cxn ang="0">
                    <a:pos x="30" y="479"/>
                  </a:cxn>
                  <a:cxn ang="0">
                    <a:pos x="60" y="468"/>
                  </a:cxn>
                  <a:cxn ang="0">
                    <a:pos x="106" y="456"/>
                  </a:cxn>
                  <a:cxn ang="0">
                    <a:pos x="168" y="438"/>
                  </a:cxn>
                  <a:cxn ang="0">
                    <a:pos x="266" y="412"/>
                  </a:cxn>
                  <a:cxn ang="0">
                    <a:pos x="363" y="385"/>
                  </a:cxn>
                  <a:cxn ang="0">
                    <a:pos x="897" y="226"/>
                  </a:cxn>
                </a:cxnLst>
                <a:rect l="0" t="0" r="r" b="b"/>
                <a:pathLst>
                  <a:path w="1514" h="616">
                    <a:moveTo>
                      <a:pt x="897" y="226"/>
                    </a:moveTo>
                    <a:lnTo>
                      <a:pt x="981" y="199"/>
                    </a:lnTo>
                    <a:lnTo>
                      <a:pt x="1081" y="163"/>
                    </a:lnTo>
                    <a:lnTo>
                      <a:pt x="1165" y="132"/>
                    </a:lnTo>
                    <a:lnTo>
                      <a:pt x="1218" y="104"/>
                    </a:lnTo>
                    <a:lnTo>
                      <a:pt x="1254" y="80"/>
                    </a:lnTo>
                    <a:lnTo>
                      <a:pt x="1282" y="57"/>
                    </a:lnTo>
                    <a:lnTo>
                      <a:pt x="1300" y="32"/>
                    </a:lnTo>
                    <a:lnTo>
                      <a:pt x="1312" y="0"/>
                    </a:lnTo>
                    <a:lnTo>
                      <a:pt x="1360" y="6"/>
                    </a:lnTo>
                    <a:lnTo>
                      <a:pt x="1398" y="20"/>
                    </a:lnTo>
                    <a:lnTo>
                      <a:pt x="1444" y="38"/>
                    </a:lnTo>
                    <a:lnTo>
                      <a:pt x="1468" y="62"/>
                    </a:lnTo>
                    <a:lnTo>
                      <a:pt x="1484" y="83"/>
                    </a:lnTo>
                    <a:lnTo>
                      <a:pt x="1496" y="104"/>
                    </a:lnTo>
                    <a:lnTo>
                      <a:pt x="1508" y="125"/>
                    </a:lnTo>
                    <a:lnTo>
                      <a:pt x="1514" y="151"/>
                    </a:lnTo>
                    <a:lnTo>
                      <a:pt x="1508" y="172"/>
                    </a:lnTo>
                    <a:lnTo>
                      <a:pt x="1480" y="191"/>
                    </a:lnTo>
                    <a:lnTo>
                      <a:pt x="1444" y="211"/>
                    </a:lnTo>
                    <a:lnTo>
                      <a:pt x="1408" y="227"/>
                    </a:lnTo>
                    <a:lnTo>
                      <a:pt x="1360" y="241"/>
                    </a:lnTo>
                    <a:lnTo>
                      <a:pt x="851" y="409"/>
                    </a:lnTo>
                    <a:lnTo>
                      <a:pt x="387" y="543"/>
                    </a:lnTo>
                    <a:lnTo>
                      <a:pt x="323" y="561"/>
                    </a:lnTo>
                    <a:lnTo>
                      <a:pt x="293" y="570"/>
                    </a:lnTo>
                    <a:lnTo>
                      <a:pt x="270" y="580"/>
                    </a:lnTo>
                    <a:lnTo>
                      <a:pt x="252" y="594"/>
                    </a:lnTo>
                    <a:lnTo>
                      <a:pt x="246" y="616"/>
                    </a:lnTo>
                    <a:lnTo>
                      <a:pt x="136" y="595"/>
                    </a:lnTo>
                    <a:lnTo>
                      <a:pt x="56" y="576"/>
                    </a:lnTo>
                    <a:lnTo>
                      <a:pt x="26" y="559"/>
                    </a:lnTo>
                    <a:lnTo>
                      <a:pt x="12" y="544"/>
                    </a:lnTo>
                    <a:lnTo>
                      <a:pt x="2" y="527"/>
                    </a:lnTo>
                    <a:lnTo>
                      <a:pt x="0" y="509"/>
                    </a:lnTo>
                    <a:lnTo>
                      <a:pt x="10" y="491"/>
                    </a:lnTo>
                    <a:lnTo>
                      <a:pt x="30" y="479"/>
                    </a:lnTo>
                    <a:lnTo>
                      <a:pt x="60" y="468"/>
                    </a:lnTo>
                    <a:lnTo>
                      <a:pt x="106" y="456"/>
                    </a:lnTo>
                    <a:lnTo>
                      <a:pt x="168" y="438"/>
                    </a:lnTo>
                    <a:lnTo>
                      <a:pt x="266" y="412"/>
                    </a:lnTo>
                    <a:lnTo>
                      <a:pt x="363" y="385"/>
                    </a:lnTo>
                    <a:lnTo>
                      <a:pt x="897" y="2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BDFF"/>
                  </a:gs>
                  <a:gs pos="100000">
                    <a:srgbClr val="6600FF"/>
                  </a:gs>
                </a:gsLst>
                <a:lin ang="5400000" scaled="1"/>
              </a:gradFill>
              <a:ln w="12700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6"/>
            <p:cNvGrpSpPr>
              <a:grpSpLocks/>
            </p:cNvGrpSpPr>
            <p:nvPr/>
          </p:nvGrpSpPr>
          <p:grpSpPr bwMode="auto">
            <a:xfrm rot="17559760">
              <a:off x="4658" y="-195"/>
              <a:ext cx="273" cy="1121"/>
              <a:chOff x="2442" y="1330"/>
              <a:chExt cx="865" cy="1742"/>
            </a:xfrm>
          </p:grpSpPr>
          <p:sp>
            <p:nvSpPr>
              <p:cNvPr id="78" name="Freeform 27"/>
              <p:cNvSpPr>
                <a:spLocks/>
              </p:cNvSpPr>
              <p:nvPr/>
            </p:nvSpPr>
            <p:spPr bwMode="auto">
              <a:xfrm>
                <a:off x="2469" y="1330"/>
                <a:ext cx="838" cy="527"/>
              </a:xfrm>
              <a:custGeom>
                <a:avLst/>
                <a:gdLst/>
                <a:ahLst/>
                <a:cxnLst>
                  <a:cxn ang="0">
                    <a:pos x="106" y="19"/>
                  </a:cxn>
                  <a:cxn ang="0">
                    <a:pos x="56" y="57"/>
                  </a:cxn>
                  <a:cxn ang="0">
                    <a:pos x="18" y="102"/>
                  </a:cxn>
                  <a:cxn ang="0">
                    <a:pos x="0" y="145"/>
                  </a:cxn>
                  <a:cxn ang="0">
                    <a:pos x="6" y="207"/>
                  </a:cxn>
                  <a:cxn ang="0">
                    <a:pos x="30" y="247"/>
                  </a:cxn>
                  <a:cxn ang="0">
                    <a:pos x="74" y="277"/>
                  </a:cxn>
                  <a:cxn ang="0">
                    <a:pos x="136" y="297"/>
                  </a:cxn>
                  <a:cxn ang="0">
                    <a:pos x="218" y="312"/>
                  </a:cxn>
                  <a:cxn ang="0">
                    <a:pos x="358" y="318"/>
                  </a:cxn>
                  <a:cxn ang="0">
                    <a:pos x="1163" y="330"/>
                  </a:cxn>
                  <a:cxn ang="0">
                    <a:pos x="1286" y="337"/>
                  </a:cxn>
                  <a:cxn ang="0">
                    <a:pos x="1394" y="347"/>
                  </a:cxn>
                  <a:cxn ang="0">
                    <a:pos x="1486" y="367"/>
                  </a:cxn>
                  <a:cxn ang="0">
                    <a:pos x="1538" y="391"/>
                  </a:cxn>
                  <a:cxn ang="0">
                    <a:pos x="1570" y="421"/>
                  </a:cxn>
                  <a:cxn ang="0">
                    <a:pos x="1592" y="463"/>
                  </a:cxn>
                  <a:cxn ang="0">
                    <a:pos x="1602" y="496"/>
                  </a:cxn>
                  <a:cxn ang="0">
                    <a:pos x="1598" y="527"/>
                  </a:cxn>
                  <a:cxn ang="0">
                    <a:pos x="1632" y="505"/>
                  </a:cxn>
                  <a:cxn ang="0">
                    <a:pos x="1660" y="476"/>
                  </a:cxn>
                  <a:cxn ang="0">
                    <a:pos x="1674" y="448"/>
                  </a:cxn>
                  <a:cxn ang="0">
                    <a:pos x="1674" y="387"/>
                  </a:cxn>
                  <a:cxn ang="0">
                    <a:pos x="1666" y="311"/>
                  </a:cxn>
                  <a:cxn ang="0">
                    <a:pos x="1650" y="254"/>
                  </a:cxn>
                  <a:cxn ang="0">
                    <a:pos x="1620" y="219"/>
                  </a:cxn>
                  <a:cxn ang="0">
                    <a:pos x="1564" y="196"/>
                  </a:cxn>
                  <a:cxn ang="0">
                    <a:pos x="1478" y="181"/>
                  </a:cxn>
                  <a:cxn ang="0">
                    <a:pos x="1364" y="173"/>
                  </a:cxn>
                  <a:cxn ang="0">
                    <a:pos x="889" y="162"/>
                  </a:cxn>
                  <a:cxn ang="0">
                    <a:pos x="447" y="155"/>
                  </a:cxn>
                  <a:cxn ang="0">
                    <a:pos x="334" y="146"/>
                  </a:cxn>
                  <a:cxn ang="0">
                    <a:pos x="244" y="130"/>
                  </a:cxn>
                  <a:cxn ang="0">
                    <a:pos x="172" y="106"/>
                  </a:cxn>
                  <a:cxn ang="0">
                    <a:pos x="134" y="76"/>
                  </a:cxn>
                  <a:cxn ang="0">
                    <a:pos x="122" y="40"/>
                  </a:cxn>
                  <a:cxn ang="0">
                    <a:pos x="132" y="0"/>
                  </a:cxn>
                </a:cxnLst>
                <a:rect l="0" t="0" r="r" b="b"/>
                <a:pathLst>
                  <a:path w="1676" h="527">
                    <a:moveTo>
                      <a:pt x="132" y="0"/>
                    </a:moveTo>
                    <a:lnTo>
                      <a:pt x="106" y="19"/>
                    </a:lnTo>
                    <a:lnTo>
                      <a:pt x="80" y="38"/>
                    </a:lnTo>
                    <a:lnTo>
                      <a:pt x="56" y="57"/>
                    </a:lnTo>
                    <a:lnTo>
                      <a:pt x="38" y="77"/>
                    </a:lnTo>
                    <a:lnTo>
                      <a:pt x="18" y="102"/>
                    </a:lnTo>
                    <a:lnTo>
                      <a:pt x="8" y="124"/>
                    </a:lnTo>
                    <a:lnTo>
                      <a:pt x="0" y="145"/>
                    </a:lnTo>
                    <a:lnTo>
                      <a:pt x="0" y="176"/>
                    </a:lnTo>
                    <a:lnTo>
                      <a:pt x="6" y="207"/>
                    </a:lnTo>
                    <a:lnTo>
                      <a:pt x="14" y="227"/>
                    </a:lnTo>
                    <a:lnTo>
                      <a:pt x="30" y="247"/>
                    </a:lnTo>
                    <a:lnTo>
                      <a:pt x="50" y="262"/>
                    </a:lnTo>
                    <a:lnTo>
                      <a:pt x="74" y="277"/>
                    </a:lnTo>
                    <a:lnTo>
                      <a:pt x="104" y="288"/>
                    </a:lnTo>
                    <a:lnTo>
                      <a:pt x="136" y="297"/>
                    </a:lnTo>
                    <a:lnTo>
                      <a:pt x="174" y="305"/>
                    </a:lnTo>
                    <a:lnTo>
                      <a:pt x="218" y="312"/>
                    </a:lnTo>
                    <a:lnTo>
                      <a:pt x="278" y="318"/>
                    </a:lnTo>
                    <a:lnTo>
                      <a:pt x="358" y="318"/>
                    </a:lnTo>
                    <a:lnTo>
                      <a:pt x="757" y="324"/>
                    </a:lnTo>
                    <a:lnTo>
                      <a:pt x="1163" y="330"/>
                    </a:lnTo>
                    <a:lnTo>
                      <a:pt x="1225" y="333"/>
                    </a:lnTo>
                    <a:lnTo>
                      <a:pt x="1286" y="337"/>
                    </a:lnTo>
                    <a:lnTo>
                      <a:pt x="1338" y="342"/>
                    </a:lnTo>
                    <a:lnTo>
                      <a:pt x="1394" y="347"/>
                    </a:lnTo>
                    <a:lnTo>
                      <a:pt x="1446" y="355"/>
                    </a:lnTo>
                    <a:lnTo>
                      <a:pt x="1486" y="367"/>
                    </a:lnTo>
                    <a:lnTo>
                      <a:pt x="1514" y="378"/>
                    </a:lnTo>
                    <a:lnTo>
                      <a:pt x="1538" y="391"/>
                    </a:lnTo>
                    <a:lnTo>
                      <a:pt x="1560" y="406"/>
                    </a:lnTo>
                    <a:lnTo>
                      <a:pt x="1570" y="421"/>
                    </a:lnTo>
                    <a:lnTo>
                      <a:pt x="1582" y="442"/>
                    </a:lnTo>
                    <a:lnTo>
                      <a:pt x="1592" y="463"/>
                    </a:lnTo>
                    <a:lnTo>
                      <a:pt x="1598" y="479"/>
                    </a:lnTo>
                    <a:lnTo>
                      <a:pt x="1602" y="496"/>
                    </a:lnTo>
                    <a:lnTo>
                      <a:pt x="1604" y="512"/>
                    </a:lnTo>
                    <a:lnTo>
                      <a:pt x="1598" y="527"/>
                    </a:lnTo>
                    <a:lnTo>
                      <a:pt x="1616" y="516"/>
                    </a:lnTo>
                    <a:lnTo>
                      <a:pt x="1632" y="505"/>
                    </a:lnTo>
                    <a:lnTo>
                      <a:pt x="1648" y="491"/>
                    </a:lnTo>
                    <a:lnTo>
                      <a:pt x="1660" y="476"/>
                    </a:lnTo>
                    <a:lnTo>
                      <a:pt x="1668" y="464"/>
                    </a:lnTo>
                    <a:lnTo>
                      <a:pt x="1674" y="448"/>
                    </a:lnTo>
                    <a:lnTo>
                      <a:pt x="1676" y="422"/>
                    </a:lnTo>
                    <a:lnTo>
                      <a:pt x="1674" y="387"/>
                    </a:lnTo>
                    <a:lnTo>
                      <a:pt x="1670" y="347"/>
                    </a:lnTo>
                    <a:lnTo>
                      <a:pt x="1666" y="311"/>
                    </a:lnTo>
                    <a:lnTo>
                      <a:pt x="1658" y="275"/>
                    </a:lnTo>
                    <a:lnTo>
                      <a:pt x="1650" y="254"/>
                    </a:lnTo>
                    <a:lnTo>
                      <a:pt x="1636" y="235"/>
                    </a:lnTo>
                    <a:lnTo>
                      <a:pt x="1620" y="219"/>
                    </a:lnTo>
                    <a:lnTo>
                      <a:pt x="1592" y="205"/>
                    </a:lnTo>
                    <a:lnTo>
                      <a:pt x="1564" y="196"/>
                    </a:lnTo>
                    <a:lnTo>
                      <a:pt x="1524" y="188"/>
                    </a:lnTo>
                    <a:lnTo>
                      <a:pt x="1478" y="181"/>
                    </a:lnTo>
                    <a:lnTo>
                      <a:pt x="1424" y="176"/>
                    </a:lnTo>
                    <a:lnTo>
                      <a:pt x="1364" y="173"/>
                    </a:lnTo>
                    <a:lnTo>
                      <a:pt x="1288" y="171"/>
                    </a:lnTo>
                    <a:lnTo>
                      <a:pt x="889" y="162"/>
                    </a:lnTo>
                    <a:lnTo>
                      <a:pt x="537" y="158"/>
                    </a:lnTo>
                    <a:lnTo>
                      <a:pt x="447" y="155"/>
                    </a:lnTo>
                    <a:lnTo>
                      <a:pt x="383" y="150"/>
                    </a:lnTo>
                    <a:lnTo>
                      <a:pt x="334" y="146"/>
                    </a:lnTo>
                    <a:lnTo>
                      <a:pt x="290" y="139"/>
                    </a:lnTo>
                    <a:lnTo>
                      <a:pt x="244" y="130"/>
                    </a:lnTo>
                    <a:lnTo>
                      <a:pt x="206" y="120"/>
                    </a:lnTo>
                    <a:lnTo>
                      <a:pt x="172" y="106"/>
                    </a:lnTo>
                    <a:lnTo>
                      <a:pt x="150" y="91"/>
                    </a:lnTo>
                    <a:lnTo>
                      <a:pt x="134" y="76"/>
                    </a:lnTo>
                    <a:lnTo>
                      <a:pt x="124" y="57"/>
                    </a:lnTo>
                    <a:lnTo>
                      <a:pt x="122" y="40"/>
                    </a:lnTo>
                    <a:lnTo>
                      <a:pt x="124" y="24"/>
                    </a:lnTo>
                    <a:lnTo>
                      <a:pt x="1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FFB9FF"/>
                  </a:gs>
                </a:gsLst>
                <a:lin ang="5400000" scaled="1"/>
              </a:gra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8"/>
              <p:cNvSpPr>
                <a:spLocks/>
              </p:cNvSpPr>
              <p:nvPr/>
            </p:nvSpPr>
            <p:spPr bwMode="auto">
              <a:xfrm>
                <a:off x="2448" y="1733"/>
                <a:ext cx="858" cy="494"/>
              </a:xfrm>
              <a:custGeom>
                <a:avLst/>
                <a:gdLst/>
                <a:ahLst/>
                <a:cxnLst>
                  <a:cxn ang="0">
                    <a:pos x="102" y="13"/>
                  </a:cxn>
                  <a:cxn ang="0">
                    <a:pos x="44" y="56"/>
                  </a:cxn>
                  <a:cxn ang="0">
                    <a:pos x="12" y="96"/>
                  </a:cxn>
                  <a:cxn ang="0">
                    <a:pos x="2" y="150"/>
                  </a:cxn>
                  <a:cxn ang="0">
                    <a:pos x="4" y="208"/>
                  </a:cxn>
                  <a:cxn ang="0">
                    <a:pos x="28" y="247"/>
                  </a:cxn>
                  <a:cxn ang="0">
                    <a:pos x="76" y="276"/>
                  </a:cxn>
                  <a:cxn ang="0">
                    <a:pos x="136" y="296"/>
                  </a:cxn>
                  <a:cxn ang="0">
                    <a:pos x="224" y="310"/>
                  </a:cxn>
                  <a:cxn ang="0">
                    <a:pos x="358" y="314"/>
                  </a:cxn>
                  <a:cxn ang="0">
                    <a:pos x="1191" y="329"/>
                  </a:cxn>
                  <a:cxn ang="0">
                    <a:pos x="1312" y="336"/>
                  </a:cxn>
                  <a:cxn ang="0">
                    <a:pos x="1428" y="347"/>
                  </a:cxn>
                  <a:cxn ang="0">
                    <a:pos x="1512" y="363"/>
                  </a:cxn>
                  <a:cxn ang="0">
                    <a:pos x="1572" y="388"/>
                  </a:cxn>
                  <a:cxn ang="0">
                    <a:pos x="1608" y="419"/>
                  </a:cxn>
                  <a:cxn ang="0">
                    <a:pos x="1630" y="462"/>
                  </a:cxn>
                  <a:cxn ang="0">
                    <a:pos x="1638" y="494"/>
                  </a:cxn>
                  <a:cxn ang="0">
                    <a:pos x="1686" y="469"/>
                  </a:cxn>
                  <a:cxn ang="0">
                    <a:pos x="1710" y="442"/>
                  </a:cxn>
                  <a:cxn ang="0">
                    <a:pos x="1714" y="385"/>
                  </a:cxn>
                  <a:cxn ang="0">
                    <a:pos x="1706" y="310"/>
                  </a:cxn>
                  <a:cxn ang="0">
                    <a:pos x="1690" y="254"/>
                  </a:cxn>
                  <a:cxn ang="0">
                    <a:pos x="1654" y="218"/>
                  </a:cxn>
                  <a:cxn ang="0">
                    <a:pos x="1602" y="197"/>
                  </a:cxn>
                  <a:cxn ang="0">
                    <a:pos x="1514" y="182"/>
                  </a:cxn>
                  <a:cxn ang="0">
                    <a:pos x="1396" y="174"/>
                  </a:cxn>
                  <a:cxn ang="0">
                    <a:pos x="909" y="163"/>
                  </a:cxn>
                  <a:cxn ang="0">
                    <a:pos x="455" y="156"/>
                  </a:cxn>
                  <a:cxn ang="0">
                    <a:pos x="342" y="147"/>
                  </a:cxn>
                  <a:cxn ang="0">
                    <a:pos x="248" y="131"/>
                  </a:cxn>
                  <a:cxn ang="0">
                    <a:pos x="174" y="107"/>
                  </a:cxn>
                  <a:cxn ang="0">
                    <a:pos x="134" y="77"/>
                  </a:cxn>
                  <a:cxn ang="0">
                    <a:pos x="120" y="42"/>
                  </a:cxn>
                  <a:cxn ang="0">
                    <a:pos x="132" y="0"/>
                  </a:cxn>
                </a:cxnLst>
                <a:rect l="0" t="0" r="r" b="b"/>
                <a:pathLst>
                  <a:path w="1716" h="494">
                    <a:moveTo>
                      <a:pt x="132" y="0"/>
                    </a:moveTo>
                    <a:lnTo>
                      <a:pt x="102" y="13"/>
                    </a:lnTo>
                    <a:lnTo>
                      <a:pt x="70" y="36"/>
                    </a:lnTo>
                    <a:lnTo>
                      <a:pt x="44" y="56"/>
                    </a:lnTo>
                    <a:lnTo>
                      <a:pt x="24" y="77"/>
                    </a:lnTo>
                    <a:lnTo>
                      <a:pt x="12" y="96"/>
                    </a:lnTo>
                    <a:lnTo>
                      <a:pt x="2" y="119"/>
                    </a:lnTo>
                    <a:lnTo>
                      <a:pt x="2" y="150"/>
                    </a:lnTo>
                    <a:lnTo>
                      <a:pt x="0" y="180"/>
                    </a:lnTo>
                    <a:lnTo>
                      <a:pt x="4" y="208"/>
                    </a:lnTo>
                    <a:lnTo>
                      <a:pt x="12" y="227"/>
                    </a:lnTo>
                    <a:lnTo>
                      <a:pt x="28" y="247"/>
                    </a:lnTo>
                    <a:lnTo>
                      <a:pt x="48" y="262"/>
                    </a:lnTo>
                    <a:lnTo>
                      <a:pt x="76" y="276"/>
                    </a:lnTo>
                    <a:lnTo>
                      <a:pt x="104" y="287"/>
                    </a:lnTo>
                    <a:lnTo>
                      <a:pt x="136" y="296"/>
                    </a:lnTo>
                    <a:lnTo>
                      <a:pt x="176" y="304"/>
                    </a:lnTo>
                    <a:lnTo>
                      <a:pt x="224" y="310"/>
                    </a:lnTo>
                    <a:lnTo>
                      <a:pt x="280" y="313"/>
                    </a:lnTo>
                    <a:lnTo>
                      <a:pt x="358" y="314"/>
                    </a:lnTo>
                    <a:lnTo>
                      <a:pt x="773" y="323"/>
                    </a:lnTo>
                    <a:lnTo>
                      <a:pt x="1191" y="329"/>
                    </a:lnTo>
                    <a:lnTo>
                      <a:pt x="1255" y="332"/>
                    </a:lnTo>
                    <a:lnTo>
                      <a:pt x="1312" y="336"/>
                    </a:lnTo>
                    <a:lnTo>
                      <a:pt x="1370" y="341"/>
                    </a:lnTo>
                    <a:lnTo>
                      <a:pt x="1428" y="347"/>
                    </a:lnTo>
                    <a:lnTo>
                      <a:pt x="1480" y="355"/>
                    </a:lnTo>
                    <a:lnTo>
                      <a:pt x="1512" y="363"/>
                    </a:lnTo>
                    <a:lnTo>
                      <a:pt x="1548" y="376"/>
                    </a:lnTo>
                    <a:lnTo>
                      <a:pt x="1572" y="388"/>
                    </a:lnTo>
                    <a:lnTo>
                      <a:pt x="1594" y="403"/>
                    </a:lnTo>
                    <a:lnTo>
                      <a:pt x="1608" y="419"/>
                    </a:lnTo>
                    <a:lnTo>
                      <a:pt x="1620" y="441"/>
                    </a:lnTo>
                    <a:lnTo>
                      <a:pt x="1630" y="462"/>
                    </a:lnTo>
                    <a:lnTo>
                      <a:pt x="1636" y="478"/>
                    </a:lnTo>
                    <a:lnTo>
                      <a:pt x="1638" y="494"/>
                    </a:lnTo>
                    <a:lnTo>
                      <a:pt x="1670" y="480"/>
                    </a:lnTo>
                    <a:lnTo>
                      <a:pt x="1686" y="469"/>
                    </a:lnTo>
                    <a:lnTo>
                      <a:pt x="1700" y="457"/>
                    </a:lnTo>
                    <a:lnTo>
                      <a:pt x="1710" y="442"/>
                    </a:lnTo>
                    <a:lnTo>
                      <a:pt x="1716" y="421"/>
                    </a:lnTo>
                    <a:lnTo>
                      <a:pt x="1714" y="385"/>
                    </a:lnTo>
                    <a:lnTo>
                      <a:pt x="1710" y="347"/>
                    </a:lnTo>
                    <a:lnTo>
                      <a:pt x="1706" y="310"/>
                    </a:lnTo>
                    <a:lnTo>
                      <a:pt x="1698" y="274"/>
                    </a:lnTo>
                    <a:lnTo>
                      <a:pt x="1690" y="254"/>
                    </a:lnTo>
                    <a:lnTo>
                      <a:pt x="1676" y="235"/>
                    </a:lnTo>
                    <a:lnTo>
                      <a:pt x="1654" y="218"/>
                    </a:lnTo>
                    <a:lnTo>
                      <a:pt x="1630" y="206"/>
                    </a:lnTo>
                    <a:lnTo>
                      <a:pt x="1602" y="197"/>
                    </a:lnTo>
                    <a:lnTo>
                      <a:pt x="1560" y="189"/>
                    </a:lnTo>
                    <a:lnTo>
                      <a:pt x="1514" y="182"/>
                    </a:lnTo>
                    <a:lnTo>
                      <a:pt x="1458" y="177"/>
                    </a:lnTo>
                    <a:lnTo>
                      <a:pt x="1396" y="174"/>
                    </a:lnTo>
                    <a:lnTo>
                      <a:pt x="1318" y="172"/>
                    </a:lnTo>
                    <a:lnTo>
                      <a:pt x="909" y="163"/>
                    </a:lnTo>
                    <a:lnTo>
                      <a:pt x="549" y="159"/>
                    </a:lnTo>
                    <a:lnTo>
                      <a:pt x="455" y="156"/>
                    </a:lnTo>
                    <a:lnTo>
                      <a:pt x="398" y="153"/>
                    </a:lnTo>
                    <a:lnTo>
                      <a:pt x="342" y="147"/>
                    </a:lnTo>
                    <a:lnTo>
                      <a:pt x="294" y="140"/>
                    </a:lnTo>
                    <a:lnTo>
                      <a:pt x="248" y="131"/>
                    </a:lnTo>
                    <a:lnTo>
                      <a:pt x="208" y="121"/>
                    </a:lnTo>
                    <a:lnTo>
                      <a:pt x="174" y="107"/>
                    </a:lnTo>
                    <a:lnTo>
                      <a:pt x="150" y="92"/>
                    </a:lnTo>
                    <a:lnTo>
                      <a:pt x="134" y="77"/>
                    </a:lnTo>
                    <a:lnTo>
                      <a:pt x="124" y="58"/>
                    </a:lnTo>
                    <a:lnTo>
                      <a:pt x="120" y="42"/>
                    </a:lnTo>
                    <a:lnTo>
                      <a:pt x="124" y="25"/>
                    </a:lnTo>
                    <a:lnTo>
                      <a:pt x="1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FFB9FF"/>
                  </a:gs>
                </a:gsLst>
                <a:lin ang="5400000" scaled="1"/>
              </a:gra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29"/>
              <p:cNvSpPr>
                <a:spLocks/>
              </p:cNvSpPr>
              <p:nvPr/>
            </p:nvSpPr>
            <p:spPr bwMode="auto">
              <a:xfrm>
                <a:off x="2442" y="2547"/>
                <a:ext cx="858" cy="525"/>
              </a:xfrm>
              <a:custGeom>
                <a:avLst/>
                <a:gdLst/>
                <a:ahLst/>
                <a:cxnLst>
                  <a:cxn ang="0">
                    <a:pos x="104" y="13"/>
                  </a:cxn>
                  <a:cxn ang="0">
                    <a:pos x="44" y="56"/>
                  </a:cxn>
                  <a:cxn ang="0">
                    <a:pos x="12" y="95"/>
                  </a:cxn>
                  <a:cxn ang="0">
                    <a:pos x="0" y="145"/>
                  </a:cxn>
                  <a:cxn ang="0">
                    <a:pos x="4" y="207"/>
                  </a:cxn>
                  <a:cxn ang="0">
                    <a:pos x="28" y="246"/>
                  </a:cxn>
                  <a:cxn ang="0">
                    <a:pos x="74" y="276"/>
                  </a:cxn>
                  <a:cxn ang="0">
                    <a:pos x="136" y="296"/>
                  </a:cxn>
                  <a:cxn ang="0">
                    <a:pos x="224" y="310"/>
                  </a:cxn>
                  <a:cxn ang="0">
                    <a:pos x="360" y="314"/>
                  </a:cxn>
                  <a:cxn ang="0">
                    <a:pos x="1191" y="329"/>
                  </a:cxn>
                  <a:cxn ang="0">
                    <a:pos x="1319" y="337"/>
                  </a:cxn>
                  <a:cxn ang="0">
                    <a:pos x="1428" y="347"/>
                  </a:cxn>
                  <a:cxn ang="0">
                    <a:pos x="1522" y="367"/>
                  </a:cxn>
                  <a:cxn ang="0">
                    <a:pos x="1576" y="390"/>
                  </a:cxn>
                  <a:cxn ang="0">
                    <a:pos x="1610" y="419"/>
                  </a:cxn>
                  <a:cxn ang="0">
                    <a:pos x="1630" y="461"/>
                  </a:cxn>
                  <a:cxn ang="0">
                    <a:pos x="1642" y="494"/>
                  </a:cxn>
                  <a:cxn ang="0">
                    <a:pos x="1636" y="525"/>
                  </a:cxn>
                  <a:cxn ang="0">
                    <a:pos x="1672" y="503"/>
                  </a:cxn>
                  <a:cxn ang="0">
                    <a:pos x="1700" y="474"/>
                  </a:cxn>
                  <a:cxn ang="0">
                    <a:pos x="1714" y="446"/>
                  </a:cxn>
                  <a:cxn ang="0">
                    <a:pos x="1714" y="386"/>
                  </a:cxn>
                  <a:cxn ang="0">
                    <a:pos x="1706" y="310"/>
                  </a:cxn>
                  <a:cxn ang="0">
                    <a:pos x="1690" y="253"/>
                  </a:cxn>
                  <a:cxn ang="0">
                    <a:pos x="1654" y="217"/>
                  </a:cxn>
                  <a:cxn ang="0">
                    <a:pos x="1602" y="196"/>
                  </a:cxn>
                  <a:cxn ang="0">
                    <a:pos x="1514" y="181"/>
                  </a:cxn>
                  <a:cxn ang="0">
                    <a:pos x="1396" y="173"/>
                  </a:cxn>
                  <a:cxn ang="0">
                    <a:pos x="909" y="162"/>
                  </a:cxn>
                  <a:cxn ang="0">
                    <a:pos x="455" y="155"/>
                  </a:cxn>
                  <a:cxn ang="0">
                    <a:pos x="342" y="146"/>
                  </a:cxn>
                  <a:cxn ang="0">
                    <a:pos x="248" y="130"/>
                  </a:cxn>
                  <a:cxn ang="0">
                    <a:pos x="174" y="106"/>
                  </a:cxn>
                  <a:cxn ang="0">
                    <a:pos x="134" y="77"/>
                  </a:cxn>
                  <a:cxn ang="0">
                    <a:pos x="120" y="42"/>
                  </a:cxn>
                  <a:cxn ang="0">
                    <a:pos x="132" y="0"/>
                  </a:cxn>
                </a:cxnLst>
                <a:rect l="0" t="0" r="r" b="b"/>
                <a:pathLst>
                  <a:path w="1716" h="525">
                    <a:moveTo>
                      <a:pt x="132" y="0"/>
                    </a:moveTo>
                    <a:lnTo>
                      <a:pt x="104" y="13"/>
                    </a:lnTo>
                    <a:lnTo>
                      <a:pt x="68" y="36"/>
                    </a:lnTo>
                    <a:lnTo>
                      <a:pt x="44" y="56"/>
                    </a:lnTo>
                    <a:lnTo>
                      <a:pt x="24" y="77"/>
                    </a:lnTo>
                    <a:lnTo>
                      <a:pt x="12" y="95"/>
                    </a:lnTo>
                    <a:lnTo>
                      <a:pt x="2" y="118"/>
                    </a:lnTo>
                    <a:lnTo>
                      <a:pt x="0" y="145"/>
                    </a:lnTo>
                    <a:lnTo>
                      <a:pt x="0" y="179"/>
                    </a:lnTo>
                    <a:lnTo>
                      <a:pt x="4" y="207"/>
                    </a:lnTo>
                    <a:lnTo>
                      <a:pt x="12" y="226"/>
                    </a:lnTo>
                    <a:lnTo>
                      <a:pt x="28" y="246"/>
                    </a:lnTo>
                    <a:lnTo>
                      <a:pt x="48" y="261"/>
                    </a:lnTo>
                    <a:lnTo>
                      <a:pt x="74" y="276"/>
                    </a:lnTo>
                    <a:lnTo>
                      <a:pt x="106" y="287"/>
                    </a:lnTo>
                    <a:lnTo>
                      <a:pt x="136" y="296"/>
                    </a:lnTo>
                    <a:lnTo>
                      <a:pt x="176" y="304"/>
                    </a:lnTo>
                    <a:lnTo>
                      <a:pt x="224" y="310"/>
                    </a:lnTo>
                    <a:lnTo>
                      <a:pt x="280" y="313"/>
                    </a:lnTo>
                    <a:lnTo>
                      <a:pt x="360" y="314"/>
                    </a:lnTo>
                    <a:lnTo>
                      <a:pt x="773" y="323"/>
                    </a:lnTo>
                    <a:lnTo>
                      <a:pt x="1191" y="329"/>
                    </a:lnTo>
                    <a:lnTo>
                      <a:pt x="1255" y="332"/>
                    </a:lnTo>
                    <a:lnTo>
                      <a:pt x="1319" y="337"/>
                    </a:lnTo>
                    <a:lnTo>
                      <a:pt x="1370" y="341"/>
                    </a:lnTo>
                    <a:lnTo>
                      <a:pt x="1428" y="347"/>
                    </a:lnTo>
                    <a:lnTo>
                      <a:pt x="1480" y="355"/>
                    </a:lnTo>
                    <a:lnTo>
                      <a:pt x="1522" y="367"/>
                    </a:lnTo>
                    <a:lnTo>
                      <a:pt x="1554" y="378"/>
                    </a:lnTo>
                    <a:lnTo>
                      <a:pt x="1576" y="390"/>
                    </a:lnTo>
                    <a:lnTo>
                      <a:pt x="1598" y="404"/>
                    </a:lnTo>
                    <a:lnTo>
                      <a:pt x="1610" y="419"/>
                    </a:lnTo>
                    <a:lnTo>
                      <a:pt x="1620" y="440"/>
                    </a:lnTo>
                    <a:lnTo>
                      <a:pt x="1630" y="461"/>
                    </a:lnTo>
                    <a:lnTo>
                      <a:pt x="1636" y="477"/>
                    </a:lnTo>
                    <a:lnTo>
                      <a:pt x="1642" y="494"/>
                    </a:lnTo>
                    <a:lnTo>
                      <a:pt x="1644" y="510"/>
                    </a:lnTo>
                    <a:lnTo>
                      <a:pt x="1636" y="525"/>
                    </a:lnTo>
                    <a:lnTo>
                      <a:pt x="1656" y="514"/>
                    </a:lnTo>
                    <a:lnTo>
                      <a:pt x="1672" y="503"/>
                    </a:lnTo>
                    <a:lnTo>
                      <a:pt x="1688" y="489"/>
                    </a:lnTo>
                    <a:lnTo>
                      <a:pt x="1700" y="474"/>
                    </a:lnTo>
                    <a:lnTo>
                      <a:pt x="1708" y="462"/>
                    </a:lnTo>
                    <a:lnTo>
                      <a:pt x="1714" y="446"/>
                    </a:lnTo>
                    <a:lnTo>
                      <a:pt x="1716" y="420"/>
                    </a:lnTo>
                    <a:lnTo>
                      <a:pt x="1714" y="386"/>
                    </a:lnTo>
                    <a:lnTo>
                      <a:pt x="1710" y="347"/>
                    </a:lnTo>
                    <a:lnTo>
                      <a:pt x="1706" y="310"/>
                    </a:lnTo>
                    <a:lnTo>
                      <a:pt x="1698" y="274"/>
                    </a:lnTo>
                    <a:lnTo>
                      <a:pt x="1690" y="253"/>
                    </a:lnTo>
                    <a:lnTo>
                      <a:pt x="1676" y="234"/>
                    </a:lnTo>
                    <a:lnTo>
                      <a:pt x="1654" y="217"/>
                    </a:lnTo>
                    <a:lnTo>
                      <a:pt x="1630" y="205"/>
                    </a:lnTo>
                    <a:lnTo>
                      <a:pt x="1602" y="196"/>
                    </a:lnTo>
                    <a:lnTo>
                      <a:pt x="1560" y="188"/>
                    </a:lnTo>
                    <a:lnTo>
                      <a:pt x="1514" y="181"/>
                    </a:lnTo>
                    <a:lnTo>
                      <a:pt x="1458" y="176"/>
                    </a:lnTo>
                    <a:lnTo>
                      <a:pt x="1396" y="173"/>
                    </a:lnTo>
                    <a:lnTo>
                      <a:pt x="1319" y="171"/>
                    </a:lnTo>
                    <a:lnTo>
                      <a:pt x="909" y="162"/>
                    </a:lnTo>
                    <a:lnTo>
                      <a:pt x="549" y="158"/>
                    </a:lnTo>
                    <a:lnTo>
                      <a:pt x="455" y="155"/>
                    </a:lnTo>
                    <a:lnTo>
                      <a:pt x="398" y="152"/>
                    </a:lnTo>
                    <a:lnTo>
                      <a:pt x="342" y="146"/>
                    </a:lnTo>
                    <a:lnTo>
                      <a:pt x="294" y="139"/>
                    </a:lnTo>
                    <a:lnTo>
                      <a:pt x="248" y="130"/>
                    </a:lnTo>
                    <a:lnTo>
                      <a:pt x="208" y="120"/>
                    </a:lnTo>
                    <a:lnTo>
                      <a:pt x="174" y="106"/>
                    </a:lnTo>
                    <a:lnTo>
                      <a:pt x="150" y="91"/>
                    </a:lnTo>
                    <a:lnTo>
                      <a:pt x="134" y="77"/>
                    </a:lnTo>
                    <a:lnTo>
                      <a:pt x="124" y="58"/>
                    </a:lnTo>
                    <a:lnTo>
                      <a:pt x="120" y="42"/>
                    </a:lnTo>
                    <a:lnTo>
                      <a:pt x="124" y="25"/>
                    </a:lnTo>
                    <a:lnTo>
                      <a:pt x="1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FFB9FF"/>
                  </a:gs>
                </a:gsLst>
                <a:lin ang="5400000" scaled="1"/>
              </a:gra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30"/>
              <p:cNvSpPr>
                <a:spLocks/>
              </p:cNvSpPr>
              <p:nvPr/>
            </p:nvSpPr>
            <p:spPr bwMode="auto">
              <a:xfrm>
                <a:off x="2463" y="2146"/>
                <a:ext cx="838" cy="524"/>
              </a:xfrm>
              <a:custGeom>
                <a:avLst/>
                <a:gdLst/>
                <a:ahLst/>
                <a:cxnLst>
                  <a:cxn ang="0">
                    <a:pos x="104" y="18"/>
                  </a:cxn>
                  <a:cxn ang="0">
                    <a:pos x="50" y="48"/>
                  </a:cxn>
                  <a:cxn ang="0">
                    <a:pos x="16" y="90"/>
                  </a:cxn>
                  <a:cxn ang="0">
                    <a:pos x="0" y="143"/>
                  </a:cxn>
                  <a:cxn ang="0">
                    <a:pos x="6" y="204"/>
                  </a:cxn>
                  <a:cxn ang="0">
                    <a:pos x="30" y="244"/>
                  </a:cxn>
                  <a:cxn ang="0">
                    <a:pos x="74" y="274"/>
                  </a:cxn>
                  <a:cxn ang="0">
                    <a:pos x="136" y="294"/>
                  </a:cxn>
                  <a:cxn ang="0">
                    <a:pos x="222" y="308"/>
                  </a:cxn>
                  <a:cxn ang="0">
                    <a:pos x="352" y="312"/>
                  </a:cxn>
                  <a:cxn ang="0">
                    <a:pos x="1163" y="327"/>
                  </a:cxn>
                  <a:cxn ang="0">
                    <a:pos x="1288" y="334"/>
                  </a:cxn>
                  <a:cxn ang="0">
                    <a:pos x="1394" y="345"/>
                  </a:cxn>
                  <a:cxn ang="0">
                    <a:pos x="1486" y="365"/>
                  </a:cxn>
                  <a:cxn ang="0">
                    <a:pos x="1538" y="389"/>
                  </a:cxn>
                  <a:cxn ang="0">
                    <a:pos x="1572" y="419"/>
                  </a:cxn>
                  <a:cxn ang="0">
                    <a:pos x="1592" y="461"/>
                  </a:cxn>
                  <a:cxn ang="0">
                    <a:pos x="1602" y="493"/>
                  </a:cxn>
                  <a:cxn ang="0">
                    <a:pos x="1598" y="524"/>
                  </a:cxn>
                  <a:cxn ang="0">
                    <a:pos x="1632" y="502"/>
                  </a:cxn>
                  <a:cxn ang="0">
                    <a:pos x="1660" y="474"/>
                  </a:cxn>
                  <a:cxn ang="0">
                    <a:pos x="1674" y="446"/>
                  </a:cxn>
                  <a:cxn ang="0">
                    <a:pos x="1674" y="385"/>
                  </a:cxn>
                  <a:cxn ang="0">
                    <a:pos x="1666" y="308"/>
                  </a:cxn>
                  <a:cxn ang="0">
                    <a:pos x="1650" y="251"/>
                  </a:cxn>
                  <a:cxn ang="0">
                    <a:pos x="1614" y="215"/>
                  </a:cxn>
                  <a:cxn ang="0">
                    <a:pos x="1564" y="193"/>
                  </a:cxn>
                  <a:cxn ang="0">
                    <a:pos x="1478" y="178"/>
                  </a:cxn>
                  <a:cxn ang="0">
                    <a:pos x="1364" y="170"/>
                  </a:cxn>
                  <a:cxn ang="0">
                    <a:pos x="889" y="160"/>
                  </a:cxn>
                  <a:cxn ang="0">
                    <a:pos x="447" y="153"/>
                  </a:cxn>
                  <a:cxn ang="0">
                    <a:pos x="334" y="144"/>
                  </a:cxn>
                  <a:cxn ang="0">
                    <a:pos x="244" y="128"/>
                  </a:cxn>
                  <a:cxn ang="0">
                    <a:pos x="172" y="104"/>
                  </a:cxn>
                  <a:cxn ang="0">
                    <a:pos x="134" y="74"/>
                  </a:cxn>
                  <a:cxn ang="0">
                    <a:pos x="122" y="38"/>
                  </a:cxn>
                  <a:cxn ang="0">
                    <a:pos x="158" y="0"/>
                  </a:cxn>
                </a:cxnLst>
                <a:rect l="0" t="0" r="r" b="b"/>
                <a:pathLst>
                  <a:path w="1676" h="524">
                    <a:moveTo>
                      <a:pt x="158" y="0"/>
                    </a:moveTo>
                    <a:lnTo>
                      <a:pt x="104" y="18"/>
                    </a:lnTo>
                    <a:lnTo>
                      <a:pt x="72" y="33"/>
                    </a:lnTo>
                    <a:lnTo>
                      <a:pt x="50" y="48"/>
                    </a:lnTo>
                    <a:lnTo>
                      <a:pt x="32" y="66"/>
                    </a:lnTo>
                    <a:lnTo>
                      <a:pt x="16" y="90"/>
                    </a:lnTo>
                    <a:lnTo>
                      <a:pt x="8" y="122"/>
                    </a:lnTo>
                    <a:lnTo>
                      <a:pt x="0" y="143"/>
                    </a:lnTo>
                    <a:lnTo>
                      <a:pt x="0" y="173"/>
                    </a:lnTo>
                    <a:lnTo>
                      <a:pt x="6" y="204"/>
                    </a:lnTo>
                    <a:lnTo>
                      <a:pt x="14" y="224"/>
                    </a:lnTo>
                    <a:lnTo>
                      <a:pt x="30" y="244"/>
                    </a:lnTo>
                    <a:lnTo>
                      <a:pt x="50" y="259"/>
                    </a:lnTo>
                    <a:lnTo>
                      <a:pt x="74" y="274"/>
                    </a:lnTo>
                    <a:lnTo>
                      <a:pt x="104" y="285"/>
                    </a:lnTo>
                    <a:lnTo>
                      <a:pt x="136" y="294"/>
                    </a:lnTo>
                    <a:lnTo>
                      <a:pt x="174" y="302"/>
                    </a:lnTo>
                    <a:lnTo>
                      <a:pt x="222" y="308"/>
                    </a:lnTo>
                    <a:lnTo>
                      <a:pt x="276" y="311"/>
                    </a:lnTo>
                    <a:lnTo>
                      <a:pt x="352" y="312"/>
                    </a:lnTo>
                    <a:lnTo>
                      <a:pt x="757" y="321"/>
                    </a:lnTo>
                    <a:lnTo>
                      <a:pt x="1163" y="327"/>
                    </a:lnTo>
                    <a:lnTo>
                      <a:pt x="1225" y="330"/>
                    </a:lnTo>
                    <a:lnTo>
                      <a:pt x="1288" y="334"/>
                    </a:lnTo>
                    <a:lnTo>
                      <a:pt x="1338" y="339"/>
                    </a:lnTo>
                    <a:lnTo>
                      <a:pt x="1394" y="345"/>
                    </a:lnTo>
                    <a:lnTo>
                      <a:pt x="1446" y="353"/>
                    </a:lnTo>
                    <a:lnTo>
                      <a:pt x="1486" y="365"/>
                    </a:lnTo>
                    <a:lnTo>
                      <a:pt x="1518" y="376"/>
                    </a:lnTo>
                    <a:lnTo>
                      <a:pt x="1538" y="389"/>
                    </a:lnTo>
                    <a:lnTo>
                      <a:pt x="1560" y="404"/>
                    </a:lnTo>
                    <a:lnTo>
                      <a:pt x="1572" y="419"/>
                    </a:lnTo>
                    <a:lnTo>
                      <a:pt x="1582" y="438"/>
                    </a:lnTo>
                    <a:lnTo>
                      <a:pt x="1592" y="461"/>
                    </a:lnTo>
                    <a:lnTo>
                      <a:pt x="1598" y="477"/>
                    </a:lnTo>
                    <a:lnTo>
                      <a:pt x="1602" y="493"/>
                    </a:lnTo>
                    <a:lnTo>
                      <a:pt x="1604" y="509"/>
                    </a:lnTo>
                    <a:lnTo>
                      <a:pt x="1598" y="524"/>
                    </a:lnTo>
                    <a:lnTo>
                      <a:pt x="1616" y="513"/>
                    </a:lnTo>
                    <a:lnTo>
                      <a:pt x="1632" y="502"/>
                    </a:lnTo>
                    <a:lnTo>
                      <a:pt x="1648" y="488"/>
                    </a:lnTo>
                    <a:lnTo>
                      <a:pt x="1660" y="474"/>
                    </a:lnTo>
                    <a:lnTo>
                      <a:pt x="1668" y="462"/>
                    </a:lnTo>
                    <a:lnTo>
                      <a:pt x="1674" y="446"/>
                    </a:lnTo>
                    <a:lnTo>
                      <a:pt x="1676" y="420"/>
                    </a:lnTo>
                    <a:lnTo>
                      <a:pt x="1674" y="385"/>
                    </a:lnTo>
                    <a:lnTo>
                      <a:pt x="1670" y="345"/>
                    </a:lnTo>
                    <a:lnTo>
                      <a:pt x="1666" y="308"/>
                    </a:lnTo>
                    <a:lnTo>
                      <a:pt x="1658" y="272"/>
                    </a:lnTo>
                    <a:lnTo>
                      <a:pt x="1650" y="251"/>
                    </a:lnTo>
                    <a:lnTo>
                      <a:pt x="1636" y="232"/>
                    </a:lnTo>
                    <a:lnTo>
                      <a:pt x="1614" y="215"/>
                    </a:lnTo>
                    <a:lnTo>
                      <a:pt x="1592" y="202"/>
                    </a:lnTo>
                    <a:lnTo>
                      <a:pt x="1564" y="193"/>
                    </a:lnTo>
                    <a:lnTo>
                      <a:pt x="1524" y="185"/>
                    </a:lnTo>
                    <a:lnTo>
                      <a:pt x="1478" y="178"/>
                    </a:lnTo>
                    <a:lnTo>
                      <a:pt x="1424" y="173"/>
                    </a:lnTo>
                    <a:lnTo>
                      <a:pt x="1364" y="170"/>
                    </a:lnTo>
                    <a:lnTo>
                      <a:pt x="1288" y="168"/>
                    </a:lnTo>
                    <a:lnTo>
                      <a:pt x="889" y="160"/>
                    </a:lnTo>
                    <a:lnTo>
                      <a:pt x="537" y="156"/>
                    </a:lnTo>
                    <a:lnTo>
                      <a:pt x="447" y="153"/>
                    </a:lnTo>
                    <a:lnTo>
                      <a:pt x="384" y="150"/>
                    </a:lnTo>
                    <a:lnTo>
                      <a:pt x="334" y="144"/>
                    </a:lnTo>
                    <a:lnTo>
                      <a:pt x="290" y="137"/>
                    </a:lnTo>
                    <a:lnTo>
                      <a:pt x="244" y="128"/>
                    </a:lnTo>
                    <a:lnTo>
                      <a:pt x="206" y="118"/>
                    </a:lnTo>
                    <a:lnTo>
                      <a:pt x="172" y="104"/>
                    </a:lnTo>
                    <a:lnTo>
                      <a:pt x="150" y="89"/>
                    </a:lnTo>
                    <a:lnTo>
                      <a:pt x="134" y="74"/>
                    </a:lnTo>
                    <a:lnTo>
                      <a:pt x="124" y="55"/>
                    </a:lnTo>
                    <a:lnTo>
                      <a:pt x="122" y="38"/>
                    </a:lnTo>
                    <a:lnTo>
                      <a:pt x="124" y="21"/>
                    </a:lnTo>
                    <a:lnTo>
                      <a:pt x="1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FFB9FF"/>
                  </a:gs>
                </a:gsLst>
                <a:lin ang="5400000" scaled="1"/>
              </a:gra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" name="Group 14"/>
          <p:cNvGrpSpPr/>
          <p:nvPr/>
        </p:nvGrpSpPr>
        <p:grpSpPr>
          <a:xfrm>
            <a:off x="0" y="838200"/>
            <a:ext cx="9144000" cy="1652588"/>
            <a:chOff x="304800" y="1066800"/>
            <a:chExt cx="9024556" cy="16525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 15"/>
          <p:cNvGrpSpPr/>
          <p:nvPr/>
        </p:nvGrpSpPr>
        <p:grpSpPr>
          <a:xfrm>
            <a:off x="3434502" y="2022117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24" name="Group 32"/>
          <p:cNvGrpSpPr/>
          <p:nvPr/>
        </p:nvGrpSpPr>
        <p:grpSpPr>
          <a:xfrm>
            <a:off x="2514600" y="1709737"/>
            <a:ext cx="1017588" cy="576263"/>
            <a:chOff x="2411412" y="5105400"/>
            <a:chExt cx="1017588" cy="5762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914400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40"/>
          <p:cNvGrpSpPr/>
          <p:nvPr/>
        </p:nvGrpSpPr>
        <p:grpSpPr>
          <a:xfrm>
            <a:off x="2678805" y="2070279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42" name="Oval 4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2" y="1358721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6629400" y="1981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62800" y="199622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226225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29400" y="225058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96564" y="1296474"/>
            <a:ext cx="1770636" cy="461665"/>
          </a:xfrm>
          <a:prstGeom prst="rect">
            <a:avLst/>
          </a:prstGeom>
          <a:solidFill>
            <a:srgbClr val="E7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G-Protein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47800" y="12192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36725" y="148321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838200" y="3048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46"/>
          <p:cNvGrpSpPr/>
          <p:nvPr/>
        </p:nvGrpSpPr>
        <p:grpSpPr>
          <a:xfrm>
            <a:off x="1524000" y="2286000"/>
            <a:ext cx="690775" cy="200025"/>
            <a:chOff x="4567025" y="3657600"/>
            <a:chExt cx="690775" cy="200025"/>
          </a:xfrm>
        </p:grpSpPr>
        <p:sp>
          <p:nvSpPr>
            <p:cNvPr id="64" name="Oval 63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609600" y="9144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81000" y="9144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0987" y="4572000"/>
            <a:ext cx="658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TextBox 89"/>
          <p:cNvSpPr txBox="1"/>
          <p:nvPr/>
        </p:nvSpPr>
        <p:spPr>
          <a:xfrm>
            <a:off x="4648200" y="5117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PKA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91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055613" y="5012507"/>
            <a:ext cx="450202" cy="287509"/>
          </a:xfrm>
          <a:prstGeom prst="rect">
            <a:avLst/>
          </a:prstGeom>
          <a:noFill/>
        </p:spPr>
      </p:pic>
      <p:pic>
        <p:nvPicPr>
          <p:cNvPr id="92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599"/>
          <a:stretch>
            <a:fillRect/>
          </a:stretch>
        </p:blipFill>
        <p:spPr bwMode="auto">
          <a:xfrm rot="20456669">
            <a:off x="5067318" y="5331523"/>
            <a:ext cx="429646" cy="305613"/>
          </a:xfrm>
          <a:prstGeom prst="rect">
            <a:avLst/>
          </a:prstGeom>
          <a:noFill/>
        </p:spPr>
      </p:pic>
      <p:sp>
        <p:nvSpPr>
          <p:cNvPr id="93" name="Flowchart: Punched Tape 92"/>
          <p:cNvSpPr/>
          <p:nvPr/>
        </p:nvSpPr>
        <p:spPr>
          <a:xfrm rot="1167081">
            <a:off x="318582" y="482221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Stored Data 93"/>
          <p:cNvSpPr/>
          <p:nvPr/>
        </p:nvSpPr>
        <p:spPr>
          <a:xfrm rot="9172379">
            <a:off x="3397142" y="6259670"/>
            <a:ext cx="457200" cy="304800"/>
          </a:xfrm>
          <a:prstGeom prst="flowChartOnlineStorage">
            <a:avLst/>
          </a:prstGeom>
          <a:solidFill>
            <a:srgbClr val="79C9FF"/>
          </a:soli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Lightning Bolt 94"/>
          <p:cNvSpPr/>
          <p:nvPr/>
        </p:nvSpPr>
        <p:spPr>
          <a:xfrm rot="4656380">
            <a:off x="5010723" y="5603021"/>
            <a:ext cx="622818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86600" y="609600"/>
            <a:ext cx="1905000" cy="36933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Adenyle</a:t>
            </a: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cyclase</a:t>
            </a:r>
            <a:endParaRPr lang="en-US" sz="22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grpSp>
        <p:nvGrpSpPr>
          <p:cNvPr id="67" name="Group 14"/>
          <p:cNvGrpSpPr/>
          <p:nvPr/>
        </p:nvGrpSpPr>
        <p:grpSpPr>
          <a:xfrm>
            <a:off x="0" y="2907268"/>
            <a:ext cx="9144000" cy="1652588"/>
            <a:chOff x="304800" y="1066800"/>
            <a:chExt cx="9024556" cy="1652588"/>
          </a:xfrm>
        </p:grpSpPr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0" name="Group 15"/>
          <p:cNvGrpSpPr/>
          <p:nvPr/>
        </p:nvGrpSpPr>
        <p:grpSpPr>
          <a:xfrm>
            <a:off x="3434502" y="4091185"/>
            <a:ext cx="685800" cy="390525"/>
            <a:chOff x="3429000" y="5410200"/>
            <a:chExt cx="838200" cy="457200"/>
          </a:xfrm>
        </p:grpSpPr>
        <p:sp>
          <p:nvSpPr>
            <p:cNvPr id="101" name="Rounded Rectangle 100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02" name="Snip and Round Single Corner Rectangle 101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983468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4" name="Group 40"/>
          <p:cNvGrpSpPr/>
          <p:nvPr/>
        </p:nvGrpSpPr>
        <p:grpSpPr>
          <a:xfrm>
            <a:off x="1981200" y="4191000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105" name="Oval 104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2" y="3427789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" name="TextBox 107"/>
          <p:cNvSpPr txBox="1"/>
          <p:nvPr/>
        </p:nvSpPr>
        <p:spPr>
          <a:xfrm>
            <a:off x="7086600" y="4038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620000" y="405362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620000" y="431965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086600" y="430798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447800" y="328826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036725" y="355228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1447800" y="2831068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3158" y="3440668"/>
            <a:ext cx="76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" name="Hexagon 115"/>
          <p:cNvSpPr/>
          <p:nvPr/>
        </p:nvSpPr>
        <p:spPr>
          <a:xfrm rot="1253932">
            <a:off x="5451942" y="4693383"/>
            <a:ext cx="306924" cy="290632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6400800" y="4800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cAMP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09600" y="2983468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81000" y="2983468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85800" y="4050268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0" y="3440668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Channels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122" name="Group 32"/>
          <p:cNvGrpSpPr/>
          <p:nvPr/>
        </p:nvGrpSpPr>
        <p:grpSpPr>
          <a:xfrm>
            <a:off x="5486400" y="3758347"/>
            <a:ext cx="1017588" cy="576263"/>
            <a:chOff x="2411412" y="5105400"/>
            <a:chExt cx="1017588" cy="576263"/>
          </a:xfrm>
        </p:grpSpPr>
        <p:pic>
          <p:nvPicPr>
            <p:cNvPr id="1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4" name="TextBox 123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grpSp>
        <p:nvGrpSpPr>
          <p:cNvPr id="125" name="Group 46"/>
          <p:cNvGrpSpPr/>
          <p:nvPr/>
        </p:nvGrpSpPr>
        <p:grpSpPr>
          <a:xfrm>
            <a:off x="5633825" y="4093131"/>
            <a:ext cx="690775" cy="200025"/>
            <a:chOff x="4567025" y="3657600"/>
            <a:chExt cx="690775" cy="200025"/>
          </a:xfrm>
        </p:grpSpPr>
        <p:sp>
          <p:nvSpPr>
            <p:cNvPr id="126" name="Oval 125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0" y="2680252"/>
            <a:ext cx="9144000" cy="158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4953000" y="6465332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304800" y="4615221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37" name="Arc 136"/>
          <p:cNvSpPr/>
          <p:nvPr/>
        </p:nvSpPr>
        <p:spPr>
          <a:xfrm flipH="1">
            <a:off x="6705600" y="4343400"/>
            <a:ext cx="914400" cy="60960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Arrow Connector 138"/>
          <p:cNvCxnSpPr>
            <a:stCxn id="137" idx="2"/>
          </p:cNvCxnSpPr>
          <p:nvPr/>
        </p:nvCxnSpPr>
        <p:spPr>
          <a:xfrm rot="5400000">
            <a:off x="6591300" y="4762500"/>
            <a:ext cx="228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Arc 140"/>
          <p:cNvSpPr/>
          <p:nvPr/>
        </p:nvSpPr>
        <p:spPr>
          <a:xfrm flipH="1">
            <a:off x="6019800" y="5029200"/>
            <a:ext cx="914400" cy="60960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Hexagon 141"/>
          <p:cNvSpPr/>
          <p:nvPr/>
        </p:nvSpPr>
        <p:spPr>
          <a:xfrm rot="1253932">
            <a:off x="6525775" y="4485632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Hexagon 142"/>
          <p:cNvSpPr/>
          <p:nvPr/>
        </p:nvSpPr>
        <p:spPr>
          <a:xfrm rot="1253932">
            <a:off x="5657882" y="4998185"/>
            <a:ext cx="306924" cy="290632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Hexagon 143"/>
          <p:cNvSpPr/>
          <p:nvPr/>
        </p:nvSpPr>
        <p:spPr>
          <a:xfrm rot="1253932">
            <a:off x="5680542" y="5379185"/>
            <a:ext cx="306924" cy="290632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Hexagon 144"/>
          <p:cNvSpPr/>
          <p:nvPr/>
        </p:nvSpPr>
        <p:spPr>
          <a:xfrm rot="1253932">
            <a:off x="5451942" y="5683983"/>
            <a:ext cx="306924" cy="290632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895600" y="4800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 Narrow" pitchFamily="34" charset="0"/>
              </a:rPr>
              <a:t>Phosphorylate</a:t>
            </a:r>
            <a:r>
              <a:rPr lang="en-US" sz="2000" b="1" dirty="0" smtClean="0">
                <a:latin typeface="Arial Narrow" pitchFamily="34" charset="0"/>
              </a:rPr>
              <a:t>  Proteins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3657600" y="63246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 rot="10800000">
            <a:off x="4267200" y="53340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rot="10800000">
            <a:off x="1295400" y="4267200"/>
            <a:ext cx="15240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rot="10800000" flipV="1">
            <a:off x="1752600" y="5105400"/>
            <a:ext cx="10668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94" idx="3"/>
          </p:cNvCxnSpPr>
          <p:nvPr/>
        </p:nvCxnSpPr>
        <p:spPr>
          <a:xfrm rot="16200000" flipH="1">
            <a:off x="2466674" y="5458126"/>
            <a:ext cx="1376159" cy="6707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2819400" y="5105400"/>
            <a:ext cx="198120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1752600" y="457200"/>
            <a:ext cx="3124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No receptor activation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133600" y="2743200"/>
            <a:ext cx="35814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Ligand</a:t>
            </a:r>
            <a:r>
              <a:rPr lang="en-US" sz="2400" b="1" dirty="0" smtClean="0">
                <a:solidFill>
                  <a:schemeClr val="tx1"/>
                </a:solidFill>
              </a:rPr>
              <a:t> binding activates it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524000" y="1981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GTP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616200" y="21717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GDP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905000" y="426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GDP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486400" y="4202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GTP</a:t>
            </a:r>
            <a:endParaRPr lang="en-US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-381000" y="0"/>
            <a:ext cx="9525000" cy="9220200"/>
            <a:chOff x="-381000" y="0"/>
            <a:chExt cx="9525000" cy="9220200"/>
          </a:xfrm>
        </p:grpSpPr>
        <p:sp>
          <p:nvSpPr>
            <p:cNvPr id="86" name="Rectangle 8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Chord 86"/>
            <p:cNvSpPr/>
            <p:nvPr/>
          </p:nvSpPr>
          <p:spPr>
            <a:xfrm rot="5400000" flipV="1">
              <a:off x="-10194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35277" y="5924973"/>
              <a:ext cx="2287876" cy="462281"/>
              <a:chOff x="4177" y="229"/>
              <a:chExt cx="1220" cy="273"/>
            </a:xfrm>
          </p:grpSpPr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 rot="-4040240">
                <a:off x="4662" y="-247"/>
                <a:ext cx="249" cy="1220"/>
                <a:chOff x="2498" y="1208"/>
                <a:chExt cx="797" cy="1893"/>
              </a:xfrm>
            </p:grpSpPr>
            <p:sp>
              <p:nvSpPr>
                <p:cNvPr id="133223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>
                    <a:gd name="T0" fmla="*/ 901 w 1544"/>
                    <a:gd name="T1" fmla="*/ 228 h 630"/>
                    <a:gd name="T2" fmla="*/ 1009 w 1544"/>
                    <a:gd name="T3" fmla="*/ 196 h 630"/>
                    <a:gd name="T4" fmla="*/ 1111 w 1544"/>
                    <a:gd name="T5" fmla="*/ 163 h 630"/>
                    <a:gd name="T6" fmla="*/ 1194 w 1544"/>
                    <a:gd name="T7" fmla="*/ 131 h 630"/>
                    <a:gd name="T8" fmla="*/ 1248 w 1544"/>
                    <a:gd name="T9" fmla="*/ 103 h 630"/>
                    <a:gd name="T10" fmla="*/ 1284 w 1544"/>
                    <a:gd name="T11" fmla="*/ 79 h 630"/>
                    <a:gd name="T12" fmla="*/ 1312 w 1544"/>
                    <a:gd name="T13" fmla="*/ 56 h 630"/>
                    <a:gd name="T14" fmla="*/ 1330 w 1544"/>
                    <a:gd name="T15" fmla="*/ 31 h 630"/>
                    <a:gd name="T16" fmla="*/ 1342 w 1544"/>
                    <a:gd name="T17" fmla="*/ 0 h 630"/>
                    <a:gd name="T18" fmla="*/ 1390 w 1544"/>
                    <a:gd name="T19" fmla="*/ 5 h 630"/>
                    <a:gd name="T20" fmla="*/ 1428 w 1544"/>
                    <a:gd name="T21" fmla="*/ 19 h 630"/>
                    <a:gd name="T22" fmla="*/ 1474 w 1544"/>
                    <a:gd name="T23" fmla="*/ 37 h 630"/>
                    <a:gd name="T24" fmla="*/ 1498 w 1544"/>
                    <a:gd name="T25" fmla="*/ 61 h 630"/>
                    <a:gd name="T26" fmla="*/ 1514 w 1544"/>
                    <a:gd name="T27" fmla="*/ 82 h 630"/>
                    <a:gd name="T28" fmla="*/ 1526 w 1544"/>
                    <a:gd name="T29" fmla="*/ 103 h 630"/>
                    <a:gd name="T30" fmla="*/ 1538 w 1544"/>
                    <a:gd name="T31" fmla="*/ 124 h 630"/>
                    <a:gd name="T32" fmla="*/ 1544 w 1544"/>
                    <a:gd name="T33" fmla="*/ 151 h 630"/>
                    <a:gd name="T34" fmla="*/ 1538 w 1544"/>
                    <a:gd name="T35" fmla="*/ 172 h 630"/>
                    <a:gd name="T36" fmla="*/ 1516 w 1544"/>
                    <a:gd name="T37" fmla="*/ 191 h 630"/>
                    <a:gd name="T38" fmla="*/ 1478 w 1544"/>
                    <a:gd name="T39" fmla="*/ 212 h 630"/>
                    <a:gd name="T40" fmla="*/ 1436 w 1544"/>
                    <a:gd name="T41" fmla="*/ 228 h 630"/>
                    <a:gd name="T42" fmla="*/ 1392 w 1544"/>
                    <a:gd name="T43" fmla="*/ 245 h 630"/>
                    <a:gd name="T44" fmla="*/ 881 w 1544"/>
                    <a:gd name="T45" fmla="*/ 408 h 630"/>
                    <a:gd name="T46" fmla="*/ 417 w 1544"/>
                    <a:gd name="T47" fmla="*/ 543 h 630"/>
                    <a:gd name="T48" fmla="*/ 353 w 1544"/>
                    <a:gd name="T49" fmla="*/ 561 h 630"/>
                    <a:gd name="T50" fmla="*/ 327 w 1544"/>
                    <a:gd name="T51" fmla="*/ 572 h 630"/>
                    <a:gd name="T52" fmla="*/ 303 w 1544"/>
                    <a:gd name="T53" fmla="*/ 586 h 630"/>
                    <a:gd name="T54" fmla="*/ 284 w 1544"/>
                    <a:gd name="T55" fmla="*/ 603 h 630"/>
                    <a:gd name="T56" fmla="*/ 266 w 1544"/>
                    <a:gd name="T57" fmla="*/ 630 h 630"/>
                    <a:gd name="T58" fmla="*/ 154 w 1544"/>
                    <a:gd name="T59" fmla="*/ 619 h 630"/>
                    <a:gd name="T60" fmla="*/ 58 w 1544"/>
                    <a:gd name="T61" fmla="*/ 591 h 630"/>
                    <a:gd name="T62" fmla="*/ 22 w 1544"/>
                    <a:gd name="T63" fmla="*/ 570 h 630"/>
                    <a:gd name="T64" fmla="*/ 0 w 1544"/>
                    <a:gd name="T65" fmla="*/ 552 h 630"/>
                    <a:gd name="T66" fmla="*/ 4 w 1544"/>
                    <a:gd name="T67" fmla="*/ 528 h 630"/>
                    <a:gd name="T68" fmla="*/ 6 w 1544"/>
                    <a:gd name="T69" fmla="*/ 510 h 630"/>
                    <a:gd name="T70" fmla="*/ 50 w 1544"/>
                    <a:gd name="T71" fmla="*/ 481 h 630"/>
                    <a:gd name="T72" fmla="*/ 84 w 1544"/>
                    <a:gd name="T73" fmla="*/ 467 h 630"/>
                    <a:gd name="T74" fmla="*/ 132 w 1544"/>
                    <a:gd name="T75" fmla="*/ 451 h 630"/>
                    <a:gd name="T76" fmla="*/ 180 w 1544"/>
                    <a:gd name="T77" fmla="*/ 434 h 630"/>
                    <a:gd name="T78" fmla="*/ 264 w 1544"/>
                    <a:gd name="T79" fmla="*/ 409 h 630"/>
                    <a:gd name="T80" fmla="*/ 381 w 1544"/>
                    <a:gd name="T81" fmla="*/ 376 h 630"/>
                    <a:gd name="T82" fmla="*/ 901 w 1544"/>
                    <a:gd name="T83" fmla="*/ 228 h 63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544"/>
                    <a:gd name="T127" fmla="*/ 0 h 630"/>
                    <a:gd name="T128" fmla="*/ 1544 w 1544"/>
                    <a:gd name="T129" fmla="*/ 630 h 63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4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>
                    <a:gd name="T0" fmla="*/ 695 w 1530"/>
                    <a:gd name="T1" fmla="*/ 295 h 677"/>
                    <a:gd name="T2" fmla="*/ 919 w 1530"/>
                    <a:gd name="T3" fmla="*/ 224 h 677"/>
                    <a:gd name="T4" fmla="*/ 1067 w 1530"/>
                    <a:gd name="T5" fmla="*/ 178 h 677"/>
                    <a:gd name="T6" fmla="*/ 1189 w 1530"/>
                    <a:gd name="T7" fmla="*/ 137 h 677"/>
                    <a:gd name="T8" fmla="*/ 1264 w 1530"/>
                    <a:gd name="T9" fmla="*/ 108 h 677"/>
                    <a:gd name="T10" fmla="*/ 1322 w 1530"/>
                    <a:gd name="T11" fmla="*/ 84 h 677"/>
                    <a:gd name="T12" fmla="*/ 1372 w 1530"/>
                    <a:gd name="T13" fmla="*/ 62 h 677"/>
                    <a:gd name="T14" fmla="*/ 1406 w 1530"/>
                    <a:gd name="T15" fmla="*/ 41 h 677"/>
                    <a:gd name="T16" fmla="*/ 1436 w 1530"/>
                    <a:gd name="T17" fmla="*/ 21 h 677"/>
                    <a:gd name="T18" fmla="*/ 1464 w 1530"/>
                    <a:gd name="T19" fmla="*/ 0 h 677"/>
                    <a:gd name="T20" fmla="*/ 1478 w 1530"/>
                    <a:gd name="T21" fmla="*/ 21 h 677"/>
                    <a:gd name="T22" fmla="*/ 1490 w 1530"/>
                    <a:gd name="T23" fmla="*/ 41 h 677"/>
                    <a:gd name="T24" fmla="*/ 1500 w 1530"/>
                    <a:gd name="T25" fmla="*/ 63 h 677"/>
                    <a:gd name="T26" fmla="*/ 1512 w 1530"/>
                    <a:gd name="T27" fmla="*/ 89 h 677"/>
                    <a:gd name="T28" fmla="*/ 1524 w 1530"/>
                    <a:gd name="T29" fmla="*/ 120 h 677"/>
                    <a:gd name="T30" fmla="*/ 1530 w 1530"/>
                    <a:gd name="T31" fmla="*/ 147 h 677"/>
                    <a:gd name="T32" fmla="*/ 1530 w 1530"/>
                    <a:gd name="T33" fmla="*/ 158 h 677"/>
                    <a:gd name="T34" fmla="*/ 1518 w 1530"/>
                    <a:gd name="T35" fmla="*/ 176 h 677"/>
                    <a:gd name="T36" fmla="*/ 1504 w 1530"/>
                    <a:gd name="T37" fmla="*/ 189 h 677"/>
                    <a:gd name="T38" fmla="*/ 1480 w 1530"/>
                    <a:gd name="T39" fmla="*/ 204 h 677"/>
                    <a:gd name="T40" fmla="*/ 1446 w 1530"/>
                    <a:gd name="T41" fmla="*/ 220 h 677"/>
                    <a:gd name="T42" fmla="*/ 1406 w 1530"/>
                    <a:gd name="T43" fmla="*/ 235 h 677"/>
                    <a:gd name="T44" fmla="*/ 1338 w 1530"/>
                    <a:gd name="T45" fmla="*/ 258 h 677"/>
                    <a:gd name="T46" fmla="*/ 1270 w 1530"/>
                    <a:gd name="T47" fmla="*/ 279 h 677"/>
                    <a:gd name="T48" fmla="*/ 707 w 1530"/>
                    <a:gd name="T49" fmla="*/ 456 h 677"/>
                    <a:gd name="T50" fmla="*/ 280 w 1530"/>
                    <a:gd name="T51" fmla="*/ 595 h 677"/>
                    <a:gd name="T52" fmla="*/ 246 w 1530"/>
                    <a:gd name="T53" fmla="*/ 607 h 677"/>
                    <a:gd name="T54" fmla="*/ 218 w 1530"/>
                    <a:gd name="T55" fmla="*/ 622 h 677"/>
                    <a:gd name="T56" fmla="*/ 200 w 1530"/>
                    <a:gd name="T57" fmla="*/ 635 h 677"/>
                    <a:gd name="T58" fmla="*/ 194 w 1530"/>
                    <a:gd name="T59" fmla="*/ 648 h 677"/>
                    <a:gd name="T60" fmla="*/ 192 w 1530"/>
                    <a:gd name="T61" fmla="*/ 662 h 677"/>
                    <a:gd name="T62" fmla="*/ 196 w 1530"/>
                    <a:gd name="T63" fmla="*/ 677 h 677"/>
                    <a:gd name="T64" fmla="*/ 176 w 1530"/>
                    <a:gd name="T65" fmla="*/ 673 h 677"/>
                    <a:gd name="T66" fmla="*/ 154 w 1530"/>
                    <a:gd name="T67" fmla="*/ 667 h 677"/>
                    <a:gd name="T68" fmla="*/ 128 w 1530"/>
                    <a:gd name="T69" fmla="*/ 660 h 677"/>
                    <a:gd name="T70" fmla="*/ 98 w 1530"/>
                    <a:gd name="T71" fmla="*/ 651 h 677"/>
                    <a:gd name="T72" fmla="*/ 70 w 1530"/>
                    <a:gd name="T73" fmla="*/ 640 h 677"/>
                    <a:gd name="T74" fmla="*/ 44 w 1530"/>
                    <a:gd name="T75" fmla="*/ 628 h 677"/>
                    <a:gd name="T76" fmla="*/ 24 w 1530"/>
                    <a:gd name="T77" fmla="*/ 614 h 677"/>
                    <a:gd name="T78" fmla="*/ 10 w 1530"/>
                    <a:gd name="T79" fmla="*/ 599 h 677"/>
                    <a:gd name="T80" fmla="*/ 2 w 1530"/>
                    <a:gd name="T81" fmla="*/ 582 h 677"/>
                    <a:gd name="T82" fmla="*/ 0 w 1530"/>
                    <a:gd name="T83" fmla="*/ 564 h 677"/>
                    <a:gd name="T84" fmla="*/ 4 w 1530"/>
                    <a:gd name="T85" fmla="*/ 546 h 677"/>
                    <a:gd name="T86" fmla="*/ 14 w 1530"/>
                    <a:gd name="T87" fmla="*/ 531 h 677"/>
                    <a:gd name="T88" fmla="*/ 30 w 1530"/>
                    <a:gd name="T89" fmla="*/ 518 h 677"/>
                    <a:gd name="T90" fmla="*/ 58 w 1530"/>
                    <a:gd name="T91" fmla="*/ 503 h 677"/>
                    <a:gd name="T92" fmla="*/ 100 w 1530"/>
                    <a:gd name="T93" fmla="*/ 486 h 677"/>
                    <a:gd name="T94" fmla="*/ 178 w 1530"/>
                    <a:gd name="T95" fmla="*/ 461 h 677"/>
                    <a:gd name="T96" fmla="*/ 415 w 1530"/>
                    <a:gd name="T97" fmla="*/ 388 h 677"/>
                    <a:gd name="T98" fmla="*/ 695 w 1530"/>
                    <a:gd name="T99" fmla="*/ 295 h 67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530"/>
                    <a:gd name="T151" fmla="*/ 0 h 677"/>
                    <a:gd name="T152" fmla="*/ 1530 w 1530"/>
                    <a:gd name="T153" fmla="*/ 677 h 67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5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>
                    <a:gd name="T0" fmla="*/ 775 w 1594"/>
                    <a:gd name="T1" fmla="*/ 284 h 677"/>
                    <a:gd name="T2" fmla="*/ 967 w 1594"/>
                    <a:gd name="T3" fmla="*/ 224 h 677"/>
                    <a:gd name="T4" fmla="*/ 1103 w 1594"/>
                    <a:gd name="T5" fmla="*/ 182 h 677"/>
                    <a:gd name="T6" fmla="*/ 1199 w 1594"/>
                    <a:gd name="T7" fmla="*/ 146 h 677"/>
                    <a:gd name="T8" fmla="*/ 1268 w 1594"/>
                    <a:gd name="T9" fmla="*/ 119 h 677"/>
                    <a:gd name="T10" fmla="*/ 1304 w 1594"/>
                    <a:gd name="T11" fmla="*/ 101 h 677"/>
                    <a:gd name="T12" fmla="*/ 1334 w 1594"/>
                    <a:gd name="T13" fmla="*/ 80 h 677"/>
                    <a:gd name="T14" fmla="*/ 1352 w 1594"/>
                    <a:gd name="T15" fmla="*/ 38 h 677"/>
                    <a:gd name="T16" fmla="*/ 1364 w 1594"/>
                    <a:gd name="T17" fmla="*/ 8 h 677"/>
                    <a:gd name="T18" fmla="*/ 1464 w 1594"/>
                    <a:gd name="T19" fmla="*/ 0 h 677"/>
                    <a:gd name="T20" fmla="*/ 1594 w 1594"/>
                    <a:gd name="T21" fmla="*/ 172 h 677"/>
                    <a:gd name="T22" fmla="*/ 1572 w 1594"/>
                    <a:gd name="T23" fmla="*/ 189 h 677"/>
                    <a:gd name="T24" fmla="*/ 1532 w 1594"/>
                    <a:gd name="T25" fmla="*/ 209 h 677"/>
                    <a:gd name="T26" fmla="*/ 1498 w 1594"/>
                    <a:gd name="T27" fmla="*/ 224 h 677"/>
                    <a:gd name="T28" fmla="*/ 1454 w 1594"/>
                    <a:gd name="T29" fmla="*/ 242 h 677"/>
                    <a:gd name="T30" fmla="*/ 1394 w 1594"/>
                    <a:gd name="T31" fmla="*/ 263 h 677"/>
                    <a:gd name="T32" fmla="*/ 1310 w 1594"/>
                    <a:gd name="T33" fmla="*/ 290 h 677"/>
                    <a:gd name="T34" fmla="*/ 735 w 1594"/>
                    <a:gd name="T35" fmla="*/ 457 h 677"/>
                    <a:gd name="T36" fmla="*/ 280 w 1594"/>
                    <a:gd name="T37" fmla="*/ 596 h 677"/>
                    <a:gd name="T38" fmla="*/ 248 w 1594"/>
                    <a:gd name="T39" fmla="*/ 608 h 677"/>
                    <a:gd name="T40" fmla="*/ 218 w 1594"/>
                    <a:gd name="T41" fmla="*/ 622 h 677"/>
                    <a:gd name="T42" fmla="*/ 200 w 1594"/>
                    <a:gd name="T43" fmla="*/ 635 h 677"/>
                    <a:gd name="T44" fmla="*/ 194 w 1594"/>
                    <a:gd name="T45" fmla="*/ 648 h 677"/>
                    <a:gd name="T46" fmla="*/ 192 w 1594"/>
                    <a:gd name="T47" fmla="*/ 662 h 677"/>
                    <a:gd name="T48" fmla="*/ 196 w 1594"/>
                    <a:gd name="T49" fmla="*/ 677 h 677"/>
                    <a:gd name="T50" fmla="*/ 176 w 1594"/>
                    <a:gd name="T51" fmla="*/ 673 h 677"/>
                    <a:gd name="T52" fmla="*/ 154 w 1594"/>
                    <a:gd name="T53" fmla="*/ 667 h 677"/>
                    <a:gd name="T54" fmla="*/ 128 w 1594"/>
                    <a:gd name="T55" fmla="*/ 660 h 677"/>
                    <a:gd name="T56" fmla="*/ 98 w 1594"/>
                    <a:gd name="T57" fmla="*/ 651 h 677"/>
                    <a:gd name="T58" fmla="*/ 70 w 1594"/>
                    <a:gd name="T59" fmla="*/ 640 h 677"/>
                    <a:gd name="T60" fmla="*/ 44 w 1594"/>
                    <a:gd name="T61" fmla="*/ 628 h 677"/>
                    <a:gd name="T62" fmla="*/ 24 w 1594"/>
                    <a:gd name="T63" fmla="*/ 614 h 677"/>
                    <a:gd name="T64" fmla="*/ 10 w 1594"/>
                    <a:gd name="T65" fmla="*/ 600 h 677"/>
                    <a:gd name="T66" fmla="*/ 2 w 1594"/>
                    <a:gd name="T67" fmla="*/ 583 h 677"/>
                    <a:gd name="T68" fmla="*/ 0 w 1594"/>
                    <a:gd name="T69" fmla="*/ 565 h 677"/>
                    <a:gd name="T70" fmla="*/ 4 w 1594"/>
                    <a:gd name="T71" fmla="*/ 547 h 677"/>
                    <a:gd name="T72" fmla="*/ 14 w 1594"/>
                    <a:gd name="T73" fmla="*/ 532 h 677"/>
                    <a:gd name="T74" fmla="*/ 30 w 1594"/>
                    <a:gd name="T75" fmla="*/ 519 h 677"/>
                    <a:gd name="T76" fmla="*/ 56 w 1594"/>
                    <a:gd name="T77" fmla="*/ 505 h 677"/>
                    <a:gd name="T78" fmla="*/ 100 w 1594"/>
                    <a:gd name="T79" fmla="*/ 487 h 677"/>
                    <a:gd name="T80" fmla="*/ 178 w 1594"/>
                    <a:gd name="T81" fmla="*/ 461 h 677"/>
                    <a:gd name="T82" fmla="*/ 389 w 1594"/>
                    <a:gd name="T83" fmla="*/ 397 h 677"/>
                    <a:gd name="T84" fmla="*/ 775 w 1594"/>
                    <a:gd name="T85" fmla="*/ 284 h 6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94"/>
                    <a:gd name="T130" fmla="*/ 0 h 677"/>
                    <a:gd name="T131" fmla="*/ 1594 w 1594"/>
                    <a:gd name="T132" fmla="*/ 677 h 6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6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>
                    <a:gd name="T0" fmla="*/ 897 w 1514"/>
                    <a:gd name="T1" fmla="*/ 226 h 616"/>
                    <a:gd name="T2" fmla="*/ 981 w 1514"/>
                    <a:gd name="T3" fmla="*/ 199 h 616"/>
                    <a:gd name="T4" fmla="*/ 1081 w 1514"/>
                    <a:gd name="T5" fmla="*/ 163 h 616"/>
                    <a:gd name="T6" fmla="*/ 1165 w 1514"/>
                    <a:gd name="T7" fmla="*/ 132 h 616"/>
                    <a:gd name="T8" fmla="*/ 1218 w 1514"/>
                    <a:gd name="T9" fmla="*/ 104 h 616"/>
                    <a:gd name="T10" fmla="*/ 1254 w 1514"/>
                    <a:gd name="T11" fmla="*/ 80 h 616"/>
                    <a:gd name="T12" fmla="*/ 1282 w 1514"/>
                    <a:gd name="T13" fmla="*/ 57 h 616"/>
                    <a:gd name="T14" fmla="*/ 1300 w 1514"/>
                    <a:gd name="T15" fmla="*/ 32 h 616"/>
                    <a:gd name="T16" fmla="*/ 1312 w 1514"/>
                    <a:gd name="T17" fmla="*/ 0 h 616"/>
                    <a:gd name="T18" fmla="*/ 1360 w 1514"/>
                    <a:gd name="T19" fmla="*/ 6 h 616"/>
                    <a:gd name="T20" fmla="*/ 1398 w 1514"/>
                    <a:gd name="T21" fmla="*/ 20 h 616"/>
                    <a:gd name="T22" fmla="*/ 1444 w 1514"/>
                    <a:gd name="T23" fmla="*/ 38 h 616"/>
                    <a:gd name="T24" fmla="*/ 1468 w 1514"/>
                    <a:gd name="T25" fmla="*/ 62 h 616"/>
                    <a:gd name="T26" fmla="*/ 1484 w 1514"/>
                    <a:gd name="T27" fmla="*/ 83 h 616"/>
                    <a:gd name="T28" fmla="*/ 1496 w 1514"/>
                    <a:gd name="T29" fmla="*/ 104 h 616"/>
                    <a:gd name="T30" fmla="*/ 1508 w 1514"/>
                    <a:gd name="T31" fmla="*/ 125 h 616"/>
                    <a:gd name="T32" fmla="*/ 1514 w 1514"/>
                    <a:gd name="T33" fmla="*/ 151 h 616"/>
                    <a:gd name="T34" fmla="*/ 1508 w 1514"/>
                    <a:gd name="T35" fmla="*/ 172 h 616"/>
                    <a:gd name="T36" fmla="*/ 1480 w 1514"/>
                    <a:gd name="T37" fmla="*/ 191 h 616"/>
                    <a:gd name="T38" fmla="*/ 1444 w 1514"/>
                    <a:gd name="T39" fmla="*/ 211 h 616"/>
                    <a:gd name="T40" fmla="*/ 1408 w 1514"/>
                    <a:gd name="T41" fmla="*/ 227 h 616"/>
                    <a:gd name="T42" fmla="*/ 1360 w 1514"/>
                    <a:gd name="T43" fmla="*/ 241 h 616"/>
                    <a:gd name="T44" fmla="*/ 851 w 1514"/>
                    <a:gd name="T45" fmla="*/ 409 h 616"/>
                    <a:gd name="T46" fmla="*/ 387 w 1514"/>
                    <a:gd name="T47" fmla="*/ 543 h 616"/>
                    <a:gd name="T48" fmla="*/ 323 w 1514"/>
                    <a:gd name="T49" fmla="*/ 561 h 616"/>
                    <a:gd name="T50" fmla="*/ 293 w 1514"/>
                    <a:gd name="T51" fmla="*/ 570 h 616"/>
                    <a:gd name="T52" fmla="*/ 270 w 1514"/>
                    <a:gd name="T53" fmla="*/ 580 h 616"/>
                    <a:gd name="T54" fmla="*/ 252 w 1514"/>
                    <a:gd name="T55" fmla="*/ 594 h 616"/>
                    <a:gd name="T56" fmla="*/ 246 w 1514"/>
                    <a:gd name="T57" fmla="*/ 616 h 616"/>
                    <a:gd name="T58" fmla="*/ 136 w 1514"/>
                    <a:gd name="T59" fmla="*/ 595 h 616"/>
                    <a:gd name="T60" fmla="*/ 56 w 1514"/>
                    <a:gd name="T61" fmla="*/ 576 h 616"/>
                    <a:gd name="T62" fmla="*/ 26 w 1514"/>
                    <a:gd name="T63" fmla="*/ 559 h 616"/>
                    <a:gd name="T64" fmla="*/ 12 w 1514"/>
                    <a:gd name="T65" fmla="*/ 544 h 616"/>
                    <a:gd name="T66" fmla="*/ 2 w 1514"/>
                    <a:gd name="T67" fmla="*/ 527 h 616"/>
                    <a:gd name="T68" fmla="*/ 0 w 1514"/>
                    <a:gd name="T69" fmla="*/ 509 h 616"/>
                    <a:gd name="T70" fmla="*/ 10 w 1514"/>
                    <a:gd name="T71" fmla="*/ 491 h 616"/>
                    <a:gd name="T72" fmla="*/ 30 w 1514"/>
                    <a:gd name="T73" fmla="*/ 479 h 616"/>
                    <a:gd name="T74" fmla="*/ 60 w 1514"/>
                    <a:gd name="T75" fmla="*/ 468 h 616"/>
                    <a:gd name="T76" fmla="*/ 106 w 1514"/>
                    <a:gd name="T77" fmla="*/ 456 h 616"/>
                    <a:gd name="T78" fmla="*/ 168 w 1514"/>
                    <a:gd name="T79" fmla="*/ 438 h 616"/>
                    <a:gd name="T80" fmla="*/ 266 w 1514"/>
                    <a:gd name="T81" fmla="*/ 412 h 616"/>
                    <a:gd name="T82" fmla="*/ 363 w 1514"/>
                    <a:gd name="T83" fmla="*/ 385 h 616"/>
                    <a:gd name="T84" fmla="*/ 897 w 1514"/>
                    <a:gd name="T85" fmla="*/ 226 h 61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14"/>
                    <a:gd name="T130" fmla="*/ 0 h 616"/>
                    <a:gd name="T131" fmla="*/ 1514 w 1514"/>
                    <a:gd name="T132" fmla="*/ 616 h 61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 rot="-4040240">
                <a:off x="4658" y="-195"/>
                <a:ext cx="273" cy="1121"/>
                <a:chOff x="2442" y="1330"/>
                <a:chExt cx="865" cy="1742"/>
              </a:xfrm>
            </p:grpSpPr>
            <p:sp>
              <p:nvSpPr>
                <p:cNvPr id="133219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>
                    <a:gd name="T0" fmla="*/ 106 w 1676"/>
                    <a:gd name="T1" fmla="*/ 19 h 527"/>
                    <a:gd name="T2" fmla="*/ 56 w 1676"/>
                    <a:gd name="T3" fmla="*/ 57 h 527"/>
                    <a:gd name="T4" fmla="*/ 18 w 1676"/>
                    <a:gd name="T5" fmla="*/ 102 h 527"/>
                    <a:gd name="T6" fmla="*/ 0 w 1676"/>
                    <a:gd name="T7" fmla="*/ 145 h 527"/>
                    <a:gd name="T8" fmla="*/ 6 w 1676"/>
                    <a:gd name="T9" fmla="*/ 207 h 527"/>
                    <a:gd name="T10" fmla="*/ 30 w 1676"/>
                    <a:gd name="T11" fmla="*/ 247 h 527"/>
                    <a:gd name="T12" fmla="*/ 74 w 1676"/>
                    <a:gd name="T13" fmla="*/ 277 h 527"/>
                    <a:gd name="T14" fmla="*/ 136 w 1676"/>
                    <a:gd name="T15" fmla="*/ 297 h 527"/>
                    <a:gd name="T16" fmla="*/ 218 w 1676"/>
                    <a:gd name="T17" fmla="*/ 312 h 527"/>
                    <a:gd name="T18" fmla="*/ 358 w 1676"/>
                    <a:gd name="T19" fmla="*/ 318 h 527"/>
                    <a:gd name="T20" fmla="*/ 1163 w 1676"/>
                    <a:gd name="T21" fmla="*/ 330 h 527"/>
                    <a:gd name="T22" fmla="*/ 1286 w 1676"/>
                    <a:gd name="T23" fmla="*/ 337 h 527"/>
                    <a:gd name="T24" fmla="*/ 1394 w 1676"/>
                    <a:gd name="T25" fmla="*/ 347 h 527"/>
                    <a:gd name="T26" fmla="*/ 1486 w 1676"/>
                    <a:gd name="T27" fmla="*/ 367 h 527"/>
                    <a:gd name="T28" fmla="*/ 1538 w 1676"/>
                    <a:gd name="T29" fmla="*/ 391 h 527"/>
                    <a:gd name="T30" fmla="*/ 1570 w 1676"/>
                    <a:gd name="T31" fmla="*/ 421 h 527"/>
                    <a:gd name="T32" fmla="*/ 1592 w 1676"/>
                    <a:gd name="T33" fmla="*/ 463 h 527"/>
                    <a:gd name="T34" fmla="*/ 1602 w 1676"/>
                    <a:gd name="T35" fmla="*/ 496 h 527"/>
                    <a:gd name="T36" fmla="*/ 1598 w 1676"/>
                    <a:gd name="T37" fmla="*/ 527 h 527"/>
                    <a:gd name="T38" fmla="*/ 1632 w 1676"/>
                    <a:gd name="T39" fmla="*/ 505 h 527"/>
                    <a:gd name="T40" fmla="*/ 1660 w 1676"/>
                    <a:gd name="T41" fmla="*/ 476 h 527"/>
                    <a:gd name="T42" fmla="*/ 1674 w 1676"/>
                    <a:gd name="T43" fmla="*/ 448 h 527"/>
                    <a:gd name="T44" fmla="*/ 1674 w 1676"/>
                    <a:gd name="T45" fmla="*/ 387 h 527"/>
                    <a:gd name="T46" fmla="*/ 1666 w 1676"/>
                    <a:gd name="T47" fmla="*/ 311 h 527"/>
                    <a:gd name="T48" fmla="*/ 1650 w 1676"/>
                    <a:gd name="T49" fmla="*/ 254 h 527"/>
                    <a:gd name="T50" fmla="*/ 1620 w 1676"/>
                    <a:gd name="T51" fmla="*/ 219 h 527"/>
                    <a:gd name="T52" fmla="*/ 1564 w 1676"/>
                    <a:gd name="T53" fmla="*/ 196 h 527"/>
                    <a:gd name="T54" fmla="*/ 1478 w 1676"/>
                    <a:gd name="T55" fmla="*/ 181 h 527"/>
                    <a:gd name="T56" fmla="*/ 1364 w 1676"/>
                    <a:gd name="T57" fmla="*/ 173 h 527"/>
                    <a:gd name="T58" fmla="*/ 889 w 1676"/>
                    <a:gd name="T59" fmla="*/ 162 h 527"/>
                    <a:gd name="T60" fmla="*/ 447 w 1676"/>
                    <a:gd name="T61" fmla="*/ 155 h 527"/>
                    <a:gd name="T62" fmla="*/ 334 w 1676"/>
                    <a:gd name="T63" fmla="*/ 146 h 527"/>
                    <a:gd name="T64" fmla="*/ 244 w 1676"/>
                    <a:gd name="T65" fmla="*/ 130 h 527"/>
                    <a:gd name="T66" fmla="*/ 172 w 1676"/>
                    <a:gd name="T67" fmla="*/ 106 h 527"/>
                    <a:gd name="T68" fmla="*/ 134 w 1676"/>
                    <a:gd name="T69" fmla="*/ 76 h 527"/>
                    <a:gd name="T70" fmla="*/ 122 w 1676"/>
                    <a:gd name="T71" fmla="*/ 40 h 527"/>
                    <a:gd name="T72" fmla="*/ 132 w 1676"/>
                    <a:gd name="T73" fmla="*/ 0 h 52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76"/>
                    <a:gd name="T112" fmla="*/ 0 h 527"/>
                    <a:gd name="T113" fmla="*/ 1676 w 1676"/>
                    <a:gd name="T114" fmla="*/ 527 h 52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0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>
                    <a:gd name="T0" fmla="*/ 102 w 1716"/>
                    <a:gd name="T1" fmla="*/ 13 h 494"/>
                    <a:gd name="T2" fmla="*/ 44 w 1716"/>
                    <a:gd name="T3" fmla="*/ 56 h 494"/>
                    <a:gd name="T4" fmla="*/ 12 w 1716"/>
                    <a:gd name="T5" fmla="*/ 96 h 494"/>
                    <a:gd name="T6" fmla="*/ 2 w 1716"/>
                    <a:gd name="T7" fmla="*/ 150 h 494"/>
                    <a:gd name="T8" fmla="*/ 4 w 1716"/>
                    <a:gd name="T9" fmla="*/ 208 h 494"/>
                    <a:gd name="T10" fmla="*/ 28 w 1716"/>
                    <a:gd name="T11" fmla="*/ 247 h 494"/>
                    <a:gd name="T12" fmla="*/ 76 w 1716"/>
                    <a:gd name="T13" fmla="*/ 276 h 494"/>
                    <a:gd name="T14" fmla="*/ 136 w 1716"/>
                    <a:gd name="T15" fmla="*/ 296 h 494"/>
                    <a:gd name="T16" fmla="*/ 224 w 1716"/>
                    <a:gd name="T17" fmla="*/ 310 h 494"/>
                    <a:gd name="T18" fmla="*/ 358 w 1716"/>
                    <a:gd name="T19" fmla="*/ 314 h 494"/>
                    <a:gd name="T20" fmla="*/ 1191 w 1716"/>
                    <a:gd name="T21" fmla="*/ 329 h 494"/>
                    <a:gd name="T22" fmla="*/ 1312 w 1716"/>
                    <a:gd name="T23" fmla="*/ 336 h 494"/>
                    <a:gd name="T24" fmla="*/ 1428 w 1716"/>
                    <a:gd name="T25" fmla="*/ 347 h 494"/>
                    <a:gd name="T26" fmla="*/ 1512 w 1716"/>
                    <a:gd name="T27" fmla="*/ 363 h 494"/>
                    <a:gd name="T28" fmla="*/ 1572 w 1716"/>
                    <a:gd name="T29" fmla="*/ 388 h 494"/>
                    <a:gd name="T30" fmla="*/ 1608 w 1716"/>
                    <a:gd name="T31" fmla="*/ 419 h 494"/>
                    <a:gd name="T32" fmla="*/ 1630 w 1716"/>
                    <a:gd name="T33" fmla="*/ 462 h 494"/>
                    <a:gd name="T34" fmla="*/ 1638 w 1716"/>
                    <a:gd name="T35" fmla="*/ 494 h 494"/>
                    <a:gd name="T36" fmla="*/ 1686 w 1716"/>
                    <a:gd name="T37" fmla="*/ 469 h 494"/>
                    <a:gd name="T38" fmla="*/ 1710 w 1716"/>
                    <a:gd name="T39" fmla="*/ 442 h 494"/>
                    <a:gd name="T40" fmla="*/ 1714 w 1716"/>
                    <a:gd name="T41" fmla="*/ 385 h 494"/>
                    <a:gd name="T42" fmla="*/ 1706 w 1716"/>
                    <a:gd name="T43" fmla="*/ 310 h 494"/>
                    <a:gd name="T44" fmla="*/ 1690 w 1716"/>
                    <a:gd name="T45" fmla="*/ 254 h 494"/>
                    <a:gd name="T46" fmla="*/ 1654 w 1716"/>
                    <a:gd name="T47" fmla="*/ 218 h 494"/>
                    <a:gd name="T48" fmla="*/ 1602 w 1716"/>
                    <a:gd name="T49" fmla="*/ 197 h 494"/>
                    <a:gd name="T50" fmla="*/ 1514 w 1716"/>
                    <a:gd name="T51" fmla="*/ 182 h 494"/>
                    <a:gd name="T52" fmla="*/ 1396 w 1716"/>
                    <a:gd name="T53" fmla="*/ 174 h 494"/>
                    <a:gd name="T54" fmla="*/ 909 w 1716"/>
                    <a:gd name="T55" fmla="*/ 163 h 494"/>
                    <a:gd name="T56" fmla="*/ 455 w 1716"/>
                    <a:gd name="T57" fmla="*/ 156 h 494"/>
                    <a:gd name="T58" fmla="*/ 342 w 1716"/>
                    <a:gd name="T59" fmla="*/ 147 h 494"/>
                    <a:gd name="T60" fmla="*/ 248 w 1716"/>
                    <a:gd name="T61" fmla="*/ 131 h 494"/>
                    <a:gd name="T62" fmla="*/ 174 w 1716"/>
                    <a:gd name="T63" fmla="*/ 107 h 494"/>
                    <a:gd name="T64" fmla="*/ 134 w 1716"/>
                    <a:gd name="T65" fmla="*/ 77 h 494"/>
                    <a:gd name="T66" fmla="*/ 120 w 1716"/>
                    <a:gd name="T67" fmla="*/ 42 h 494"/>
                    <a:gd name="T68" fmla="*/ 132 w 1716"/>
                    <a:gd name="T69" fmla="*/ 0 h 49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16"/>
                    <a:gd name="T106" fmla="*/ 0 h 494"/>
                    <a:gd name="T107" fmla="*/ 1716 w 1716"/>
                    <a:gd name="T108" fmla="*/ 494 h 49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1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>
                    <a:gd name="T0" fmla="*/ 104 w 1716"/>
                    <a:gd name="T1" fmla="*/ 13 h 525"/>
                    <a:gd name="T2" fmla="*/ 44 w 1716"/>
                    <a:gd name="T3" fmla="*/ 56 h 525"/>
                    <a:gd name="T4" fmla="*/ 12 w 1716"/>
                    <a:gd name="T5" fmla="*/ 95 h 525"/>
                    <a:gd name="T6" fmla="*/ 0 w 1716"/>
                    <a:gd name="T7" fmla="*/ 145 h 525"/>
                    <a:gd name="T8" fmla="*/ 4 w 1716"/>
                    <a:gd name="T9" fmla="*/ 207 h 525"/>
                    <a:gd name="T10" fmla="*/ 28 w 1716"/>
                    <a:gd name="T11" fmla="*/ 246 h 525"/>
                    <a:gd name="T12" fmla="*/ 74 w 1716"/>
                    <a:gd name="T13" fmla="*/ 276 h 525"/>
                    <a:gd name="T14" fmla="*/ 136 w 1716"/>
                    <a:gd name="T15" fmla="*/ 296 h 525"/>
                    <a:gd name="T16" fmla="*/ 224 w 1716"/>
                    <a:gd name="T17" fmla="*/ 310 h 525"/>
                    <a:gd name="T18" fmla="*/ 360 w 1716"/>
                    <a:gd name="T19" fmla="*/ 314 h 525"/>
                    <a:gd name="T20" fmla="*/ 1191 w 1716"/>
                    <a:gd name="T21" fmla="*/ 329 h 525"/>
                    <a:gd name="T22" fmla="*/ 1319 w 1716"/>
                    <a:gd name="T23" fmla="*/ 337 h 525"/>
                    <a:gd name="T24" fmla="*/ 1428 w 1716"/>
                    <a:gd name="T25" fmla="*/ 347 h 525"/>
                    <a:gd name="T26" fmla="*/ 1522 w 1716"/>
                    <a:gd name="T27" fmla="*/ 367 h 525"/>
                    <a:gd name="T28" fmla="*/ 1576 w 1716"/>
                    <a:gd name="T29" fmla="*/ 390 h 525"/>
                    <a:gd name="T30" fmla="*/ 1610 w 1716"/>
                    <a:gd name="T31" fmla="*/ 419 h 525"/>
                    <a:gd name="T32" fmla="*/ 1630 w 1716"/>
                    <a:gd name="T33" fmla="*/ 461 h 525"/>
                    <a:gd name="T34" fmla="*/ 1642 w 1716"/>
                    <a:gd name="T35" fmla="*/ 494 h 525"/>
                    <a:gd name="T36" fmla="*/ 1636 w 1716"/>
                    <a:gd name="T37" fmla="*/ 525 h 525"/>
                    <a:gd name="T38" fmla="*/ 1672 w 1716"/>
                    <a:gd name="T39" fmla="*/ 503 h 525"/>
                    <a:gd name="T40" fmla="*/ 1700 w 1716"/>
                    <a:gd name="T41" fmla="*/ 474 h 525"/>
                    <a:gd name="T42" fmla="*/ 1714 w 1716"/>
                    <a:gd name="T43" fmla="*/ 446 h 525"/>
                    <a:gd name="T44" fmla="*/ 1714 w 1716"/>
                    <a:gd name="T45" fmla="*/ 386 h 525"/>
                    <a:gd name="T46" fmla="*/ 1706 w 1716"/>
                    <a:gd name="T47" fmla="*/ 310 h 525"/>
                    <a:gd name="T48" fmla="*/ 1690 w 1716"/>
                    <a:gd name="T49" fmla="*/ 253 h 525"/>
                    <a:gd name="T50" fmla="*/ 1654 w 1716"/>
                    <a:gd name="T51" fmla="*/ 217 h 525"/>
                    <a:gd name="T52" fmla="*/ 1602 w 1716"/>
                    <a:gd name="T53" fmla="*/ 196 h 525"/>
                    <a:gd name="T54" fmla="*/ 1514 w 1716"/>
                    <a:gd name="T55" fmla="*/ 181 h 525"/>
                    <a:gd name="T56" fmla="*/ 1396 w 1716"/>
                    <a:gd name="T57" fmla="*/ 173 h 525"/>
                    <a:gd name="T58" fmla="*/ 909 w 1716"/>
                    <a:gd name="T59" fmla="*/ 162 h 525"/>
                    <a:gd name="T60" fmla="*/ 455 w 1716"/>
                    <a:gd name="T61" fmla="*/ 155 h 525"/>
                    <a:gd name="T62" fmla="*/ 342 w 1716"/>
                    <a:gd name="T63" fmla="*/ 146 h 525"/>
                    <a:gd name="T64" fmla="*/ 248 w 1716"/>
                    <a:gd name="T65" fmla="*/ 130 h 525"/>
                    <a:gd name="T66" fmla="*/ 174 w 1716"/>
                    <a:gd name="T67" fmla="*/ 106 h 525"/>
                    <a:gd name="T68" fmla="*/ 134 w 1716"/>
                    <a:gd name="T69" fmla="*/ 77 h 525"/>
                    <a:gd name="T70" fmla="*/ 120 w 1716"/>
                    <a:gd name="T71" fmla="*/ 42 h 525"/>
                    <a:gd name="T72" fmla="*/ 132 w 1716"/>
                    <a:gd name="T73" fmla="*/ 0 h 5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16"/>
                    <a:gd name="T112" fmla="*/ 0 h 525"/>
                    <a:gd name="T113" fmla="*/ 1716 w 1716"/>
                    <a:gd name="T114" fmla="*/ 525 h 5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2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>
                    <a:gd name="T0" fmla="*/ 104 w 1676"/>
                    <a:gd name="T1" fmla="*/ 18 h 524"/>
                    <a:gd name="T2" fmla="*/ 50 w 1676"/>
                    <a:gd name="T3" fmla="*/ 48 h 524"/>
                    <a:gd name="T4" fmla="*/ 16 w 1676"/>
                    <a:gd name="T5" fmla="*/ 90 h 524"/>
                    <a:gd name="T6" fmla="*/ 0 w 1676"/>
                    <a:gd name="T7" fmla="*/ 143 h 524"/>
                    <a:gd name="T8" fmla="*/ 6 w 1676"/>
                    <a:gd name="T9" fmla="*/ 204 h 524"/>
                    <a:gd name="T10" fmla="*/ 30 w 1676"/>
                    <a:gd name="T11" fmla="*/ 244 h 524"/>
                    <a:gd name="T12" fmla="*/ 74 w 1676"/>
                    <a:gd name="T13" fmla="*/ 274 h 524"/>
                    <a:gd name="T14" fmla="*/ 136 w 1676"/>
                    <a:gd name="T15" fmla="*/ 294 h 524"/>
                    <a:gd name="T16" fmla="*/ 222 w 1676"/>
                    <a:gd name="T17" fmla="*/ 308 h 524"/>
                    <a:gd name="T18" fmla="*/ 352 w 1676"/>
                    <a:gd name="T19" fmla="*/ 312 h 524"/>
                    <a:gd name="T20" fmla="*/ 1163 w 1676"/>
                    <a:gd name="T21" fmla="*/ 327 h 524"/>
                    <a:gd name="T22" fmla="*/ 1288 w 1676"/>
                    <a:gd name="T23" fmla="*/ 334 h 524"/>
                    <a:gd name="T24" fmla="*/ 1394 w 1676"/>
                    <a:gd name="T25" fmla="*/ 345 h 524"/>
                    <a:gd name="T26" fmla="*/ 1486 w 1676"/>
                    <a:gd name="T27" fmla="*/ 365 h 524"/>
                    <a:gd name="T28" fmla="*/ 1538 w 1676"/>
                    <a:gd name="T29" fmla="*/ 389 h 524"/>
                    <a:gd name="T30" fmla="*/ 1572 w 1676"/>
                    <a:gd name="T31" fmla="*/ 419 h 524"/>
                    <a:gd name="T32" fmla="*/ 1592 w 1676"/>
                    <a:gd name="T33" fmla="*/ 461 h 524"/>
                    <a:gd name="T34" fmla="*/ 1602 w 1676"/>
                    <a:gd name="T35" fmla="*/ 493 h 524"/>
                    <a:gd name="T36" fmla="*/ 1598 w 1676"/>
                    <a:gd name="T37" fmla="*/ 524 h 524"/>
                    <a:gd name="T38" fmla="*/ 1632 w 1676"/>
                    <a:gd name="T39" fmla="*/ 502 h 524"/>
                    <a:gd name="T40" fmla="*/ 1660 w 1676"/>
                    <a:gd name="T41" fmla="*/ 474 h 524"/>
                    <a:gd name="T42" fmla="*/ 1674 w 1676"/>
                    <a:gd name="T43" fmla="*/ 446 h 524"/>
                    <a:gd name="T44" fmla="*/ 1674 w 1676"/>
                    <a:gd name="T45" fmla="*/ 385 h 524"/>
                    <a:gd name="T46" fmla="*/ 1666 w 1676"/>
                    <a:gd name="T47" fmla="*/ 308 h 524"/>
                    <a:gd name="T48" fmla="*/ 1650 w 1676"/>
                    <a:gd name="T49" fmla="*/ 251 h 524"/>
                    <a:gd name="T50" fmla="*/ 1614 w 1676"/>
                    <a:gd name="T51" fmla="*/ 215 h 524"/>
                    <a:gd name="T52" fmla="*/ 1564 w 1676"/>
                    <a:gd name="T53" fmla="*/ 193 h 524"/>
                    <a:gd name="T54" fmla="*/ 1478 w 1676"/>
                    <a:gd name="T55" fmla="*/ 178 h 524"/>
                    <a:gd name="T56" fmla="*/ 1364 w 1676"/>
                    <a:gd name="T57" fmla="*/ 170 h 524"/>
                    <a:gd name="T58" fmla="*/ 889 w 1676"/>
                    <a:gd name="T59" fmla="*/ 160 h 524"/>
                    <a:gd name="T60" fmla="*/ 447 w 1676"/>
                    <a:gd name="T61" fmla="*/ 153 h 524"/>
                    <a:gd name="T62" fmla="*/ 334 w 1676"/>
                    <a:gd name="T63" fmla="*/ 144 h 524"/>
                    <a:gd name="T64" fmla="*/ 244 w 1676"/>
                    <a:gd name="T65" fmla="*/ 128 h 524"/>
                    <a:gd name="T66" fmla="*/ 172 w 1676"/>
                    <a:gd name="T67" fmla="*/ 104 h 524"/>
                    <a:gd name="T68" fmla="*/ 134 w 1676"/>
                    <a:gd name="T69" fmla="*/ 74 h 524"/>
                    <a:gd name="T70" fmla="*/ 122 w 1676"/>
                    <a:gd name="T71" fmla="*/ 38 h 524"/>
                    <a:gd name="T72" fmla="*/ 158 w 1676"/>
                    <a:gd name="T73" fmla="*/ 0 h 52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76"/>
                    <a:gd name="T112" fmla="*/ 0 h 524"/>
                    <a:gd name="T113" fmla="*/ 1676 w 1676"/>
                    <a:gd name="T114" fmla="*/ 524 h 52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33122" name="Picture 3" descr="C:\Documents and Settings\Ahmed\My Documents\My 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2" t="3603" r="5405" b="2748"/>
          <a:stretch>
            <a:fillRect/>
          </a:stretch>
        </p:blipFill>
        <p:spPr bwMode="auto">
          <a:xfrm>
            <a:off x="4038600" y="31242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13320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2341" y="1219200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752600" y="2057400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Symbol" pitchFamily="18" charset="2"/>
                </a:rPr>
                <a:t>g</a:t>
              </a:r>
            </a:p>
          </p:txBody>
        </p:sp>
      </p:grpSp>
      <p:pic>
        <p:nvPicPr>
          <p:cNvPr id="13312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143000"/>
            <a:ext cx="935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33"/>
          <p:cNvSpPr/>
          <p:nvPr/>
        </p:nvSpPr>
        <p:spPr>
          <a:xfrm>
            <a:off x="381000" y="9906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2487613" y="1617663"/>
            <a:ext cx="1017587" cy="576262"/>
            <a:chOff x="3160557" y="1643194"/>
            <a:chExt cx="1017588" cy="576263"/>
          </a:xfrm>
        </p:grpSpPr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3160557" y="1643194"/>
              <a:ext cx="1017588" cy="576263"/>
              <a:chOff x="2411412" y="5105400"/>
              <a:chExt cx="1017588" cy="576263"/>
            </a:xfrm>
          </p:grpSpPr>
          <p:pic>
            <p:nvPicPr>
              <p:cNvPr id="133192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11412" y="5181600"/>
                <a:ext cx="1017588" cy="500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193" name="TextBox 20"/>
              <p:cNvSpPr txBox="1">
                <a:spLocks noChangeArrowheads="1"/>
              </p:cNvSpPr>
              <p:nvPr/>
            </p:nvSpPr>
            <p:spPr bwMode="auto">
              <a:xfrm>
                <a:off x="2752725" y="5105400"/>
                <a:ext cx="381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latin typeface="Symbol" pitchFamily="18" charset="2"/>
                  </a:rPr>
                  <a:t>a</a:t>
                </a: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3352800" y="1943637"/>
              <a:ext cx="690775" cy="200025"/>
              <a:chOff x="4567025" y="3657600"/>
              <a:chExt cx="690775" cy="200025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566869" y="3657195"/>
                <a:ext cx="222250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800232" y="3657195"/>
                <a:ext cx="223837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035183" y="3657195"/>
                <a:ext cx="222250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7843" y="1219200"/>
            <a:ext cx="76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01972" y="2590800"/>
            <a:ext cx="5436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33" name="TextBox 44"/>
          <p:cNvSpPr txBox="1">
            <a:spLocks noChangeArrowheads="1"/>
          </p:cNvSpPr>
          <p:nvPr/>
        </p:nvSpPr>
        <p:spPr bwMode="auto">
          <a:xfrm>
            <a:off x="3201988" y="1371600"/>
            <a:ext cx="344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oper Black" pitchFamily="18" charset="0"/>
              </a:rPr>
              <a:t>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58000" y="609600"/>
            <a:ext cx="1981200" cy="445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Phospholipase</a:t>
            </a: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Bernard MT Condensed" pitchFamily="18" charset="0"/>
              </a:rPr>
              <a:t>C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544888" y="16002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Bernard MT Condensed" pitchFamily="18" charset="0"/>
                <a:sym typeface="Wingdings 3" pitchFamily="18" charset="2"/>
              </a:rPr>
              <a:t> </a:t>
            </a:r>
            <a:r>
              <a:rPr lang="en-US" sz="2000">
                <a:latin typeface="Bernard MT Condensed" pitchFamily="18" charset="0"/>
              </a:rPr>
              <a:t>PIP</a:t>
            </a:r>
            <a:r>
              <a:rPr lang="en-US" sz="2000" baseline="-25000">
                <a:latin typeface="Bernard MT Condensed" pitchFamily="18" charset="0"/>
              </a:rPr>
              <a:t>2 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288088" y="1570038"/>
            <a:ext cx="762000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nard MT Condensed" pitchFamily="18" charset="0"/>
              </a:rPr>
              <a:t>DAG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678488" y="1984375"/>
            <a:ext cx="175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ooper Black" pitchFamily="18" charset="0"/>
                <a:sym typeface="Wingdings 3" pitchFamily="18" charset="2"/>
              </a:rPr>
              <a:t></a:t>
            </a:r>
          </a:p>
          <a:p>
            <a:pPr algn="ctr"/>
            <a:r>
              <a:rPr lang="en-US" sz="2000" b="1">
                <a:latin typeface="Arial Narrow" pitchFamily="34" charset="0"/>
              </a:rPr>
              <a:t>Phosphatidic a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699000" y="2357438"/>
            <a:ext cx="1066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Inositol</a:t>
            </a:r>
          </a:p>
          <a:p>
            <a:r>
              <a:rPr lang="en-US" sz="2400" b="1">
                <a:latin typeface="Calibri" pitchFamily="34" charset="0"/>
              </a:rPr>
              <a:t>↑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24400" y="152400"/>
            <a:ext cx="4114800" cy="369888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G-Protein-Coupled Receptor</a:t>
            </a:r>
          </a:p>
        </p:txBody>
      </p:sp>
      <p:sp>
        <p:nvSpPr>
          <p:cNvPr id="66" name="Plus 65"/>
          <p:cNvSpPr/>
          <p:nvPr/>
        </p:nvSpPr>
        <p:spPr>
          <a:xfrm>
            <a:off x="5602288" y="2487613"/>
            <a:ext cx="152400" cy="1524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Arc 66"/>
          <p:cNvSpPr/>
          <p:nvPr/>
        </p:nvSpPr>
        <p:spPr>
          <a:xfrm flipH="1" flipV="1">
            <a:off x="4459288" y="1600200"/>
            <a:ext cx="609600" cy="914400"/>
          </a:xfrm>
          <a:prstGeom prst="arc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687888" y="1828800"/>
            <a:ext cx="13716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3812382" y="2477294"/>
            <a:ext cx="990600" cy="1587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rved Up Arrow 76"/>
          <p:cNvSpPr/>
          <p:nvPr/>
        </p:nvSpPr>
        <p:spPr>
          <a:xfrm rot="19455472">
            <a:off x="8186738" y="2855913"/>
            <a:ext cx="1066800" cy="457200"/>
          </a:xfrm>
          <a:prstGeom prst="curvedUp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F90DFF"/>
              </a:gs>
              <a:gs pos="100000">
                <a:srgbClr val="005CB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1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0599"/>
          <a:stretch>
            <a:fillRect/>
          </a:stretch>
        </p:blipFill>
        <p:spPr bwMode="auto">
          <a:xfrm rot="20456669">
            <a:off x="7439246" y="3238473"/>
            <a:ext cx="429646" cy="305613"/>
          </a:xfrm>
          <a:prstGeom prst="rect">
            <a:avLst/>
          </a:prstGeom>
          <a:noFill/>
        </p:spPr>
      </p:pic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306888" y="3043238"/>
            <a:ext cx="609600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nard MT Condensed" pitchFamily="18" charset="0"/>
              </a:rPr>
              <a:t>IP</a:t>
            </a:r>
            <a:r>
              <a:rPr lang="en-US" sz="2400" baseline="-25000">
                <a:latin typeface="Bernard MT Condensed" pitchFamily="18" charset="0"/>
              </a:rPr>
              <a:t>3</a:t>
            </a:r>
          </a:p>
        </p:txBody>
      </p:sp>
      <p:sp>
        <p:nvSpPr>
          <p:cNvPr id="83" name="Oval 82"/>
          <p:cNvSpPr/>
          <p:nvPr/>
        </p:nvSpPr>
        <p:spPr>
          <a:xfrm>
            <a:off x="5867400" y="4191000"/>
            <a:ext cx="838200" cy="457200"/>
          </a:xfrm>
          <a:prstGeom prst="ellipse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ernard MT Condensed" pitchFamily="18" charset="0"/>
              </a:rPr>
              <a:t>Ca</a:t>
            </a:r>
            <a:r>
              <a:rPr lang="en-US" baseline="30000" dirty="0">
                <a:solidFill>
                  <a:schemeClr val="tx1"/>
                </a:solidFill>
                <a:latin typeface="Bernard MT Condensed" pitchFamily="18" charset="0"/>
              </a:rPr>
              <a:t>++</a:t>
            </a:r>
          </a:p>
        </p:txBody>
      </p:sp>
      <p:sp>
        <p:nvSpPr>
          <p:cNvPr id="84" name="Oval 83"/>
          <p:cNvSpPr/>
          <p:nvPr/>
        </p:nvSpPr>
        <p:spPr>
          <a:xfrm>
            <a:off x="6738938" y="2971800"/>
            <a:ext cx="9906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90DFF"/>
                </a:solidFill>
                <a:latin typeface="Bernard MT Condensed" pitchFamily="18" charset="0"/>
              </a:rPr>
              <a:t>PKC</a:t>
            </a:r>
            <a:endParaRPr lang="en-US" sz="2400" baseline="300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sp>
        <p:nvSpPr>
          <p:cNvPr id="99" name="Arc 98"/>
          <p:cNvSpPr/>
          <p:nvPr/>
        </p:nvSpPr>
        <p:spPr>
          <a:xfrm>
            <a:off x="6516688" y="1828800"/>
            <a:ext cx="1371600" cy="1828800"/>
          </a:xfrm>
          <a:prstGeom prst="arc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477000" y="4191000"/>
            <a:ext cx="9906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r>
              <a:rPr lang="en-US" dirty="0" err="1">
                <a:solidFill>
                  <a:schemeClr val="tx1"/>
                </a:solidFill>
                <a:latin typeface="Bernard MT Condensed" pitchFamily="18" charset="0"/>
              </a:rPr>
              <a:t>CaM</a:t>
            </a:r>
            <a:endParaRPr lang="en-US" baseline="30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101" name="Flowchart: Punched Tape 100"/>
          <p:cNvSpPr/>
          <p:nvPr/>
        </p:nvSpPr>
        <p:spPr>
          <a:xfrm rot="1167081">
            <a:off x="7557583" y="604141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Lightning Bolt 102"/>
          <p:cNvSpPr/>
          <p:nvPr/>
        </p:nvSpPr>
        <p:spPr>
          <a:xfrm rot="4656380">
            <a:off x="4652169" y="5450682"/>
            <a:ext cx="623887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5068888" y="6183313"/>
            <a:ext cx="21336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Cytoskeletal Proteins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84582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22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7848600" y="1600200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Channels</a:t>
            </a:r>
          </a:p>
        </p:txBody>
      </p:sp>
      <p:sp>
        <p:nvSpPr>
          <p:cNvPr id="114" name="Oval 113"/>
          <p:cNvSpPr/>
          <p:nvPr/>
        </p:nvSpPr>
        <p:spPr>
          <a:xfrm>
            <a:off x="8534400" y="4343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104" name="Oval 103"/>
          <p:cNvSpPr/>
          <p:nvPr/>
        </p:nvSpPr>
        <p:spPr>
          <a:xfrm>
            <a:off x="5257800" y="57150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85" name="Arc 84"/>
          <p:cNvSpPr/>
          <p:nvPr/>
        </p:nvSpPr>
        <p:spPr>
          <a:xfrm rot="16200000" flipH="1">
            <a:off x="4152900" y="3390900"/>
            <a:ext cx="1066800" cy="685800"/>
          </a:xfrm>
          <a:prstGeom prst="arc">
            <a:avLst>
              <a:gd name="adj1" fmla="val 15109316"/>
              <a:gd name="adj2" fmla="val 19934638"/>
            </a:avLst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Arc 87"/>
          <p:cNvSpPr/>
          <p:nvPr/>
        </p:nvSpPr>
        <p:spPr>
          <a:xfrm rot="10800000" flipH="1">
            <a:off x="4800600" y="4179888"/>
            <a:ext cx="1176338" cy="685800"/>
          </a:xfrm>
          <a:prstGeom prst="arc">
            <a:avLst>
              <a:gd name="adj1" fmla="val 14020856"/>
              <a:gd name="adj2" fmla="val 21329154"/>
            </a:avLst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4179888"/>
            <a:ext cx="1219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90DFF"/>
                </a:solidFill>
                <a:latin typeface="Bernard MT Condensed" pitchFamily="18" charset="0"/>
              </a:rPr>
              <a:t>CAMPK</a:t>
            </a:r>
            <a:endParaRPr lang="en-US" sz="2000" baseline="300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7239000" y="4419600"/>
            <a:ext cx="3048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Arc 121"/>
          <p:cNvSpPr/>
          <p:nvPr/>
        </p:nvSpPr>
        <p:spPr>
          <a:xfrm rot="16798609" flipH="1">
            <a:off x="6931025" y="4648200"/>
            <a:ext cx="1482725" cy="1082675"/>
          </a:xfrm>
          <a:prstGeom prst="arc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010400" y="5410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123" name="Curved Up Arrow 122"/>
          <p:cNvSpPr/>
          <p:nvPr/>
        </p:nvSpPr>
        <p:spPr>
          <a:xfrm rot="3039331" flipV="1">
            <a:off x="8134350" y="3557588"/>
            <a:ext cx="1066800" cy="457200"/>
          </a:xfrm>
          <a:prstGeom prst="curvedUp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F90DFF"/>
              </a:gs>
              <a:gs pos="100000">
                <a:srgbClr val="005CB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29"/>
          <p:cNvGrpSpPr>
            <a:grpSpLocks/>
          </p:cNvGrpSpPr>
          <p:nvPr/>
        </p:nvGrpSpPr>
        <p:grpSpPr bwMode="auto">
          <a:xfrm>
            <a:off x="5486400" y="4321175"/>
            <a:ext cx="2362200" cy="2341563"/>
            <a:chOff x="5486400" y="4321630"/>
            <a:chExt cx="2362200" cy="2340430"/>
          </a:xfrm>
        </p:grpSpPr>
        <p:sp>
          <p:nvSpPr>
            <p:cNvPr id="110" name="Arc 109"/>
            <p:cNvSpPr/>
            <p:nvPr/>
          </p:nvSpPr>
          <p:spPr>
            <a:xfrm flipH="1">
              <a:off x="5715000" y="5138797"/>
              <a:ext cx="1905000" cy="1523263"/>
            </a:xfrm>
            <a:prstGeom prst="arc">
              <a:avLst/>
            </a:prstGeom>
            <a:ln w="57150">
              <a:solidFill>
                <a:srgbClr val="F90D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flipV="1">
              <a:off x="5486400" y="4321630"/>
              <a:ext cx="2362200" cy="817167"/>
            </a:xfrm>
            <a:prstGeom prst="arc">
              <a:avLst/>
            </a:prstGeom>
            <a:ln w="57150">
              <a:solidFill>
                <a:srgbClr val="F90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9" name="Straight Connector 128"/>
            <p:cNvCxnSpPr>
              <a:endCxn id="89" idx="2"/>
            </p:cNvCxnSpPr>
            <p:nvPr/>
          </p:nvCxnSpPr>
          <p:spPr>
            <a:xfrm rot="5400000">
              <a:off x="7770056" y="4650878"/>
              <a:ext cx="157087" cy="0"/>
            </a:xfrm>
            <a:prstGeom prst="line">
              <a:avLst/>
            </a:prstGeom>
            <a:ln w="57150">
              <a:solidFill>
                <a:srgbClr val="F90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Oval 107"/>
          <p:cNvSpPr/>
          <p:nvPr/>
        </p:nvSpPr>
        <p:spPr>
          <a:xfrm>
            <a:off x="8534400" y="2362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pic>
        <p:nvPicPr>
          <p:cNvPr id="80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49401"/>
          <a:stretch>
            <a:fillRect/>
          </a:stretch>
        </p:blipFill>
        <p:spPr bwMode="auto">
          <a:xfrm rot="774028">
            <a:off x="7450465" y="2866028"/>
            <a:ext cx="450202" cy="287509"/>
          </a:xfrm>
          <a:prstGeom prst="rect">
            <a:avLst/>
          </a:prstGeom>
          <a:noFill/>
        </p:spPr>
      </p:pic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7772400" y="5486400"/>
            <a:ext cx="1066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Enzymes</a:t>
            </a:r>
          </a:p>
        </p:txBody>
      </p:sp>
      <p:grpSp>
        <p:nvGrpSpPr>
          <p:cNvPr id="12" name="Group 40"/>
          <p:cNvGrpSpPr/>
          <p:nvPr/>
        </p:nvGrpSpPr>
        <p:grpSpPr>
          <a:xfrm>
            <a:off x="152400" y="2438400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132" name="Oval 13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1196975" y="1633538"/>
            <a:ext cx="1017588" cy="576262"/>
            <a:chOff x="2313440" y="5105400"/>
            <a:chExt cx="1017588" cy="576263"/>
          </a:xfrm>
        </p:grpSpPr>
        <p:pic>
          <p:nvPicPr>
            <p:cNvPr id="133182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3440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3" name="TextBox 135"/>
            <p:cNvSpPr txBox="1">
              <a:spLocks noChangeArrowheads="1"/>
            </p:cNvSpPr>
            <p:nvPr/>
          </p:nvSpPr>
          <p:spPr bwMode="auto">
            <a:xfrm>
              <a:off x="2752725" y="51054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Symbol" pitchFamily="18" charset="2"/>
                </a:rPr>
                <a:t>a</a:t>
              </a:r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2057400" y="3113602"/>
            <a:ext cx="10668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cap="all" dirty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  <a:cs typeface="+mn-cs"/>
              </a:rPr>
              <a:t>?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514600" y="3429000"/>
            <a:ext cx="10668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cap="all" dirty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  <a:cs typeface="+mn-cs"/>
              </a:rPr>
              <a:t>?</a:t>
            </a:r>
          </a:p>
        </p:txBody>
      </p:sp>
      <p:sp>
        <p:nvSpPr>
          <p:cNvPr id="94" name="Oval 93"/>
          <p:cNvSpPr/>
          <p:nvPr/>
        </p:nvSpPr>
        <p:spPr>
          <a:xfrm>
            <a:off x="8520447" y="4343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286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1828800"/>
            <a:ext cx="64008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They Have Different  </a:t>
            </a:r>
            <a:r>
              <a:rPr lang="en-US" sz="2400" dirty="0" smtClean="0">
                <a:solidFill>
                  <a:srgbClr val="0000FF"/>
                </a:solidFill>
                <a:latin typeface="Cooper Black" pitchFamily="18" charset="0"/>
              </a:rPr>
              <a:t>G-Protein Classes</a:t>
            </a:r>
            <a:endParaRPr lang="en-US" sz="2400" dirty="0"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203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Are the Most Abundant Type</a:t>
            </a:r>
            <a:endParaRPr lang="en-US" sz="24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2438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Divided according to their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α-subunits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dirty="0" smtClean="0"/>
              <a:t> into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and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400" b="1" dirty="0" smtClean="0">
                <a:latin typeface="Arial Narrow" pitchFamily="34" charset="0"/>
              </a:rPr>
              <a:t> and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latin typeface="Arial Narrow" pitchFamily="34" charset="0"/>
              </a:rPr>
              <a:t> produce, respective,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stimulation</a:t>
            </a:r>
            <a:r>
              <a:rPr lang="en-US" sz="2400" b="1" dirty="0" smtClean="0">
                <a:latin typeface="Arial Narrow" pitchFamily="34" charset="0"/>
              </a:rPr>
              <a:t> and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inhibition </a:t>
            </a:r>
            <a:r>
              <a:rPr lang="en-US" sz="2400" b="1" dirty="0" smtClean="0">
                <a:latin typeface="Arial Narrow" pitchFamily="34" charset="0"/>
              </a:rPr>
              <a:t>of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AC</a:t>
            </a:r>
          </a:p>
          <a:p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r>
              <a:rPr lang="en-US" sz="2400" b="1" dirty="0" smtClean="0">
                <a:latin typeface="Arial Narrow" pitchFamily="34" charset="0"/>
              </a:rPr>
              <a:t> is linked to activation of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PLC-IP</a:t>
            </a:r>
            <a:r>
              <a:rPr lang="en-US" sz="2400" b="1" baseline="-25000" dirty="0" smtClean="0">
                <a:solidFill>
                  <a:srgbClr val="F20000"/>
                </a:solidFill>
                <a:latin typeface="Arial Narrow" pitchFamily="34" charset="0"/>
              </a:rPr>
              <a:t>3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-Ca</a:t>
            </a:r>
            <a:r>
              <a:rPr lang="en-US" sz="2400" b="1" baseline="30000" dirty="0" smtClean="0">
                <a:solidFill>
                  <a:srgbClr val="F20000"/>
                </a:solidFill>
                <a:latin typeface="Arial Narrow" pitchFamily="34" charset="0"/>
              </a:rPr>
              <a:t>++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F20000"/>
                </a:solidFill>
                <a:latin typeface="Arial Narrow" pitchFamily="34" charset="0"/>
              </a:rPr>
              <a:t>CaM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 &amp; PKC</a:t>
            </a:r>
            <a:endParaRPr lang="en-US" sz="2400" b="1" dirty="0">
              <a:solidFill>
                <a:srgbClr val="F20000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8100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Receptors are selective to </a:t>
            </a:r>
            <a:r>
              <a:rPr lang="en-US" sz="2800" b="1" dirty="0" smtClean="0">
                <a:latin typeface="Symbol" pitchFamily="18" charset="2"/>
              </a:rPr>
              <a:t>a</a:t>
            </a:r>
            <a:r>
              <a:rPr lang="en-US" sz="2800" b="1" dirty="0" smtClean="0">
                <a:latin typeface="Arial Narrow" pitchFamily="34" charset="0"/>
              </a:rPr>
              <a:t> subunit &amp; </a:t>
            </a:r>
            <a:r>
              <a:rPr lang="en-US" sz="2800" b="1" dirty="0" err="1" smtClean="0">
                <a:latin typeface="Arial Narrow" pitchFamily="34" charset="0"/>
              </a:rPr>
              <a:t>effector</a:t>
            </a:r>
            <a:r>
              <a:rPr lang="en-US" sz="2800" b="1" dirty="0" smtClean="0">
                <a:latin typeface="Arial Narrow" pitchFamily="34" charset="0"/>
              </a:rPr>
              <a:t> with which they couple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9906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to stimulate PLC.</a:t>
            </a:r>
          </a:p>
          <a:p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/>
              <a:t>2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to inhibit AC.</a:t>
            </a:r>
          </a:p>
          <a:p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/>
              <a:t>1&amp;2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G</a:t>
            </a:r>
            <a:r>
              <a:rPr lang="en-US" sz="2400" b="1" baseline="-25000" dirty="0" smtClean="0"/>
              <a:t>s</a:t>
            </a:r>
            <a:r>
              <a:rPr lang="en-US" sz="2400" b="1" dirty="0" smtClean="0"/>
              <a:t> to stimulate AC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04800" y="381000"/>
            <a:ext cx="2536464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ADRENOCEPTORS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3366234"/>
            <a:ext cx="9144000" cy="2146479"/>
            <a:chOff x="0" y="1282521"/>
            <a:chExt cx="9144000" cy="2146479"/>
          </a:xfrm>
        </p:grpSpPr>
        <p:sp>
          <p:nvSpPr>
            <p:cNvPr id="11" name="Rectangle 10"/>
            <p:cNvSpPr/>
            <p:nvPr/>
          </p:nvSpPr>
          <p:spPr>
            <a:xfrm>
              <a:off x="0" y="2209800"/>
              <a:ext cx="9144000" cy="609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t="19048" b="14286"/>
            <a:stretch>
              <a:fillRect/>
            </a:stretch>
          </p:blipFill>
          <p:spPr bwMode="auto">
            <a:xfrm>
              <a:off x="0" y="1752600"/>
              <a:ext cx="9144000" cy="1600200"/>
            </a:xfrm>
            <a:prstGeom prst="rect">
              <a:avLst/>
            </a:prstGeom>
            <a:noFill/>
          </p:spPr>
        </p:pic>
        <p:sp>
          <p:nvSpPr>
            <p:cNvPr id="13" name="Oval 12"/>
            <p:cNvSpPr/>
            <p:nvPr/>
          </p:nvSpPr>
          <p:spPr>
            <a:xfrm>
              <a:off x="7696200" y="18288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066800" y="18288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38600" y="2209800"/>
              <a:ext cx="990600" cy="533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r="92500" b="14286"/>
            <a:stretch>
              <a:fillRect/>
            </a:stretch>
          </p:blipFill>
          <p:spPr bwMode="auto">
            <a:xfrm>
              <a:off x="4343400" y="1295400"/>
              <a:ext cx="685800" cy="2057400"/>
            </a:xfrm>
            <a:prstGeom prst="rect">
              <a:avLst/>
            </a:prstGeom>
            <a:noFill/>
          </p:spPr>
        </p:pic>
        <p:pic>
          <p:nvPicPr>
            <p:cNvPr id="18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r="92500" b="14286"/>
            <a:stretch>
              <a:fillRect/>
            </a:stretch>
          </p:blipFill>
          <p:spPr bwMode="auto">
            <a:xfrm>
              <a:off x="3962400" y="1282521"/>
              <a:ext cx="685800" cy="2057400"/>
            </a:xfrm>
            <a:prstGeom prst="rect">
              <a:avLst/>
            </a:prstGeom>
            <a:noFill/>
          </p:spPr>
        </p:pic>
        <p:grpSp>
          <p:nvGrpSpPr>
            <p:cNvPr id="20" name="Group 19"/>
            <p:cNvGrpSpPr/>
            <p:nvPr/>
          </p:nvGrpSpPr>
          <p:grpSpPr>
            <a:xfrm>
              <a:off x="3886200" y="1905000"/>
              <a:ext cx="1316038" cy="1133475"/>
              <a:chOff x="4572000" y="4572000"/>
              <a:chExt cx="1011238" cy="1133475"/>
            </a:xfrm>
          </p:grpSpPr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-10000"/>
              </a:blip>
              <a:srcRect/>
              <a:stretch>
                <a:fillRect/>
              </a:stretch>
            </p:blipFill>
            <p:spPr bwMode="auto">
              <a:xfrm flipH="1">
                <a:off x="5029200" y="4572000"/>
                <a:ext cx="554038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-10000"/>
              </a:blip>
              <a:srcRect/>
              <a:stretch>
                <a:fillRect/>
              </a:stretch>
            </p:blipFill>
            <p:spPr bwMode="auto">
              <a:xfrm>
                <a:off x="4572000" y="4572000"/>
                <a:ext cx="554038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1" name="Pie 20"/>
            <p:cNvSpPr/>
            <p:nvPr/>
          </p:nvSpPr>
          <p:spPr>
            <a:xfrm rot="5876635">
              <a:off x="4749172" y="2789891"/>
              <a:ext cx="384254" cy="510081"/>
            </a:xfrm>
            <a:prstGeom prst="pie">
              <a:avLst>
                <a:gd name="adj1" fmla="val 0"/>
                <a:gd name="adj2" fmla="val 17998613"/>
              </a:avLst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105400" y="30480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+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657600" y="30480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267200" y="4064913"/>
            <a:ext cx="532646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AC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27" name="Arc 26"/>
          <p:cNvSpPr/>
          <p:nvPr/>
        </p:nvSpPr>
        <p:spPr>
          <a:xfrm>
            <a:off x="-152400" y="29219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H="1">
            <a:off x="7848600" y="29219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10800000" flipH="1">
            <a:off x="3657600" y="5284113"/>
            <a:ext cx="304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44725" y="4369713"/>
            <a:ext cx="182614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b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31169" y="4413924"/>
            <a:ext cx="1911485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23927" y="3150513"/>
            <a:ext cx="2109873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Inhibitory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86400" y="31505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4" name="Diamond 33"/>
          <p:cNvSpPr/>
          <p:nvPr/>
        </p:nvSpPr>
        <p:spPr>
          <a:xfrm>
            <a:off x="0" y="25146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3600" y="3836313"/>
            <a:ext cx="685800" cy="46166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G</a:t>
            </a:r>
            <a:r>
              <a:rPr lang="en-US" sz="2400" baseline="-25000" dirty="0" smtClean="0">
                <a:latin typeface="Cooper Black" pitchFamily="18" charset="0"/>
              </a:rPr>
              <a:t>s</a:t>
            </a:r>
            <a:endParaRPr lang="en-US" sz="2400" baseline="-25000" dirty="0">
              <a:latin typeface="Cooper Black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4600" y="3836313"/>
            <a:ext cx="609600" cy="461665"/>
          </a:xfrm>
          <a:prstGeom prst="rect">
            <a:avLst/>
          </a:prstGeom>
          <a:solidFill>
            <a:srgbClr val="FC5D04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oper Black" pitchFamily="18" charset="0"/>
              </a:rPr>
              <a:t>G</a:t>
            </a:r>
            <a:r>
              <a:rPr lang="en-US" sz="2400" baseline="-25000" dirty="0" err="1" smtClean="0">
                <a:latin typeface="Cooper Black" pitchFamily="18" charset="0"/>
              </a:rPr>
              <a:t>i</a:t>
            </a:r>
            <a:endParaRPr lang="en-US" sz="2400" baseline="-25000" dirty="0">
              <a:latin typeface="Cooper Black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2600" y="5436513"/>
            <a:ext cx="14478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err="1" smtClean="0">
                <a:latin typeface="Cooper Black" pitchFamily="18" charset="0"/>
              </a:rPr>
              <a:t>cAMP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3600" y="5436513"/>
            <a:ext cx="1447800" cy="430887"/>
          </a:xfrm>
          <a:prstGeom prst="rect">
            <a:avLst/>
          </a:prstGeom>
          <a:solidFill>
            <a:srgbClr val="FC5D04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oper Black" pitchFamily="18" charset="0"/>
                <a:sym typeface="Wingdings 3"/>
              </a:rPr>
              <a:t></a:t>
            </a:r>
            <a:r>
              <a:rPr lang="en-US" sz="2200" dirty="0" err="1" smtClean="0">
                <a:latin typeface="Cooper Black" pitchFamily="18" charset="0"/>
              </a:rPr>
              <a:t>cAMP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39" name="Diamond 38"/>
          <p:cNvSpPr/>
          <p:nvPr/>
        </p:nvSpPr>
        <p:spPr>
          <a:xfrm>
            <a:off x="8077200" y="25908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990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&amp; 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Ach receptors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to stimulate PLC </a:t>
            </a:r>
          </a:p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&amp; M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Ach receptors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to inhibit AC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81000" y="457200"/>
            <a:ext cx="364734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CHOLINERGIC RECEPTORS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2680434"/>
            <a:ext cx="9144000" cy="2429431"/>
            <a:chOff x="0" y="4204434"/>
            <a:chExt cx="9144000" cy="2429431"/>
          </a:xfrm>
        </p:grpSpPr>
        <p:grpSp>
          <p:nvGrpSpPr>
            <p:cNvPr id="11" name="Group 88"/>
            <p:cNvGrpSpPr/>
            <p:nvPr/>
          </p:nvGrpSpPr>
          <p:grpSpPr>
            <a:xfrm>
              <a:off x="0" y="4204434"/>
              <a:ext cx="9144000" cy="2429431"/>
              <a:chOff x="0" y="4204434"/>
              <a:chExt cx="9144000" cy="2429431"/>
            </a:xfrm>
          </p:grpSpPr>
          <p:grpSp>
            <p:nvGrpSpPr>
              <p:cNvPr id="13" name="Group 53"/>
              <p:cNvGrpSpPr/>
              <p:nvPr/>
            </p:nvGrpSpPr>
            <p:grpSpPr>
              <a:xfrm>
                <a:off x="0" y="4204434"/>
                <a:ext cx="9144000" cy="2146479"/>
                <a:chOff x="0" y="1282521"/>
                <a:chExt cx="9144000" cy="2146479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0" y="2209800"/>
                  <a:ext cx="9144000" cy="609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3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t="19048" b="14286"/>
                <a:stretch>
                  <a:fillRect/>
                </a:stretch>
              </p:blipFill>
              <p:spPr bwMode="auto">
                <a:xfrm>
                  <a:off x="0" y="1752600"/>
                  <a:ext cx="9144000" cy="1600200"/>
                </a:xfrm>
                <a:prstGeom prst="rect">
                  <a:avLst/>
                </a:prstGeom>
                <a:noFill/>
              </p:spPr>
            </p:pic>
            <p:sp>
              <p:nvSpPr>
                <p:cNvPr id="24" name="Oval 23"/>
                <p:cNvSpPr/>
                <p:nvPr/>
              </p:nvSpPr>
              <p:spPr>
                <a:xfrm>
                  <a:off x="7696200" y="1828800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066800" y="1828800"/>
                  <a:ext cx="304800" cy="381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038600" y="2209800"/>
                  <a:ext cx="990600" cy="5334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7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r="92500" b="14286"/>
                <a:stretch>
                  <a:fillRect/>
                </a:stretch>
              </p:blipFill>
              <p:spPr bwMode="auto">
                <a:xfrm>
                  <a:off x="4343400" y="1295400"/>
                  <a:ext cx="685800" cy="20574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r="92500" b="14286"/>
                <a:stretch>
                  <a:fillRect/>
                </a:stretch>
              </p:blipFill>
              <p:spPr bwMode="auto">
                <a:xfrm>
                  <a:off x="3962400" y="1282521"/>
                  <a:ext cx="685800" cy="205740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29" name="Group 61"/>
                <p:cNvGrpSpPr/>
                <p:nvPr/>
              </p:nvGrpSpPr>
              <p:grpSpPr>
                <a:xfrm>
                  <a:off x="3657598" y="1905000"/>
                  <a:ext cx="1676400" cy="1133475"/>
                  <a:chOff x="4396345" y="4572000"/>
                  <a:chExt cx="1288139" cy="1133475"/>
                </a:xfrm>
              </p:grpSpPr>
              <p:pic>
                <p:nvPicPr>
                  <p:cNvPr id="3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5130446" y="4572000"/>
                    <a:ext cx="554038" cy="1133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5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96345" y="4572000"/>
                    <a:ext cx="554038" cy="1133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30" name="Pie 29"/>
                <p:cNvSpPr/>
                <p:nvPr/>
              </p:nvSpPr>
              <p:spPr>
                <a:xfrm rot="5876635">
                  <a:off x="4749172" y="2789891"/>
                  <a:ext cx="384254" cy="510081"/>
                </a:xfrm>
                <a:prstGeom prst="pie">
                  <a:avLst>
                    <a:gd name="adj1" fmla="val 0"/>
                    <a:gd name="adj2" fmla="val 17998613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105400" y="3048000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607158" y="3021687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Pie 32"/>
                <p:cNvSpPr/>
                <p:nvPr/>
              </p:nvSpPr>
              <p:spPr>
                <a:xfrm rot="15723365" flipH="1">
                  <a:off x="3872127" y="2763576"/>
                  <a:ext cx="384254" cy="510081"/>
                </a:xfrm>
                <a:prstGeom prst="pie">
                  <a:avLst>
                    <a:gd name="adj1" fmla="val 0"/>
                    <a:gd name="adj2" fmla="val 17998613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733800" y="4876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oper Black" pitchFamily="18" charset="0"/>
                  </a:rPr>
                  <a:t>PLC</a:t>
                </a:r>
                <a:endParaRPr lang="en-US" dirty="0">
                  <a:latin typeface="Cooper Black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943600" y="4674513"/>
                <a:ext cx="685800" cy="461665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Cooper Black" pitchFamily="18" charset="0"/>
                  </a:rPr>
                  <a:t>G</a:t>
                </a:r>
                <a:r>
                  <a:rPr lang="en-US" sz="2400" baseline="-25000" dirty="0" err="1" smtClean="0">
                    <a:latin typeface="Cooper Black" pitchFamily="18" charset="0"/>
                  </a:rPr>
                  <a:t>q</a:t>
                </a:r>
                <a:endParaRPr lang="en-US" sz="2400" baseline="-25000" dirty="0">
                  <a:latin typeface="Cooper Black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4674513"/>
                <a:ext cx="609600" cy="461665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Cooper Black" pitchFamily="18" charset="0"/>
                  </a:rPr>
                  <a:t>G</a:t>
                </a:r>
                <a:r>
                  <a:rPr lang="en-US" sz="2400" baseline="-25000" dirty="0" err="1" smtClean="0">
                    <a:latin typeface="Cooper Black" pitchFamily="18" charset="0"/>
                  </a:rPr>
                  <a:t>q</a:t>
                </a:r>
                <a:endParaRPr lang="en-US" sz="2400" baseline="-25000" dirty="0">
                  <a:latin typeface="Cooper Black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458237" y="4419600"/>
                <a:ext cx="76200" cy="2057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0" y="6172200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Bernard MT Condensed" pitchFamily="18" charset="0"/>
                  </a:rPr>
                  <a:t>Bronchi</a:t>
                </a:r>
                <a:endParaRPr lang="en-US" sz="2400" dirty="0">
                  <a:latin typeface="Bernard MT Condensed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934200" y="6172200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Bernard MT Condensed" pitchFamily="18" charset="0"/>
                  </a:rPr>
                  <a:t>Blood Vessel</a:t>
                </a:r>
                <a:endParaRPr lang="en-US" sz="2400" dirty="0">
                  <a:latin typeface="Bernard MT Condensed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648200" y="4876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oper Black" pitchFamily="18" charset="0"/>
                </a:rPr>
                <a:t>PLC</a:t>
              </a:r>
              <a:endParaRPr lang="en-US" dirty="0">
                <a:latin typeface="Cooper Black" pitchFamily="18" charset="0"/>
              </a:endParaRPr>
            </a:p>
          </p:txBody>
        </p:sp>
      </p:grpSp>
      <p:sp>
        <p:nvSpPr>
          <p:cNvPr id="37" name="Arc 36"/>
          <p:cNvSpPr/>
          <p:nvPr/>
        </p:nvSpPr>
        <p:spPr>
          <a:xfrm>
            <a:off x="-76200" y="22361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flipH="1">
            <a:off x="7848600" y="22361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10400" y="3696792"/>
            <a:ext cx="1961178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Symbol" pitchFamily="18" charset="2"/>
              </a:rPr>
              <a:t>1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414" y="3728124"/>
            <a:ext cx="184255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M</a:t>
            </a:r>
            <a:r>
              <a:rPr lang="en-US" sz="2000" b="1" baseline="-25000" dirty="0" smtClean="0">
                <a:latin typeface="Arial Narrow" pitchFamily="34" charset="0"/>
              </a:rPr>
              <a:t>3</a:t>
            </a:r>
            <a:r>
              <a:rPr lang="en-US" sz="2000" b="1" dirty="0" smtClean="0">
                <a:latin typeface="Arial Narrow" pitchFamily="34" charset="0"/>
              </a:rPr>
              <a:t> Ach receptor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47800" y="24647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86400" y="24647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5000" y="4750713"/>
            <a:ext cx="12192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smtClean="0">
                <a:latin typeface="Cooper Black" pitchFamily="18" charset="0"/>
              </a:rPr>
              <a:t>Ca </a:t>
            </a:r>
            <a:r>
              <a:rPr lang="en-US" sz="2200" baseline="30000" dirty="0" smtClean="0">
                <a:latin typeface="Cooper Black" pitchFamily="18" charset="0"/>
              </a:rPr>
              <a:t>++</a:t>
            </a:r>
            <a:endParaRPr lang="en-US" sz="2200" baseline="30000" dirty="0">
              <a:latin typeface="Cooper Black" pitchFamily="18" charset="0"/>
            </a:endParaRPr>
          </a:p>
        </p:txBody>
      </p:sp>
      <p:sp>
        <p:nvSpPr>
          <p:cNvPr id="44" name="Diamond 43"/>
          <p:cNvSpPr/>
          <p:nvPr/>
        </p:nvSpPr>
        <p:spPr>
          <a:xfrm>
            <a:off x="8001000" y="20066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5" name="Diamond 44"/>
          <p:cNvSpPr/>
          <p:nvPr/>
        </p:nvSpPr>
        <p:spPr>
          <a:xfrm>
            <a:off x="0" y="2057400"/>
            <a:ext cx="1143000" cy="609600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Ach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0" y="4724400"/>
            <a:ext cx="12192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smtClean="0">
                <a:latin typeface="Cooper Black" pitchFamily="18" charset="0"/>
              </a:rPr>
              <a:t>Ca </a:t>
            </a:r>
            <a:r>
              <a:rPr lang="en-US" sz="2200" baseline="30000" dirty="0" smtClean="0">
                <a:latin typeface="Cooper Black" pitchFamily="18" charset="0"/>
              </a:rPr>
              <a:t>++</a:t>
            </a:r>
            <a:endParaRPr lang="en-US" sz="2200" baseline="30000" dirty="0">
              <a:latin typeface="Cooper Blac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1524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640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074" y="891932"/>
            <a:ext cx="86868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Involved in slow action of; hormones (insulin),  growth factors, cytokines, …..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400" y="1774121"/>
            <a:ext cx="86868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Their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cytosolic</a:t>
            </a:r>
            <a:r>
              <a:rPr lang="en-US" sz="2400" b="1" dirty="0" smtClean="0">
                <a:latin typeface="Arial Narrow" pitchFamily="34" charset="0"/>
              </a:rPr>
              <a:t> domain either: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1. </a:t>
            </a:r>
            <a:r>
              <a:rPr lang="en-US" sz="2400" b="1" dirty="0" smtClean="0">
                <a:latin typeface="Arial Narrow" pitchFamily="34" charset="0"/>
              </a:rPr>
              <a:t>Associate directly with an enzyme GC (</a:t>
            </a:r>
            <a:r>
              <a:rPr lang="en-US" sz="2400" b="1" dirty="0" err="1" smtClean="0">
                <a:latin typeface="Arial Narrow" pitchFamily="34" charset="0"/>
              </a:rPr>
              <a:t>guanyl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cyclase</a:t>
            </a:r>
            <a:r>
              <a:rPr lang="en-US" sz="2400" b="1" dirty="0" smtClean="0">
                <a:latin typeface="Arial Narrow" pitchFamily="34" charset="0"/>
              </a:rPr>
              <a:t>) as in 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ANP receptor.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2. </a:t>
            </a:r>
            <a:r>
              <a:rPr lang="en-US" sz="2400" b="1" dirty="0" smtClean="0">
                <a:latin typeface="Arial Narrow" pitchFamily="34" charset="0"/>
              </a:rPr>
              <a:t>Possess </a:t>
            </a:r>
            <a:r>
              <a:rPr lang="en-US" sz="2400" b="1" dirty="0" err="1" smtClean="0">
                <a:latin typeface="Arial Narrow" pitchFamily="34" charset="0"/>
              </a:rPr>
              <a:t>intrisic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kinase</a:t>
            </a:r>
            <a:r>
              <a:rPr lang="en-US" sz="2400" b="1" dirty="0" smtClean="0">
                <a:latin typeface="Arial Narrow" pitchFamily="34" charset="0"/>
              </a:rPr>
              <a:t> activity (as tyrosine or serine/</a:t>
            </a:r>
            <a:r>
              <a:rPr lang="en-US" sz="2400" b="1" dirty="0" err="1" smtClean="0">
                <a:latin typeface="Arial Narrow" pitchFamily="34" charset="0"/>
              </a:rPr>
              <a:t>threonine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kinase</a:t>
            </a:r>
            <a:r>
              <a:rPr lang="en-US" sz="2400" b="1" dirty="0" smtClean="0">
                <a:latin typeface="Arial Narrow" pitchFamily="34" charset="0"/>
              </a:rPr>
              <a:t>) that can </a:t>
            </a:r>
            <a:r>
              <a:rPr lang="en-US" sz="2400" b="1" dirty="0" err="1" smtClean="0">
                <a:latin typeface="Arial Narrow" pitchFamily="34" charset="0"/>
              </a:rPr>
              <a:t>phosphorylate</a:t>
            </a:r>
            <a:r>
              <a:rPr lang="en-US" sz="2400" b="1" dirty="0" smtClean="0">
                <a:latin typeface="Arial Narrow" pitchFamily="34" charset="0"/>
              </a:rPr>
              <a:t>  itself  (</a:t>
            </a:r>
            <a:r>
              <a:rPr lang="en-US" sz="2400" b="1" dirty="0" err="1" smtClean="0">
                <a:latin typeface="Arial Narrow" pitchFamily="34" charset="0"/>
              </a:rPr>
              <a:t>autophosphorylation</a:t>
            </a:r>
            <a:r>
              <a:rPr lang="en-US" sz="2400" b="1" dirty="0" smtClean="0">
                <a:latin typeface="Arial Narrow" pitchFamily="34" charset="0"/>
              </a:rPr>
              <a:t>) &amp; / or other proteins that they dock as in 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insulin receptor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187121"/>
            <a:ext cx="84582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They control many cellular functions as motility, growth, different-</a:t>
            </a:r>
            <a:r>
              <a:rPr lang="en-US" sz="2400" b="1" dirty="0" err="1" smtClean="0">
                <a:latin typeface="Arial Narrow" pitchFamily="34" charset="0"/>
              </a:rPr>
              <a:t>iation</a:t>
            </a:r>
            <a:r>
              <a:rPr lang="en-US" sz="2400" b="1" dirty="0" smtClean="0">
                <a:latin typeface="Arial Narrow" pitchFamily="34" charset="0"/>
              </a:rPr>
              <a:t>, division &amp; morphogenesis.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This usually require many intracellular signaling steps that take time to process.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6350" y="635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CCFFFF">
                  <a:alpha val="65882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extBox 26"/>
          <p:cNvSpPr txBox="1">
            <a:spLocks noChangeArrowheads="1"/>
          </p:cNvSpPr>
          <p:nvPr/>
        </p:nvSpPr>
        <p:spPr bwMode="auto">
          <a:xfrm>
            <a:off x="609600" y="2574429"/>
            <a:ext cx="6553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Tubulin</a:t>
            </a:r>
            <a:r>
              <a:rPr lang="en-US" sz="2800" b="1" dirty="0">
                <a:solidFill>
                  <a:srgbClr val="FF00FF"/>
                </a:solidFill>
                <a:latin typeface="Calibri" pitchFamily="34" charset="0"/>
              </a:rPr>
              <a:t>  </a:t>
            </a:r>
            <a:r>
              <a:rPr lang="en-US" sz="2400" i="1" dirty="0">
                <a:solidFill>
                  <a:srgbClr val="07044C"/>
                </a:solidFill>
                <a:latin typeface="Calibri" pitchFamily="34" charset="0"/>
              </a:rPr>
              <a:t>is target </a:t>
            </a:r>
            <a:r>
              <a:rPr lang="en-US" sz="2400" i="1" dirty="0" smtClean="0">
                <a:solidFill>
                  <a:srgbClr val="07044C"/>
                </a:solidFill>
                <a:latin typeface="Calibri" pitchFamily="34" charset="0"/>
              </a:rPr>
              <a:t>for: </a:t>
            </a:r>
          </a:p>
          <a:p>
            <a:r>
              <a:rPr lang="en-US" sz="2800" b="1" dirty="0" smtClean="0">
                <a:solidFill>
                  <a:srgbClr val="7300E6"/>
                </a:solidFill>
                <a:latin typeface="Calibri" pitchFamily="34" charset="0"/>
              </a:rPr>
              <a:t>               </a:t>
            </a:r>
            <a:r>
              <a:rPr lang="en-US" sz="2400" b="1" dirty="0" err="1" smtClean="0">
                <a:solidFill>
                  <a:srgbClr val="7300E6"/>
                </a:solidFill>
                <a:latin typeface="Calibri" pitchFamily="34" charset="0"/>
              </a:rPr>
              <a:t>Vincristine</a:t>
            </a:r>
            <a:endParaRPr lang="en-US" sz="2400" b="1" dirty="0">
              <a:solidFill>
                <a:srgbClr val="7300E6"/>
              </a:solidFill>
              <a:latin typeface="Calibri" pitchFamily="34" charset="0"/>
            </a:endParaRPr>
          </a:p>
          <a:p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                                 </a:t>
            </a:r>
            <a:endParaRPr lang="en-US" sz="2400" b="1" dirty="0" smtClean="0">
              <a:solidFill>
                <a:srgbClr val="07044C"/>
              </a:solidFill>
              <a:latin typeface="Calibri" pitchFamily="34" charset="0"/>
            </a:endParaRPr>
          </a:p>
          <a:p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                   </a:t>
            </a:r>
            <a:r>
              <a:rPr lang="en-US" sz="2400" b="1" dirty="0" err="1" smtClean="0">
                <a:solidFill>
                  <a:srgbClr val="7300E6"/>
                </a:solidFill>
                <a:latin typeface="Calibri" pitchFamily="34" charset="0"/>
              </a:rPr>
              <a:t>Colchicine</a:t>
            </a:r>
            <a:r>
              <a:rPr lang="en-US" sz="2400" b="1" dirty="0" smtClean="0">
                <a:solidFill>
                  <a:srgbClr val="7300E6"/>
                </a:solidFill>
                <a:latin typeface="Calibri" pitchFamily="34" charset="0"/>
              </a:rPr>
              <a:t> </a:t>
            </a:r>
            <a:endParaRPr lang="en-US" sz="2400" b="1" dirty="0">
              <a:solidFill>
                <a:srgbClr val="7300E6"/>
              </a:solidFill>
              <a:latin typeface="Calibri" pitchFamily="34" charset="0"/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191000" y="1841500"/>
            <a:ext cx="4549775" cy="4864100"/>
            <a:chOff x="1440" y="1008"/>
            <a:chExt cx="2866" cy="3064"/>
          </a:xfrm>
        </p:grpSpPr>
        <p:pic>
          <p:nvPicPr>
            <p:cNvPr id="4" name="Picture 3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 l="928" t="2826" r="43658" b="7004"/>
            <a:stretch>
              <a:fillRect/>
            </a:stretch>
          </p:blipFill>
          <p:spPr bwMode="auto">
            <a:xfrm>
              <a:off x="1440" y="1008"/>
              <a:ext cx="2866" cy="30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" name="Rectangle 34"/>
            <p:cNvSpPr>
              <a:spLocks noChangeArrowheads="1"/>
            </p:cNvSpPr>
            <p:nvPr/>
          </p:nvSpPr>
          <p:spPr bwMode="auto">
            <a:xfrm>
              <a:off x="3536" y="3448"/>
              <a:ext cx="768" cy="50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E05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b="1">
                  <a:solidFill>
                    <a:srgbClr val="FF00FF"/>
                  </a:solidFill>
                </a:rPr>
                <a:t>Tubulin</a:t>
              </a:r>
            </a:p>
            <a:p>
              <a:pPr algn="ctr">
                <a:lnSpc>
                  <a:spcPct val="130000"/>
                </a:lnSpc>
              </a:pPr>
              <a:r>
                <a:rPr lang="en-US" b="1">
                  <a:solidFill>
                    <a:srgbClr val="FF00FF"/>
                  </a:solidFill>
                </a:rPr>
                <a:t>Structure</a:t>
              </a:r>
            </a:p>
          </p:txBody>
        </p:sp>
      </p:grpSp>
      <p:sp>
        <p:nvSpPr>
          <p:cNvPr id="6" name="Left-Right Arrow 5"/>
          <p:cNvSpPr/>
          <p:nvPr/>
        </p:nvSpPr>
        <p:spPr>
          <a:xfrm>
            <a:off x="3352800" y="3124200"/>
            <a:ext cx="381000" cy="304800"/>
          </a:xfrm>
          <a:prstGeom prst="leftRightArrow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>
            <a:off x="3352800" y="3810000"/>
            <a:ext cx="381000" cy="304800"/>
          </a:xfrm>
          <a:prstGeom prst="leftRightArrow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6576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STRUCTURAL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524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640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620331"/>
            <a:ext cx="43434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1. 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Guanyle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cyclase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-Linked Receptors    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143000"/>
            <a:ext cx="8077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They have a single </a:t>
            </a:r>
            <a:r>
              <a:rPr lang="en-US" sz="2400" b="1" dirty="0" err="1" smtClean="0">
                <a:latin typeface="Arial Narrow" pitchFamily="34" charset="0"/>
              </a:rPr>
              <a:t>transmembrane</a:t>
            </a:r>
            <a:r>
              <a:rPr lang="en-US" sz="2400" b="1" dirty="0" smtClean="0">
                <a:latin typeface="Arial Narrow" pitchFamily="34" charset="0"/>
              </a:rPr>
              <a:t> spanning element.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These have integral </a:t>
            </a:r>
            <a:r>
              <a:rPr lang="en-US" sz="2400" b="1" dirty="0" err="1" smtClean="0">
                <a:latin typeface="Arial Narrow" pitchFamily="34" charset="0"/>
              </a:rPr>
              <a:t>intrinic</a:t>
            </a:r>
            <a:r>
              <a:rPr lang="en-US" sz="2400" b="1" dirty="0" smtClean="0">
                <a:latin typeface="Arial Narrow" pitchFamily="34" charset="0"/>
              </a:rPr>
              <a:t> GC activity .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Their 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messenger is 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cGMP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r>
              <a:rPr lang="en-US" sz="2400" b="1" dirty="0" smtClean="0"/>
              <a:t>→ </a:t>
            </a:r>
            <a:r>
              <a:rPr lang="en-US" sz="2400" b="1" dirty="0" smtClean="0">
                <a:latin typeface="Arial Narrow" pitchFamily="34" charset="0"/>
              </a:rPr>
              <a:t>activates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PKG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r>
              <a:rPr lang="en-US" sz="2400" b="1" dirty="0" smtClean="0"/>
              <a:t>→ </a:t>
            </a:r>
            <a:r>
              <a:rPr lang="en-US" sz="2400" b="1" dirty="0" err="1" smtClean="0">
                <a:latin typeface="Arial Narrow" pitchFamily="34" charset="0"/>
              </a:rPr>
              <a:t>phosphorylate</a:t>
            </a:r>
            <a:r>
              <a:rPr lang="en-US" sz="2400" b="1" dirty="0" smtClean="0">
                <a:latin typeface="Arial Narrow" pitchFamily="34" charset="0"/>
              </a:rPr>
              <a:t> down stream </a:t>
            </a:r>
          </a:p>
          <a:p>
            <a:r>
              <a:rPr lang="en-US" sz="2400" b="1" dirty="0" smtClean="0">
                <a:latin typeface="Arial Narrow" pitchFamily="34" charset="0"/>
              </a:rPr>
              <a:t>     protein signaling molecules.</a:t>
            </a:r>
          </a:p>
        </p:txBody>
      </p:sp>
      <p:pic>
        <p:nvPicPr>
          <p:cNvPr id="14" name="Picture 6" descr="http://www.cbs.umn.edu/BMBB/faculty/Potter/Fig2a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10000"/>
          </a:blip>
          <a:srcRect b="5769"/>
          <a:stretch>
            <a:fillRect/>
          </a:stretch>
        </p:blipFill>
        <p:spPr bwMode="auto">
          <a:xfrm>
            <a:off x="4267200" y="2312313"/>
            <a:ext cx="4523998" cy="3733800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rgbClr val="E0FFC1"/>
              </a:gs>
              <a:gs pos="80000">
                <a:srgbClr val="CCFFFF"/>
              </a:gs>
              <a:gs pos="100000">
                <a:srgbClr val="005CBF"/>
              </a:gs>
            </a:gsLst>
            <a:lin ang="18900000" scaled="1"/>
          </a:gradFill>
        </p:spPr>
      </p:pic>
      <p:sp>
        <p:nvSpPr>
          <p:cNvPr id="16" name="Notched Right Arrow 15"/>
          <p:cNvSpPr/>
          <p:nvPr/>
        </p:nvSpPr>
        <p:spPr>
          <a:xfrm rot="2125636">
            <a:off x="3391081" y="4690919"/>
            <a:ext cx="914400" cy="685800"/>
          </a:xfrm>
          <a:prstGeom prst="notchedRightArrow">
            <a:avLst/>
          </a:prstGeom>
          <a:gradFill>
            <a:gsLst>
              <a:gs pos="0">
                <a:srgbClr val="E6A21A"/>
              </a:gs>
              <a:gs pos="45000">
                <a:srgbClr val="E0FFC1"/>
              </a:gs>
              <a:gs pos="77000">
                <a:srgbClr val="33CCCC">
                  <a:alpha val="54000"/>
                </a:srgbClr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14800" y="5207913"/>
            <a:ext cx="1066800" cy="762000"/>
          </a:xfrm>
          <a:prstGeom prst="ellips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0" y="5893713"/>
            <a:ext cx="14478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err="1" smtClean="0">
                <a:latin typeface="Cooper Black" pitchFamily="18" charset="0"/>
              </a:rPr>
              <a:t>cGMP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51054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Example:</a:t>
            </a:r>
          </a:p>
          <a:p>
            <a:r>
              <a:rPr lang="en-US" sz="2400" b="1" dirty="0" err="1" smtClean="0">
                <a:latin typeface="Arial Narrow" pitchFamily="34" charset="0"/>
              </a:rPr>
              <a:t>Atrial</a:t>
            </a: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Natriueretic</a:t>
            </a:r>
            <a:r>
              <a:rPr lang="en-US" sz="2400" b="1" dirty="0" smtClean="0">
                <a:latin typeface="Arial Narrow" pitchFamily="34" charset="0"/>
              </a:rPr>
              <a:t> Peptide [ANP] receptor</a:t>
            </a:r>
          </a:p>
          <a:p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054958" y="3269159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Phosphorylate</a:t>
            </a:r>
            <a:r>
              <a:rPr lang="en-US" sz="2200" b="1" dirty="0" smtClean="0">
                <a:latin typeface="Arial Narrow" pitchFamily="34" charset="0"/>
              </a:rPr>
              <a:t> other proteins that it docks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326915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Activated Receptor </a:t>
            </a:r>
            <a:r>
              <a:rPr lang="en-US" sz="2200" b="1" dirty="0" err="1" smtClean="0">
                <a:latin typeface="Arial Narrow" pitchFamily="34" charset="0"/>
              </a:rPr>
              <a:t>autophosphorylates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8" name="Picture 2" descr="An external file that holds a picture, illustration, etc., usually as some form of binary object. The name of referred object is ch15f50.jpg.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t="38148" r="81250" b="10442"/>
          <a:stretch>
            <a:fillRect/>
          </a:stretch>
        </p:blipFill>
        <p:spPr bwMode="auto">
          <a:xfrm>
            <a:off x="3048000" y="1182051"/>
            <a:ext cx="2024743" cy="1866363"/>
          </a:xfrm>
          <a:prstGeom prst="rect">
            <a:avLst/>
          </a:prstGeom>
          <a:noFill/>
        </p:spPr>
      </p:pic>
      <p:pic>
        <p:nvPicPr>
          <p:cNvPr id="64517" name="Picture 5" descr="C:\Users\Administrator\Pictures\PDG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lum bright="-10000" contrast="30000"/>
          </a:blip>
          <a:srcRect l="3509" t="-6566" r="42105" b="20412"/>
          <a:stretch>
            <a:fillRect/>
          </a:stretch>
        </p:blipFill>
        <p:spPr bwMode="auto">
          <a:xfrm>
            <a:off x="5029200" y="599282"/>
            <a:ext cx="2362200" cy="2627291"/>
          </a:xfrm>
          <a:prstGeom prst="rect">
            <a:avLst/>
          </a:prstGeom>
          <a:noFill/>
        </p:spPr>
      </p:pic>
      <p:grpSp>
        <p:nvGrpSpPr>
          <p:cNvPr id="2" name="Group 20"/>
          <p:cNvGrpSpPr/>
          <p:nvPr/>
        </p:nvGrpSpPr>
        <p:grpSpPr>
          <a:xfrm>
            <a:off x="812069" y="1372015"/>
            <a:ext cx="2159731" cy="685800"/>
            <a:chOff x="5029200" y="3276600"/>
            <a:chExt cx="2312131" cy="838200"/>
          </a:xfrm>
        </p:grpSpPr>
        <p:pic>
          <p:nvPicPr>
            <p:cNvPr id="15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5029200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8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5612669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9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6172200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20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6731731" y="3276600"/>
              <a:ext cx="609600" cy="838200"/>
            </a:xfrm>
            <a:prstGeom prst="rect">
              <a:avLst/>
            </a:prstGeom>
            <a:noFill/>
          </p:spPr>
        </p:pic>
      </p:grpSp>
      <p:pic>
        <p:nvPicPr>
          <p:cNvPr id="22" name="Picture 6" descr="C:\Users\Administrator\Pictures\PDGF not activat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0299" r="13773"/>
          <a:stretch>
            <a:fillRect/>
          </a:stretch>
        </p:blipFill>
        <p:spPr bwMode="auto">
          <a:xfrm flipH="1">
            <a:off x="762000" y="1105852"/>
            <a:ext cx="685800" cy="2057400"/>
          </a:xfrm>
          <a:prstGeom prst="rect">
            <a:avLst/>
          </a:prstGeom>
          <a:noFill/>
        </p:spPr>
      </p:pic>
      <p:pic>
        <p:nvPicPr>
          <p:cNvPr id="16" name="Picture 6" descr="C:\Users\Administrator\Pictures\PDGF not activat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0299" r="13773"/>
          <a:stretch>
            <a:fillRect/>
          </a:stretch>
        </p:blipFill>
        <p:spPr bwMode="auto">
          <a:xfrm>
            <a:off x="2031269" y="1104778"/>
            <a:ext cx="685800" cy="2057400"/>
          </a:xfrm>
          <a:prstGeom prst="rect">
            <a:avLst/>
          </a:prstGeom>
          <a:noFill/>
        </p:spPr>
      </p:pic>
      <p:sp>
        <p:nvSpPr>
          <p:cNvPr id="25" name="Flowchart: Punched Tape 24"/>
          <p:cNvSpPr/>
          <p:nvPr/>
        </p:nvSpPr>
        <p:spPr>
          <a:xfrm rot="567762" flipH="1">
            <a:off x="695406" y="487200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Punched Tape 25"/>
          <p:cNvSpPr/>
          <p:nvPr/>
        </p:nvSpPr>
        <p:spPr>
          <a:xfrm rot="1956704" flipH="1">
            <a:off x="982311" y="896276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owchart: Punched Tape 26"/>
          <p:cNvSpPr/>
          <p:nvPr/>
        </p:nvSpPr>
        <p:spPr>
          <a:xfrm rot="20962739" flipH="1">
            <a:off x="990602" y="437253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lowchart: Punched Tape 27"/>
          <p:cNvSpPr/>
          <p:nvPr/>
        </p:nvSpPr>
        <p:spPr>
          <a:xfrm rot="20167920" flipH="1">
            <a:off x="1152606" y="944400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Punched Tape 28"/>
          <p:cNvSpPr/>
          <p:nvPr/>
        </p:nvSpPr>
        <p:spPr>
          <a:xfrm rot="953920" flipH="1">
            <a:off x="1143002" y="589653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lowchart: Punched Tape 29"/>
          <p:cNvSpPr/>
          <p:nvPr/>
        </p:nvSpPr>
        <p:spPr>
          <a:xfrm rot="20167920" flipH="1">
            <a:off x="617069" y="784405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" y="3269159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Ligands</a:t>
            </a:r>
            <a:r>
              <a:rPr lang="en-US" sz="2200" b="1" dirty="0" smtClean="0">
                <a:latin typeface="Arial Narrow" pitchFamily="34" charset="0"/>
              </a:rPr>
              <a:t> cross link or </a:t>
            </a:r>
            <a:r>
              <a:rPr lang="en-US" sz="2200" b="1" dirty="0" err="1" smtClean="0">
                <a:latin typeface="Arial Narrow" pitchFamily="34" charset="0"/>
              </a:rPr>
              <a:t>dimerize</a:t>
            </a:r>
            <a:r>
              <a:rPr lang="en-US" sz="2200" b="1" dirty="0" smtClean="0">
                <a:latin typeface="Arial Narrow" pitchFamily="34" charset="0"/>
              </a:rPr>
              <a:t> receptors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8600" y="685800"/>
            <a:ext cx="4953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2. Tyrosine  </a:t>
            </a:r>
            <a:r>
              <a:rPr lang="en-US" sz="2400" b="1" dirty="0" err="1" smtClean="0">
                <a:solidFill>
                  <a:schemeClr val="tx1"/>
                </a:solidFill>
              </a:rPr>
              <a:t>Kinase</a:t>
            </a:r>
            <a:r>
              <a:rPr lang="en-US" sz="2400" b="1" dirty="0" smtClean="0">
                <a:solidFill>
                  <a:schemeClr val="tx1"/>
                </a:solidFill>
              </a:rPr>
              <a:t>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5400" y="2286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5400" y="21451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152400" y="4191000"/>
            <a:ext cx="4495800" cy="2362200"/>
            <a:chOff x="838200" y="3276600"/>
            <a:chExt cx="6181725" cy="3581400"/>
          </a:xfrm>
        </p:grpSpPr>
        <p:pic>
          <p:nvPicPr>
            <p:cNvPr id="38" name="Picture 2" descr="http://uk.wrs.yahoo.com/_ylt=A0WTf2xQ7L1MRQsA8XlWBQx./SIG=12fsfprf7/EXP=1287601616/**http%3a/www.uic.edu/classes/bios/bios100/summer2002/tk02.jpg"/>
            <p:cNvPicPr>
              <a:picLocks noChangeAspect="1" noChangeArrowheads="1"/>
            </p:cNvPicPr>
            <p:nvPr/>
          </p:nvPicPr>
          <p:blipFill>
            <a:blip r:embed="rId5" cstate="print"/>
            <a:srcRect l="1038" t="8136" r="30480" b="28135"/>
            <a:stretch>
              <a:fillRect/>
            </a:stretch>
          </p:blipFill>
          <p:spPr bwMode="auto">
            <a:xfrm>
              <a:off x="838200" y="3276600"/>
              <a:ext cx="5029200" cy="358140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4114800" y="3429000"/>
              <a:ext cx="2905125" cy="979921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Phosphorylated</a:t>
              </a:r>
              <a:r>
                <a:rPr lang="en-US" b="1" dirty="0" smtClean="0"/>
                <a:t> docked proteins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3962400" y="5562600"/>
            <a:ext cx="45720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4000500" y="5829300"/>
            <a:ext cx="457200" cy="381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343400" y="54102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 Narrow" pitchFamily="34" charset="0"/>
              </a:rPr>
              <a:t>Phosphorylates</a:t>
            </a:r>
            <a:r>
              <a:rPr lang="en-US" sz="2000" b="1" dirty="0" smtClean="0">
                <a:latin typeface="Arial Narrow" pitchFamily="34" charset="0"/>
              </a:rPr>
              <a:t> other targets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</a:t>
            </a:r>
            <a:r>
              <a:rPr lang="en-US" sz="2400" dirty="0" smtClean="0">
                <a:latin typeface="Bernard MT Condensed" pitchFamily="18" charset="0"/>
              </a:rPr>
              <a:t>RESPONSE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29400" y="5105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Example </a:t>
            </a:r>
          </a:p>
          <a:p>
            <a:r>
              <a:rPr lang="en-US" sz="2400" b="1" dirty="0" smtClean="0">
                <a:latin typeface="Arial Narrow" pitchFamily="34" charset="0"/>
              </a:rPr>
              <a:t>Insulin R</a:t>
            </a:r>
          </a:p>
          <a:p>
            <a:r>
              <a:rPr lang="en-US" sz="2400" b="1" dirty="0" smtClean="0">
                <a:latin typeface="Arial Narrow" pitchFamily="34" charset="0"/>
              </a:rPr>
              <a:t>Growth factors 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316468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164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8153400" y="228600"/>
          <a:ext cx="990600" cy="6324600"/>
        </p:xfrm>
        <a:graphic>
          <a:graphicData uri="http://schemas.openxmlformats.org/presentationml/2006/ole">
            <p:oleObj spid="_x0000_s4098" name="Photo Editor Photo" r:id="rId3" imgW="1133633" imgH="287619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" y="215721"/>
            <a:ext cx="44958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Are intra-</a:t>
            </a:r>
            <a:r>
              <a:rPr lang="en-US" sz="2400" b="1" dirty="0" err="1" smtClean="0">
                <a:latin typeface="Arial Narrow" pitchFamily="34" charset="0"/>
              </a:rPr>
              <a:t>cellularly</a:t>
            </a:r>
            <a:r>
              <a:rPr lang="en-US" sz="2400" b="1" dirty="0" smtClean="0">
                <a:latin typeface="Arial Narrow" pitchFamily="34" charset="0"/>
              </a:rPr>
              <a:t> located whether in </a:t>
            </a:r>
            <a:r>
              <a:rPr lang="en-US" sz="2400" b="1" dirty="0" err="1" smtClean="0">
                <a:solidFill>
                  <a:srgbClr val="FF00FF"/>
                </a:solidFill>
                <a:latin typeface="Arial Narrow" pitchFamily="34" charset="0"/>
              </a:rPr>
              <a:t>cytosol</a:t>
            </a:r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or the </a:t>
            </a:r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nucleus</a:t>
            </a:r>
            <a:r>
              <a:rPr lang="en-US" sz="2400" b="1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900" y="952500"/>
            <a:ext cx="8394700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Their </a:t>
            </a:r>
            <a:r>
              <a:rPr lang="en-US" sz="2400" b="1" u="sng" dirty="0" err="1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ligands</a:t>
            </a:r>
            <a:r>
              <a:rPr lang="en-US" sz="2400" b="1" dirty="0" smtClean="0">
                <a:latin typeface="Arial Narrow" pitchFamily="34" charset="0"/>
              </a:rPr>
              <a:t> are usually either: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 Extracellular </a:t>
            </a:r>
            <a:r>
              <a:rPr lang="en-US" sz="2400" b="1" dirty="0" err="1" smtClean="0">
                <a:latin typeface="Arial Narrow" pitchFamily="34" charset="0"/>
              </a:rPr>
              <a:t>lipophylic</a:t>
            </a:r>
            <a:r>
              <a:rPr lang="en-US" sz="2400" b="1" dirty="0" smtClean="0">
                <a:latin typeface="Arial Narrow" pitchFamily="34" charset="0"/>
              </a:rPr>
              <a:t> hormones; steroids, thyroids, …etc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 Extracellular lipids; </a:t>
            </a:r>
            <a:r>
              <a:rPr lang="en-US" sz="2400" b="1" dirty="0" err="1" smtClean="0">
                <a:latin typeface="Arial Narrow" pitchFamily="34" charset="0"/>
              </a:rPr>
              <a:t>linolinic</a:t>
            </a:r>
            <a:r>
              <a:rPr lang="en-US" sz="2400" b="1" dirty="0" smtClean="0">
                <a:latin typeface="Arial Narrow" pitchFamily="34" charset="0"/>
              </a:rPr>
              <a:t> a., retinoic a. 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Phosphorylated</a:t>
            </a:r>
            <a:r>
              <a:rPr lang="en-US" sz="2400" b="1" dirty="0" smtClean="0">
                <a:latin typeface="Arial Narrow" pitchFamily="34" charset="0"/>
              </a:rPr>
              <a:t> protein end product of 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messenger signaling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9400" y="3137237"/>
            <a:ext cx="8102600" cy="70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</a:t>
            </a:r>
            <a:r>
              <a:rPr lang="en-US" sz="2400" b="1" dirty="0" smtClean="0">
                <a:latin typeface="Arial Narrow" pitchFamily="34" charset="0"/>
              </a:rPr>
              <a:t>They possess a conserved area that recognizes specific DNA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sequence in the nucleus which is called a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Responsive Element</a:t>
            </a:r>
            <a:r>
              <a:rPr lang="en-US" sz="2400" b="1" dirty="0" smtClean="0">
                <a:latin typeface="Calibri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2617113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I</a:t>
            </a:r>
            <a:r>
              <a:rPr lang="en-US" sz="2200" b="1" dirty="0" smtClean="0">
                <a:latin typeface="Arial Narrow" pitchFamily="34" charset="0"/>
              </a:rPr>
              <a:t>nvolved in regulation of </a:t>
            </a:r>
            <a:r>
              <a:rPr lang="en-US" sz="22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PROTEIN SYNTHESIS </a:t>
            </a:r>
            <a:r>
              <a:rPr lang="en-US" sz="2200" b="1" dirty="0" smtClean="0">
                <a:latin typeface="Calibri"/>
              </a:rPr>
              <a:t>→</a:t>
            </a:r>
            <a:r>
              <a:rPr lang="en-US" sz="2200" b="1" dirty="0" smtClean="0">
                <a:latin typeface="Arial Narrow" pitchFamily="34" charset="0"/>
              </a:rPr>
              <a:t>most slowest in action.</a:t>
            </a:r>
          </a:p>
        </p:txBody>
      </p:sp>
      <p:sp>
        <p:nvSpPr>
          <p:cNvPr id="21" name="Notched Right Arrow 20"/>
          <p:cNvSpPr/>
          <p:nvPr/>
        </p:nvSpPr>
        <p:spPr>
          <a:xfrm flipH="1">
            <a:off x="4953000" y="152400"/>
            <a:ext cx="914400" cy="685800"/>
          </a:xfrm>
          <a:prstGeom prst="notchedRightArrow">
            <a:avLst/>
          </a:prstGeom>
          <a:gradFill>
            <a:gsLst>
              <a:gs pos="0">
                <a:srgbClr val="E6A21A"/>
              </a:gs>
              <a:gs pos="45000">
                <a:srgbClr val="E0FFC1"/>
              </a:gs>
              <a:gs pos="77000">
                <a:srgbClr val="33CCCC">
                  <a:alpha val="54000"/>
                </a:srgbClr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6"/>
          <p:cNvGrpSpPr/>
          <p:nvPr/>
        </p:nvGrpSpPr>
        <p:grpSpPr>
          <a:xfrm>
            <a:off x="3071648" y="3810000"/>
            <a:ext cx="5996152" cy="2743200"/>
            <a:chOff x="2743200" y="3810000"/>
            <a:chExt cx="6148552" cy="2743200"/>
          </a:xfrm>
        </p:grpSpPr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17876" r="4661" b="9375"/>
            <a:stretch>
              <a:fillRect/>
            </a:stretch>
          </p:blipFill>
          <p:spPr bwMode="auto">
            <a:xfrm>
              <a:off x="2743200" y="3810000"/>
              <a:ext cx="6148552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Oval 21"/>
            <p:cNvSpPr/>
            <p:nvPr/>
          </p:nvSpPr>
          <p:spPr>
            <a:xfrm>
              <a:off x="2743200" y="5131158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051479" y="5167647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257800" y="5181600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87237" y="4953000"/>
              <a:ext cx="914400" cy="609600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Protein</a:t>
              </a:r>
              <a:endParaRPr lang="en-US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10200" y="6248400"/>
            <a:ext cx="1752600" cy="369332"/>
          </a:xfrm>
          <a:prstGeom prst="rect">
            <a:avLst/>
          </a:prstGeom>
          <a:solidFill>
            <a:srgbClr val="8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Transcription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340958" y="5638800"/>
            <a:ext cx="1447800" cy="369332"/>
          </a:xfrm>
          <a:prstGeom prst="rect">
            <a:avLst/>
          </a:prstGeom>
          <a:solidFill>
            <a:srgbClr val="8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Translation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4000" y="3887450"/>
            <a:ext cx="419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400" b="1" dirty="0" smtClean="0">
                <a:latin typeface="Arial Narrow" pitchFamily="34" charset="0"/>
              </a:rPr>
              <a:t>They react as </a:t>
            </a:r>
          </a:p>
          <a:p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TRANSCRIPTION  FACTORS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expressing or repressing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target genes.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06548" y="228600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286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0" y="1143000"/>
          <a:ext cx="1676400" cy="5943600"/>
        </p:xfrm>
        <a:graphic>
          <a:graphicData uri="http://schemas.openxmlformats.org/presentationml/2006/ole">
            <p:oleObj spid="_x0000_s5122" name="Photo Editor Photo" r:id="rId3" imgW="1133633" imgH="2876190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95400" y="48006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Arial Narrow" pitchFamily="34" charset="0"/>
              </a:rPr>
              <a:t>The activated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GR complex</a:t>
            </a:r>
          </a:p>
          <a:p>
            <a:pPr algn="r"/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400" b="1" dirty="0" smtClean="0">
                <a:latin typeface="Arial Narrow" pitchFamily="34" charset="0"/>
              </a:rPr>
              <a:t>Up-regulates expression of anti-inflammatory proteins </a:t>
            </a:r>
          </a:p>
          <a:p>
            <a:pPr algn="r"/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400" b="1" dirty="0" smtClean="0">
                <a:latin typeface="Arial Narrow" pitchFamily="34" charset="0"/>
              </a:rPr>
              <a:t>Represses expression of pro-inflammatory proteins in </a:t>
            </a:r>
            <a:r>
              <a:rPr lang="en-US" sz="2400" b="1" dirty="0" err="1" smtClean="0">
                <a:latin typeface="Arial Narrow" pitchFamily="34" charset="0"/>
              </a:rPr>
              <a:t>cytosol</a:t>
            </a:r>
            <a:r>
              <a:rPr lang="en-US" sz="2400" b="1" dirty="0" smtClean="0">
                <a:latin typeface="Arial Narrow" pitchFamily="34" charset="0"/>
              </a:rPr>
              <a:t> ( preventing the translocation of other  transcription factors from the </a:t>
            </a:r>
            <a:r>
              <a:rPr lang="en-US" sz="2400" b="1" dirty="0" err="1" smtClean="0">
                <a:latin typeface="Arial Narrow" pitchFamily="34" charset="0"/>
              </a:rPr>
              <a:t>cytosol</a:t>
            </a:r>
            <a:r>
              <a:rPr lang="en-US" sz="2400" b="1" dirty="0" smtClean="0">
                <a:latin typeface="Arial Narrow" pitchFamily="34" charset="0"/>
              </a:rPr>
              <a:t> into the nucleus).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6489" y="1295400"/>
            <a:ext cx="2667000" cy="8382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GLUCOCORTICOID 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1524000" y="3810000"/>
            <a:ext cx="609600" cy="457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9"/>
          <p:cNvGrpSpPr/>
          <p:nvPr/>
        </p:nvGrpSpPr>
        <p:grpSpPr>
          <a:xfrm>
            <a:off x="-19802" y="76200"/>
            <a:ext cx="6954002" cy="5105400"/>
            <a:chOff x="-19802" y="381000"/>
            <a:chExt cx="6801602" cy="5105400"/>
          </a:xfrm>
        </p:grpSpPr>
        <p:pic>
          <p:nvPicPr>
            <p:cNvPr id="4" name="Picture 3" descr="405px-Gr_hsp90_translocatio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802" y="381000"/>
              <a:ext cx="6801602" cy="51054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838200" y="3471446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proteins</a:t>
              </a:r>
              <a:endParaRPr lang="en-US" b="1" dirty="0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1752600" y="3810000"/>
            <a:ext cx="457200" cy="3810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30548" y="773668"/>
            <a:ext cx="1524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In </a:t>
            </a:r>
            <a:r>
              <a:rPr lang="en-US" sz="2400" b="1" dirty="0" err="1" smtClean="0">
                <a:solidFill>
                  <a:schemeClr val="tx1"/>
                </a:solidFill>
              </a:rPr>
              <a:t>Cytosol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581400" y="1600200"/>
            <a:ext cx="4800600" cy="4343400"/>
          </a:xfrm>
          <a:prstGeom prst="ellipse">
            <a:avLst/>
          </a:prstGeom>
          <a:solidFill>
            <a:srgbClr val="F6E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42"/>
          <p:cNvGraphicFramePr>
            <a:graphicFrameLocks noChangeAspect="1"/>
          </p:cNvGraphicFramePr>
          <p:nvPr/>
        </p:nvGraphicFramePr>
        <p:xfrm>
          <a:off x="76200" y="-228600"/>
          <a:ext cx="1828800" cy="6903720"/>
        </p:xfrm>
        <a:graphic>
          <a:graphicData uri="http://schemas.openxmlformats.org/presentationml/2006/ole">
            <p:oleObj spid="_x0000_s6146" name="Photo Editor Photo" r:id="rId3" imgW="1133633" imgH="2876190" progId="">
              <p:embed/>
            </p:oleObj>
          </a:graphicData>
        </a:graphic>
      </p:graphicFrame>
      <p:pic>
        <p:nvPicPr>
          <p:cNvPr id="8" name="Picture 2" descr="http://www.nature.com/nrendo/journal/v5/n4/images/nrendo.2009.19-f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7033" t="34711"/>
          <a:stretch>
            <a:fillRect/>
          </a:stretch>
        </p:blipFill>
        <p:spPr bwMode="auto">
          <a:xfrm>
            <a:off x="1905000" y="1372140"/>
            <a:ext cx="6629400" cy="49524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0" y="1066800"/>
            <a:ext cx="2934237" cy="8382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THYROID HORMONE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28600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286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39608" y="636104"/>
            <a:ext cx="1905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Intra nuclear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33CCCC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93725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An </a:t>
            </a:r>
            <a:r>
              <a:rPr lang="en-US" sz="2800" b="1" dirty="0">
                <a:latin typeface="Arial Narrow" pitchFamily="34" charset="0"/>
              </a:rPr>
              <a:t>agent that </a:t>
            </a:r>
            <a:r>
              <a:rPr lang="en-US" sz="2800" b="1" dirty="0" smtClean="0">
                <a:latin typeface="Arial Narrow" pitchFamily="34" charset="0"/>
              </a:rPr>
              <a:t>mainly activates an </a:t>
            </a:r>
            <a:r>
              <a:rPr lang="en-US" sz="2800" b="1" dirty="0">
                <a:latin typeface="Arial Narrow" pitchFamily="34" charset="0"/>
              </a:rPr>
              <a:t>intracellular </a:t>
            </a:r>
            <a:r>
              <a:rPr lang="en-US" sz="2800" b="1" dirty="0" smtClean="0">
                <a:latin typeface="Arial Narrow" pitchFamily="34" charset="0"/>
              </a:rPr>
              <a:t>receptor and the complex formed acts as a transcription factor that </a:t>
            </a:r>
            <a:r>
              <a:rPr lang="en-US" sz="2800" b="1" dirty="0">
                <a:latin typeface="Arial Narrow" pitchFamily="34" charset="0"/>
              </a:rPr>
              <a:t>binds </a:t>
            </a:r>
            <a:r>
              <a:rPr lang="en-US" sz="2800" b="1" dirty="0" smtClean="0">
                <a:latin typeface="Arial Narrow" pitchFamily="34" charset="0"/>
              </a:rPr>
              <a:t>DNA and expresses or represses proteins: </a:t>
            </a:r>
            <a:endParaRPr lang="en-US" sz="2800" b="1" dirty="0">
              <a:latin typeface="Arial Narrow" pitchFamily="34" charset="0"/>
            </a:endParaRP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</a:t>
            </a: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acetylcholine</a:t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insulin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corticosteroids</a:t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glucagon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33CCCC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69925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 </a:t>
            </a:r>
            <a:r>
              <a:rPr lang="en-US" sz="2800" b="1" dirty="0" err="1" smtClean="0">
                <a:latin typeface="Arial Narrow" pitchFamily="34" charset="0"/>
              </a:rPr>
              <a:t>ligand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>
                <a:latin typeface="Arial Narrow" pitchFamily="34" charset="0"/>
              </a:rPr>
              <a:t>that </a:t>
            </a:r>
            <a:r>
              <a:rPr lang="en-US" sz="2800" b="1" dirty="0" smtClean="0">
                <a:latin typeface="Arial Narrow" pitchFamily="34" charset="0"/>
              </a:rPr>
              <a:t>activates a receptor to open an ion channel incorporated within: </a:t>
            </a:r>
            <a:endParaRPr lang="en-US" sz="2800" b="1" dirty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acetylcholine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insulin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corticosteroids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glucagon</a:t>
            </a: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33CCCC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46125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 receptor that possesses intrinsic </a:t>
            </a:r>
            <a:r>
              <a:rPr lang="en-US" sz="2800" b="1" dirty="0" err="1" smtClean="0">
                <a:latin typeface="Arial Narrow" pitchFamily="34" charset="0"/>
              </a:rPr>
              <a:t>guanyl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cyclase</a:t>
            </a:r>
            <a:r>
              <a:rPr lang="en-US" sz="2800" b="1" dirty="0" smtClean="0">
                <a:latin typeface="Arial Narrow" pitchFamily="34" charset="0"/>
              </a:rPr>
              <a:t> activity is that of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</a:t>
            </a:r>
            <a:r>
              <a:rPr lang="en-US" sz="2800" b="1" dirty="0" err="1" smtClean="0">
                <a:latin typeface="Arial Narrow" pitchFamily="34" charset="0"/>
              </a:rPr>
              <a:t>Atrial</a:t>
            </a:r>
            <a:r>
              <a:rPr lang="en-US" sz="2800" b="1" dirty="0" smtClean="0">
                <a:latin typeface="Arial Narrow" pitchFamily="34" charset="0"/>
              </a:rPr>
              <a:t>  </a:t>
            </a:r>
            <a:r>
              <a:rPr lang="en-US" sz="2800" b="1" dirty="0" err="1" smtClean="0">
                <a:latin typeface="Arial Narrow" pitchFamily="34" charset="0"/>
              </a:rPr>
              <a:t>Natriueretic</a:t>
            </a:r>
            <a:r>
              <a:rPr lang="en-US" sz="2800" b="1" dirty="0" smtClean="0">
                <a:latin typeface="Arial Narrow" pitchFamily="34" charset="0"/>
              </a:rPr>
              <a:t> Peptide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Adrenaline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Acetylcholine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Insulin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33CCCC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69925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 receptor that is coupled to G</a:t>
            </a:r>
            <a:r>
              <a:rPr lang="en-US" sz="2800" b="1" baseline="-25000" dirty="0" smtClean="0">
                <a:latin typeface="Arial Narrow" pitchFamily="34" charset="0"/>
              </a:rPr>
              <a:t>s</a:t>
            </a:r>
            <a:r>
              <a:rPr lang="en-US" sz="2800" b="1" dirty="0" smtClean="0">
                <a:latin typeface="Arial Narrow" pitchFamily="34" charset="0"/>
              </a:rPr>
              <a:t> to stimulate AC is that of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</a:t>
            </a:r>
            <a:r>
              <a:rPr lang="en-US" sz="2800" b="1" dirty="0" err="1" smtClean="0">
                <a:latin typeface="Arial Narrow" pitchFamily="34" charset="0"/>
              </a:rPr>
              <a:t>Atrial</a:t>
            </a:r>
            <a:r>
              <a:rPr lang="en-US" sz="2800" b="1" dirty="0" smtClean="0">
                <a:latin typeface="Arial Narrow" pitchFamily="34" charset="0"/>
              </a:rPr>
              <a:t>  </a:t>
            </a:r>
            <a:r>
              <a:rPr lang="en-US" sz="2800" b="1" dirty="0" err="1" smtClean="0">
                <a:latin typeface="Arial Narrow" pitchFamily="34" charset="0"/>
              </a:rPr>
              <a:t>Natriueretic</a:t>
            </a:r>
            <a:r>
              <a:rPr lang="en-US" sz="2800" b="1" dirty="0" smtClean="0">
                <a:latin typeface="Arial Narrow" pitchFamily="34" charset="0"/>
              </a:rPr>
              <a:t> Peptide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Adrenaline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Acetylcholine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Insulin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1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grpSp>
        <p:nvGrpSpPr>
          <p:cNvPr id="67593" name="Group 46"/>
          <p:cNvGrpSpPr>
            <a:grpSpLocks/>
          </p:cNvGrpSpPr>
          <p:nvPr/>
        </p:nvGrpSpPr>
        <p:grpSpPr bwMode="auto">
          <a:xfrm>
            <a:off x="1066800" y="1066800"/>
            <a:ext cx="4114800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381000" y="1979613"/>
            <a:ext cx="1447800" cy="49371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ENZYME</a:t>
            </a:r>
          </a:p>
        </p:txBody>
      </p:sp>
      <p:sp>
        <p:nvSpPr>
          <p:cNvPr id="20490" name="TextBox 51"/>
          <p:cNvSpPr txBox="1">
            <a:spLocks noChangeArrowheads="1"/>
          </p:cNvSpPr>
          <p:nvPr/>
        </p:nvSpPr>
        <p:spPr bwMode="auto">
          <a:xfrm>
            <a:off x="2133600" y="19050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The drug competes with the natural substrate </a:t>
            </a:r>
          </a:p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for the enzyme </a:t>
            </a:r>
          </a:p>
        </p:txBody>
      </p:sp>
      <p:sp>
        <p:nvSpPr>
          <p:cNvPr id="18443" name="TextBox 52"/>
          <p:cNvSpPr txBox="1">
            <a:spLocks noChangeArrowheads="1"/>
          </p:cNvSpPr>
          <p:nvPr/>
        </p:nvSpPr>
        <p:spPr bwMode="auto">
          <a:xfrm>
            <a:off x="228600" y="2895600"/>
            <a:ext cx="1905000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Britannic Bold" pitchFamily="34" charset="0"/>
              </a:rPr>
              <a:t>REVERSIBLE</a:t>
            </a:r>
          </a:p>
        </p:txBody>
      </p:sp>
      <p:sp>
        <p:nvSpPr>
          <p:cNvPr id="18444" name="TextBox 53"/>
          <p:cNvSpPr txBox="1">
            <a:spLocks noChangeArrowheads="1"/>
          </p:cNvSpPr>
          <p:nvPr/>
        </p:nvSpPr>
        <p:spPr bwMode="auto">
          <a:xfrm>
            <a:off x="228600" y="4495800"/>
            <a:ext cx="22098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Britannic Bold" pitchFamily="34" charset="0"/>
              </a:rPr>
              <a:t>IRREVERSIBLE</a:t>
            </a:r>
          </a:p>
        </p:txBody>
      </p:sp>
      <p:sp>
        <p:nvSpPr>
          <p:cNvPr id="18445" name="TextBox 54"/>
          <p:cNvSpPr txBox="1">
            <a:spLocks noChangeArrowheads="1"/>
          </p:cNvSpPr>
          <p:nvPr/>
        </p:nvSpPr>
        <p:spPr bwMode="auto">
          <a:xfrm>
            <a:off x="228600" y="5181600"/>
            <a:ext cx="8915400" cy="457200"/>
          </a:xfrm>
          <a:prstGeom prst="rect">
            <a:avLst/>
          </a:prstGeom>
          <a:solidFill>
            <a:srgbClr val="FFFFFF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Organophosphates </a:t>
            </a:r>
            <a:r>
              <a:rPr lang="en-US" sz="2200" b="1" i="1">
                <a:latin typeface="Calibri" pitchFamily="34" charset="0"/>
              </a:rPr>
              <a:t>irreversibly competes with ACH for </a:t>
            </a:r>
            <a:r>
              <a:rPr lang="en-US" sz="2400" b="1">
                <a:solidFill>
                  <a:srgbClr val="FF00FF"/>
                </a:solidFill>
                <a:latin typeface="Calibri" pitchFamily="34" charset="0"/>
              </a:rPr>
              <a:t>cholinestrase</a:t>
            </a:r>
          </a:p>
        </p:txBody>
      </p:sp>
      <p:sp>
        <p:nvSpPr>
          <p:cNvPr id="18446" name="TextBox 55"/>
          <p:cNvSpPr txBox="1">
            <a:spLocks noChangeArrowheads="1"/>
          </p:cNvSpPr>
          <p:nvPr/>
        </p:nvSpPr>
        <p:spPr bwMode="auto">
          <a:xfrm>
            <a:off x="228600" y="3521075"/>
            <a:ext cx="8915400" cy="461963"/>
          </a:xfrm>
          <a:prstGeom prst="rect">
            <a:avLst/>
          </a:prstGeom>
          <a:solidFill>
            <a:srgbClr val="FFFFFF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7300E6"/>
                </a:solidFill>
                <a:latin typeface="Calibri" pitchFamily="34" charset="0"/>
              </a:rPr>
              <a:t>Neostigmine</a:t>
            </a:r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 </a:t>
            </a:r>
            <a:r>
              <a:rPr lang="en-US" sz="2200" b="1" dirty="0">
                <a:latin typeface="Calibri" pitchFamily="34" charset="0"/>
              </a:rPr>
              <a:t>reversibly compete with ACH for </a:t>
            </a:r>
            <a:r>
              <a:rPr lang="en-US" sz="2400" b="1" dirty="0" err="1">
                <a:solidFill>
                  <a:srgbClr val="FF00FF"/>
                </a:solidFill>
                <a:latin typeface="Calibri" pitchFamily="34" charset="0"/>
              </a:rPr>
              <a:t>cholinestrase</a:t>
            </a:r>
            <a:r>
              <a:rPr lang="en-US" sz="2400" b="1" dirty="0">
                <a:solidFill>
                  <a:srgbClr val="FF00FF"/>
                </a:solidFill>
                <a:latin typeface="Calibri" pitchFamily="34" charset="0"/>
              </a:rPr>
              <a:t> at MEP</a:t>
            </a: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733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REGULATORY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04800" y="1752600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CARRIER MOLECULE</a:t>
            </a:r>
          </a:p>
        </p:txBody>
      </p:sp>
      <p:sp>
        <p:nvSpPr>
          <p:cNvPr id="19466" name="TextBox 51"/>
          <p:cNvSpPr txBox="1">
            <a:spLocks noChangeArrowheads="1"/>
          </p:cNvSpPr>
          <p:nvPr/>
        </p:nvSpPr>
        <p:spPr bwMode="auto">
          <a:xfrm>
            <a:off x="2133600" y="1600200"/>
            <a:ext cx="6553200" cy="105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Responsible for transport of ions and small organic molecules between intracellular compartments, through cell membranes or in extracellular fluids.</a:t>
            </a:r>
          </a:p>
        </p:txBody>
      </p:sp>
      <p:pic>
        <p:nvPicPr>
          <p:cNvPr id="17" name="Picture 23" descr="symprtan.gif - 78.9 K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300" y="3429000"/>
            <a:ext cx="2552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 descr="symprtan.gif - 78.9 K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1700" y="3429000"/>
            <a:ext cx="2552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2705100" y="5638800"/>
            <a:ext cx="1600200" cy="457200"/>
          </a:xfrm>
          <a:prstGeom prst="rect">
            <a:avLst/>
          </a:prstGeom>
          <a:solidFill>
            <a:srgbClr val="D1FF75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Antiporter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5676900" y="5638800"/>
            <a:ext cx="1600200" cy="457200"/>
          </a:xfrm>
          <a:prstGeom prst="rect">
            <a:avLst/>
          </a:prstGeom>
          <a:solidFill>
            <a:srgbClr val="D1FF75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Symporter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2590800" y="2770575"/>
            <a:ext cx="5562600" cy="73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The drug binds to such molecules altering their transport ability</a:t>
            </a:r>
          </a:p>
        </p:txBody>
      </p:sp>
      <p:sp>
        <p:nvSpPr>
          <p:cNvPr id="25" name="TextBox 55"/>
          <p:cNvSpPr txBox="1">
            <a:spLocks noChangeArrowheads="1"/>
          </p:cNvSpPr>
          <p:nvPr/>
        </p:nvSpPr>
        <p:spPr bwMode="auto">
          <a:xfrm>
            <a:off x="152400" y="6248400"/>
            <a:ext cx="8839200" cy="461962"/>
          </a:xfrm>
          <a:prstGeom prst="rect">
            <a:avLst/>
          </a:prstGeom>
          <a:solidFill>
            <a:srgbClr val="FFFFFF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Cocaine  </a:t>
            </a:r>
            <a:r>
              <a:rPr lang="en-US" sz="2200" b="1" dirty="0">
                <a:latin typeface="Calibri" pitchFamily="34" charset="0"/>
              </a:rPr>
              <a:t> blocks transport of </a:t>
            </a:r>
            <a:r>
              <a:rPr lang="en-US" sz="2200" b="1" dirty="0" err="1">
                <a:solidFill>
                  <a:srgbClr val="FF00FF"/>
                </a:solidFill>
                <a:latin typeface="Calibri" pitchFamily="34" charset="0"/>
              </a:rPr>
              <a:t>catecholamines</a:t>
            </a:r>
            <a:r>
              <a:rPr lang="en-US" sz="2200" b="1" dirty="0">
                <a:latin typeface="Calibri" pitchFamily="34" charset="0"/>
              </a:rPr>
              <a:t> at synaptic </a:t>
            </a:r>
            <a:r>
              <a:rPr lang="en-US" sz="2200" b="1" dirty="0" smtClean="0">
                <a:latin typeface="Calibri" pitchFamily="34" charset="0"/>
              </a:rPr>
              <a:t>cleft in CNS</a:t>
            </a:r>
            <a:endParaRPr lang="en-US" sz="24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21" name="TextBox 52"/>
          <p:cNvSpPr txBox="1">
            <a:spLocks noChangeArrowheads="1"/>
          </p:cNvSpPr>
          <p:nvPr/>
        </p:nvSpPr>
        <p:spPr bwMode="auto">
          <a:xfrm>
            <a:off x="228600" y="2667000"/>
            <a:ext cx="1828800" cy="83099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300E6"/>
                </a:solidFill>
                <a:latin typeface="Britannic Bold" pitchFamily="34" charset="0"/>
              </a:rPr>
              <a:t>Passive Transporter</a:t>
            </a:r>
            <a:endParaRPr lang="en-US" sz="2400" dirty="0">
              <a:solidFill>
                <a:srgbClr val="7300E6"/>
              </a:solidFill>
              <a:latin typeface="Britannic Bold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grpSp>
        <p:nvGrpSpPr>
          <p:cNvPr id="27" name="Group 46"/>
          <p:cNvGrpSpPr>
            <a:grpSpLocks/>
          </p:cNvGrpSpPr>
          <p:nvPr/>
        </p:nvGrpSpPr>
        <p:grpSpPr bwMode="auto">
          <a:xfrm>
            <a:off x="1066800" y="1066801"/>
            <a:ext cx="4114800" cy="762000"/>
            <a:chOff x="1066800" y="2286794"/>
            <a:chExt cx="6934994" cy="913606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733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REGULATORY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55"/>
          <p:cNvSpPr txBox="1">
            <a:spLocks noChangeArrowheads="1"/>
          </p:cNvSpPr>
          <p:nvPr/>
        </p:nvSpPr>
        <p:spPr bwMode="auto">
          <a:xfrm>
            <a:off x="381000" y="2057400"/>
            <a:ext cx="8839200" cy="431800"/>
          </a:xfrm>
          <a:prstGeom prst="rect">
            <a:avLst/>
          </a:prstGeom>
          <a:solidFill>
            <a:srgbClr val="FFFFFF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solidFill>
                  <a:srgbClr val="7300E6"/>
                </a:solidFill>
                <a:latin typeface="Calibri" pitchFamily="34" charset="0"/>
              </a:rPr>
              <a:t>Digitalis</a:t>
            </a:r>
            <a:r>
              <a:rPr lang="en-US" sz="2200" b="1" dirty="0">
                <a:latin typeface="Calibri" pitchFamily="34" charset="0"/>
              </a:rPr>
              <a:t> blocks efflux of Na by 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Na pump</a:t>
            </a:r>
            <a:endParaRPr lang="en-US" sz="24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pic>
        <p:nvPicPr>
          <p:cNvPr id="17" name="Picture 19" descr="Na-K-pum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895600"/>
            <a:ext cx="5183188" cy="305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iamond 20"/>
          <p:cNvSpPr/>
          <p:nvPr/>
        </p:nvSpPr>
        <p:spPr>
          <a:xfrm>
            <a:off x="4724400" y="4114800"/>
            <a:ext cx="19050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Digitalis</a:t>
            </a:r>
          </a:p>
        </p:txBody>
      </p:sp>
      <p:sp>
        <p:nvSpPr>
          <p:cNvPr id="15" name="TextBox 52"/>
          <p:cNvSpPr txBox="1">
            <a:spLocks noChangeArrowheads="1"/>
          </p:cNvSpPr>
          <p:nvPr/>
        </p:nvSpPr>
        <p:spPr bwMode="auto">
          <a:xfrm>
            <a:off x="254000" y="2743200"/>
            <a:ext cx="1828800" cy="83099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300E6"/>
                </a:solidFill>
                <a:latin typeface="Britannic Bold" pitchFamily="34" charset="0"/>
              </a:rPr>
              <a:t>Active</a:t>
            </a:r>
          </a:p>
          <a:p>
            <a:pPr algn="ctr"/>
            <a:r>
              <a:rPr lang="en-US" sz="2400" dirty="0" smtClean="0">
                <a:solidFill>
                  <a:srgbClr val="7300E6"/>
                </a:solidFill>
                <a:latin typeface="Britannic Bold" pitchFamily="34" charset="0"/>
              </a:rPr>
              <a:t>Transporter</a:t>
            </a:r>
            <a:endParaRPr lang="en-US" sz="2400" dirty="0">
              <a:solidFill>
                <a:srgbClr val="7300E6"/>
              </a:solidFill>
              <a:latin typeface="Britannic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752600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CARRIER MOLECULE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grpSp>
        <p:nvGrpSpPr>
          <p:cNvPr id="23" name="Group 46"/>
          <p:cNvGrpSpPr>
            <a:grpSpLocks/>
          </p:cNvGrpSpPr>
          <p:nvPr/>
        </p:nvGrpSpPr>
        <p:grpSpPr bwMode="auto">
          <a:xfrm>
            <a:off x="1066800" y="1066801"/>
            <a:ext cx="4114800" cy="762000"/>
            <a:chOff x="1066800" y="2286794"/>
            <a:chExt cx="6934994" cy="913606"/>
          </a:xfrm>
        </p:grpSpPr>
        <p:cxnSp>
          <p:nvCxnSpPr>
            <p:cNvPr id="24" name="Straight Arrow Connector 23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733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REGULATORY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934200" y="304800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ION CHANNEL</a:t>
            </a:r>
          </a:p>
        </p:txBody>
      </p:sp>
      <p:sp>
        <p:nvSpPr>
          <p:cNvPr id="21520" name="TextBox 19"/>
          <p:cNvSpPr txBox="1">
            <a:spLocks noChangeArrowheads="1"/>
          </p:cNvSpPr>
          <p:nvPr/>
        </p:nvSpPr>
        <p:spPr bwMode="auto">
          <a:xfrm>
            <a:off x="76200" y="1104900"/>
            <a:ext cx="7162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Responsible for  influx or out-flux  of ions through cell membranes along their concentration gradients. </a:t>
            </a:r>
          </a:p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They are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activated by alteration in action potential and are controlled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by gating machinery.</a:t>
            </a:r>
          </a:p>
        </p:txBody>
      </p:sp>
      <p:pic>
        <p:nvPicPr>
          <p:cNvPr id="17" name="Picture 2" descr="C:\Users\Administrator\Desktop\pharma\RANGE Pharmacology 5th edition\Images\3.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7993" t="26667" r="10094" b="60000"/>
          <a:stretch>
            <a:fillRect/>
          </a:stretch>
        </p:blipFill>
        <p:spPr bwMode="auto">
          <a:xfrm>
            <a:off x="4038600" y="2590800"/>
            <a:ext cx="4953000" cy="2133600"/>
          </a:xfrm>
          <a:prstGeom prst="rect">
            <a:avLst/>
          </a:prstGeom>
          <a:noFill/>
        </p:spPr>
      </p:pic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28600" y="2286000"/>
            <a:ext cx="8382000" cy="40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Drugs bind to alter channel  function by block or modulation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3" name="TextBox 55"/>
          <p:cNvSpPr txBox="1">
            <a:spLocks noChangeArrowheads="1"/>
          </p:cNvSpPr>
          <p:nvPr/>
        </p:nvSpPr>
        <p:spPr bwMode="auto">
          <a:xfrm>
            <a:off x="228600" y="5075872"/>
            <a:ext cx="4953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Local Anesthetics </a:t>
            </a:r>
            <a:r>
              <a:rPr lang="en-US" sz="2200" i="1" dirty="0">
                <a:latin typeface="Calibri" pitchFamily="34" charset="0"/>
              </a:rPr>
              <a:t>block Na influx through 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Na channel </a:t>
            </a:r>
            <a:r>
              <a:rPr lang="en-US" sz="2200" b="1" dirty="0" smtClean="0">
                <a:solidFill>
                  <a:srgbClr val="FF00FF"/>
                </a:solidFill>
                <a:latin typeface="Calibri" pitchFamily="34" charset="0"/>
              </a:rPr>
              <a:t> </a:t>
            </a:r>
            <a:r>
              <a:rPr lang="en-US" sz="2200" i="1" dirty="0" smtClean="0">
                <a:latin typeface="Calibri" pitchFamily="34" charset="0"/>
              </a:rPr>
              <a:t>in </a:t>
            </a:r>
            <a:r>
              <a:rPr lang="en-US" sz="2200" i="1" dirty="0">
                <a:latin typeface="Calibri" pitchFamily="34" charset="0"/>
              </a:rPr>
              <a:t>nerve fibers</a:t>
            </a:r>
            <a:r>
              <a:rPr lang="en-US" sz="2200" i="1" dirty="0" smtClean="0">
                <a:latin typeface="Calibri" pitchFamily="34" charset="0"/>
              </a:rPr>
              <a:t>.</a:t>
            </a:r>
          </a:p>
          <a:p>
            <a:r>
              <a:rPr lang="en-US" sz="2200" i="1" dirty="0" smtClean="0">
                <a:latin typeface="Calibri" pitchFamily="34" charset="0"/>
              </a:rPr>
              <a:t>They </a:t>
            </a:r>
            <a:r>
              <a:rPr lang="en-US" sz="2200" i="1" dirty="0">
                <a:latin typeface="Calibri" pitchFamily="34" charset="0"/>
              </a:rPr>
              <a:t>are </a:t>
            </a:r>
            <a:r>
              <a:rPr lang="en-US" sz="2200" b="1" dirty="0">
                <a:solidFill>
                  <a:srgbClr val="7300E6"/>
                </a:solidFill>
                <a:latin typeface="Calibri" pitchFamily="34" charset="0"/>
              </a:rPr>
              <a:t>Na channel Blockers.</a:t>
            </a:r>
            <a:endParaRPr lang="en-US" sz="2400" i="1" dirty="0">
              <a:solidFill>
                <a:srgbClr val="7300E6"/>
              </a:solidFill>
              <a:latin typeface="Calibri" pitchFamily="34" charset="0"/>
            </a:endParaRPr>
          </a:p>
        </p:txBody>
      </p:sp>
      <p:pic>
        <p:nvPicPr>
          <p:cNvPr id="24" name="Picture 13" descr="voltgtan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4624645"/>
            <a:ext cx="4038600" cy="223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Diamond 24"/>
          <p:cNvSpPr/>
          <p:nvPr/>
        </p:nvSpPr>
        <p:spPr>
          <a:xfrm>
            <a:off x="5943600" y="5943600"/>
            <a:ext cx="2362200" cy="609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.</a:t>
            </a:r>
            <a:r>
              <a:rPr lang="en-US" sz="1050" dirty="0" err="1" smtClean="0"/>
              <a:t>Anaesthesia</a:t>
            </a:r>
            <a:endParaRPr lang="en-US" sz="105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7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733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REGULATORY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4288</TotalTime>
  <Words>2583</Words>
  <Application>Microsoft Office PowerPoint</Application>
  <PresentationFormat>On-screen Show (4:3)</PresentationFormat>
  <Paragraphs>665</Paragraphs>
  <Slides>58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DR.OMNIA</cp:lastModifiedBy>
  <cp:revision>252</cp:revision>
  <dcterms:created xsi:type="dcterms:W3CDTF">2010-09-28T15:47:12Z</dcterms:created>
  <dcterms:modified xsi:type="dcterms:W3CDTF">2011-09-20T04:46:00Z</dcterms:modified>
</cp:coreProperties>
</file>