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318" r:id="rId2"/>
    <p:sldId id="325" r:id="rId3"/>
    <p:sldId id="319" r:id="rId4"/>
    <p:sldId id="277" r:id="rId5"/>
    <p:sldId id="309" r:id="rId6"/>
    <p:sldId id="310" r:id="rId7"/>
    <p:sldId id="299" r:id="rId8"/>
    <p:sldId id="335" r:id="rId9"/>
    <p:sldId id="336" r:id="rId10"/>
    <p:sldId id="288" r:id="rId11"/>
    <p:sldId id="337" r:id="rId12"/>
    <p:sldId id="293" r:id="rId13"/>
    <p:sldId id="326" r:id="rId14"/>
    <p:sldId id="327" r:id="rId15"/>
    <p:sldId id="338" r:id="rId16"/>
    <p:sldId id="339" r:id="rId17"/>
    <p:sldId id="302" r:id="rId18"/>
    <p:sldId id="322" r:id="rId19"/>
    <p:sldId id="329" r:id="rId20"/>
    <p:sldId id="340" r:id="rId21"/>
    <p:sldId id="341" r:id="rId22"/>
    <p:sldId id="342" r:id="rId23"/>
    <p:sldId id="316" r:id="rId24"/>
    <p:sldId id="343" r:id="rId25"/>
    <p:sldId id="330" r:id="rId26"/>
    <p:sldId id="331" r:id="rId27"/>
    <p:sldId id="344" r:id="rId28"/>
    <p:sldId id="332" r:id="rId29"/>
    <p:sldId id="345" r:id="rId30"/>
    <p:sldId id="333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1173" y="332656"/>
            <a:ext cx="7042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33CC"/>
                </a:solidFill>
                <a:latin typeface="Cooper Black" pitchFamily="18" charset="0"/>
                <a:ea typeface="+mj-ea"/>
                <a:cs typeface="+mj-cs"/>
              </a:rPr>
              <a:t>BONES OF THE UPPER LIMB </a:t>
            </a:r>
          </a:p>
        </p:txBody>
      </p:sp>
      <p:pic>
        <p:nvPicPr>
          <p:cNvPr id="63490" name="Picture 2" descr="http://www.kedgley.org/wp-content/uploads/2013/08/redArm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342" y="1988840"/>
            <a:ext cx="7272372" cy="2520280"/>
          </a:xfrm>
          <a:prstGeom prst="rect">
            <a:avLst/>
          </a:prstGeom>
          <a:noFill/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004048" y="4809346"/>
            <a:ext cx="3203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Khaleel Alyahya, PhD, MEd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@khaleelya</a:t>
            </a:r>
            <a:endParaRPr lang="ar-S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824536" cy="561662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Angles 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Lateral</a:t>
            </a:r>
          </a:p>
          <a:p>
            <a:pPr lvl="1" algn="just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forms the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Glenoid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cavity: a shallow concave oval fossa that receives the head of the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humerus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Inferior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Two Surfaces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Convex Posterior surface is divided by the spine of the scapula into  the smaller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Supraspinous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above the spine and the larger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Infraspinous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below the spine.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Concave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Anterio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(Costal)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Surfacer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 it forms  the large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Subscapular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Fossa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Suprascapular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notch: It is a nerve passageway, medial to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process.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364088" y="764704"/>
            <a:ext cx="3296691" cy="32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5364088" y="4209926"/>
            <a:ext cx="3312368" cy="22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4824536" cy="417646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Gives attachment to muscles.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considerable degree of movement on the thoracic wall to enable the arm to move freely.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glenoid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cavity forms the socket of the shoulder joint.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acromion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Functions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1"/>
          <a:stretch/>
        </p:blipFill>
        <p:spPr bwMode="auto">
          <a:xfrm>
            <a:off x="5508104" y="1124744"/>
            <a:ext cx="3384376" cy="305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5904656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typical long bone.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the largest bone in the UL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Proximal End: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Head, Neck, Greater &amp; Lesser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Head: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Smooth &amp; forms 1/3 of a sphere, it articulates with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glenoid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cavity of the scapula.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Anatomical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formed by a groove separating the head from the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Greater tubercle: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the lateral margin of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Lesser tubercle: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projects anteriorly.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two tubercles are separated by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Intertubercular</a:t>
            </a:r>
            <a:r>
              <a:rPr lang="en-US" sz="1900" dirty="0" smtClean="0">
                <a:solidFill>
                  <a:srgbClr val="C00000"/>
                </a:solidFill>
              </a:rPr>
              <a:t> Groove.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Surgical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narrow part distal to the tubercles. It is a common fracture site of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SA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 algn="just">
              <a:buFont typeface="Wingdings" pitchFamily="2" charset="2"/>
              <a:buChar char="v"/>
            </a:pPr>
            <a:endParaRPr lang="ar-SA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encyclopedia.lubopitko-bg.com/images/Left%20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91098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52736"/>
            <a:ext cx="5004048" cy="3528392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Shaft (Body):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prominent features: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Deltoid tuberosity: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rough elevation laterally for the attachment of deltoid muscle.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Spiral (Radial) groove: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Runs obliquely down the posterior aspect of the shaft.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lodges the important radial nerve &amp; vessels.</a:t>
            </a:r>
          </a:p>
          <a:p>
            <a:pPr lvl="1">
              <a:buNone/>
            </a:pPr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24328" y="2420888"/>
            <a:ext cx="286892" cy="2154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012160" y="2924944"/>
            <a:ext cx="5000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4937915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Distal End: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Widens as the sharp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Supracondylar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Ridges form and end in the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Epicondyles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providing muscular attachment.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Trochlea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(medial) for articulation with the ulna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Capitulum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(lateral) for articulation with the radius.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Coronoid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(anteriorly)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Radial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capitulum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Olecranon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(posteriorly).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075892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013176"/>
            <a:ext cx="792088" cy="3693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4653136"/>
            <a:ext cx="792088" cy="36933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8244408" y="4581128"/>
            <a:ext cx="79208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4365104"/>
            <a:ext cx="792088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509120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5013176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 fractures of the surgical neck especially in elder people with osteoporosis.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fracture results from falling on the hand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transmittion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force through the bones of forearm of the extended limb).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younger people, fractures of the greater tubercle results from falling on the hand when the arm is abducted 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body of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humerus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be fractured by a direct blow to the arm or by  indirect injury as  falling on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oustretched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hand.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Content Placeholder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 t="4773" r="46103" b="21960"/>
          <a:stretch>
            <a:fillRect/>
          </a:stretch>
        </p:blipFill>
        <p:spPr>
          <a:xfrm>
            <a:off x="5292080" y="1124744"/>
            <a:ext cx="3240360" cy="411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Surgical neck: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Axillary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Radial groove: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Radial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Distal end of </a:t>
            </a:r>
            <a:r>
              <a:rPr lang="en-US" sz="2000" dirty="0" err="1" smtClean="0">
                <a:solidFill>
                  <a:srgbClr val="C00000"/>
                </a:solidFill>
              </a:rPr>
              <a:t>humerus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Median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Medial epicondyle: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Ulnar nerve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Nerves affected in 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7" cy="46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64" r="14416" b="4907"/>
          <a:stretch>
            <a:fillRect/>
          </a:stretch>
        </p:blipFill>
        <p:spPr bwMode="auto">
          <a:xfrm>
            <a:off x="5364088" y="1124744"/>
            <a:ext cx="24875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4608512" cy="2592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 of the </a:t>
            </a:r>
            <a:r>
              <a:rPr lang="en-US" sz="2200" dirty="0" err="1" smtClean="0"/>
              <a:t>humerus</a:t>
            </a:r>
            <a:r>
              <a:rPr lang="en-US" sz="2200" dirty="0" smtClean="0"/>
              <a:t> with the </a:t>
            </a:r>
            <a:r>
              <a:rPr lang="en-US" sz="2200" dirty="0" err="1" smtClean="0"/>
              <a:t>glenoid</a:t>
            </a:r>
            <a:r>
              <a:rPr lang="en-US" sz="2200" dirty="0" smtClean="0"/>
              <a:t> cavity of the scapula form the</a:t>
            </a:r>
            <a:r>
              <a:rPr lang="en-US" sz="2200" i="1" dirty="0" smtClean="0">
                <a:solidFill>
                  <a:srgbClr val="C00000"/>
                </a:solidFill>
              </a:rPr>
              <a:t> Shoulder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Lower end (</a:t>
            </a:r>
            <a:r>
              <a:rPr lang="en-US" sz="2200" dirty="0" err="1" smtClean="0"/>
              <a:t>Trochlea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Capitulum</a:t>
            </a:r>
            <a:r>
              <a:rPr lang="en-US" sz="2200" dirty="0" smtClean="0"/>
              <a:t>) with the upper ends of the radius &amp; ulna form the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Elbow joint</a:t>
            </a:r>
            <a:r>
              <a:rPr lang="en-US" sz="2200" dirty="0" smtClean="0"/>
              <a:t>.</a:t>
            </a:r>
            <a:endParaRPr lang="ar-SA" sz="2200" dirty="0" smtClean="0"/>
          </a:p>
          <a:p>
            <a:pPr algn="just">
              <a:buNone/>
            </a:pPr>
            <a:endParaRPr lang="ar-SA" sz="2200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/>
          <a:srcRect l="15207" r="15207" b="6937"/>
          <a:stretch>
            <a:fillRect/>
          </a:stretch>
        </p:blipFill>
        <p:spPr bwMode="auto">
          <a:xfrm>
            <a:off x="5364088" y="4018192"/>
            <a:ext cx="2664296" cy="25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6221344" y="2053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64220" y="48108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52" y="1124744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106662" y="3053570"/>
            <a:ext cx="571504" cy="3571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6398" y="2482066"/>
            <a:ext cx="642942" cy="2857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Forearm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591052"/>
            <a:ext cx="48245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Formed of two bones: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Radius</a:t>
            </a:r>
            <a:r>
              <a:rPr lang="en-US" sz="2400" dirty="0" smtClean="0"/>
              <a:t> is the lateral bone.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Ulna</a:t>
            </a:r>
            <a:r>
              <a:rPr lang="en-US" sz="2400" dirty="0" smtClean="0"/>
              <a:t> is the medial bone.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4893124" cy="54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the stabilizing bone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the medial &amp; longer of the two bones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It has two prominent projections: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Olecranon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 proximally from the posterior aspect (Forms the prominence of the elbow).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Coronoid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anteriorly.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Trochlear notch: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articulates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trochlea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humerus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Radial notch: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smooth rounded concavity lateral to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Tuberosity of ulna: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inferior to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26628" name="Picture 4" descr="http://o.quizlet.com/OYKcTSiTlsR2fpq9963piA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307772"/>
            <a:ext cx="1714512" cy="247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classconnection.s3.amazonaws.com/372/flashcards/3820372/png/02ulna-1413BC72B17729E2BC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803449"/>
            <a:ext cx="3143272" cy="348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5488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 end of the lecture, students should be able to:</a:t>
            </a:r>
            <a:endParaRPr lang="en-US" sz="2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the different bones of the Upper Limb.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List the characteristic features of each bone.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Differentiate between bones of right and left sides.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the articulations between the different bones.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036000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Shaft 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Thick &amp; cylindrical superiorly but diminishes in diameter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inferiorly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surfaces (Anterior, Medial &amp; Posterior).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Distal </a:t>
            </a:r>
            <a:r>
              <a:rPr lang="en-US" sz="2400" dirty="0" smtClean="0">
                <a:solidFill>
                  <a:srgbClr val="C00000"/>
                </a:solidFill>
              </a:rPr>
              <a:t>end: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rounded Head: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Styloid process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head lies distally at the wrist.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articulations between the ulna &amp;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humerus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the elbow joint allows primarily only flexion &amp; extension (small amount of abduction &amp; adduction occurs).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8" name="Picture 2" descr="http://media-2.web.britannica.com/eb-media/59/54759-004-C688D7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571900" cy="274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052736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47236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shorter and lateral of the two forearm bones.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(Upper)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Consists of: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Head: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small, circular and its upper surface is concave for articulation with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capitulum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Neck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Radial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Biciptal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 Tuberosity: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medially directed and separates the proximal end from the body.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4596" y="1299368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Shaft: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lateral convexity.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gradually enlarges as it passes distally.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Distal (Lower) End: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rectangular.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Its medial aspect forms a concavity : Ulnar notch to accommodate the head of the ulna.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Radial Styloid process:  extends from the lateral aspect.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Dorsal tubercle: projects dorsally.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177705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53077"/>
            <a:ext cx="4968552" cy="3140019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Humerus with the proximal ends of Radius &amp; Ulna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Elbow joint</a:t>
            </a:r>
            <a:endParaRPr lang="en-US" sz="2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</a:t>
            </a:r>
            <a:r>
              <a:rPr lang="en-US" sz="2200" dirty="0" err="1" smtClean="0">
                <a:solidFill>
                  <a:srgbClr val="C00000"/>
                </a:solidFill>
              </a:rPr>
              <a:t>Radioulnar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</a:rPr>
              <a:t>Distal </a:t>
            </a:r>
            <a:r>
              <a:rPr lang="en-US" sz="2200" dirty="0" err="1" smtClean="0">
                <a:solidFill>
                  <a:srgbClr val="00B050"/>
                </a:solidFill>
              </a:rPr>
              <a:t>Radioulnar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two bones are connected by the flexible </a:t>
            </a:r>
            <a:r>
              <a:rPr lang="en-US" sz="2200" dirty="0" smtClean="0">
                <a:solidFill>
                  <a:srgbClr val="0070C0"/>
                </a:solidFill>
              </a:rPr>
              <a:t>interosseous membrane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20779" y="144640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63589" y="1803596"/>
            <a:ext cx="500066" cy="117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63655" y="38038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92151" y="3875298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7705" y="173215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Proximal</a:t>
            </a:r>
          </a:p>
          <a:p>
            <a:r>
              <a:rPr lang="en-US" sz="1400" dirty="0" err="1" smtClean="0"/>
              <a:t>Radioulnar</a:t>
            </a:r>
            <a:r>
              <a:rPr lang="en-US" sz="1400" dirty="0" smtClean="0"/>
              <a:t> joint.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321721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5904656" cy="4896544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the radius &amp; ulna are firmly bound by the interosseous membrane, a fracture of one bone is commonly associated with dislocation of the nearest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s fracture (fracture of the distal end of radius) is the most common fracture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more common in women after middle age because of osteoporosis.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results from forced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dorsiflexion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the hand as a result to ease  a fall by outstretching the upper limb.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typical history of the fracture includes slipping. Because of the rich blood supply to the distal end of the radius, bony union is usually good.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25085"/>
            <a:ext cx="4752528" cy="2347931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skeleton of the hand consists of the: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Carpals</a:t>
            </a:r>
            <a:r>
              <a:rPr lang="en-US" sz="2000" dirty="0" smtClean="0">
                <a:solidFill>
                  <a:srgbClr val="0033CC"/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carpus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(wrist)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Metacarpals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palm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Phalanges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fingers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Hands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4959194" y="1196752"/>
            <a:ext cx="4077302" cy="44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836712"/>
            <a:ext cx="5436096" cy="576064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Compose of eight carpal bones arranged in two irregular rows, each of four.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These small bones give flexibility to the wrist.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 Carpus presents Concavity on their Anterior surface &amp; convex from side to side posteriorly.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Proximal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Scaphoid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Lunate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Triquetral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Pisiform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Distal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Trapezium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Capitate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Hamate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Wrist (Carpus)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052736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1268760"/>
            <a:ext cx="5220072" cy="36004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result of a fall onto the palm when the hand is abducted.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Pain occurs along the lateral side of the wrist especially during </a:t>
            </a:r>
            <a:r>
              <a:rPr lang="en-US" sz="2000" dirty="0" err="1" smtClean="0">
                <a:cs typeface="Times New Roman" pitchFamily="18" charset="0"/>
              </a:rPr>
              <a:t>dorsiflexion</a:t>
            </a:r>
            <a:r>
              <a:rPr lang="en-US" sz="2000" dirty="0" smtClean="0">
                <a:cs typeface="Times New Roman" pitchFamily="18" charset="0"/>
              </a:rPr>
              <a:t> and abduction of the hand.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Union of the bone may take several months because of poor blood supply to the proximal part of the </a:t>
            </a:r>
            <a:r>
              <a:rPr lang="en-US" sz="2000" dirty="0" err="1" smtClean="0">
                <a:cs typeface="Times New Roman" pitchFamily="18" charset="0"/>
              </a:rPr>
              <a:t>scaphoid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 of Scaphoid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Content Placeholder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5364089" y="1196752"/>
            <a:ext cx="3672407" cy="416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5472608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the skeleton of the hand between the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carpus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and phalanges.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composed of Five Metacarpal bones, each has a Base, Shaft, and a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They are numbered 1-5 from the thumb.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distal ends (Heads) articulate with the proximal phalanges to form the knuckles  of the fist.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Bases of the metacarpals articulate with the carpal bones. The 1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is the shortest and most mobile. 3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rd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has 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styloid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process on the lateral side of the base.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Metacarpals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68052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digit has 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Three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Phalanges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u="sng" dirty="0" smtClean="0">
                <a:solidFill>
                  <a:srgbClr val="FF0000"/>
                </a:solidFill>
                <a:cs typeface="Times New Roman" pitchFamily="18" charset="0"/>
              </a:rPr>
              <a:t>Except</a:t>
            </a:r>
            <a:r>
              <a:rPr lang="en-US" sz="2200" dirty="0" smtClean="0">
                <a:cs typeface="Times New Roman" pitchFamily="18" charset="0"/>
              </a:rPr>
              <a:t> the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Thumb</a:t>
            </a:r>
            <a:r>
              <a:rPr lang="en-US" sz="2200" dirty="0" smtClean="0">
                <a:cs typeface="Times New Roman" pitchFamily="18" charset="0"/>
              </a:rPr>
              <a:t> which has only two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phalanx has a base proximally, a head distally and a body between the base and the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proximal phalanx is the largest.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middle ones are intermediate in size.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Digits (Phalanges)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4460474" y="1052736"/>
            <a:ext cx="4071966" cy="496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268760"/>
            <a:ext cx="4285710" cy="3696816"/>
          </a:xfrm>
          <a:ln w="952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  consists of the following: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Pectoral Girdle 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Arm</a:t>
            </a:r>
          </a:p>
          <a:p>
            <a:pPr lvl="2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Humerus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Forearm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Radius &amp; Ulna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Wrist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Carpal bones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Hand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Metacarpals &amp; Phalanges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Bones of Upper Limb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256584" cy="446449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Bases of the Metacarpal bones articulate with the distal row of the carpal bones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Carpometacarpal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Heads (knuckles) articulate with the Proximal Phalanges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C00000"/>
                </a:solidFill>
              </a:rPr>
              <a:t>Metacarpophalangeal</a:t>
            </a:r>
            <a:r>
              <a:rPr lang="en-US" sz="2200" b="1" dirty="0" smtClean="0">
                <a:solidFill>
                  <a:srgbClr val="C0000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phalanges articulate with each other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0070C0"/>
                </a:solidFill>
              </a:rPr>
              <a:t>Interphalangeal</a:t>
            </a:r>
            <a:r>
              <a:rPr lang="en-US" sz="2200" b="1" dirty="0" smtClean="0">
                <a:solidFill>
                  <a:srgbClr val="0070C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Radius with the Proximal Raw of Carpal bones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Wrist joint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  <a:latin typeface="Calibri" pitchFamily="34" charset="0"/>
              </a:rPr>
              <a:t>QUEST!ON</a:t>
            </a:r>
            <a:r>
              <a:rPr lang="en-US" sz="4000" b="1" dirty="0">
                <a:solidFill>
                  <a:srgbClr val="3366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90337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1"/>
            <a:ext cx="4464496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It composed of Two bones: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Clavicle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Scapula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 is very light and it allows the upper limb to have exceptionally free movement.</a:t>
            </a:r>
            <a:endParaRPr lang="ar-SA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Pectoral Girdle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7346" name="Picture 2" descr="http://farm3.staticflickr.com/2653/4074700024_7999fec2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004048" y="1124744"/>
            <a:ext cx="3805231" cy="4648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752528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a long bone lying horizontally across the root of the neck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subcutaneous throughout its length.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Functions: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 serves as a rigid support from which the scapula and free upper limb are suspended keeping them away from the so that the arm has maximum freedom of movement.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Transmits forces from the upper limb to the axial skeleton.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Provides attachment for muscles.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forms a boundary of the cervicoaxillary canal  for protection of the neurovascular bundle of the UL.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If the clavicle is broken, the whole shoulder region caves in medially.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373216"/>
            <a:ext cx="34563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4788024" cy="4652187"/>
          </a:xfrm>
          <a:ln w="38100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considered as a long bone but it has no medullary (bone marrow) cavity.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e medial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end is enlarged &amp; triangular.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lateral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end is flattened.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medial 2/3 of the body (shaft) is convex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lateral 1/3 is concave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 curves give the clavicle its appearance of an elongated capital (S)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surfaces: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Superior: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smooth as it lies just deep to the skin.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Inferior: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rough because strong ligaments bind it to the 1st rib.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 smtClean="0"/>
          </a:p>
        </p:txBody>
      </p:sp>
      <p:pic>
        <p:nvPicPr>
          <p:cNvPr id="8" name="Picture 2" descr="G:\Student Gray\7. Upper limb\F66122-007-f020.jpg"/>
          <p:cNvPicPr>
            <a:picLocks noChangeAspect="1" noChangeArrowheads="1"/>
          </p:cNvPicPr>
          <p:nvPr/>
        </p:nvPicPr>
        <p:blipFill>
          <a:blip r:embed="rId3" cstate="print"/>
          <a:srcRect l="16981" t="65197" r="34712" b="4377"/>
          <a:stretch>
            <a:fillRect/>
          </a:stretch>
        </p:blipFill>
        <p:spPr bwMode="auto">
          <a:xfrm>
            <a:off x="5076056" y="4077072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rot="10800000">
            <a:off x="5790436" y="4791452"/>
            <a:ext cx="50006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398321" y="4897815"/>
            <a:ext cx="214314" cy="158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3250" name="Picture 2" descr="http://4.bp.blogspot.com/-5b6EEYvBcX4/Ta77tg7JBbI/AAAAAAAAABM/ZqncrN8eGQQ/s400/clavi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3240360" cy="438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Student Gray\7. Upper limb\F66122-007-f023.jpg"/>
          <p:cNvPicPr>
            <a:picLocks noChangeAspect="1" noChangeArrowheads="1"/>
          </p:cNvPicPr>
          <p:nvPr/>
        </p:nvPicPr>
        <p:blipFill>
          <a:blip r:embed="rId3" cstate="print"/>
          <a:srcRect l="14286" r="16071" b="7652"/>
          <a:stretch>
            <a:fillRect/>
          </a:stretch>
        </p:blipFill>
        <p:spPr bwMode="auto">
          <a:xfrm>
            <a:off x="971600" y="371703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4896544" cy="2369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Manubrium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</a:t>
            </a:r>
            <a:r>
              <a:rPr lang="en-US" sz="2000" dirty="0" err="1" smtClean="0">
                <a:solidFill>
                  <a:srgbClr val="C00000"/>
                </a:solidFill>
              </a:rPr>
              <a:t>Acromial</a:t>
            </a:r>
            <a:r>
              <a:rPr lang="en-US" sz="2000" dirty="0" smtClean="0">
                <a:solidFill>
                  <a:srgbClr val="C00000"/>
                </a:solidFill>
              </a:rPr>
              <a:t> end of the scapula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Inferiorly,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with the 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 rib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1202" name="Picture 2" descr="http://s3.amazonaws.com/rapgenius/1364292203_AC-Join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355976" cy="33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0688"/>
            <a:ext cx="4896544" cy="4493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clavicle is commonly fractured especially in children as forces are impacted to the outstretched hand during falling.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weakest part of the clavicle is the junction of the middle and lateral thirds.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fracture, the medial fragment is elevated  (by the sternomastoid muscle), the lateral fragment drops because of the weight of the UL.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may be pulled medially by the adductors of the 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the 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220072" y="1013046"/>
            <a:ext cx="3805231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339" y="1052736"/>
            <a:ext cx="41581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824536" cy="5904656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It is a triangular flat bone.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Extends between the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_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ribs.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Processes: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Spine: a thick projecting ridge of  bone that continues laterally as the flat expanded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Acromion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forms the subcutaneous point of the shoulder.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 beaklike process. It resembles in size, shape and direction a bent finger pointing to the shoulder.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Borders: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Medial (vertebral)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Lateral (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axillary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algn="just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lvl="1" algn="just">
              <a:buNone/>
            </a:pPr>
            <a:endParaRPr lang="en-US" sz="1600" dirty="0" smtClean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1915</Words>
  <Application>Microsoft Office PowerPoint</Application>
  <PresentationFormat>On-screen Show (4:3)</PresentationFormat>
  <Paragraphs>271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150</cp:revision>
  <dcterms:created xsi:type="dcterms:W3CDTF">2010-12-19T14:08:49Z</dcterms:created>
  <dcterms:modified xsi:type="dcterms:W3CDTF">2013-12-03T05:46:35Z</dcterms:modified>
</cp:coreProperties>
</file>