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369" r:id="rId2"/>
    <p:sldId id="373" r:id="rId3"/>
    <p:sldId id="381" r:id="rId4"/>
    <p:sldId id="382" r:id="rId5"/>
    <p:sldId id="374" r:id="rId6"/>
    <p:sldId id="370" r:id="rId7"/>
    <p:sldId id="371" r:id="rId8"/>
    <p:sldId id="375" r:id="rId9"/>
    <p:sldId id="376" r:id="rId10"/>
    <p:sldId id="377" r:id="rId11"/>
    <p:sldId id="378" r:id="rId12"/>
    <p:sldId id="339" r:id="rId13"/>
    <p:sldId id="297" r:id="rId14"/>
    <p:sldId id="299" r:id="rId15"/>
    <p:sldId id="300" r:id="rId16"/>
    <p:sldId id="340" r:id="rId17"/>
    <p:sldId id="343" r:id="rId18"/>
    <p:sldId id="344" r:id="rId19"/>
    <p:sldId id="304" r:id="rId20"/>
    <p:sldId id="354" r:id="rId21"/>
    <p:sldId id="358" r:id="rId22"/>
    <p:sldId id="359" r:id="rId23"/>
    <p:sldId id="313" r:id="rId24"/>
    <p:sldId id="319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0000"/>
    <a:srgbClr val="FF9900"/>
    <a:srgbClr val="FF9966"/>
    <a:srgbClr val="FFCC66"/>
    <a:srgbClr val="FF0000"/>
    <a:srgbClr val="FF00FF"/>
    <a:srgbClr val="99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7335" autoAdjust="0"/>
  </p:normalViewPr>
  <p:slideViewPr>
    <p:cSldViewPr snapToGrid="0">
      <p:cViewPr>
        <p:scale>
          <a:sx n="90" d="100"/>
          <a:sy n="90" d="100"/>
        </p:scale>
        <p:origin x="-32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0192E5-433C-4597-AA7E-64CFD428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140D5-877B-494A-953C-FF6D3528FD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3D6B-6421-45A6-9A4D-907E0B1433A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5C94-1397-48B3-8BAA-681F0CD663A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E17C8-EBBA-4C79-AB26-628FD217985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FCBD-311E-4304-8CEE-807121F61BC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26881-34F9-4FE4-91DD-7CF77C875F1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E42BD-022C-4D5B-8FA4-1D6EF61E1D1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3D80B-A71A-42EA-B352-ECC2570A09D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E21D-AB95-4B43-B168-493F1F8A477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F7BB6-0A43-43BF-8A94-1FF4F8E851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4F7DD-7A51-4F6A-8772-FBDE0241191E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2247D-AC50-4E78-9025-D936DDFB672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7C588-80F6-4C4F-AFE7-333736BA815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CCFA6-7466-4975-A8EB-31FFAB8FE42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78E0C-9388-4304-9F94-8E0FE23FBF1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BB310-B928-490A-827C-3A94E6B5DF6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174F3-6F6F-4AC9-BD04-F9580EB0F9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6C98-E9D7-4137-B0D5-E25B27AC1E7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9C4C9-75FD-4052-9A23-55D672A2DC9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3AD6-8291-4F82-A8FB-94402CB8CAF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19B6-F72C-4F93-8349-20888D9A650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A4C1-49E2-42D8-8ED7-D49E404F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1353-BD4D-4B1B-A158-CFFB1396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8EB5-7C99-412C-9BC4-DBC5C374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FAC0-B505-4A6D-9C90-7E8FD8B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E9A-E805-4FFB-B6B0-3688C040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8399-23B6-4217-9283-1438FC01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DB4E-7FD1-45FD-BA06-6A25EA13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3960-1FE8-496D-9253-B98E4A44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59E4-C925-4E6A-9249-A578B4B0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5D35-BC29-4561-A582-E3EE0FD2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B80B-030A-44DB-9E33-8FF3022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07CD-6C4A-414C-B894-E5053EA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AAE484-6DA7-44D3-9067-7909DECB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5276"/>
            <a:ext cx="9144000" cy="30469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 of leg 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53137"/>
            <a:ext cx="9144000" cy="9048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DR.SAEED </a:t>
            </a:r>
            <a:r>
              <a:rPr lang="en-US" i="1" dirty="0"/>
              <a:t>VOHRA</a:t>
            </a:r>
          </a:p>
          <a:p>
            <a:pPr eaLnBrk="1" hangingPunct="1">
              <a:defRPr/>
            </a:pPr>
            <a:r>
              <a:rPr lang="en-US" i="1" dirty="0" smtClean="0"/>
              <a:t>DR.SANAA </a:t>
            </a:r>
            <a:r>
              <a:rPr lang="en-US" i="1" dirty="0" smtClean="0"/>
              <a:t>AL- </a:t>
            </a:r>
            <a:r>
              <a:rPr lang="en-US" i="1" dirty="0" smtClean="0"/>
              <a:t>SHAARAWY</a:t>
            </a:r>
            <a:endParaRPr lang="en-US" i="1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810" y="253097"/>
            <a:ext cx="472638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673475" cy="2116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malleolus to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041525"/>
            <a:ext cx="5629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262437" cy="2554287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FF0000"/>
                </a:solidFill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Posterior tibial artery 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hallucis longus tendon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Structures passing posterior to medial </a:t>
            </a:r>
            <a:r>
              <a:rPr lang="en-US" sz="28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malleolus</a:t>
            </a: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, deep to flexor retinaculum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516188"/>
            <a:ext cx="50022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675" y="6149975"/>
            <a:ext cx="629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All the tendons are surrounded by a synovial sheath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80300" y="6400800"/>
            <a:ext cx="1046163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B723D-A2DF-4491-AD84-2E235F85C08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329" y="257678"/>
            <a:ext cx="5376231" cy="7228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Sensory Nerve Supply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38538" y="903288"/>
            <a:ext cx="5043487" cy="76835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sensory nerve supply</a:t>
            </a:r>
            <a:r>
              <a:rPr lang="en-US" sz="2000" dirty="0"/>
              <a:t> to the skin </a:t>
            </a:r>
            <a:r>
              <a:rPr lang="en-US" sz="2000" dirty="0" smtClean="0"/>
              <a:t>of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/>
              <a:t>sole of the foot is derived </a:t>
            </a:r>
            <a:r>
              <a:rPr lang="en-US" sz="2000" dirty="0" smtClean="0"/>
              <a:t>from</a:t>
            </a:r>
            <a:endParaRPr lang="en-US" sz="2000" dirty="0"/>
          </a:p>
        </p:txBody>
      </p:sp>
      <p:pic>
        <p:nvPicPr>
          <p:cNvPr id="267269" name="Picture 5" descr="F66122-006-f1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1800225"/>
            <a:ext cx="4314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5030788" y="4857750"/>
            <a:ext cx="923925" cy="31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5419725" y="2876550"/>
            <a:ext cx="1131888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2455863" y="3244850"/>
            <a:ext cx="1131887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8438" y="484188"/>
            <a:ext cx="2798762" cy="981075"/>
          </a:xfrm>
          <a:prstGeom prst="wedgeRoundRectCallout">
            <a:avLst>
              <a:gd name="adj1" fmla="val 87403"/>
              <a:gd name="adj2" fmla="val 230837"/>
              <a:gd name="adj3" fmla="val 16667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  <a:latin typeface="Arial"/>
                <a:cs typeface="+mn-cs"/>
              </a:rPr>
              <a:t>Lateral plantar nerve innervate the lateral third of the sole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530850" y="5045075"/>
            <a:ext cx="3613150" cy="1465263"/>
          </a:xfrm>
          <a:prstGeom prst="wedgeEllipseCallout">
            <a:avLst>
              <a:gd name="adj1" fmla="val -75092"/>
              <a:gd name="adj2" fmla="val -15106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rgbClr val="DADADA">
                    <a:lumMod val="10000"/>
                  </a:srgbClr>
                </a:solidFill>
                <a:latin typeface="Arial"/>
                <a:cs typeface="+mn-cs"/>
              </a:rPr>
              <a:t>Medial plantar nerve innervate the medial two thirds of the sole 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74650" y="5564188"/>
            <a:ext cx="2698750" cy="1068387"/>
          </a:xfrm>
          <a:prstGeom prst="wedgeRectCallout">
            <a:avLst>
              <a:gd name="adj1" fmla="val 104104"/>
              <a:gd name="adj2" fmla="val -88565"/>
            </a:avLst>
          </a:prstGeom>
          <a:solidFill>
            <a:srgbClr val="FF99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Tibial nerve innervates the medial side of the heel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/>
      <p:bldP spid="267270" grpId="0" animBg="1"/>
      <p:bldP spid="267270" grpId="1" animBg="1"/>
      <p:bldP spid="267271" grpId="0" animBg="1"/>
      <p:bldP spid="267271" grpId="1" animBg="1"/>
      <p:bldP spid="267272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6216-3383-4356-BC3D-D60C31CCC81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42988"/>
            <a:ext cx="335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aponeurosis</a:t>
            </a:r>
            <a:r>
              <a:rPr lang="en-US" sz="2000"/>
              <a:t> is a triangular thickening of the deep fascia that protects the underlying nerves, blood vessels, and muscles. </a:t>
            </a:r>
          </a:p>
          <a:p>
            <a:pPr eaLnBrk="1" hangingPunct="1">
              <a:defRPr/>
            </a:pPr>
            <a:r>
              <a:rPr lang="en-US" sz="2000"/>
              <a:t>Its apex is attached to the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sz="2000"/>
              <a:t> of the calcaneum. </a:t>
            </a:r>
          </a:p>
          <a:p>
            <a:pPr eaLnBrk="1" hangingPunct="1">
              <a:defRPr/>
            </a:pPr>
            <a:r>
              <a:rPr lang="en-US" sz="2000"/>
              <a:t>The base of the aponeurosis divides into five slips that pass into the 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303577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6" grpId="0" animBg="1"/>
      <p:bldP spid="168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A528E-3E06-481C-B415-279D530D330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dirty="0"/>
              <a:t> from superficial to deep.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314575"/>
            <a:ext cx="5845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/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C36DC-D7FE-4E3C-B689-3EBEB4D7331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136900"/>
            <a:ext cx="3332162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hallucis,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brevis,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digiti minimi</a:t>
            </a: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uild="p"/>
      <p:bldP spid="182279" grpId="0" animBg="1"/>
      <p:bldP spid="182280" grpId="0" animBg="1"/>
      <p:bldP spid="1822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DCE4E-5686-4F37-8E39-053E81030E4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2838450"/>
            <a:ext cx="3762375" cy="21018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Quadratus plantae,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Lumbricals,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longus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/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build="p"/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FA0F9-15AB-42E5-8727-6535DD97CA1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2825" y="2865438"/>
            <a:ext cx="3538538" cy="1138237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brevis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Adductor hallucis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digiti minimi brevis</a:t>
            </a: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/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  <p:bldP spid="275462" grpId="0" animBg="1"/>
      <p:bldP spid="275463" grpId="0" animBg="1"/>
      <p:bldP spid="2754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446A3-8451-425D-95C7-9A13DB47D78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Interossei,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Peroneus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Tibialis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/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6317"/>
            <a:ext cx="9144000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  <a:endParaRPr lang="en-US" sz="3200" b="1" kern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4AE2B-C51A-4435-9FDC-EF898EFBC47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1862138"/>
            <a:ext cx="3463925" cy="4271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inferior surface of each toe, from the head of the metatarsal bone to the base of the distal phalanx, is provided with a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sz="2000" dirty="0"/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fibrous sheath, together with the inferior surfaces of the phalanges and the </a:t>
            </a:r>
            <a:r>
              <a:rPr lang="en-US" sz="2000" dirty="0" err="1"/>
              <a:t>interphalangeal</a:t>
            </a:r>
            <a:r>
              <a:rPr lang="en-US" sz="2000" dirty="0"/>
              <a:t> joints, forms a </a:t>
            </a:r>
            <a:r>
              <a:rPr lang="en-US" sz="2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sz="2000" dirty="0"/>
              <a:t> in which lie the flexor tendons of the </a:t>
            </a:r>
            <a:r>
              <a:rPr lang="en-US" sz="2000" dirty="0" smtClean="0"/>
              <a:t>toe</a:t>
            </a:r>
            <a:endParaRPr lang="en-US" sz="2000" dirty="0"/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096963"/>
            <a:ext cx="8543925" cy="51029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At the end of the you should know: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popliteal fossa with its contents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contents of posterior </a:t>
            </a:r>
            <a:r>
              <a:rPr lang="en-US" sz="3200" dirty="0" err="1" smtClean="0">
                <a:solidFill>
                  <a:srgbClr val="FFC000"/>
                </a:solidFill>
              </a:rPr>
              <a:t>fascial</a:t>
            </a:r>
            <a:r>
              <a:rPr lang="en-US" sz="3200" dirty="0" smtClean="0">
                <a:solidFill>
                  <a:srgbClr val="FFC000"/>
                </a:solidFill>
              </a:rPr>
              <a:t>. </a:t>
            </a:r>
            <a:r>
              <a:rPr lang="en-US" sz="3200" dirty="0" smtClean="0">
                <a:solidFill>
                  <a:srgbClr val="FFC000"/>
                </a:solidFill>
              </a:rPr>
              <a:t>compartment </a:t>
            </a:r>
            <a:r>
              <a:rPr lang="en-US" sz="3200" dirty="0" smtClean="0">
                <a:solidFill>
                  <a:srgbClr val="FFC000"/>
                </a:solidFill>
              </a:rPr>
              <a:t>of the leg. </a:t>
            </a: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structures hold by Flexor retinaculum at the ankle joint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Layers forming in the sole of foot.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701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7B13F6-4DD1-4A0E-A117-818D11C3529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17"/>
            <a:ext cx="9144000" cy="5847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9263" y="1350963"/>
            <a:ext cx="4721225" cy="2030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tendons of the flexor </a:t>
            </a:r>
            <a:r>
              <a:rPr lang="en-US" sz="2800" dirty="0" err="1"/>
              <a:t>hallucis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and the flexor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are surrounded by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450850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1138238"/>
            <a:ext cx="946150" cy="2587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48DD8-5A61-4A1B-BD7E-6DB8BE8F219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ACE61-BA20-4123-B848-7507CD247AA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25604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EB9DF7-F73D-42BE-B3C1-A74C7DE1BB3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3888" y="2700338"/>
            <a:ext cx="2682875" cy="22479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artery</a:t>
            </a:r>
            <a:r>
              <a:rPr lang="en-US" sz="2000" dirty="0"/>
              <a:t> is the </a:t>
            </a:r>
            <a:r>
              <a:rPr lang="en-US" sz="2000" dirty="0" smtClean="0"/>
              <a:t>smaller &amp; 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plantar artery</a:t>
            </a:r>
            <a:r>
              <a:rPr lang="en-US" sz="2000" dirty="0" smtClean="0"/>
              <a:t> is the larger of the terminal branches of the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posterior </a:t>
            </a:r>
            <a:r>
              <a:rPr lang="en-US" sz="20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artery</a:t>
            </a:r>
            <a:endParaRPr lang="en-US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8901" name="Picture 5" descr="Untitled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847725"/>
            <a:ext cx="4157663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1898650" y="5272088"/>
            <a:ext cx="942975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1966913" y="3417888"/>
            <a:ext cx="1008062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1013" y="4684713"/>
            <a:ext cx="268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360"/>
            <a:ext cx="914400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/>
                </a:solidFill>
              </a:rPr>
              <a:t>Medial &amp; Lateral Plantar Arteries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  <p:bldP spid="208902" grpId="0" animBg="1"/>
      <p:bldP spid="208903" grpId="0" animBg="1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48538" y="6400800"/>
            <a:ext cx="1027112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187C-D95D-4D20-BE52-596160A71DFE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0"/>
            <a:ext cx="9144000" cy="4616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</a:rPr>
              <a:t>Medial </a:t>
            </a:r>
            <a:r>
              <a:rPr lang="en-US" sz="2400" dirty="0" smtClean="0">
                <a:ln w="11430"/>
                <a:solidFill>
                  <a:schemeClr val="tx1"/>
                </a:solidFill>
              </a:rPr>
              <a:t>&amp; Lateral Plantar </a:t>
            </a:r>
            <a:r>
              <a:rPr lang="en-US" sz="2400" dirty="0">
                <a:ln w="11430"/>
                <a:solidFill>
                  <a:schemeClr val="tx1"/>
                </a:solidFill>
              </a:rPr>
              <a:t>Nerve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4425" y="1554163"/>
            <a:ext cx="2297113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nerve</a:t>
            </a:r>
            <a:r>
              <a:rPr lang="en-US" sz="2000" dirty="0"/>
              <a:t> is a terminal branch of the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nerve. </a:t>
            </a:r>
          </a:p>
        </p:txBody>
      </p:sp>
      <p:pic>
        <p:nvPicPr>
          <p:cNvPr id="221188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030288"/>
            <a:ext cx="53133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AutoShape 5"/>
          <p:cNvSpPr>
            <a:spLocks noChangeArrowheads="1"/>
          </p:cNvSpPr>
          <p:nvPr/>
        </p:nvSpPr>
        <p:spPr bwMode="auto">
          <a:xfrm>
            <a:off x="642938" y="2371725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60400" y="1479550"/>
            <a:ext cx="1196975" cy="344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27763" y="3846513"/>
            <a:ext cx="2297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kern="0">
                <a:latin typeface="+mn-lt"/>
                <a:cs typeface="+mn-cs"/>
              </a:rPr>
              <a:t>The </a:t>
            </a:r>
            <a:r>
              <a:rPr lang="en-US" b="1" ker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lateral plantar nerve</a:t>
            </a:r>
            <a:r>
              <a:rPr lang="en-US" kern="0">
                <a:latin typeface="+mn-lt"/>
                <a:cs typeface="+mn-cs"/>
              </a:rPr>
              <a:t> is a terminal branch of the </a:t>
            </a:r>
            <a:r>
              <a:rPr lang="en-US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tibial nerve. </a:t>
            </a:r>
            <a:endParaRPr lang="en-US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167188" y="2381250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641350" y="53641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(1</a:t>
            </a:r>
            <a:r>
              <a:rPr lang="en-US" sz="1200" b="1" baseline="30000">
                <a:solidFill>
                  <a:srgbClr val="FF0000"/>
                </a:solidFill>
              </a:rPr>
              <a:t>st</a:t>
            </a:r>
            <a:r>
              <a:rPr lang="en-US" sz="1200" b="1">
                <a:solidFill>
                  <a:srgbClr val="FF0000"/>
                </a:solidFill>
              </a:rPr>
              <a:t> lumbrical 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89" grpId="0" animBg="1"/>
      <p:bldP spid="221190" grpId="0" animBg="1"/>
      <p:bldP spid="9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48" y="5587669"/>
            <a:ext cx="9144000" cy="13112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99599" y="1591103"/>
            <a:ext cx="48593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Laterally:</a:t>
            </a: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biceps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femoris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 head of gastrocnemius 	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plantaris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Medially: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bove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semitendinosus &amp; 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semimembranosus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 head of gastrocnemius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Roof: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	Skin, superficial fascia and deep fascia 	of the thigh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Floor: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Popliteal surface of femur, posterior 	ligament of knee joint and popliteus	 	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595666"/>
            <a:ext cx="8359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+mn-cs"/>
              </a:rPr>
              <a:t>Is a diamond-shaped intermuscular space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+mn-cs"/>
              </a:rPr>
              <a:t>at the back of knee</a:t>
            </a:r>
            <a:endParaRPr lang="en-US" b="1" u="sng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5972" y="1014692"/>
            <a:ext cx="2170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Boundaries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130" name="Picture 6" descr="6B6079BD"/>
          <p:cNvPicPr>
            <a:picLocks noChangeAspect="1" noChangeArrowheads="1"/>
          </p:cNvPicPr>
          <p:nvPr/>
        </p:nvPicPr>
        <p:blipFill>
          <a:blip r:embed="rId2" cstate="print"/>
          <a:srcRect l="13165" t="26950"/>
          <a:stretch>
            <a:fillRect/>
          </a:stretch>
        </p:blipFill>
        <p:spPr bwMode="auto">
          <a:xfrm>
            <a:off x="246063" y="1143000"/>
            <a:ext cx="388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-40949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</a:rPr>
              <a:t>Popliteal </a:t>
            </a:r>
            <a:r>
              <a:rPr lang="en-US" sz="2800" b="1" dirty="0" smtClean="0">
                <a:ln w="11430"/>
              </a:rPr>
              <a:t>Fossa</a:t>
            </a:r>
            <a:endParaRPr lang="en-US" sz="2800" b="1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1705968" y="1951630"/>
            <a:ext cx="914400" cy="3466531"/>
          </a:xfrm>
          <a:custGeom>
            <a:avLst/>
            <a:gdLst>
              <a:gd name="connsiteX0" fmla="*/ 614149 w 914400"/>
              <a:gd name="connsiteY0" fmla="*/ 0 h 3466531"/>
              <a:gd name="connsiteX1" fmla="*/ 914400 w 914400"/>
              <a:gd name="connsiteY1" fmla="*/ 1910686 h 3466531"/>
              <a:gd name="connsiteX2" fmla="*/ 368490 w 914400"/>
              <a:gd name="connsiteY2" fmla="*/ 3466531 h 3466531"/>
              <a:gd name="connsiteX3" fmla="*/ 0 w 914400"/>
              <a:gd name="connsiteY3" fmla="*/ 2210937 h 3466531"/>
              <a:gd name="connsiteX4" fmla="*/ 614149 w 914400"/>
              <a:gd name="connsiteY4" fmla="*/ 0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66531">
                <a:moveTo>
                  <a:pt x="614149" y="0"/>
                </a:moveTo>
                <a:lnTo>
                  <a:pt x="914400" y="1910686"/>
                </a:lnTo>
                <a:lnTo>
                  <a:pt x="368490" y="3466531"/>
                </a:lnTo>
                <a:lnTo>
                  <a:pt x="0" y="2210937"/>
                </a:lnTo>
                <a:lnTo>
                  <a:pt x="614149" y="0"/>
                </a:lnTo>
                <a:close/>
              </a:path>
            </a:pathLst>
          </a:custGeom>
          <a:noFill/>
          <a:ln w="571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solidFill>
                  <a:schemeClr val="tx1"/>
                </a:solidFill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60938" y="1679575"/>
            <a:ext cx="38623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Contents: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1.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vessels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2. Small saphenous vein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3. Common peroneal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4. Tibial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5. Posterior cut. nerve of thigh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6. Connective tissue &amp; popliteal lymph 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 bwMode="auto">
          <a:xfrm>
            <a:off x="1897811" y="1595887"/>
            <a:ext cx="760329" cy="2924355"/>
          </a:xfrm>
          <a:custGeom>
            <a:avLst/>
            <a:gdLst>
              <a:gd name="connsiteX0" fmla="*/ 370936 w 724619"/>
              <a:gd name="connsiteY0" fmla="*/ 0 h 2924355"/>
              <a:gd name="connsiteX1" fmla="*/ 0 w 724619"/>
              <a:gd name="connsiteY1" fmla="*/ 1587260 h 2924355"/>
              <a:gd name="connsiteX2" fmla="*/ 267419 w 724619"/>
              <a:gd name="connsiteY2" fmla="*/ 2924355 h 2924355"/>
              <a:gd name="connsiteX3" fmla="*/ 724619 w 724619"/>
              <a:gd name="connsiteY3" fmla="*/ 1595887 h 2924355"/>
              <a:gd name="connsiteX4" fmla="*/ 370936 w 724619"/>
              <a:gd name="connsiteY4" fmla="*/ 0 h 29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19" h="2924355">
                <a:moveTo>
                  <a:pt x="370936" y="0"/>
                </a:moveTo>
                <a:lnTo>
                  <a:pt x="0" y="1587260"/>
                </a:lnTo>
                <a:lnTo>
                  <a:pt x="267419" y="2924355"/>
                </a:lnTo>
                <a:lnTo>
                  <a:pt x="724619" y="1595887"/>
                </a:lnTo>
                <a:lnTo>
                  <a:pt x="370936" y="0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Vohra</a:t>
            </a:r>
            <a:r>
              <a:rPr lang="en-US" dirty="0" smtClean="0"/>
              <a:t>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127F6-5053-40E2-AC80-DE09EAC4C26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48" y="1773"/>
            <a:ext cx="9144000" cy="83099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412875"/>
            <a:ext cx="3323782" cy="4296561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deep transverse fascia</a:t>
            </a:r>
            <a:r>
              <a:rPr lang="en-US" sz="2000" b="1" dirty="0"/>
              <a:t> </a:t>
            </a:r>
            <a:r>
              <a:rPr lang="en-US" sz="2000" dirty="0"/>
              <a:t>of the leg is a septum that divides the muscles of the posterior compartment into superficial and deep </a:t>
            </a:r>
            <a:r>
              <a:rPr lang="en-US" sz="2000" dirty="0" smtClean="0"/>
              <a:t>groups.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Contents: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Superficial group of muscles 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Deep group of muscles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Posterior </a:t>
            </a:r>
            <a:r>
              <a:rPr lang="en-US" sz="1800" dirty="0" err="1" smtClean="0"/>
              <a:t>tibial</a:t>
            </a:r>
            <a:r>
              <a:rPr lang="en-US" sz="1800" dirty="0" smtClean="0"/>
              <a:t> artery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err="1" smtClean="0"/>
              <a:t>Tibial</a:t>
            </a:r>
            <a:r>
              <a:rPr lang="en-US" sz="1800" dirty="0" smtClean="0"/>
              <a:t> nerve</a:t>
            </a:r>
            <a:endParaRPr lang="en-US" sz="1800" dirty="0"/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CB5BC-0836-4688-9647-B0983EBE00F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00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88038" y="1970088"/>
            <a:ext cx="3105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7722850"/>
              </p:ext>
            </p:extLst>
          </p:nvPr>
        </p:nvGraphicFramePr>
        <p:xfrm>
          <a:off x="76200" y="838200"/>
          <a:ext cx="5715000" cy="5546407"/>
        </p:xfrm>
        <a:graphic>
          <a:graphicData uri="http://schemas.openxmlformats.org/drawingml/2006/table">
            <a:tbl>
              <a:tblPr/>
              <a:tblGrid>
                <a:gridCol w="1085849"/>
                <a:gridCol w="1557428"/>
                <a:gridCol w="1266986"/>
                <a:gridCol w="1804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Gastrocnemius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1-lateral head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lateral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femur.                      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2-medial head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popliteal surface of femur above medial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1-plantar flexes ankle joint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2-flexes knee joint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8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1091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supracondylar ridge.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calcaneum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Shaft of tibia &amp;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Together with gastrocnemius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the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powerfull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plantar flexor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 ankle j.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It is the main force 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walking &amp; running.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2ECFA-4858-43F5-A3B3-5D4CD159F55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67"/>
            <a:ext cx="9143999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105275" y="2025650"/>
            <a:ext cx="46751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93"/>
          <p:cNvGraphicFramePr>
            <a:graphicFrameLocks noGrp="1"/>
          </p:cNvGraphicFramePr>
          <p:nvPr>
            <p:ph idx="4294967295"/>
          </p:nvPr>
        </p:nvGraphicFramePr>
        <p:xfrm>
          <a:off x="219075" y="655638"/>
          <a:ext cx="8625385" cy="5622877"/>
        </p:xfrm>
        <a:graphic>
          <a:graphicData uri="http://schemas.openxmlformats.org/drawingml/2006/table">
            <a:tbl>
              <a:tblPr/>
              <a:tblGrid>
                <a:gridCol w="1864949"/>
                <a:gridCol w="1956424"/>
                <a:gridCol w="2183641"/>
                <a:gridCol w="2620371"/>
              </a:tblGrid>
              <a:tr h="46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Popliteus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lateral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of femur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(Intra-capsular).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above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soleal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line.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 knee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2-Unlocks knee joint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by lateral rotation of femur on tibia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6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digitorum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tibia.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Bases of distal phalanges of lateral 4 toes.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phalanges of lateral 4 toes.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foot at ankle joint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hallucis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 of distal phalanx of big toe.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1-Flexex phalanx of big toe.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5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Tibialis 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 &amp; fibula +I.M.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All tarsal bones except  talus.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Plantar Flexes inversion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959" y="685587"/>
            <a:ext cx="72310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C6053-D85B-4B20-91B3-79047A24880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5232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0160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The </a:t>
            </a:r>
            <a:r>
              <a:rPr lang="en-US" sz="2000" b="1" smtClean="0">
                <a:solidFill>
                  <a:srgbClr val="FFFF00"/>
                </a:solidFill>
              </a:rPr>
              <a:t>posterior tibial artery</a:t>
            </a:r>
            <a:r>
              <a:rPr lang="en-US" sz="2000" smtClean="0">
                <a:solidFill>
                  <a:srgbClr val="FFFF00"/>
                </a:solidFill>
              </a:rPr>
              <a:t> is one of the terminal branches of the 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76DA3-7310-4CCF-9373-382908435F9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002" y="1702185"/>
            <a:ext cx="2599294" cy="4616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101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The tibial nerve is the larger terminal branch of the sciatic nerve 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8" grpId="0" animBg="1"/>
    </p:bld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3962</TotalTime>
  <Words>883</Words>
  <Application>Microsoft Office PowerPoint</Application>
  <PresentationFormat>On-screen Show (4:3)</PresentationFormat>
  <Paragraphs>200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031waterdrops</vt:lpstr>
      <vt:lpstr>Popliteal fossa  back of leg   &amp;   Sole of foot</vt:lpstr>
      <vt:lpstr>PowerPoint Presentation</vt:lpstr>
      <vt:lpstr>PowerPoint Presentation</vt:lpstr>
      <vt:lpstr>Popliteal Fossa</vt:lpstr>
      <vt:lpstr>CONTENTS OF THE POSTERIOR FASCIAL COMPARTMENT OF THE LEG</vt:lpstr>
      <vt:lpstr>SUPERFICIAL GROUP</vt:lpstr>
      <vt:lpstr>DEEP GROUP</vt:lpstr>
      <vt:lpstr>POSTERIOR TIBIAL ARTERY</vt:lpstr>
      <vt:lpstr>TIBIAL NERVE</vt:lpstr>
      <vt:lpstr>Flexor Retinaculum</vt:lpstr>
      <vt:lpstr>PowerPoint Presentation</vt:lpstr>
      <vt:lpstr>Sensory Nerve Supply</vt:lpstr>
      <vt:lpstr>PowerPoint Presentation</vt:lpstr>
      <vt:lpstr>PowerPoint Presentation</vt:lpstr>
      <vt:lpstr>First Layer</vt:lpstr>
      <vt:lpstr>Second Layer</vt:lpstr>
      <vt:lpstr>Third Layer</vt:lpstr>
      <vt:lpstr>Fourth Layer</vt:lpstr>
      <vt:lpstr>PowerPoint Presentation</vt:lpstr>
      <vt:lpstr>Synovial Flexor Sheaths</vt:lpstr>
      <vt:lpstr>PowerPoint Presentation</vt:lpstr>
      <vt:lpstr>PowerPoint Presentation</vt:lpstr>
      <vt:lpstr>PowerPoint Presentation</vt:lpstr>
      <vt:lpstr>Medial &amp; Lateral Plantar Nerve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Sanaa Alsharawi</dc:creator>
  <cp:lastModifiedBy>VOHRA</cp:lastModifiedBy>
  <cp:revision>118</cp:revision>
  <dcterms:created xsi:type="dcterms:W3CDTF">2007-05-19T09:20:11Z</dcterms:created>
  <dcterms:modified xsi:type="dcterms:W3CDTF">2013-12-25T10:10:18Z</dcterms:modified>
</cp:coreProperties>
</file>