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318" r:id="rId4"/>
    <p:sldId id="317" r:id="rId5"/>
    <p:sldId id="316" r:id="rId6"/>
    <p:sldId id="304" r:id="rId7"/>
    <p:sldId id="328" r:id="rId8"/>
    <p:sldId id="306" r:id="rId9"/>
    <p:sldId id="307" r:id="rId10"/>
    <p:sldId id="329" r:id="rId11"/>
    <p:sldId id="333" r:id="rId12"/>
    <p:sldId id="308" r:id="rId13"/>
    <p:sldId id="309" r:id="rId14"/>
    <p:sldId id="330" r:id="rId15"/>
    <p:sldId id="332" r:id="rId16"/>
    <p:sldId id="310" r:id="rId17"/>
    <p:sldId id="312" r:id="rId18"/>
    <p:sldId id="314" r:id="rId19"/>
    <p:sldId id="331" r:id="rId20"/>
    <p:sldId id="313" r:id="rId21"/>
    <p:sldId id="315" r:id="rId22"/>
    <p:sldId id="319" r:id="rId23"/>
    <p:sldId id="320" r:id="rId24"/>
    <p:sldId id="322" r:id="rId25"/>
    <p:sldId id="321" r:id="rId26"/>
    <p:sldId id="323" r:id="rId27"/>
    <p:sldId id="325" r:id="rId28"/>
    <p:sldId id="326" r:id="rId29"/>
    <p:sldId id="334" r:id="rId30"/>
    <p:sldId id="335" r:id="rId31"/>
    <p:sldId id="336" r:id="rId32"/>
    <p:sldId id="337" r:id="rId33"/>
    <p:sldId id="338" r:id="rId34"/>
    <p:sldId id="339" r:id="rId35"/>
    <p:sldId id="300" r:id="rId36"/>
    <p:sldId id="301" r:id="rId37"/>
    <p:sldId id="327" r:id="rId38"/>
    <p:sldId id="26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86" autoAdjust="0"/>
  </p:normalViewPr>
  <p:slideViewPr>
    <p:cSldViewPr>
      <p:cViewPr varScale="1">
        <p:scale>
          <a:sx n="68" d="100"/>
          <a:sy n="68" d="100"/>
        </p:scale>
        <p:origin x="-12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C798-3429-42D3-9514-DEBE69C4ACF3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ser1\My%20Documents\knee%20movement\med%20coll.m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ser1\My%20Documents\knee%20movement\lat%20coll.m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ser1\My%20Documents\knee%20movement\ant%20cruc.m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ser1\My%20Documents\knee%20movement\post%20cruc.m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ser1\My%20Documents\knee%20movement\knee%20mov%20ant.m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ser1\My%20Documents\knee%20movement\med%20coll.m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724400"/>
            <a:ext cx="5715000" cy="1752600"/>
          </a:xfrm>
          <a:solidFill>
            <a:srgbClr val="FFFF00"/>
          </a:solidFill>
        </p:spPr>
        <p:txBody>
          <a:bodyPr>
            <a:normAutofit fontScale="70000" lnSpcReduction="20000"/>
          </a:bodyPr>
          <a:lstStyle/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Ahmed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Fathalla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Ibrahim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Anatomy</a:t>
            </a:r>
          </a:p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</a:t>
            </a:r>
          </a:p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Saud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University</a:t>
            </a:r>
          </a:p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ahmedfathala@hotmail.com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3429001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Autofit/>
          </a:bodyPr>
          <a:lstStyle/>
          <a:p>
            <a:pPr algn="l"/>
            <a:r>
              <a:rPr lang="en-US" sz="96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KNEE JOINT </a:t>
            </a:r>
            <a:br>
              <a:rPr lang="en-US" sz="96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ANKLE JOINT</a:t>
            </a:r>
            <a:br>
              <a:rPr lang="en-US" sz="96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HIP JOINT</a:t>
            </a:r>
            <a: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/>
            </a:r>
            <a:b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ed coll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lat coll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6413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INTRA-CAPSULAR LIGAMENTS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 descr="Illustration of Menisci of the knee joi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95800" y="1752600"/>
            <a:ext cx="43815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0" y="914400"/>
            <a:ext cx="3886200" cy="59436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ATTACHMENTS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Each meniscus is attached by anterior &amp; posterior horns into upper surface of tibia.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The outer surface of medial meniscus is also attached to capsule &amp; medial collateral ligament: </a:t>
            </a:r>
            <a:r>
              <a:rPr lang="en-US" sz="2400" b="1" i="1" dirty="0" smtClean="0">
                <a:solidFill>
                  <a:srgbClr val="FF0000"/>
                </a:solidFill>
              </a:rPr>
              <a:t>medial meniscus is less mobile &amp; more liable to be injured.</a:t>
            </a:r>
          </a:p>
          <a:p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They deepen </a:t>
            </a:r>
            <a:r>
              <a:rPr lang="en-US" sz="2400" b="1" dirty="0" err="1" smtClean="0">
                <a:solidFill>
                  <a:srgbClr val="0070C0"/>
                </a:solidFill>
              </a:rPr>
              <a:t>articular</a:t>
            </a:r>
            <a:r>
              <a:rPr lang="en-US" sz="2400" b="1" dirty="0" smtClean="0">
                <a:solidFill>
                  <a:srgbClr val="0070C0"/>
                </a:solidFill>
              </a:rPr>
              <a:t> surfaces of </a:t>
            </a:r>
            <a:r>
              <a:rPr lang="en-US" sz="2400" b="1" dirty="0" err="1" smtClean="0">
                <a:solidFill>
                  <a:srgbClr val="0070C0"/>
                </a:solidFill>
              </a:rPr>
              <a:t>tibial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condyles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They serve as cushions between tibia &amp; femur.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990600"/>
            <a:ext cx="200728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MENISCI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4800600"/>
            <a:ext cx="525780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They are 2 C-shaped plates of fibro-cartilage.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The 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</a:t>
            </a:r>
            <a:r>
              <a:rPr lang="en-US" sz="2400" b="1" dirty="0" smtClean="0">
                <a:solidFill>
                  <a:srgbClr val="0070C0"/>
                </a:solidFill>
              </a:rPr>
              <a:t> meniscus is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</a:t>
            </a:r>
            <a:r>
              <a:rPr lang="en-US" sz="2400" b="1" dirty="0" smtClean="0">
                <a:solidFill>
                  <a:srgbClr val="0070C0"/>
                </a:solidFill>
              </a:rPr>
              <a:t> &amp; 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oval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The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</a:t>
            </a:r>
            <a:r>
              <a:rPr lang="en-US" sz="2400" b="1" dirty="0" smtClean="0">
                <a:solidFill>
                  <a:srgbClr val="0070C0"/>
                </a:solidFill>
              </a:rPr>
              <a:t> meniscus is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</a:t>
            </a:r>
            <a:r>
              <a:rPr lang="en-US" sz="2400" b="1" dirty="0" smtClean="0">
                <a:solidFill>
                  <a:srgbClr val="0070C0"/>
                </a:solidFill>
              </a:rPr>
              <a:t> &amp;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</a:t>
            </a:r>
            <a:r>
              <a:rPr lang="en-US" sz="2400" b="1" dirty="0" smtClean="0">
                <a:solidFill>
                  <a:srgbClr val="0070C0"/>
                </a:solidFill>
              </a:rPr>
              <a:t>.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8305800" y="1905000"/>
            <a:ext cx="304800" cy="381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800600" y="3048000"/>
            <a:ext cx="304800" cy="3810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C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371600"/>
            <a:ext cx="430561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 descr="PC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1371600"/>
            <a:ext cx="4113213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295400" y="0"/>
            <a:ext cx="7191841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INTRA-CAPSULAR LIGAMENTS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762000"/>
            <a:ext cx="86106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&amp; POSTERIOR CRUCIATE LIGAMENTS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4343400"/>
            <a:ext cx="8527014" cy="263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ATTACHMENTS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cruciate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</a:rPr>
              <a:t>from </a:t>
            </a:r>
            <a:r>
              <a:rPr lang="en-US" sz="2000" b="1" dirty="0" smtClean="0">
                <a:solidFill>
                  <a:srgbClr val="FF0000"/>
                </a:solidFill>
              </a:rPr>
              <a:t>anterior part </a:t>
            </a:r>
            <a:r>
              <a:rPr lang="en-US" sz="2000" b="1" dirty="0" smtClean="0">
                <a:solidFill>
                  <a:srgbClr val="0070C0"/>
                </a:solidFill>
              </a:rPr>
              <a:t>of </a:t>
            </a:r>
            <a:r>
              <a:rPr lang="en-US" sz="2000" b="1" dirty="0" err="1" smtClean="0">
                <a:solidFill>
                  <a:srgbClr val="0070C0"/>
                </a:solidFill>
              </a:rPr>
              <a:t>intercondylar</a:t>
            </a:r>
            <a:r>
              <a:rPr lang="en-US" sz="2000" b="1" dirty="0" smtClean="0">
                <a:solidFill>
                  <a:srgbClr val="0070C0"/>
                </a:solidFill>
              </a:rPr>
              <a:t> area of tibia to </a:t>
            </a:r>
            <a:r>
              <a:rPr lang="en-US" sz="2000" b="1" dirty="0" smtClean="0">
                <a:solidFill>
                  <a:srgbClr val="FF0000"/>
                </a:solidFill>
              </a:rPr>
              <a:t>posterior part of lateral </a:t>
            </a:r>
            <a:r>
              <a:rPr lang="en-US" sz="2000" b="1" dirty="0" err="1" smtClean="0">
                <a:solidFill>
                  <a:srgbClr val="0070C0"/>
                </a:solidFill>
              </a:rPr>
              <a:t>condyle</a:t>
            </a:r>
            <a:r>
              <a:rPr lang="en-US" sz="2000" b="1" dirty="0" smtClean="0">
                <a:solidFill>
                  <a:srgbClr val="0070C0"/>
                </a:solidFill>
              </a:rPr>
              <a:t> of femur.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cruciate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</a:rPr>
              <a:t>from </a:t>
            </a:r>
            <a:r>
              <a:rPr lang="en-US" sz="2000" b="1" dirty="0" smtClean="0">
                <a:solidFill>
                  <a:srgbClr val="FF0000"/>
                </a:solidFill>
              </a:rPr>
              <a:t>posterior part </a:t>
            </a:r>
            <a:r>
              <a:rPr lang="en-US" sz="2000" b="1" dirty="0" smtClean="0">
                <a:solidFill>
                  <a:srgbClr val="0070C0"/>
                </a:solidFill>
              </a:rPr>
              <a:t>of </a:t>
            </a:r>
            <a:r>
              <a:rPr lang="en-US" sz="2000" b="1" dirty="0" err="1" smtClean="0">
                <a:solidFill>
                  <a:srgbClr val="0070C0"/>
                </a:solidFill>
              </a:rPr>
              <a:t>intercondylar</a:t>
            </a:r>
            <a:r>
              <a:rPr lang="en-US" sz="2000" b="1" dirty="0" smtClean="0">
                <a:solidFill>
                  <a:srgbClr val="0070C0"/>
                </a:solidFill>
              </a:rPr>
              <a:t> area of tibia to </a:t>
            </a:r>
            <a:r>
              <a:rPr lang="en-US" sz="2000" b="1" dirty="0" smtClean="0">
                <a:solidFill>
                  <a:srgbClr val="FF0000"/>
                </a:solidFill>
              </a:rPr>
              <a:t>anterior part of medial </a:t>
            </a:r>
            <a:r>
              <a:rPr lang="en-US" sz="2000" b="1" dirty="0" err="1" smtClean="0">
                <a:solidFill>
                  <a:srgbClr val="0070C0"/>
                </a:solidFill>
              </a:rPr>
              <a:t>condyle</a:t>
            </a:r>
            <a:r>
              <a:rPr lang="en-US" sz="2000" b="1" dirty="0" smtClean="0">
                <a:solidFill>
                  <a:srgbClr val="0070C0"/>
                </a:solidFill>
              </a:rPr>
              <a:t> of femur.</a:t>
            </a:r>
          </a:p>
          <a:p>
            <a:r>
              <a:rPr lang="en-US" sz="2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cruciate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</a:rPr>
              <a:t>prevents </a:t>
            </a:r>
            <a:r>
              <a:rPr lang="en-US" sz="2000" b="1" dirty="0" smtClean="0">
                <a:solidFill>
                  <a:srgbClr val="FF0000"/>
                </a:solidFill>
              </a:rPr>
              <a:t>posterior </a:t>
            </a:r>
            <a:r>
              <a:rPr lang="en-US" sz="2000" b="1" dirty="0" smtClean="0">
                <a:solidFill>
                  <a:srgbClr val="0070C0"/>
                </a:solidFill>
              </a:rPr>
              <a:t>displacement of femur on tibia.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cruciate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000" b="1" dirty="0" smtClean="0">
                <a:solidFill>
                  <a:srgbClr val="0070C0"/>
                </a:solidFill>
              </a:rPr>
              <a:t> prevents </a:t>
            </a:r>
            <a:r>
              <a:rPr lang="en-US" sz="2000" b="1" dirty="0" smtClean="0">
                <a:solidFill>
                  <a:srgbClr val="FF0000"/>
                </a:solidFill>
              </a:rPr>
              <a:t>anterior </a:t>
            </a:r>
            <a:r>
              <a:rPr lang="en-US" sz="2000" b="1" dirty="0" smtClean="0">
                <a:solidFill>
                  <a:srgbClr val="0070C0"/>
                </a:solidFill>
              </a:rPr>
              <a:t>displacement of femur on tibia.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685800" y="1676400"/>
            <a:ext cx="381000" cy="3810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3352800" y="1752600"/>
            <a:ext cx="304800" cy="3048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5410200" y="1905000"/>
            <a:ext cx="381000" cy="3810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ant cruc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228600"/>
            <a:ext cx="9144000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ost cruc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76200"/>
            <a:ext cx="9144000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ur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685800"/>
            <a:ext cx="49530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BURSAE RELATED TO KNEE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495801"/>
            <a:ext cx="93314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Suprapatellar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bursa: </a:t>
            </a:r>
            <a:r>
              <a:rPr lang="en-US" sz="2000" b="1" dirty="0" smtClean="0">
                <a:solidFill>
                  <a:srgbClr val="0070C0"/>
                </a:solidFill>
              </a:rPr>
              <a:t>between femur &amp; quadriceps tendon, </a:t>
            </a:r>
            <a:r>
              <a:rPr lang="en-US" sz="2000" b="1" u="sng" dirty="0" smtClean="0">
                <a:solidFill>
                  <a:srgbClr val="0070C0"/>
                </a:solidFill>
              </a:rPr>
              <a:t>communicates</a:t>
            </a:r>
            <a:r>
              <a:rPr lang="en-US" sz="2000" b="1" dirty="0" smtClean="0">
                <a:solidFill>
                  <a:srgbClr val="0070C0"/>
                </a:solidFill>
              </a:rPr>
              <a:t> with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 synovial membrane of knee joint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(Clinical importance?)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Prepatellar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bursa: </a:t>
            </a:r>
            <a:r>
              <a:rPr lang="en-US" sz="2000" b="1" dirty="0" smtClean="0">
                <a:solidFill>
                  <a:srgbClr val="0070C0"/>
                </a:solidFill>
              </a:rPr>
              <a:t>between patella &amp; skin.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</a:t>
            </a:r>
            <a:r>
              <a:rPr lang="en-US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infrapatellar</a:t>
            </a: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bursa: </a:t>
            </a:r>
            <a:r>
              <a:rPr lang="en-US" sz="2000" b="1" dirty="0" smtClean="0">
                <a:solidFill>
                  <a:srgbClr val="0070C0"/>
                </a:solidFill>
              </a:rPr>
              <a:t>between tibia &amp; </a:t>
            </a:r>
            <a:r>
              <a:rPr lang="en-US" sz="2000" b="1" dirty="0" err="1" smtClean="0">
                <a:solidFill>
                  <a:srgbClr val="0070C0"/>
                </a:solidFill>
              </a:rPr>
              <a:t>ligamentum</a:t>
            </a:r>
            <a:r>
              <a:rPr lang="en-US" sz="2000" b="1" dirty="0" smtClean="0">
                <a:solidFill>
                  <a:srgbClr val="0070C0"/>
                </a:solidFill>
              </a:rPr>
              <a:t> patella.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Subcutaneous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infrapatellar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bursa: </a:t>
            </a:r>
            <a:r>
              <a:rPr lang="en-US" sz="2000" b="1" dirty="0" smtClean="0">
                <a:solidFill>
                  <a:srgbClr val="0070C0"/>
                </a:solidFill>
              </a:rPr>
              <a:t>between </a:t>
            </a:r>
            <a:r>
              <a:rPr lang="en-US" sz="2000" b="1" dirty="0" err="1" smtClean="0">
                <a:solidFill>
                  <a:srgbClr val="0070C0"/>
                </a:solidFill>
              </a:rPr>
              <a:t>tibial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tuberosity</a:t>
            </a:r>
            <a:r>
              <a:rPr lang="en-US" sz="2000" b="1" dirty="0" smtClean="0">
                <a:solidFill>
                  <a:srgbClr val="0070C0"/>
                </a:solidFill>
              </a:rPr>
              <a:t> &amp; skin.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Popliteal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bursa (not shown): </a:t>
            </a:r>
            <a:r>
              <a:rPr lang="en-US" sz="2000" b="1" dirty="0" smtClean="0">
                <a:solidFill>
                  <a:srgbClr val="0070C0"/>
                </a:solidFill>
              </a:rPr>
              <a:t>between </a:t>
            </a:r>
            <a:r>
              <a:rPr lang="en-US" sz="2000" b="1" dirty="0" err="1" smtClean="0">
                <a:solidFill>
                  <a:srgbClr val="0070C0"/>
                </a:solidFill>
              </a:rPr>
              <a:t>popliteus</a:t>
            </a:r>
            <a:r>
              <a:rPr lang="en-US" sz="2000" b="1" dirty="0" smtClean="0">
                <a:solidFill>
                  <a:srgbClr val="0070C0"/>
                </a:solidFill>
              </a:rPr>
              <a:t> tendon &amp; capsule, </a:t>
            </a:r>
            <a:r>
              <a:rPr lang="en-US" sz="2000" b="1" u="sng" dirty="0" smtClean="0">
                <a:solidFill>
                  <a:srgbClr val="0070C0"/>
                </a:solidFill>
              </a:rPr>
              <a:t>communicates</a:t>
            </a:r>
            <a:r>
              <a:rPr lang="en-US" sz="2000" b="1" dirty="0" smtClean="0">
                <a:solidFill>
                  <a:srgbClr val="0070C0"/>
                </a:solidFill>
              </a:rPr>
              <a:t> with synovial membrane of knee joint.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6477000" y="1524000"/>
            <a:ext cx="381000" cy="152400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6400800" y="2286000"/>
            <a:ext cx="304800" cy="152400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6781800" y="3429000"/>
            <a:ext cx="2286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6553200" y="3124200"/>
            <a:ext cx="304800" cy="1524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FLEXION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Mainly by hamstring muscles: biceps </a:t>
            </a:r>
            <a:r>
              <a:rPr lang="en-US" b="1" dirty="0" err="1" smtClean="0">
                <a:solidFill>
                  <a:srgbClr val="0070C0"/>
                </a:solidFill>
              </a:rPr>
              <a:t>femoris</a:t>
            </a:r>
            <a:r>
              <a:rPr lang="en-US" b="1" dirty="0" smtClean="0">
                <a:solidFill>
                  <a:srgbClr val="0070C0"/>
                </a:solidFill>
              </a:rPr>
              <a:t> , </a:t>
            </a:r>
            <a:r>
              <a:rPr lang="en-US" b="1" dirty="0" err="1" smtClean="0">
                <a:solidFill>
                  <a:srgbClr val="0070C0"/>
                </a:solidFill>
              </a:rPr>
              <a:t>semitendinosus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semimembranosus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Assisted by </a:t>
            </a:r>
            <a:r>
              <a:rPr lang="en-US" b="1" dirty="0" err="1" smtClean="0">
                <a:solidFill>
                  <a:srgbClr val="0070C0"/>
                </a:solidFill>
              </a:rPr>
              <a:t>sartorius</a:t>
            </a:r>
            <a:r>
              <a:rPr lang="en-US" b="1" dirty="0" smtClean="0">
                <a:solidFill>
                  <a:srgbClr val="0070C0"/>
                </a:solidFill>
              </a:rPr>
              <a:t> , </a:t>
            </a:r>
            <a:r>
              <a:rPr lang="en-US" b="1" dirty="0" err="1" smtClean="0">
                <a:solidFill>
                  <a:srgbClr val="0070C0"/>
                </a:solidFill>
              </a:rPr>
              <a:t>gracilis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popliteus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Quadriceps </a:t>
            </a:r>
            <a:r>
              <a:rPr lang="en-US" b="1" dirty="0" err="1" smtClean="0">
                <a:solidFill>
                  <a:srgbClr val="0070C0"/>
                </a:solidFill>
              </a:rPr>
              <a:t>femoris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ROTATION (PERFORMED WHEN KNEE IS FLEXED):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</a:t>
            </a:r>
            <a:r>
              <a:rPr lang="en-US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ROTATION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Mainly by </a:t>
            </a:r>
            <a:r>
              <a:rPr lang="en-US" b="1" dirty="0" err="1" smtClean="0">
                <a:solidFill>
                  <a:srgbClr val="0070C0"/>
                </a:solidFill>
              </a:rPr>
              <a:t>semitendinosus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semimembranosus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Assisted by </a:t>
            </a:r>
            <a:r>
              <a:rPr lang="en-US" b="1" dirty="0" err="1" smtClean="0">
                <a:solidFill>
                  <a:srgbClr val="0070C0"/>
                </a:solidFill>
              </a:rPr>
              <a:t>sartorius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gracilis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</a:t>
            </a:r>
            <a:r>
              <a:rPr lang="en-US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ROTATION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Biceps </a:t>
            </a:r>
            <a:r>
              <a:rPr lang="en-US" b="1" dirty="0" err="1" smtClean="0">
                <a:solidFill>
                  <a:srgbClr val="0070C0"/>
                </a:solidFill>
              </a:rPr>
              <a:t>femoris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INACTIVE (DEPENDANT) ROTATION: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LOCKING OF KNEE: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Lateral rotation of tibia, at the end of extension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Results mainly by tension of anterior </a:t>
            </a:r>
            <a:r>
              <a:rPr lang="en-US" b="1" dirty="0" err="1" smtClean="0">
                <a:solidFill>
                  <a:srgbClr val="0070C0"/>
                </a:solidFill>
              </a:rPr>
              <a:t>cruciate</a:t>
            </a:r>
            <a:r>
              <a:rPr lang="en-US" b="1" dirty="0" smtClean="0">
                <a:solidFill>
                  <a:srgbClr val="0070C0"/>
                </a:solidFill>
              </a:rPr>
              <a:t> ligament.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In locked knee, all ligaments become tight.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UNLOCKING OF KNEE: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Medial rotation of tibia, at the beginning of flexion.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Performed by </a:t>
            </a:r>
            <a:r>
              <a:rPr lang="en-US" b="1" dirty="0" err="1" smtClean="0">
                <a:solidFill>
                  <a:srgbClr val="0070C0"/>
                </a:solidFill>
              </a:rPr>
              <a:t>popliteus</a:t>
            </a:r>
            <a:r>
              <a:rPr lang="en-US" b="1" dirty="0" smtClean="0">
                <a:solidFill>
                  <a:srgbClr val="0070C0"/>
                </a:solidFill>
              </a:rPr>
              <a:t> to relax ligaments &amp; allow easy flexion.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knee mov ant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2209800"/>
            <a:ext cx="613821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KNEE JOINT</a:t>
            </a:r>
            <a:endParaRPr lang="en-US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REMEMBER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HILTON’S LAW</a:t>
            </a:r>
            <a:r>
              <a:rPr lang="en-US" b="1" dirty="0" smtClean="0">
                <a:solidFill>
                  <a:srgbClr val="7030A0"/>
                </a:solidFill>
              </a:rPr>
              <a:t>: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“The joint is supplied by branches from nerves supplying muscles acting on it”.</a:t>
            </a:r>
          </a:p>
          <a:p>
            <a:pPr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kne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4191000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5" descr="knee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76400"/>
            <a:ext cx="4191000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2667000"/>
            <a:ext cx="6253636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ANKLE JOINT</a:t>
            </a:r>
            <a:endParaRPr lang="en-US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 lvl="0">
              <a:buFont typeface="Wingdings" pitchFamily="2" charset="2"/>
              <a:buChar char="§"/>
            </a:pPr>
            <a:r>
              <a:rPr lang="en-US" sz="3600" b="1" i="1" dirty="0" smtClean="0">
                <a:solidFill>
                  <a:srgbClr val="0070C0"/>
                </a:solidFill>
              </a:rPr>
              <a:t>List the </a:t>
            </a:r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</a:t>
            </a:r>
            <a:r>
              <a:rPr lang="en-US" sz="3600" b="1" i="1" dirty="0" smtClean="0">
                <a:solidFill>
                  <a:srgbClr val="0070C0"/>
                </a:solidFill>
              </a:rPr>
              <a:t>&amp; </a:t>
            </a:r>
            <a:r>
              <a:rPr lang="en-US" sz="36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</a:t>
            </a:r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surfaces </a:t>
            </a:r>
            <a:r>
              <a:rPr lang="en-US" sz="3600" b="1" i="1" dirty="0" smtClean="0">
                <a:solidFill>
                  <a:srgbClr val="0070C0"/>
                </a:solidFill>
              </a:rPr>
              <a:t>of ankle joint.</a:t>
            </a:r>
          </a:p>
          <a:p>
            <a:pPr lvl="0">
              <a:buFont typeface="Wingdings" pitchFamily="2" charset="2"/>
              <a:buChar char="§"/>
            </a:pPr>
            <a:r>
              <a:rPr lang="en-US" sz="3600" b="1" i="1" dirty="0" smtClean="0">
                <a:solidFill>
                  <a:srgbClr val="0070C0"/>
                </a:solidFill>
              </a:rPr>
              <a:t>Describe the </a:t>
            </a:r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 </a:t>
            </a:r>
            <a:r>
              <a:rPr lang="en-US" sz="3600" b="1" i="1" dirty="0" smtClean="0">
                <a:solidFill>
                  <a:srgbClr val="0070C0"/>
                </a:solidFill>
              </a:rPr>
              <a:t>of ankle joints.</a:t>
            </a:r>
            <a:endParaRPr lang="en-US" sz="36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sz="3600" b="1" i="1" dirty="0" smtClean="0">
                <a:solidFill>
                  <a:srgbClr val="0070C0"/>
                </a:solidFill>
              </a:rPr>
              <a:t>Describe </a:t>
            </a:r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 </a:t>
            </a:r>
            <a:r>
              <a:rPr lang="en-US" sz="3600" b="1" i="1" dirty="0" smtClean="0">
                <a:solidFill>
                  <a:srgbClr val="0070C0"/>
                </a:solidFill>
              </a:rPr>
              <a:t>of ankle joint.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SKELETON OF FOOT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ankle 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76401"/>
            <a:ext cx="41910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7" descr="ankl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76400"/>
            <a:ext cx="43434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273050"/>
            <a:ext cx="8382000" cy="64135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&amp; ARTICULAR SURFACES</a:t>
            </a:r>
            <a:endParaRPr lang="en-US" sz="4400" dirty="0"/>
          </a:p>
        </p:txBody>
      </p:sp>
      <p:pic>
        <p:nvPicPr>
          <p:cNvPr id="39938" name="Picture 2" descr="C:\Documents and Settings\user1\Desktop\ankle\ankle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43000"/>
            <a:ext cx="31242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39" name="Picture 3" descr="C:\Documents and Settings\user1\Desktop\ankle\ankle 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143000"/>
            <a:ext cx="32766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8600" y="4419600"/>
            <a:ext cx="8686800" cy="273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TYPE:</a:t>
            </a: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It is a synovial, </a:t>
            </a:r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hinge</a:t>
            </a:r>
            <a:r>
              <a:rPr lang="en-US" sz="2400" b="1" dirty="0" smtClean="0">
                <a:solidFill>
                  <a:srgbClr val="0070C0"/>
                </a:solidFill>
              </a:rPr>
              <a:t> joint.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 SURFACES: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</a:t>
            </a:r>
            <a:r>
              <a:rPr lang="en-US" sz="2400" b="1" dirty="0" smtClean="0">
                <a:solidFill>
                  <a:srgbClr val="0070C0"/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A socket formed by: the lower end of tibia, medial </a:t>
            </a:r>
            <a:r>
              <a:rPr lang="en-US" sz="2400" b="1" dirty="0" err="1" smtClean="0">
                <a:solidFill>
                  <a:srgbClr val="0070C0"/>
                </a:solidFill>
              </a:rPr>
              <a:t>malleolus</a:t>
            </a:r>
            <a:r>
              <a:rPr lang="en-US" sz="2400" b="1" dirty="0" smtClean="0">
                <a:solidFill>
                  <a:srgbClr val="0070C0"/>
                </a:solidFill>
              </a:rPr>
              <a:t> &amp; lateral </a:t>
            </a:r>
            <a:r>
              <a:rPr lang="en-US" sz="2400" b="1" dirty="0" err="1" smtClean="0">
                <a:solidFill>
                  <a:srgbClr val="0070C0"/>
                </a:solidFill>
              </a:rPr>
              <a:t>malleolus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400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Body of talus.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4114800" cy="7921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914400"/>
            <a:ext cx="4344988" cy="2819400"/>
          </a:xfrm>
        </p:spPr>
        <p:txBody>
          <a:bodyPr>
            <a:normAutofit fontScale="85000" lnSpcReduction="10000"/>
          </a:bodyPr>
          <a:lstStyle/>
          <a:p>
            <a:r>
              <a:rPr lang="en-US" sz="28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(DELTOID) LIGAMENT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A strong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triangular</a:t>
            </a:r>
            <a:r>
              <a:rPr lang="en-US" dirty="0" smtClean="0">
                <a:solidFill>
                  <a:srgbClr val="0070C0"/>
                </a:solidFill>
              </a:rPr>
              <a:t> ligament.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Apex:</a:t>
            </a:r>
            <a:r>
              <a:rPr lang="en-US" dirty="0" smtClean="0">
                <a:solidFill>
                  <a:srgbClr val="0070C0"/>
                </a:solidFill>
              </a:rPr>
              <a:t> attached to medial </a:t>
            </a:r>
            <a:r>
              <a:rPr lang="en-US" dirty="0" err="1" smtClean="0">
                <a:solidFill>
                  <a:srgbClr val="0070C0"/>
                </a:solidFill>
              </a:rPr>
              <a:t>malleolus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Base:</a:t>
            </a:r>
            <a:r>
              <a:rPr lang="en-US" dirty="0" smtClean="0">
                <a:solidFill>
                  <a:srgbClr val="0070C0"/>
                </a:solidFill>
              </a:rPr>
              <a:t> subdivided into 4 parts: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Anterior </a:t>
            </a:r>
            <a:r>
              <a:rPr lang="en-US" dirty="0" err="1" smtClean="0">
                <a:solidFill>
                  <a:srgbClr val="FF0000"/>
                </a:solidFill>
              </a:rPr>
              <a:t>tibiotalar</a:t>
            </a:r>
            <a:r>
              <a:rPr lang="en-US" dirty="0" smtClean="0">
                <a:solidFill>
                  <a:srgbClr val="FF0000"/>
                </a:solidFill>
              </a:rPr>
              <a:t> part.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7030A0"/>
                </a:solidFill>
              </a:rPr>
              <a:t>Tibionavicular</a:t>
            </a:r>
            <a:r>
              <a:rPr lang="en-US" dirty="0" smtClean="0">
                <a:solidFill>
                  <a:srgbClr val="7030A0"/>
                </a:solidFill>
              </a:rPr>
              <a:t> part.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00B050"/>
                </a:solidFill>
              </a:rPr>
              <a:t>Tibiocalcaneal</a:t>
            </a:r>
            <a:r>
              <a:rPr lang="en-US" dirty="0" smtClean="0">
                <a:solidFill>
                  <a:srgbClr val="00B050"/>
                </a:solidFill>
              </a:rPr>
              <a:t> part.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Posterior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tibiotalar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part.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Content Placeholder 6" descr="F66122-006-f09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3810000"/>
            <a:ext cx="4040188" cy="2845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1" y="762000"/>
            <a:ext cx="4419600" cy="27432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LIGAMENT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Composed of 3 separate ligaments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(WHY?).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Anterior </a:t>
            </a:r>
            <a:r>
              <a:rPr lang="en-US" dirty="0" err="1" smtClean="0">
                <a:solidFill>
                  <a:srgbClr val="002060"/>
                </a:solidFill>
              </a:rPr>
              <a:t>talofibular</a:t>
            </a:r>
            <a:r>
              <a:rPr lang="en-US" dirty="0" smtClean="0">
                <a:solidFill>
                  <a:srgbClr val="002060"/>
                </a:solidFill>
              </a:rPr>
              <a:t> ligament.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00B0F0"/>
                </a:solidFill>
              </a:rPr>
              <a:t>Calcaneofibular</a:t>
            </a:r>
            <a:r>
              <a:rPr lang="en-US" dirty="0" smtClean="0">
                <a:solidFill>
                  <a:srgbClr val="00B0F0"/>
                </a:solidFill>
              </a:rPr>
              <a:t> ligament.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</a:rPr>
              <a:t>Posterior </a:t>
            </a:r>
            <a:r>
              <a:rPr lang="en-US" dirty="0" err="1" smtClean="0">
                <a:solidFill>
                  <a:srgbClr val="C00000"/>
                </a:solidFill>
              </a:rPr>
              <a:t>talofibular</a:t>
            </a:r>
            <a:r>
              <a:rPr lang="en-US" dirty="0" smtClean="0">
                <a:solidFill>
                  <a:srgbClr val="C00000"/>
                </a:solidFill>
              </a:rPr>
              <a:t> ligament.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8" name="Content Placeholder 7" descr="F66122-006-f098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4114800"/>
            <a:ext cx="4041775" cy="23607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ight Arrow 9"/>
          <p:cNvSpPr/>
          <p:nvPr/>
        </p:nvSpPr>
        <p:spPr>
          <a:xfrm>
            <a:off x="685800" y="4800600"/>
            <a:ext cx="2286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62000" y="4648200"/>
            <a:ext cx="228600" cy="45719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62000" y="4419600"/>
            <a:ext cx="228600" cy="762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3733800" y="4419600"/>
            <a:ext cx="304800" cy="7620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8229600" y="4876800"/>
            <a:ext cx="228600" cy="76200"/>
          </a:xfrm>
          <a:prstGeom prst="lef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 flipV="1">
            <a:off x="7315200" y="6172200"/>
            <a:ext cx="304800" cy="76200"/>
          </a:xfrm>
          <a:prstGeom prst="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800600" y="5181600"/>
            <a:ext cx="304800" cy="762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DORSIFLEXION: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Performed by muscles of </a:t>
            </a:r>
            <a:r>
              <a:rPr lang="en-US" b="1" u="sng" dirty="0" smtClean="0">
                <a:solidFill>
                  <a:srgbClr val="0070C0"/>
                </a:solidFill>
              </a:rPr>
              <a:t>anterior</a:t>
            </a:r>
            <a:r>
              <a:rPr lang="en-US" b="1" dirty="0" smtClean="0">
                <a:solidFill>
                  <a:srgbClr val="0070C0"/>
                </a:solidFill>
              </a:rPr>
              <a:t> compartment of leg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tibialis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anterior, extensor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hallucis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extensor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digitorum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peroneus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tertius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PLANTERFLEXION:</a:t>
            </a:r>
          </a:p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0070C0"/>
                </a:solidFill>
              </a:rPr>
              <a:t>Initiated</a:t>
            </a:r>
            <a:r>
              <a:rPr lang="en-US" b="1" dirty="0" smtClean="0">
                <a:solidFill>
                  <a:srgbClr val="0070C0"/>
                </a:solidFill>
              </a:rPr>
              <a:t> by </a:t>
            </a:r>
            <a:r>
              <a:rPr lang="en-US" b="1" dirty="0" err="1" smtClean="0">
                <a:solidFill>
                  <a:srgbClr val="0070C0"/>
                </a:solidFill>
              </a:rPr>
              <a:t>soleus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0070C0"/>
                </a:solidFill>
              </a:rPr>
              <a:t>Maintained</a:t>
            </a:r>
            <a:r>
              <a:rPr lang="en-US" b="1" dirty="0" smtClean="0">
                <a:solidFill>
                  <a:srgbClr val="0070C0"/>
                </a:solidFill>
              </a:rPr>
              <a:t> by </a:t>
            </a:r>
            <a:r>
              <a:rPr lang="en-US" b="1" dirty="0" err="1" smtClean="0">
                <a:solidFill>
                  <a:srgbClr val="0070C0"/>
                </a:solidFill>
              </a:rPr>
              <a:t>gastrocnemius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0070C0"/>
                </a:solidFill>
              </a:rPr>
              <a:t>Assisted</a:t>
            </a:r>
            <a:r>
              <a:rPr lang="en-US" b="1" dirty="0" smtClean="0">
                <a:solidFill>
                  <a:srgbClr val="0070C0"/>
                </a:solidFill>
              </a:rPr>
              <a:t> by other muscles in </a:t>
            </a:r>
            <a:r>
              <a:rPr lang="en-US" b="1" u="sng" dirty="0" smtClean="0">
                <a:solidFill>
                  <a:srgbClr val="0070C0"/>
                </a:solidFill>
              </a:rPr>
              <a:t>posterior</a:t>
            </a:r>
            <a:r>
              <a:rPr lang="en-US" b="1" dirty="0" smtClean="0">
                <a:solidFill>
                  <a:srgbClr val="0070C0"/>
                </a:solidFill>
              </a:rPr>
              <a:t> compartment of leg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tibialis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posterior, flexor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digitorum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flexor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hallucis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b="1" dirty="0" smtClean="0">
                <a:solidFill>
                  <a:srgbClr val="0070C0"/>
                </a:solidFill>
              </a:rPr>
              <a:t>+ muscles of </a:t>
            </a:r>
            <a:r>
              <a:rPr lang="en-US" b="1" u="sng" dirty="0" smtClean="0">
                <a:solidFill>
                  <a:srgbClr val="0070C0"/>
                </a:solidFill>
              </a:rPr>
              <a:t>lateral</a:t>
            </a:r>
            <a:r>
              <a:rPr lang="en-US" b="1" dirty="0" smtClean="0">
                <a:solidFill>
                  <a:srgbClr val="0070C0"/>
                </a:solidFill>
              </a:rPr>
              <a:t> compartment of leg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peroneus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peroneus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brevis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33528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N.B.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INVERSION &amp; EVERSION MOVEMENTS </a:t>
            </a:r>
            <a:r>
              <a:rPr lang="en-US" b="1" dirty="0" smtClean="0">
                <a:solidFill>
                  <a:srgbClr val="0070C0"/>
                </a:solidFill>
              </a:rPr>
              <a:t>occur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talo-calcaneo-navicular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joint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2895600"/>
            <a:ext cx="4794902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 JOINT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the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</a:t>
            </a:r>
            <a:r>
              <a:rPr lang="en-US" b="1" i="1" dirty="0" smtClean="0">
                <a:solidFill>
                  <a:srgbClr val="0070C0"/>
                </a:solidFill>
              </a:rPr>
              <a:t>&amp;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surfaces </a:t>
            </a:r>
            <a:r>
              <a:rPr lang="en-US" b="1" i="1" dirty="0" smtClean="0">
                <a:solidFill>
                  <a:srgbClr val="0070C0"/>
                </a:solidFill>
              </a:rPr>
              <a:t>of knee joint.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capsule</a:t>
            </a:r>
            <a:r>
              <a:rPr lang="en-US" b="1" i="1" dirty="0" smtClean="0">
                <a:solidFill>
                  <a:srgbClr val="0070C0"/>
                </a:solidFill>
              </a:rPr>
              <a:t> of knee joint, its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extra- &amp; intra-capsular ligaments.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important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bursae</a:t>
            </a:r>
            <a:r>
              <a:rPr lang="en-US" b="1" i="1" dirty="0" smtClean="0">
                <a:solidFill>
                  <a:srgbClr val="0070C0"/>
                </a:solidFill>
              </a:rPr>
              <a:t> in relation to knee joint.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 </a:t>
            </a:r>
            <a:r>
              <a:rPr lang="en-US" b="1" i="1" dirty="0" smtClean="0">
                <a:solidFill>
                  <a:srgbClr val="0070C0"/>
                </a:solidFill>
              </a:rPr>
              <a:t>of knee joint.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Apply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Hilton’s law </a:t>
            </a:r>
            <a:r>
              <a:rPr lang="en-US" b="1" i="1" dirty="0" smtClean="0">
                <a:solidFill>
                  <a:srgbClr val="0070C0"/>
                </a:solidFill>
              </a:rPr>
              <a:t>about nerve supply of joints.</a:t>
            </a:r>
          </a:p>
          <a:p>
            <a:pPr lvl="0">
              <a:buFont typeface="Wingdings" pitchFamily="2" charset="2"/>
              <a:buChar char="§"/>
            </a:pPr>
            <a:endParaRPr lang="en-US" b="1" i="1" dirty="0" smtClean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b="1" i="1" dirty="0" smtClean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b="1" i="1" dirty="0" smtClean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b="1" i="1" dirty="0" smtClean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190999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 lvl="0">
              <a:buFont typeface="Wingdings" pitchFamily="2" charset="2"/>
              <a:buChar char="§"/>
            </a:pPr>
            <a:r>
              <a:rPr lang="en-US" sz="3600" b="1" i="1" dirty="0" smtClean="0">
                <a:solidFill>
                  <a:srgbClr val="0070C0"/>
                </a:solidFill>
              </a:rPr>
              <a:t>List the </a:t>
            </a:r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</a:t>
            </a:r>
            <a:r>
              <a:rPr lang="en-US" sz="3600" b="1" i="1" dirty="0" smtClean="0">
                <a:solidFill>
                  <a:srgbClr val="0070C0"/>
                </a:solidFill>
              </a:rPr>
              <a:t>&amp; </a:t>
            </a:r>
            <a:r>
              <a:rPr lang="en-US" sz="36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</a:t>
            </a:r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surfaces </a:t>
            </a:r>
            <a:r>
              <a:rPr lang="en-US" sz="3600" b="1" i="1" dirty="0" smtClean="0">
                <a:solidFill>
                  <a:srgbClr val="0070C0"/>
                </a:solidFill>
              </a:rPr>
              <a:t>of hip joint.</a:t>
            </a:r>
          </a:p>
          <a:p>
            <a:pPr lvl="0">
              <a:buFont typeface="Wingdings" pitchFamily="2" charset="2"/>
              <a:buChar char="§"/>
            </a:pPr>
            <a:r>
              <a:rPr lang="en-US" sz="3600" b="1" i="1" dirty="0" smtClean="0">
                <a:solidFill>
                  <a:srgbClr val="0070C0"/>
                </a:solidFill>
              </a:rPr>
              <a:t>Describe the </a:t>
            </a:r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 </a:t>
            </a:r>
            <a:r>
              <a:rPr lang="en-US" sz="3600" b="1" i="1" dirty="0" smtClean="0">
                <a:solidFill>
                  <a:srgbClr val="0070C0"/>
                </a:solidFill>
              </a:rPr>
              <a:t>of hip joints.</a:t>
            </a:r>
            <a:endParaRPr lang="en-US" sz="36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sz="3600" b="1" i="1" dirty="0" smtClean="0">
                <a:solidFill>
                  <a:srgbClr val="0070C0"/>
                </a:solidFill>
              </a:rPr>
              <a:t>Describe </a:t>
            </a:r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 </a:t>
            </a:r>
            <a:r>
              <a:rPr lang="en-US" sz="3600" b="1" i="1" dirty="0" smtClean="0">
                <a:solidFill>
                  <a:srgbClr val="0070C0"/>
                </a:solidFill>
              </a:rPr>
              <a:t>of hip joint.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&amp; ARTICULAR SURFACES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371600"/>
            <a:ext cx="4038600" cy="36576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TYPE: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It is a synovial, </a:t>
            </a:r>
            <a:r>
              <a:rPr lang="en-US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 &amp; socket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joint.</a:t>
            </a:r>
          </a:p>
          <a:p>
            <a:pPr>
              <a:lnSpc>
                <a:spcPct val="80000"/>
              </a:lnSpc>
              <a:buNone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 SURFACES:</a:t>
            </a:r>
          </a:p>
          <a:p>
            <a:pPr>
              <a:lnSpc>
                <a:spcPct val="80000"/>
              </a:lnSpc>
            </a:pP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Acetabulum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hip (pelvic) bone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 of femur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C:\Documents and Settings\user1\Desktop\Hip joint\Copy of F66122-006-f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19200"/>
            <a:ext cx="4027081" cy="4572000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>
          <a:xfrm>
            <a:off x="7696200" y="2667000"/>
            <a:ext cx="228600" cy="3048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724400" y="5181600"/>
            <a:ext cx="4572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sz="4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Extracapsular</a:t>
            </a: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4000" i="1" dirty="0"/>
          </a:p>
        </p:txBody>
      </p:sp>
      <p:pic>
        <p:nvPicPr>
          <p:cNvPr id="2050" name="Picture 2" descr="C:\Documents and Settings\user1\Desktop\Hip joint\Copy of F66122-006-f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95400"/>
            <a:ext cx="5676900" cy="40767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53340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Iliofemoral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ligament:  </a:t>
            </a:r>
            <a:r>
              <a:rPr lang="en-US" sz="2000" b="1" dirty="0" smtClean="0">
                <a:solidFill>
                  <a:srgbClr val="0070C0"/>
                </a:solidFill>
              </a:rPr>
              <a:t>Y-shaped, anterior to joint,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limits extension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Pubofemoral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ligament: </a:t>
            </a:r>
            <a:r>
              <a:rPr lang="en-US" sz="2000" b="1" dirty="0" err="1" smtClean="0">
                <a:solidFill>
                  <a:srgbClr val="0070C0"/>
                </a:solidFill>
              </a:rPr>
              <a:t>antero</a:t>
            </a:r>
            <a:r>
              <a:rPr lang="en-US" sz="2000" b="1" dirty="0" smtClean="0">
                <a:solidFill>
                  <a:srgbClr val="0070C0"/>
                </a:solidFill>
              </a:rPr>
              <a:t>-inferior to joint,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limits abduction &amp; lateral rotation 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Ischiofemoral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ligament: </a:t>
            </a:r>
            <a:r>
              <a:rPr lang="en-US" sz="2000" b="1" dirty="0" smtClean="0">
                <a:solidFill>
                  <a:srgbClr val="0070C0"/>
                </a:solidFill>
              </a:rPr>
              <a:t>posterior to joint,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limits medial rotation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4495800"/>
            <a:ext cx="15420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Intertrochanteric</a:t>
            </a:r>
            <a:r>
              <a:rPr lang="en-US" sz="1200" b="1" dirty="0" smtClean="0"/>
              <a:t> line</a:t>
            </a:r>
            <a:endParaRPr lang="en-US" sz="1200" b="1" dirty="0"/>
          </a:p>
        </p:txBody>
      </p:sp>
      <p:cxnSp>
        <p:nvCxnSpPr>
          <p:cNvPr id="8" name="Straight Connector 7"/>
          <p:cNvCxnSpPr>
            <a:stCxn id="6" idx="1"/>
          </p:cNvCxnSpPr>
          <p:nvPr/>
        </p:nvCxnSpPr>
        <p:spPr>
          <a:xfrm rot="10800000">
            <a:off x="3657600" y="4038600"/>
            <a:ext cx="228600" cy="595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3162300" y="3467100"/>
            <a:ext cx="304800" cy="2286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3162300" y="4000500"/>
            <a:ext cx="609600" cy="762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29000" y="3733800"/>
            <a:ext cx="457200" cy="1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own Arrow 14"/>
          <p:cNvSpPr/>
          <p:nvPr/>
        </p:nvSpPr>
        <p:spPr>
          <a:xfrm>
            <a:off x="4114800" y="2667000"/>
            <a:ext cx="228600" cy="381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1143000" y="4800600"/>
            <a:ext cx="457200" cy="2286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5562600" y="4953000"/>
            <a:ext cx="304800" cy="381000"/>
          </a:xfrm>
          <a:prstGeom prst="up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sz="4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Intracapsular</a:t>
            </a: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36562" y="5029200"/>
            <a:ext cx="890743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Acetabular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labrum: </a:t>
            </a:r>
            <a:r>
              <a:rPr lang="en-US" sz="2000" b="1" dirty="0" smtClean="0">
                <a:solidFill>
                  <a:srgbClr val="0070C0"/>
                </a:solidFill>
              </a:rPr>
              <a:t>fibro-cartilaginous collar attached to margins of </a:t>
            </a:r>
            <a:r>
              <a:rPr lang="en-US" sz="2000" b="1" dirty="0" err="1" smtClean="0">
                <a:solidFill>
                  <a:srgbClr val="0070C0"/>
                </a:solidFill>
              </a:rPr>
              <a:t>acetabulum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   to increase its depth for better retaining of head of femur.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Transverse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acetabular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ligament:</a:t>
            </a:r>
            <a:r>
              <a:rPr lang="en-US" sz="2000" b="1" dirty="0" smtClean="0">
                <a:solidFill>
                  <a:srgbClr val="0070C0"/>
                </a:solidFill>
              </a:rPr>
              <a:t> converts </a:t>
            </a:r>
            <a:r>
              <a:rPr lang="en-US" sz="2000" b="1" dirty="0" err="1" smtClean="0">
                <a:solidFill>
                  <a:srgbClr val="0070C0"/>
                </a:solidFill>
              </a:rPr>
              <a:t>acetabular</a:t>
            </a:r>
            <a:r>
              <a:rPr lang="en-US" sz="2000" b="1" dirty="0" smtClean="0">
                <a:solidFill>
                  <a:srgbClr val="0070C0"/>
                </a:solidFill>
              </a:rPr>
              <a:t> notch into foramen through 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   which pass </a:t>
            </a:r>
            <a:r>
              <a:rPr lang="en-US" sz="2000" b="1" dirty="0" err="1" smtClean="0">
                <a:solidFill>
                  <a:srgbClr val="0070C0"/>
                </a:solidFill>
              </a:rPr>
              <a:t>acetabular</a:t>
            </a:r>
            <a:r>
              <a:rPr lang="en-US" sz="2000" b="1" dirty="0" smtClean="0">
                <a:solidFill>
                  <a:srgbClr val="0070C0"/>
                </a:solidFill>
              </a:rPr>
              <a:t> vessels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 of femoral head: </a:t>
            </a:r>
            <a:r>
              <a:rPr lang="en-US" sz="2000" b="1" dirty="0" smtClean="0">
                <a:solidFill>
                  <a:srgbClr val="0070C0"/>
                </a:solidFill>
              </a:rPr>
              <a:t>carries vessels to head of femur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3076" name="Picture 4" descr="C:\Documents and Settings\user1\Desktop\Hip joint\Copy of F66122-006-f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71600"/>
            <a:ext cx="5862229" cy="3632136"/>
          </a:xfrm>
          <a:prstGeom prst="rect">
            <a:avLst/>
          </a:prstGeom>
          <a:noFill/>
        </p:spPr>
      </p:pic>
      <p:sp>
        <p:nvSpPr>
          <p:cNvPr id="11" name="Down Arrow 10"/>
          <p:cNvSpPr/>
          <p:nvPr/>
        </p:nvSpPr>
        <p:spPr>
          <a:xfrm>
            <a:off x="2971800" y="1524000"/>
            <a:ext cx="228600" cy="2286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219200" y="4419600"/>
            <a:ext cx="457200" cy="2286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038600" y="4343400"/>
            <a:ext cx="381000" cy="22860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3340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FLEXION: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Iliopsoas</a:t>
            </a:r>
            <a:r>
              <a:rPr lang="en-US" b="1" dirty="0" smtClean="0">
                <a:solidFill>
                  <a:srgbClr val="0070C0"/>
                </a:solidFill>
              </a:rPr>
              <a:t> (mainly), </a:t>
            </a:r>
            <a:r>
              <a:rPr lang="en-US" b="1" dirty="0" err="1" smtClean="0">
                <a:solidFill>
                  <a:srgbClr val="0070C0"/>
                </a:solidFill>
              </a:rPr>
              <a:t>sartorius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pectineus</a:t>
            </a:r>
            <a:r>
              <a:rPr lang="en-US" b="1" dirty="0" smtClean="0">
                <a:solidFill>
                  <a:srgbClr val="0070C0"/>
                </a:solidFill>
              </a:rPr>
              <a:t>, rectus </a:t>
            </a:r>
            <a:r>
              <a:rPr lang="en-US" b="1" dirty="0" err="1" smtClean="0">
                <a:solidFill>
                  <a:srgbClr val="0070C0"/>
                </a:solidFill>
              </a:rPr>
              <a:t>femoris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EXTENSION:</a:t>
            </a:r>
            <a:r>
              <a:rPr lang="en-US" b="1" dirty="0" smtClean="0">
                <a:solidFill>
                  <a:srgbClr val="0070C0"/>
                </a:solidFill>
              </a:rPr>
              <a:t> Hamstrings (mainly), gluteus </a:t>
            </a:r>
            <a:r>
              <a:rPr lang="en-US" b="1" dirty="0" err="1" smtClean="0">
                <a:solidFill>
                  <a:srgbClr val="0070C0"/>
                </a:solidFill>
              </a:rPr>
              <a:t>maximus</a:t>
            </a:r>
            <a:r>
              <a:rPr lang="en-US" b="1" dirty="0" smtClean="0">
                <a:solidFill>
                  <a:srgbClr val="0070C0"/>
                </a:solidFill>
              </a:rPr>
              <a:t> (powerful extensor).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ABDUCTION: </a:t>
            </a:r>
            <a:r>
              <a:rPr lang="en-US" b="1" dirty="0" smtClean="0">
                <a:solidFill>
                  <a:srgbClr val="0070C0"/>
                </a:solidFill>
              </a:rPr>
              <a:t>Gluteus </a:t>
            </a:r>
            <a:r>
              <a:rPr lang="en-US" b="1" dirty="0" err="1" smtClean="0">
                <a:solidFill>
                  <a:srgbClr val="0070C0"/>
                </a:solidFill>
              </a:rPr>
              <a:t>medius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minimus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sartorius</a:t>
            </a:r>
            <a:r>
              <a:rPr lang="en-US" b="1" smtClean="0">
                <a:solidFill>
                  <a:srgbClr val="0070C0"/>
                </a:solidFill>
              </a:rPr>
              <a:t>.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ADDUCTION:</a:t>
            </a:r>
            <a:r>
              <a:rPr lang="en-US" b="1" dirty="0" smtClean="0">
                <a:solidFill>
                  <a:srgbClr val="0070C0"/>
                </a:solidFill>
              </a:rPr>
              <a:t> Adductors, </a:t>
            </a:r>
            <a:r>
              <a:rPr lang="en-US" b="1" dirty="0" err="1" smtClean="0">
                <a:solidFill>
                  <a:srgbClr val="0070C0"/>
                </a:solidFill>
              </a:rPr>
              <a:t>gracilis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ROTATION: </a:t>
            </a:r>
            <a:r>
              <a:rPr lang="en-US" b="1" dirty="0" smtClean="0">
                <a:solidFill>
                  <a:srgbClr val="0070C0"/>
                </a:solidFill>
              </a:rPr>
              <a:t>Gluteus </a:t>
            </a:r>
            <a:r>
              <a:rPr lang="en-US" b="1" dirty="0" err="1" smtClean="0">
                <a:solidFill>
                  <a:srgbClr val="0070C0"/>
                </a:solidFill>
              </a:rPr>
              <a:t>medius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minimus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ROTATION: </a:t>
            </a:r>
            <a:r>
              <a:rPr lang="en-US" b="1" dirty="0" smtClean="0">
                <a:solidFill>
                  <a:srgbClr val="0070C0"/>
                </a:solidFill>
              </a:rPr>
              <a:t>Gluteus </a:t>
            </a:r>
            <a:r>
              <a:rPr lang="en-US" b="1" dirty="0" err="1" smtClean="0">
                <a:solidFill>
                  <a:srgbClr val="0070C0"/>
                </a:solidFill>
              </a:rPr>
              <a:t>maximus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quadratus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femoris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piriformis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obturator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externus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internus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4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muscle that </a:t>
            </a:r>
            <a:r>
              <a:rPr lang="en-US" b="1" u="sng" dirty="0" smtClean="0">
                <a:solidFill>
                  <a:srgbClr val="0070C0"/>
                </a:solidFill>
              </a:rPr>
              <a:t>extends the hip &amp; flexes the knee joint </a:t>
            </a:r>
            <a:r>
              <a:rPr lang="en-US" b="1" dirty="0" smtClean="0">
                <a:solidFill>
                  <a:srgbClr val="0070C0"/>
                </a:solidFill>
              </a:rPr>
              <a:t>is: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Gluteus </a:t>
            </a:r>
            <a:r>
              <a:rPr lang="en-US" b="1" dirty="0" err="1" smtClean="0">
                <a:solidFill>
                  <a:srgbClr val="0070C0"/>
                </a:solidFill>
              </a:rPr>
              <a:t>maximus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Quadriceps </a:t>
            </a:r>
            <a:r>
              <a:rPr lang="en-US" b="1" dirty="0" err="1" smtClean="0">
                <a:solidFill>
                  <a:srgbClr val="0070C0"/>
                </a:solidFill>
              </a:rPr>
              <a:t>femoris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Sartorius.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Semitendinosus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4495800" y="4648200"/>
            <a:ext cx="1143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7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bursa that </a:t>
            </a:r>
            <a:r>
              <a:rPr lang="en-US" b="1" u="sng" dirty="0" smtClean="0">
                <a:solidFill>
                  <a:srgbClr val="0070C0"/>
                </a:solidFill>
              </a:rPr>
              <a:t>communicates with the synovial membrane of knee joint </a:t>
            </a:r>
            <a:r>
              <a:rPr lang="en-US" b="1" dirty="0" smtClean="0">
                <a:solidFill>
                  <a:srgbClr val="0070C0"/>
                </a:solidFill>
              </a:rPr>
              <a:t>is: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Suprapatellar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Prepatellar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Subcutaneous </a:t>
            </a:r>
            <a:r>
              <a:rPr lang="en-US" b="1" dirty="0" err="1" smtClean="0">
                <a:solidFill>
                  <a:srgbClr val="0070C0"/>
                </a:solidFill>
              </a:rPr>
              <a:t>infrapatellar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Deep </a:t>
            </a:r>
            <a:r>
              <a:rPr lang="en-US" b="1" dirty="0" err="1" smtClean="0">
                <a:solidFill>
                  <a:srgbClr val="0070C0"/>
                </a:solidFill>
              </a:rPr>
              <a:t>infrapatellar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3733800" y="2895600"/>
            <a:ext cx="6858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muscle that </a:t>
            </a:r>
            <a:r>
              <a:rPr lang="en-US" b="1" u="sng" dirty="0" err="1" smtClean="0">
                <a:solidFill>
                  <a:srgbClr val="0070C0"/>
                </a:solidFill>
              </a:rPr>
              <a:t>dorsiflexes</a:t>
            </a:r>
            <a:r>
              <a:rPr lang="en-US" b="1" u="sng" dirty="0" smtClean="0">
                <a:solidFill>
                  <a:srgbClr val="0070C0"/>
                </a:solidFill>
              </a:rPr>
              <a:t> the ankle </a:t>
            </a:r>
            <a:r>
              <a:rPr lang="en-US" b="1" dirty="0" smtClean="0">
                <a:solidFill>
                  <a:srgbClr val="0070C0"/>
                </a:solidFill>
              </a:rPr>
              <a:t>is: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Flexor </a:t>
            </a:r>
            <a:r>
              <a:rPr lang="en-US" b="1" dirty="0" err="1" smtClean="0">
                <a:solidFill>
                  <a:srgbClr val="0070C0"/>
                </a:solidFill>
              </a:rPr>
              <a:t>digitorum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longus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Tibialis</a:t>
            </a:r>
            <a:r>
              <a:rPr lang="en-US" b="1" dirty="0" smtClean="0">
                <a:solidFill>
                  <a:srgbClr val="0070C0"/>
                </a:solidFill>
              </a:rPr>
              <a:t> anterior.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Peroneus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brevis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Gastrocnemius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4191000" y="2971800"/>
            <a:ext cx="4572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2" descr="C:\Program Files\Microsoft Office\MEDIA\CAGCAT10\j0281904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Rectangle 11"/>
          <p:cNvSpPr/>
          <p:nvPr/>
        </p:nvSpPr>
        <p:spPr>
          <a:xfrm>
            <a:off x="1447800" y="2514600"/>
            <a:ext cx="647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  <a:endParaRPr lang="en-US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KNEE JOINT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 descr="KneeAPRightLabelle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3657599" cy="4953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Content Placeholder 5" descr="KneeLatRightLabell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0"/>
            <a:ext cx="3886199" cy="4876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knee14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458200" cy="5638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&amp; ARTICULAR SURFACES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Knee joint anatomy diagram (Image credit: Seif Medical Graphics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76800" y="1524000"/>
            <a:ext cx="40386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228600" y="1219200"/>
            <a:ext cx="4495800" cy="5257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Knee joint </a:t>
            </a:r>
            <a:r>
              <a:rPr lang="en-US" sz="2400" b="1" dirty="0" smtClean="0">
                <a:solidFill>
                  <a:srgbClr val="0070C0"/>
                </a:solidFill>
              </a:rPr>
              <a:t>is formed of: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bones.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articulations.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err="1" smtClean="0">
                <a:solidFill>
                  <a:srgbClr val="0070C0"/>
                </a:solidFill>
              </a:rPr>
              <a:t>Femoro-tibial</a:t>
            </a:r>
            <a:r>
              <a:rPr lang="en-US" sz="2400" b="1" u="sng" dirty="0" smtClean="0">
                <a:solidFill>
                  <a:srgbClr val="0070C0"/>
                </a:solidFill>
              </a:rPr>
              <a:t> articulations</a:t>
            </a:r>
            <a:r>
              <a:rPr lang="en-US" sz="2400" b="1" dirty="0" smtClean="0">
                <a:solidFill>
                  <a:srgbClr val="0070C0"/>
                </a:solidFill>
              </a:rPr>
              <a:t>: between the 2 femoral </a:t>
            </a:r>
            <a:r>
              <a:rPr lang="en-US" sz="2400" b="1" dirty="0" err="1" smtClean="0">
                <a:solidFill>
                  <a:srgbClr val="0070C0"/>
                </a:solidFill>
              </a:rPr>
              <a:t>condyles</a:t>
            </a:r>
            <a:r>
              <a:rPr lang="en-US" sz="2400" b="1" dirty="0" smtClean="0">
                <a:solidFill>
                  <a:srgbClr val="0070C0"/>
                </a:solidFill>
              </a:rPr>
              <a:t> &amp; upper surfaces of the 2 </a:t>
            </a:r>
            <a:r>
              <a:rPr lang="en-US" sz="2400" b="1" dirty="0" err="1" smtClean="0">
                <a:solidFill>
                  <a:srgbClr val="0070C0"/>
                </a:solidFill>
              </a:rPr>
              <a:t>tibial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condyles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(Type: synovial, modified hinge).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err="1" smtClean="0">
                <a:solidFill>
                  <a:srgbClr val="0070C0"/>
                </a:solidFill>
              </a:rPr>
              <a:t>Femoro</a:t>
            </a:r>
            <a:r>
              <a:rPr lang="en-US" sz="2400" b="1" u="sng" dirty="0" smtClean="0">
                <a:solidFill>
                  <a:srgbClr val="0070C0"/>
                </a:solidFill>
              </a:rPr>
              <a:t>-patellar articulations</a:t>
            </a:r>
            <a:r>
              <a:rPr lang="en-US" sz="2400" b="1" dirty="0" smtClean="0">
                <a:solidFill>
                  <a:srgbClr val="0070C0"/>
                </a:solidFill>
              </a:rPr>
              <a:t>: between posterior surface of patella &amp; patellar surface of femur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(Type: synovial, plane).</a:t>
            </a:r>
          </a:p>
          <a:p>
            <a:pPr>
              <a:buFont typeface="Wingdings" pitchFamily="2" charset="2"/>
              <a:buChar char="§"/>
            </a:pP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ed coll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533400"/>
            <a:ext cx="9144000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kne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143000"/>
            <a:ext cx="38862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kne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3000"/>
            <a:ext cx="38862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276600" y="152400"/>
            <a:ext cx="2464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CAPSULE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800600"/>
            <a:ext cx="8763000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70C0"/>
                </a:solidFill>
              </a:rPr>
              <a:t>Is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deficient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anteriorly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&amp;  is replaced by: </a:t>
            </a:r>
            <a:r>
              <a:rPr lang="en-US" sz="2800" b="1" i="1" dirty="0" smtClean="0">
                <a:solidFill>
                  <a:srgbClr val="7030A0"/>
                </a:solidFill>
              </a:rPr>
              <a:t>quadriceps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femoris</a:t>
            </a:r>
            <a:r>
              <a:rPr lang="en-US" sz="2800" b="1" i="1" dirty="0" smtClean="0">
                <a:solidFill>
                  <a:srgbClr val="7030A0"/>
                </a:solidFill>
              </a:rPr>
              <a:t> tendon, patella  &amp;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ligamentum</a:t>
            </a:r>
            <a:r>
              <a:rPr lang="en-US" sz="2800" b="1" i="1" dirty="0" smtClean="0">
                <a:solidFill>
                  <a:srgbClr val="7030A0"/>
                </a:solidFill>
              </a:rPr>
              <a:t> patellae.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Possesses 2 openings</a:t>
            </a:r>
            <a:r>
              <a:rPr lang="en-US" sz="2800" b="1" dirty="0" smtClean="0">
                <a:solidFill>
                  <a:srgbClr val="0070C0"/>
                </a:solidFill>
              </a:rPr>
              <a:t>: </a:t>
            </a:r>
            <a:r>
              <a:rPr lang="en-US" sz="2800" b="1" dirty="0" smtClean="0">
                <a:solidFill>
                  <a:srgbClr val="7030A0"/>
                </a:solidFill>
              </a:rPr>
              <a:t>one for </a:t>
            </a:r>
            <a:r>
              <a:rPr lang="en-US" sz="2800" b="1" dirty="0" err="1" smtClean="0">
                <a:solidFill>
                  <a:srgbClr val="7030A0"/>
                </a:solidFill>
              </a:rPr>
              <a:t>popliteus</a:t>
            </a:r>
            <a:r>
              <a:rPr lang="en-US" sz="2800" b="1" dirty="0" smtClean="0">
                <a:solidFill>
                  <a:srgbClr val="7030A0"/>
                </a:solidFill>
              </a:rPr>
              <a:t> tendon </a:t>
            </a:r>
            <a:r>
              <a:rPr lang="en-US" sz="2800" b="1" dirty="0" smtClean="0">
                <a:solidFill>
                  <a:srgbClr val="0070C0"/>
                </a:solidFill>
              </a:rPr>
              <a:t>&amp; </a:t>
            </a:r>
            <a:r>
              <a:rPr lang="en-US" sz="2800" b="1" dirty="0" smtClean="0">
                <a:solidFill>
                  <a:srgbClr val="7030A0"/>
                </a:solidFill>
              </a:rPr>
              <a:t>one for communication with </a:t>
            </a:r>
            <a:r>
              <a:rPr lang="en-US" sz="2800" b="1" dirty="0" err="1" smtClean="0">
                <a:solidFill>
                  <a:srgbClr val="7030A0"/>
                </a:solidFill>
              </a:rPr>
              <a:t>suprapatellar</a:t>
            </a:r>
            <a:r>
              <a:rPr lang="en-US" sz="2800" b="1" dirty="0" smtClean="0">
                <a:solidFill>
                  <a:srgbClr val="7030A0"/>
                </a:solidFill>
              </a:rPr>
              <a:t> bursa.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52400" y="1600200"/>
            <a:ext cx="22860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0" y="2286000"/>
            <a:ext cx="38100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3733800" y="3810000"/>
            <a:ext cx="304800" cy="2286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419600" y="3124200"/>
            <a:ext cx="304800" cy="152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ne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143000"/>
            <a:ext cx="38862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4" descr="kne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3000"/>
            <a:ext cx="38862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09600" y="228600"/>
            <a:ext cx="7903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EXTRA-CAPSULAR LIGAMENTS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648200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Ligamentum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patellae (patellar ligament): </a:t>
            </a:r>
            <a:r>
              <a:rPr lang="en-US" sz="2000" b="1" dirty="0" smtClean="0">
                <a:solidFill>
                  <a:srgbClr val="0070C0"/>
                </a:solidFill>
              </a:rPr>
              <a:t>from patella to </a:t>
            </a:r>
            <a:r>
              <a:rPr lang="en-US" sz="2000" b="1" dirty="0" err="1" smtClean="0">
                <a:solidFill>
                  <a:srgbClr val="0070C0"/>
                </a:solidFill>
              </a:rPr>
              <a:t>tibial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tuberosity</a:t>
            </a:r>
            <a:r>
              <a:rPr lang="en-US" sz="2000" b="1" dirty="0" smtClean="0">
                <a:solidFill>
                  <a:srgbClr val="0070C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(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tibial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collateral ligament: </a:t>
            </a:r>
            <a:r>
              <a:rPr lang="en-US" sz="2000" b="1" dirty="0" smtClean="0">
                <a:solidFill>
                  <a:srgbClr val="0070C0"/>
                </a:solidFill>
              </a:rPr>
              <a:t>from medial </a:t>
            </a:r>
            <a:r>
              <a:rPr lang="en-US" sz="2000" b="1" dirty="0" err="1" smtClean="0">
                <a:solidFill>
                  <a:srgbClr val="0070C0"/>
                </a:solidFill>
              </a:rPr>
              <a:t>epicondyle</a:t>
            </a:r>
            <a:r>
              <a:rPr lang="en-US" sz="2000" b="1" dirty="0" smtClean="0">
                <a:solidFill>
                  <a:srgbClr val="0070C0"/>
                </a:solidFill>
              </a:rPr>
              <a:t> of femur to upper part of medial surface of tibia (firmly attached to medial meniscus).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(fibular) collateral ligament: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from lateral </a:t>
            </a:r>
            <a:r>
              <a:rPr lang="en-US" sz="2000" b="1" dirty="0" err="1" smtClean="0">
                <a:solidFill>
                  <a:srgbClr val="0070C0"/>
                </a:solidFill>
              </a:rPr>
              <a:t>epicondyle</a:t>
            </a:r>
            <a:r>
              <a:rPr lang="en-US" sz="2000" b="1" dirty="0" smtClean="0">
                <a:solidFill>
                  <a:srgbClr val="0070C0"/>
                </a:solidFill>
              </a:rPr>
              <a:t> of femur to head of fibula (separated from lateral meniscus by </a:t>
            </a:r>
            <a:r>
              <a:rPr lang="en-US" sz="2000" b="1" dirty="0" err="1" smtClean="0">
                <a:solidFill>
                  <a:srgbClr val="0070C0"/>
                </a:solidFill>
              </a:rPr>
              <a:t>popliteus</a:t>
            </a:r>
            <a:r>
              <a:rPr lang="en-US" sz="2000" b="1" dirty="0" smtClean="0">
                <a:solidFill>
                  <a:srgbClr val="0070C0"/>
                </a:solidFill>
              </a:rPr>
              <a:t> tendon).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Oblique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popliteal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ligament: </a:t>
            </a:r>
            <a:r>
              <a:rPr lang="en-US" sz="2000" b="1" dirty="0" smtClean="0">
                <a:solidFill>
                  <a:srgbClr val="0070C0"/>
                </a:solidFill>
              </a:rPr>
              <a:t>extension of </a:t>
            </a:r>
            <a:r>
              <a:rPr lang="en-US" sz="2000" b="1" dirty="0" err="1" smtClean="0">
                <a:solidFill>
                  <a:srgbClr val="0070C0"/>
                </a:solidFill>
              </a:rPr>
              <a:t>semimembranosus</a:t>
            </a:r>
            <a:r>
              <a:rPr lang="en-US" sz="2000" b="1" dirty="0" smtClean="0">
                <a:solidFill>
                  <a:srgbClr val="0070C0"/>
                </a:solidFill>
              </a:rPr>
              <a:t> tendon.</a:t>
            </a:r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3810000" y="3886200"/>
            <a:ext cx="304800" cy="228600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4038600" y="3048000"/>
            <a:ext cx="304800" cy="228600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52400" y="3124200"/>
            <a:ext cx="304800" cy="228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419600" y="2743200"/>
            <a:ext cx="304800" cy="2286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8305800" y="3048000"/>
            <a:ext cx="304800" cy="2286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7924800" y="22860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</TotalTime>
  <Words>1131</Words>
  <Application>Microsoft Office PowerPoint</Application>
  <PresentationFormat>On-screen Show (4:3)</PresentationFormat>
  <Paragraphs>173</Paragraphs>
  <Slides>38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 * KNEE JOINT  * ANKLE JOINT * HIP JOINT </vt:lpstr>
      <vt:lpstr>Slide 2</vt:lpstr>
      <vt:lpstr>OBJECTIVES</vt:lpstr>
      <vt:lpstr>KNEE JOINT</vt:lpstr>
      <vt:lpstr>IDENTIFY</vt:lpstr>
      <vt:lpstr>TYPES &amp; ARTICULAR SURFACES</vt:lpstr>
      <vt:lpstr>Slide 7</vt:lpstr>
      <vt:lpstr>Slide 8</vt:lpstr>
      <vt:lpstr>Slide 9</vt:lpstr>
      <vt:lpstr>Slide 10</vt:lpstr>
      <vt:lpstr>Slide 11</vt:lpstr>
      <vt:lpstr>INTRA-CAPSULAR LIGAMENTS</vt:lpstr>
      <vt:lpstr>Slide 13</vt:lpstr>
      <vt:lpstr>Slide 14</vt:lpstr>
      <vt:lpstr>Slide 15</vt:lpstr>
      <vt:lpstr>Slide 16</vt:lpstr>
      <vt:lpstr>MOVEMENTS</vt:lpstr>
      <vt:lpstr>MOVEMENTS (cont’d)</vt:lpstr>
      <vt:lpstr>Slide 19</vt:lpstr>
      <vt:lpstr>NERVE SUPPLY</vt:lpstr>
      <vt:lpstr>IDENTIFY</vt:lpstr>
      <vt:lpstr>Slide 22</vt:lpstr>
      <vt:lpstr>OBJECTIVES</vt:lpstr>
      <vt:lpstr>SKELETON OF FOOT</vt:lpstr>
      <vt:lpstr>TYPES &amp; ARTICULAR SURFACES</vt:lpstr>
      <vt:lpstr>LIGAMENTS</vt:lpstr>
      <vt:lpstr>MOVEMENTS</vt:lpstr>
      <vt:lpstr>N.B.</vt:lpstr>
      <vt:lpstr>Slide 29</vt:lpstr>
      <vt:lpstr>OBJECTIVES</vt:lpstr>
      <vt:lpstr>TYPES &amp; ARTICULAR SURFACES</vt:lpstr>
      <vt:lpstr>LIGAMENTS (3 Extracapsular)</vt:lpstr>
      <vt:lpstr>LIGAMENTS (3 Intracapsular)</vt:lpstr>
      <vt:lpstr>MOVEMENTS</vt:lpstr>
      <vt:lpstr>QUESTION 1</vt:lpstr>
      <vt:lpstr>QUESTION 2</vt:lpstr>
      <vt:lpstr>QUESTION 3</vt:lpstr>
      <vt:lpstr>Slide 38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 </dc:title>
  <dc:creator>user</dc:creator>
  <cp:lastModifiedBy>user1</cp:lastModifiedBy>
  <cp:revision>280</cp:revision>
  <dcterms:created xsi:type="dcterms:W3CDTF">2010-01-27T08:25:16Z</dcterms:created>
  <dcterms:modified xsi:type="dcterms:W3CDTF">2012-09-15T11:06:12Z</dcterms:modified>
</cp:coreProperties>
</file>