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98" r:id="rId12"/>
    <p:sldId id="303" r:id="rId13"/>
    <p:sldId id="302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68" d="100"/>
          <a:sy n="68" d="100"/>
        </p:scale>
        <p:origin x="-122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5334000" cy="2209800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of Anatomy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ahmedfathala@hotmail.com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107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BACK </a:t>
            </a:r>
            <a: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495800" cy="1066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MUSCULAR TRIANGLES OF BACK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52400"/>
            <a:ext cx="3733800" cy="6705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Auscultatory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 on back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 sounds are most easily heard </a:t>
            </a:r>
            <a:r>
              <a:rPr lang="en-US" sz="3100" b="1" dirty="0" smtClean="0">
                <a:solidFill>
                  <a:srgbClr val="0070C0"/>
                </a:solidFill>
              </a:rPr>
              <a:t>with a stethoscope.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</a:t>
            </a:r>
            <a:r>
              <a:rPr lang="en-US" sz="3100" b="1" dirty="0" err="1" smtClean="0">
                <a:solidFill>
                  <a:srgbClr val="0070C0"/>
                </a:solidFill>
              </a:rPr>
              <a:t>trapezius</a:t>
            </a:r>
            <a:r>
              <a:rPr lang="en-US" sz="3100" b="1" dirty="0" smtClean="0">
                <a:solidFill>
                  <a:srgbClr val="0070C0"/>
                </a:solidFill>
              </a:rPr>
              <a:t>, and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Lumbar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 may emerge from the abdominal wall</a:t>
            </a:r>
            <a:r>
              <a:rPr lang="en-US" sz="3100" b="1" dirty="0" smtClean="0">
                <a:solidFill>
                  <a:srgbClr val="0070C0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 :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posterior border of external oblique muscle of the abdomen, and iliac crest.</a:t>
            </a:r>
          </a:p>
          <a:p>
            <a:endParaRPr lang="en-US" dirty="0"/>
          </a:p>
        </p:txBody>
      </p:sp>
      <p:pic>
        <p:nvPicPr>
          <p:cNvPr id="5" name="Picture 2" descr="C:\Documents and Settings\Free User\My Documents\My Pictures\back-musc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946" r="5553"/>
          <a:stretch>
            <a:fillRect/>
          </a:stretch>
        </p:blipFill>
        <p:spPr>
          <a:xfrm>
            <a:off x="3733800" y="1066800"/>
            <a:ext cx="54102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Isosceles Triangle 12"/>
          <p:cNvSpPr/>
          <p:nvPr/>
        </p:nvSpPr>
        <p:spPr>
          <a:xfrm>
            <a:off x="6019800" y="3200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5867400" y="4572000"/>
            <a:ext cx="762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05200" y="2286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19400" y="3048000"/>
            <a:ext cx="228600" cy="2286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41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Deep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vertebral column, supplied by posterior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Intermediate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ribs, supplied by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Superficial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</a:p>
          <a:p>
            <a:pPr marL="514350" indent="-514350">
              <a:buNone/>
            </a:pPr>
            <a:r>
              <a:rPr lang="en-US" sz="3600" b="1" i="1" dirty="0" smtClean="0">
                <a:solidFill>
                  <a:srgbClr val="7030A0"/>
                </a:solidFill>
              </a:rPr>
              <a:t>	</a:t>
            </a:r>
            <a:r>
              <a:rPr lang="en-US" sz="3600" b="1" i="1" dirty="0" smtClean="0">
                <a:solidFill>
                  <a:srgbClr val="0070C0"/>
                </a:solidFill>
              </a:rPr>
              <a:t>-</a:t>
            </a:r>
            <a:r>
              <a:rPr lang="en-US" sz="3600" b="1" i="1" dirty="0" smtClean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</a:rPr>
              <a:t>Origin</a:t>
            </a:r>
            <a:r>
              <a:rPr lang="en-US" sz="3600" b="1" dirty="0" smtClean="0">
                <a:solidFill>
                  <a:srgbClr val="0070C0"/>
                </a:solidFill>
              </a:rPr>
              <a:t>: vertebral column. 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Insertion</a:t>
            </a:r>
            <a:r>
              <a:rPr lang="en-US" sz="3600" b="1" dirty="0" smtClean="0">
                <a:solidFill>
                  <a:srgbClr val="0070C0"/>
                </a:solidFill>
              </a:rPr>
              <a:t>: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Action</a:t>
            </a:r>
            <a:r>
              <a:rPr lang="en-US" sz="3600" b="1" dirty="0" smtClean="0">
                <a:solidFill>
                  <a:srgbClr val="0070C0"/>
                </a:solidFill>
              </a:rPr>
              <a:t>: moves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moves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Nerve supply</a:t>
            </a:r>
            <a:r>
              <a:rPr lang="en-US" sz="3600" b="1" dirty="0" smtClean="0">
                <a:solidFill>
                  <a:srgbClr val="0070C0"/>
                </a:solidFill>
              </a:rPr>
              <a:t>: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 through brachial plexus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11</a:t>
            </a:r>
            <a:r>
              <a:rPr lang="en-US" sz="3600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cranial nerve).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Which one of the following muscles of back that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rotates the </a:t>
            </a:r>
            <a:r>
              <a:rPr lang="en-US" b="1" u="sng" dirty="0" err="1" smtClean="0">
                <a:solidFill>
                  <a:schemeClr val="accent6">
                    <a:lumMod val="75000"/>
                  </a:schemeClr>
                </a:solidFill>
              </a:rPr>
              <a:t>humerus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 medially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Trapezius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Latissimus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dorsi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Rhomboid major.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Serratus</a:t>
            </a:r>
            <a:r>
              <a:rPr lang="en-US" b="1" dirty="0" smtClean="0">
                <a:solidFill>
                  <a:srgbClr val="0070C0"/>
                </a:solidFill>
              </a:rPr>
              <a:t> posterior superior.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4724400" y="3505200"/>
            <a:ext cx="6096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Regarding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back muscles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which one of the following statements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back muscles are supplied by posterior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intermediate group move vertebral column.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superficial group are involved in upper limb movements.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deep group serve respiratory functions.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638800" y="4953000"/>
            <a:ext cx="7620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447800" y="2514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 be able to: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Distinguish between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different groups of back muscles.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Compare between groups of back muscles as regard their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the back muscles of each group.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attachments of each muscle of the superficial group, as well as, its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triangles of back and their clinical significance.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They are organized into 3 groups: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Deep group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intrinsic muscles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in the back,</a:t>
            </a:r>
            <a:r>
              <a:rPr lang="en-US" b="1" dirty="0" smtClean="0">
                <a:solidFill>
                  <a:srgbClr val="0070C0"/>
                </a:solidFill>
              </a:rPr>
              <a:t> supplied by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of spinal nerves,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move vertebral column &amp; head.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Intermediate group: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ribs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serve respiratory functions.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Superficial group: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involved in movements of upper limb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N.B.: Both intermediate &amp; superficial groups are called 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extrinsic muscles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develop in the back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, supplied by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of spinal nerves. 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800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 from sacrum to skull.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include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and rotators of head &amp;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Their tone is responsible for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of normal curve of 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muscle </a:t>
            </a:r>
            <a:r>
              <a:rPr lang="en-US" b="1" dirty="0" smtClean="0">
                <a:solidFill>
                  <a:srgbClr val="0070C0"/>
                </a:solidFill>
              </a:rPr>
              <a:t>of this group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“erector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dirty="0" smtClean="0">
                <a:solidFill>
                  <a:srgbClr val="0070C0"/>
                </a:solidFill>
              </a:rPr>
              <a:t>which is formed of 3 vertical columns (</a:t>
            </a:r>
            <a:r>
              <a:rPr lang="en-US" b="1" i="1" dirty="0" smtClean="0">
                <a:solidFill>
                  <a:srgbClr val="0070C0"/>
                </a:solidFill>
              </a:rPr>
              <a:t>from lateral to medial: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iliocostalis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longissimus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spinalis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447800"/>
            <a:ext cx="3887083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5181600" y="42672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5181600" y="3962400"/>
            <a:ext cx="152400" cy="1524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257800" y="3352800"/>
            <a:ext cx="1524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648200" cy="5029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separated from the deep group by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thoracolumbar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fascia.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superior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(rib elevator).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inferior </a:t>
            </a:r>
            <a:r>
              <a:rPr lang="en-US" b="1" i="1" dirty="0" smtClean="0">
                <a:solidFill>
                  <a:srgbClr val="0070C0"/>
                </a:solidFill>
              </a:rPr>
              <a:t>(rib depressor).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anterior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thoracic spinal nerves.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646383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8153400" y="3048000"/>
            <a:ext cx="304800" cy="304800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8382000" y="4724400"/>
            <a:ext cx="304800" cy="3048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SUPRERFICIAL GROUP OF BACK MUSCLES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SCAPULA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(move scapula through shoulder girdle joints):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Trapezius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Levator</a:t>
            </a:r>
            <a:r>
              <a:rPr lang="en-US" b="1" i="1" dirty="0" smtClean="0">
                <a:solidFill>
                  <a:srgbClr val="0070C0"/>
                </a:solidFill>
              </a:rPr>
              <a:t> scapulae.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minor.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major.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(move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shoulder joint):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i="1" dirty="0" err="1" smtClean="0">
                <a:solidFill>
                  <a:srgbClr val="0070C0"/>
                </a:solidFill>
              </a:rPr>
              <a:t>Latissimus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dorsi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76400"/>
            <a:ext cx="3890867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001000" y="2590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667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124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505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</a:t>
            </a:r>
            <a:endParaRPr lang="en-US" sz="1600" b="1" dirty="0"/>
          </a:p>
        </p:txBody>
      </p:sp>
      <p:sp>
        <p:nvSpPr>
          <p:cNvPr id="10" name="Up Arrow 9"/>
          <p:cNvSpPr/>
          <p:nvPr/>
        </p:nvSpPr>
        <p:spPr>
          <a:xfrm>
            <a:off x="8534400" y="4419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1000"/>
            <a:ext cx="4648200" cy="6324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b="1" dirty="0" smtClean="0">
                <a:solidFill>
                  <a:srgbClr val="0070C0"/>
                </a:solidFill>
              </a:rPr>
              <a:t>Spines of cervical &amp; thoracic vertebrae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 </a:t>
            </a:r>
            <a:r>
              <a:rPr lang="en-US" b="1" dirty="0" smtClean="0">
                <a:solidFill>
                  <a:srgbClr val="0070C0"/>
                </a:solidFill>
              </a:rPr>
              <a:t>lateral 1/3 of clavicle + </a:t>
            </a:r>
            <a:r>
              <a:rPr lang="en-US" b="1" dirty="0" err="1" smtClean="0">
                <a:solidFill>
                  <a:srgbClr val="0070C0"/>
                </a:solidFill>
              </a:rPr>
              <a:t>acromion</a:t>
            </a:r>
            <a:r>
              <a:rPr lang="en-US" b="1" dirty="0" smtClean="0">
                <a:solidFill>
                  <a:srgbClr val="0070C0"/>
                </a:solidFill>
              </a:rPr>
              <a:t> &amp; spine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 </a:t>
            </a:r>
            <a:r>
              <a:rPr lang="en-US" b="1" dirty="0" smtClean="0">
                <a:solidFill>
                  <a:srgbClr val="0070C0"/>
                </a:solidFill>
              </a:rPr>
              <a:t>rotation of scapula during abduction of </a:t>
            </a:r>
            <a:r>
              <a:rPr lang="en-US" b="1" dirty="0" err="1" smtClean="0">
                <a:solidFill>
                  <a:srgbClr val="0070C0"/>
                </a:solidFill>
              </a:rPr>
              <a:t>humerus</a:t>
            </a:r>
            <a:r>
              <a:rPr lang="en-US" b="1" dirty="0" smtClean="0">
                <a:solidFill>
                  <a:srgbClr val="0070C0"/>
                </a:solidFill>
              </a:rPr>
              <a:t> above horizontal.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Upper fibers: </a:t>
            </a:r>
            <a:r>
              <a:rPr lang="en-US" b="1" dirty="0" smtClean="0">
                <a:solidFill>
                  <a:srgbClr val="0070C0"/>
                </a:solidFill>
              </a:rPr>
              <a:t>elevate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B050"/>
                </a:solidFill>
              </a:rPr>
              <a:t>Middle fibers: </a:t>
            </a:r>
            <a:r>
              <a:rPr lang="en-US" b="1" dirty="0" smtClean="0">
                <a:solidFill>
                  <a:srgbClr val="0070C0"/>
                </a:solidFill>
              </a:rPr>
              <a:t>retract scapula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Lower fibers:</a:t>
            </a:r>
            <a:r>
              <a:rPr lang="en-US" b="1" dirty="0" smtClean="0">
                <a:solidFill>
                  <a:srgbClr val="0070C0"/>
                </a:solidFill>
              </a:rPr>
              <a:t> depress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Spinal part of accessory (11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cranial) nerve.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408802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6362700" y="3771900"/>
            <a:ext cx="457200" cy="2286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48400" y="3429000"/>
            <a:ext cx="5334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096000" y="3200400"/>
            <a:ext cx="3810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715000" y="3733800"/>
            <a:ext cx="22860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7620000" y="3048000"/>
            <a:ext cx="4572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7620000" y="3429000"/>
            <a:ext cx="609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7772400" y="3352800"/>
            <a:ext cx="7620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7338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01000" y="3200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257800" y="3276600"/>
            <a:ext cx="73770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Action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52400"/>
            <a:ext cx="4267200" cy="1493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LEVATOR SCAPULAE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RHOMBOID MINOR &amp; MAJOR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648200" cy="685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cervical transverse 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thoracic spines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b="1" dirty="0" smtClean="0">
                <a:solidFill>
                  <a:srgbClr val="0070C0"/>
                </a:solidFill>
              </a:rPr>
              <a:t>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dorsal scapular nerve.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elevates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 </a:t>
            </a:r>
            <a:r>
              <a:rPr lang="en-US" b="1" dirty="0" smtClean="0">
                <a:solidFill>
                  <a:srgbClr val="0070C0"/>
                </a:solidFill>
              </a:rPr>
              <a:t>retract scapula.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828800"/>
            <a:ext cx="41148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5029200" y="3352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105400" y="3733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57800" y="3124200"/>
            <a:ext cx="2286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438900" y="33147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629400" y="3505200"/>
            <a:ext cx="152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553200" y="38862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6591300" y="3314700"/>
            <a:ext cx="228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553200" y="36576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0" y="3352800"/>
            <a:ext cx="94929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 DORSI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sz="3200" b="1" dirty="0" smtClean="0">
                <a:solidFill>
                  <a:srgbClr val="0070C0"/>
                </a:solidFill>
              </a:rPr>
              <a:t>spines of thoracic vertebrae.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bicipital</a:t>
            </a:r>
            <a:r>
              <a:rPr lang="en-US" sz="3200" b="1" dirty="0" smtClean="0">
                <a:solidFill>
                  <a:srgbClr val="0070C0"/>
                </a:solidFill>
              </a:rPr>
              <a:t> groove 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sz="3200" b="1" dirty="0" err="1" smtClean="0">
                <a:solidFill>
                  <a:srgbClr val="0070C0"/>
                </a:solidFill>
              </a:rPr>
              <a:t>thoracodorsal</a:t>
            </a:r>
            <a:r>
              <a:rPr lang="en-US" sz="3200" b="1" dirty="0" smtClean="0">
                <a:solidFill>
                  <a:srgbClr val="0070C0"/>
                </a:solidFill>
              </a:rPr>
              <a:t> nerve.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extension, adduction &amp; medial rotation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 (arm, shoulder joint).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9690" y="1600200"/>
            <a:ext cx="421571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5029200" y="6172200"/>
            <a:ext cx="304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057900" y="5219700"/>
            <a:ext cx="1600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48006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5943600" y="4114800"/>
            <a:ext cx="457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4343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686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MUSCLES OF BACK   </vt:lpstr>
      <vt:lpstr>OBJECTIVES</vt:lpstr>
      <vt:lpstr>BACK MUSCLES</vt:lpstr>
      <vt:lpstr>DEEP GROUP OF BACK MUSCLES</vt:lpstr>
      <vt:lpstr>INTERMEDIATE GROUP OF BACK MUSCLES</vt:lpstr>
      <vt:lpstr>SUPRERFICIAL GROUP OF BACK MUSCLES</vt:lpstr>
      <vt:lpstr>TRAPEZIUS </vt:lpstr>
      <vt:lpstr>LEVATOR SCAPULAE RHOMBOID MINOR &amp; MAJOR</vt:lpstr>
      <vt:lpstr>LATISSIMUS DORSI</vt:lpstr>
      <vt:lpstr>MUSCULAR TRIANGLES OF BACK</vt:lpstr>
      <vt:lpstr>SUMMARY</vt:lpstr>
      <vt:lpstr>QUESTION 1</vt:lpstr>
      <vt:lpstr>QUESTION 2</vt:lpstr>
      <vt:lpstr>Slide 14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user1</cp:lastModifiedBy>
  <cp:revision>209</cp:revision>
  <dcterms:created xsi:type="dcterms:W3CDTF">2010-01-27T08:25:16Z</dcterms:created>
  <dcterms:modified xsi:type="dcterms:W3CDTF">2012-12-04T12:32:53Z</dcterms:modified>
</cp:coreProperties>
</file>