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56" r:id="rId3"/>
    <p:sldId id="319" r:id="rId4"/>
    <p:sldId id="313" r:id="rId5"/>
    <p:sldId id="314" r:id="rId6"/>
    <p:sldId id="299" r:id="rId7"/>
    <p:sldId id="315" r:id="rId8"/>
    <p:sldId id="300" r:id="rId9"/>
    <p:sldId id="302" r:id="rId10"/>
    <p:sldId id="303" r:id="rId11"/>
    <p:sldId id="304" r:id="rId12"/>
    <p:sldId id="305" r:id="rId13"/>
    <p:sldId id="306" r:id="rId14"/>
    <p:sldId id="317" r:id="rId15"/>
    <p:sldId id="308" r:id="rId16"/>
    <p:sldId id="309" r:id="rId17"/>
    <p:sldId id="312" r:id="rId18"/>
    <p:sldId id="320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16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4BF411-866F-45BF-9FF0-6FF163C357C6}" type="datetimeFigureOut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C863A-EB75-4BD0-BFA3-271895F72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FE33-A5C2-406E-894F-5D2C8127FC8D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C50A-7AC1-404D-B459-320EA963D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ABB3-7661-4B2F-877A-0C9873C656AB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4E95-1EC6-432F-8EEE-8C2B1CF89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65A3-8FF8-44A7-B860-A7545C912F18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A80D-9319-44BE-ADF2-37E73E65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0B5F-05A8-402C-99C3-1591300833FC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FA2B-BE07-45CA-B2C6-06FEB5064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99E9-9916-471E-8EB8-9EDD0C8D8BDB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00DD-E0D5-4262-9E88-C4698E42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EDF-523E-4CA8-BB24-2007801A54A6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A8DC-33FF-48D5-ABD2-539A83A8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7ECE-9713-433D-80EB-814D2952C971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C08-8C02-4897-8B99-8936B4FCB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3671-2929-41DD-82EF-77E5F1A0F36B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1FA6-4D40-4F84-A9E0-A3A85115A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9C83-51C5-4B1A-A4D0-444510AD8160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6F72-2642-4019-A0C1-A5447D38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E828-D390-4642-A188-C38AEFFBD25D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F4C1-983C-4896-9A54-2012DAB3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0C02-A7FA-4ACF-A689-8CEB0CCC24A0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3C89-309B-4423-AE49-10783966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79B89-108E-4EA9-B7F1-49A3BA555963}" type="datetime1">
              <a:rPr lang="en-US"/>
              <a:pPr>
                <a:defRPr/>
              </a:pPr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6B009-C86B-4959-8787-4BFD3FA80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sa/url?sa=i&amp;rct=j&amp;q=&amp;esrc=s&amp;frm=1&amp;source=images&amp;cd=&amp;cad=rja&amp;docid=MZjuqwWVvD1nmM&amp;tbnid=EzZRqtjyC5CQ_M:&amp;ved=0CAUQjRw&amp;url=http://www.hbf.com.au/health-insurance/media-releases/back-pain-pregnancy.html&amp;ei=yH6TUrGSEI2Y1AWpxIDgBA&amp;psig=AFQjCNGyLd645UU5yh1UNZ_tdm2yEOc6Lw&amp;ust=13854840723382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.sa/url?sa=i&amp;rct=j&amp;q=&amp;esrc=s&amp;frm=1&amp;source=images&amp;cd=&amp;cad=rja&amp;docid=SA0dRvrbOb6XLM&amp;tbnid=q2w4oSBh2nFo3M:&amp;ved=0CAUQjRw&amp;url=http://www.spineuniverse.com/conditions/scoliosis/scoliosis-adults&amp;ei=Y4OTUsOkGqep0AXtpIGgBA&amp;psig=AFQjCNGyLd645UU5yh1UNZ_tdm2yEOc6Lw&amp;ust=1385484072338208" TargetMode="Externa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09600" y="1752600"/>
            <a:ext cx="790609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A79E3-AB04-4C3B-9CF8-7175C18E4A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5275"/>
            <a:ext cx="1905000" cy="212725"/>
          </a:xfrm>
        </p:spPr>
        <p:txBody>
          <a:bodyPr/>
          <a:lstStyle/>
          <a:p>
            <a:pPr algn="l">
              <a:defRPr/>
            </a:pPr>
            <a:r>
              <a:rPr lang="en-US" sz="800" dirty="0"/>
              <a:t>Dr. </a:t>
            </a:r>
            <a:r>
              <a:rPr lang="en-US" sz="800" dirty="0" err="1"/>
              <a:t>Zeenat</a:t>
            </a:r>
            <a:r>
              <a:rPr lang="en-US" sz="800" dirty="0"/>
              <a:t> &amp; Dr. Vohra – 01-01-2011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334000" cy="5638800"/>
          </a:xfrm>
          <a:ln>
            <a:solidFill>
              <a:srgbClr val="FF0000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intervertebral</a:t>
            </a:r>
            <a:r>
              <a:rPr lang="en-US" sz="3600" dirty="0" smtClean="0"/>
              <a:t> discs are responsible for </a:t>
            </a:r>
            <a:r>
              <a:rPr lang="en-US" sz="3600" b="1" dirty="0" smtClean="0"/>
              <a:t>one fourth of the length of the vertebral column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They are thickest in the cervical and lumbar regions, where the movements of the vertebral column are greatest.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Each disc consists of a: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dirty="0" smtClean="0"/>
              <a:t>Peripheral part, the </a:t>
            </a:r>
            <a:r>
              <a:rPr lang="en-US" sz="3800" b="1" dirty="0" err="1" smtClean="0"/>
              <a:t>anulus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fibrosus</a:t>
            </a:r>
            <a:r>
              <a:rPr lang="en-US" sz="3800" dirty="0" smtClean="0"/>
              <a:t>, composed of </a:t>
            </a:r>
            <a:r>
              <a:rPr lang="en-US" sz="3800" dirty="0" err="1" smtClean="0"/>
              <a:t>fibrocartilage</a:t>
            </a:r>
            <a:r>
              <a:rPr lang="en-US" sz="3800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dirty="0" smtClean="0"/>
              <a:t>Central part, the </a:t>
            </a:r>
            <a:r>
              <a:rPr lang="en-US" sz="3800" b="1" dirty="0" smtClean="0"/>
              <a:t>nucleus </a:t>
            </a:r>
            <a:r>
              <a:rPr lang="en-US" sz="3800" b="1" dirty="0" err="1" smtClean="0"/>
              <a:t>pulposus</a:t>
            </a:r>
            <a:r>
              <a:rPr lang="en-US" sz="3800" dirty="0" smtClean="0"/>
              <a:t>, a mass of gelatinous material containing a large amount of water, a small number of collagen fibers, and a few cartilage cells</a:t>
            </a:r>
            <a:r>
              <a:rPr lang="en-US" sz="32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No discs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are found between the first &amp; second cervical vertebrae or in the sacrum or coccyx.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1267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60" t="12280" b="50194"/>
          <a:stretch>
            <a:fillRect/>
          </a:stretch>
        </p:blipFill>
        <p:spPr>
          <a:xfrm>
            <a:off x="5638800" y="914400"/>
            <a:ext cx="3214688" cy="2743200"/>
          </a:xfrm>
          <a:ln>
            <a:solidFill>
              <a:srgbClr val="FF0000"/>
            </a:solidFill>
          </a:ln>
        </p:spPr>
      </p:pic>
      <p:pic>
        <p:nvPicPr>
          <p:cNvPr id="11268" name="Picture 2" descr="C:\Users\user\Pictures\C12FF5.png"/>
          <p:cNvPicPr>
            <a:picLocks noChangeAspect="1" noChangeArrowheads="1"/>
          </p:cNvPicPr>
          <p:nvPr/>
        </p:nvPicPr>
        <p:blipFill>
          <a:blip r:embed="rId2" cstate="print"/>
          <a:srcRect l="49057" t="54887" b="3464"/>
          <a:stretch>
            <a:fillRect/>
          </a:stretch>
        </p:blipFill>
        <p:spPr bwMode="auto">
          <a:xfrm>
            <a:off x="5638800" y="3886200"/>
            <a:ext cx="331152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INTERVERTEBRAL DISCS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1BB0E-331A-41A1-A959-EF58296CEE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905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Allow one vertebra to rock forward or backward on another, as in flexion and extension of the vertebral column.</a:t>
            </a:r>
          </a:p>
          <a:p>
            <a:pPr eaLnBrk="1" hangingPunct="1"/>
            <a:r>
              <a:rPr lang="en-US" sz="2400" smtClean="0"/>
              <a:t>Serve as shock absorbers when the load on the vertebral column is suddenly increased, as when one is jumping from a height.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81000" y="3429000"/>
            <a:ext cx="4648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Sometimes, the </a:t>
            </a:r>
            <a:r>
              <a:rPr lang="en-US" sz="2400" b="1" dirty="0">
                <a:latin typeface="+mn-lt"/>
                <a:cs typeface="+mn-cs"/>
              </a:rPr>
              <a:t>annulus </a:t>
            </a:r>
            <a:r>
              <a:rPr lang="en-US" sz="2400" b="1" dirty="0" err="1">
                <a:latin typeface="+mn-lt"/>
                <a:cs typeface="+mn-cs"/>
              </a:rPr>
              <a:t>fibrosus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ruptures,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allowing the nucleus </a:t>
            </a:r>
            <a:r>
              <a:rPr lang="en-US" sz="2400" b="1" dirty="0" err="1">
                <a:solidFill>
                  <a:srgbClr val="00B0F0"/>
                </a:solidFill>
                <a:latin typeface="+mn-lt"/>
                <a:cs typeface="+mn-cs"/>
              </a:rPr>
              <a:t>pulposus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to </a:t>
            </a:r>
            <a:r>
              <a:rPr lang="en-US" sz="2400" b="1" dirty="0" err="1">
                <a:solidFill>
                  <a:srgbClr val="00B0F0"/>
                </a:solidFill>
                <a:latin typeface="+mn-lt"/>
                <a:cs typeface="+mn-cs"/>
              </a:rPr>
              <a:t>herniate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and protrude into the vertebral canal</a:t>
            </a:r>
            <a:r>
              <a:rPr lang="en-US" sz="2400" dirty="0">
                <a:latin typeface="+mn-lt"/>
                <a:cs typeface="+mn-cs"/>
              </a:rPr>
              <a:t>, where it may press on the spinal nerve roots, the spinal nerve, or even the spinal cord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12292" name="Picture 2" descr="http://www.dartmouth.edu/sport-trial/graphics/IDH_AD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609975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FUNCTION OF THE INTERVERTEBRAL DISCS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A5377-924D-4B9F-890D-AEB1204937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43400" cy="4419600"/>
          </a:xfrm>
          <a:ln>
            <a:solidFill>
              <a:schemeClr val="accent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 anterior and posterior longitudinal ligaments </a:t>
            </a:r>
            <a:r>
              <a:rPr lang="en-US" sz="2000" dirty="0" smtClean="0"/>
              <a:t>run as continuous bands down the anterior and posterior surfaces of the vertebral column from the skull to the sacrum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longitudinal ligament </a:t>
            </a:r>
            <a:r>
              <a:rPr lang="en-US" sz="2000" dirty="0" smtClean="0"/>
              <a:t>is wide and is strongly attached to the front and sides of the vertebral bodies and to the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discs.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longitudinal ligament </a:t>
            </a:r>
            <a:r>
              <a:rPr lang="en-US" sz="2000" dirty="0" smtClean="0"/>
              <a:t>is weak and narrow and is attached to the posterior borders of the discs.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13315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9057" t="52493" b="3465"/>
          <a:stretch>
            <a:fillRect/>
          </a:stretch>
        </p:blipFill>
        <p:spPr>
          <a:xfrm>
            <a:off x="4648200" y="990600"/>
            <a:ext cx="4319588" cy="4419600"/>
          </a:xfrm>
          <a:ln>
            <a:solidFill>
              <a:schemeClr val="accent2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848600" y="3200400"/>
            <a:ext cx="914400" cy="609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1600200"/>
            <a:ext cx="14478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LIGAMENTS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A4E0-B978-4120-BBAE-526902FF4F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638800"/>
            <a:ext cx="8686800" cy="70802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/>
              <a:t>These ligaments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the vertebrae firmly together</a:t>
            </a:r>
            <a:r>
              <a:rPr lang="en-US" sz="2000" dirty="0"/>
              <a:t> but at the same time permit a small amount of movement to take place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276600" cy="3200400"/>
          </a:xfrm>
          <a:ln>
            <a:solidFill>
              <a:srgbClr val="FF0000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Consist of </a:t>
            </a:r>
            <a:r>
              <a:rPr lang="en-US" sz="3000" b="1" dirty="0" smtClean="0"/>
              <a:t>synovial joints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between the superior and inferior </a:t>
            </a:r>
            <a:r>
              <a:rPr lang="en-US" sz="3000" dirty="0" err="1" smtClean="0"/>
              <a:t>articular</a:t>
            </a:r>
            <a:r>
              <a:rPr lang="en-US" sz="3000" dirty="0" smtClean="0"/>
              <a:t> processes of adjacent vertebrae.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4339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219200"/>
            <a:ext cx="3340100" cy="4525963"/>
          </a:xfrm>
          <a:ln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2209800"/>
            <a:ext cx="1600200" cy="533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743200"/>
            <a:ext cx="1905000" cy="1752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JOINTS BETWEEN TWO VERTEBRAL ARCHES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4BD39-0940-499B-802D-E4440C21F5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6400800" cy="3355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334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LIGAMENTS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163A6-8689-4516-AC53-52254696DE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46482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Supraspinous ligament: </a:t>
            </a:r>
            <a:r>
              <a:rPr lang="en-US" sz="2000"/>
              <a:t>runs between the tips of adjacent spines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4267200" y="4800600"/>
            <a:ext cx="28194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Intertransverse ligaments: </a:t>
            </a:r>
            <a:r>
              <a:rPr lang="en-US" sz="2000"/>
              <a:t>run between adjacent transverse processes</a:t>
            </a: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152400" y="15240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Ligamentum flavum: </a:t>
            </a:r>
            <a:r>
              <a:rPr lang="en-US" sz="2000"/>
              <a:t>connects the laminae of adjacent vertebrae</a:t>
            </a: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152400" y="30480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Interspinous ligament</a:t>
            </a:r>
            <a:r>
              <a:rPr lang="en-US" sz="2000"/>
              <a:t>: connects adjacent spines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438400"/>
            <a:ext cx="1447800" cy="1539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895600"/>
            <a:ext cx="381000" cy="1905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95600" y="3276600"/>
            <a:ext cx="1295400" cy="381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38400" y="4419600"/>
            <a:ext cx="12954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369" idx="3"/>
          </p:cNvCxnSpPr>
          <p:nvPr/>
        </p:nvCxnSpPr>
        <p:spPr>
          <a:xfrm flipV="1">
            <a:off x="2438400" y="3581400"/>
            <a:ext cx="1752600" cy="1285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2286000"/>
            <a:ext cx="19812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following movements are possible on the spine: </a:t>
            </a:r>
            <a:r>
              <a:rPr lang="en-US" sz="2400" b="1" dirty="0" smtClean="0"/>
              <a:t>flexion</a:t>
            </a:r>
            <a:r>
              <a:rPr lang="en-US" sz="2400" dirty="0" smtClean="0"/>
              <a:t>, </a:t>
            </a:r>
            <a:r>
              <a:rPr lang="en-US" sz="2400" b="1" dirty="0" smtClean="0"/>
              <a:t>extension</a:t>
            </a:r>
            <a:r>
              <a:rPr lang="en-US" sz="2400" dirty="0" smtClean="0"/>
              <a:t>, </a:t>
            </a:r>
            <a:r>
              <a:rPr lang="en-US" sz="2400" b="1" dirty="0" smtClean="0"/>
              <a:t>lateral flexion, rotation, and </a:t>
            </a:r>
            <a:r>
              <a:rPr lang="en-US" sz="2400" b="1" dirty="0" err="1" smtClean="0"/>
              <a:t>circumduction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The type and range of movements possible in each region of the vertebral column largely depend on the: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Thickness of the </a:t>
            </a:r>
            <a:r>
              <a:rPr lang="en-US" sz="2400" dirty="0" err="1" smtClean="0"/>
              <a:t>intervertebral</a:t>
            </a:r>
            <a:r>
              <a:rPr lang="en-US" sz="2400" dirty="0" smtClean="0"/>
              <a:t> discs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the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Shape and direction of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processes.</a:t>
            </a:r>
          </a:p>
          <a:p>
            <a:pPr eaLnBrk="1" hangingPunct="1">
              <a:defRPr/>
            </a:pPr>
            <a:r>
              <a:rPr lang="en-US" sz="2400" dirty="0" smtClean="0"/>
              <a:t>In the </a:t>
            </a:r>
            <a:r>
              <a:rPr lang="en-US" sz="2400" b="1" dirty="0" smtClean="0"/>
              <a:t>thoracic region</a:t>
            </a:r>
            <a:r>
              <a:rPr lang="en-US" sz="2400" dirty="0" smtClean="0"/>
              <a:t>, the ribs, the costal cartilages, and the sternum severely restrict the range of movement.</a:t>
            </a:r>
          </a:p>
          <a:p>
            <a:pPr eaLnBrk="1" hangingPunct="1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Flexion, extension and lateral flexion </a:t>
            </a:r>
            <a:r>
              <a:rPr lang="en-US" sz="2400" dirty="0" smtClean="0"/>
              <a:t>are </a:t>
            </a:r>
            <a:r>
              <a:rPr lang="en-US" sz="2400" b="1" dirty="0" smtClean="0"/>
              <a:t>extensive in the  lumbar regions </a:t>
            </a:r>
            <a:r>
              <a:rPr lang="en-US" sz="2400" dirty="0" smtClean="0"/>
              <a:t>but </a:t>
            </a:r>
            <a:r>
              <a:rPr lang="en-US" sz="2400" b="1" dirty="0" smtClean="0"/>
              <a:t>restricted in the thoracic region.</a:t>
            </a:r>
          </a:p>
          <a:p>
            <a:pPr eaLnBrk="1" hangingPunct="1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n-US" sz="2400" dirty="0" smtClean="0"/>
              <a:t> is least extensive in the lumbar region.</a:t>
            </a:r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MOVEMENTS OF THE THORACOLUMBAR SPINE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A4A0B-AD0C-46DF-A79A-C363A0C8D6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35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MUSCLES PRODUCING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1295400"/>
          </a:xfrm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region</a:t>
            </a:r>
            <a:r>
              <a:rPr lang="en-US" dirty="0" smtClean="0"/>
              <a:t>, rotation is produced by the </a:t>
            </a:r>
            <a:r>
              <a:rPr lang="en-US" dirty="0" err="1" smtClean="0"/>
              <a:t>semispinalis</a:t>
            </a:r>
            <a:r>
              <a:rPr lang="en-US" dirty="0" smtClean="0"/>
              <a:t> and rotator muscles, assisted by the oblique muscles of the </a:t>
            </a:r>
            <a:r>
              <a:rPr lang="en-US" dirty="0" err="1" smtClean="0"/>
              <a:t>anterolateral</a:t>
            </a:r>
            <a:r>
              <a:rPr lang="en-US" dirty="0" smtClean="0"/>
              <a:t> abdominal wall.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In the </a:t>
            </a:r>
            <a:r>
              <a:rPr lang="en-US" sz="28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region</a:t>
            </a:r>
            <a:r>
              <a:rPr lang="en-US" sz="2800" dirty="0">
                <a:solidFill>
                  <a:srgbClr val="66FF33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Flexion</a:t>
            </a:r>
            <a:r>
              <a:rPr lang="en-US" sz="2800" dirty="0">
                <a:latin typeface="+mn-lt"/>
                <a:cs typeface="+mn-cs"/>
              </a:rPr>
              <a:t> is produced by the rectus </a:t>
            </a:r>
            <a:r>
              <a:rPr lang="en-US" sz="2800" dirty="0" err="1">
                <a:latin typeface="+mn-lt"/>
                <a:cs typeface="+mn-cs"/>
              </a:rPr>
              <a:t>abdominis</a:t>
            </a:r>
            <a:r>
              <a:rPr lang="en-US" sz="2800" dirty="0">
                <a:latin typeface="+mn-lt"/>
                <a:cs typeface="+mn-cs"/>
              </a:rPr>
              <a:t> and the </a:t>
            </a:r>
            <a:r>
              <a:rPr lang="en-US" sz="2800" dirty="0" err="1">
                <a:latin typeface="+mn-lt"/>
                <a:cs typeface="+mn-cs"/>
              </a:rPr>
              <a:t>psoas</a:t>
            </a:r>
            <a:r>
              <a:rPr lang="en-US" sz="2800" dirty="0">
                <a:latin typeface="+mn-lt"/>
                <a:cs typeface="+mn-cs"/>
              </a:rPr>
              <a:t>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Extension</a:t>
            </a:r>
            <a:r>
              <a:rPr lang="en-US" sz="2800" dirty="0">
                <a:latin typeface="+mn-lt"/>
                <a:cs typeface="+mn-cs"/>
              </a:rPr>
              <a:t> is produced by the postvertebral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Lateral flexion </a:t>
            </a:r>
            <a:r>
              <a:rPr lang="en-US" sz="2800" dirty="0">
                <a:latin typeface="+mn-lt"/>
                <a:cs typeface="+mn-cs"/>
              </a:rPr>
              <a:t>is produced by the postvertebral muscles, the </a:t>
            </a:r>
            <a:r>
              <a:rPr lang="en-US" sz="2800" dirty="0" err="1">
                <a:latin typeface="+mn-lt"/>
                <a:cs typeface="+mn-cs"/>
              </a:rPr>
              <a:t>quadratus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lumborum</a:t>
            </a:r>
            <a:r>
              <a:rPr lang="en-US" sz="2800" dirty="0">
                <a:latin typeface="+mn-lt"/>
                <a:cs typeface="+mn-cs"/>
              </a:rPr>
              <a:t>, and the oblique muscles of the </a:t>
            </a:r>
            <a:r>
              <a:rPr lang="en-US" sz="2800" dirty="0" err="1">
                <a:latin typeface="+mn-lt"/>
                <a:cs typeface="+mn-cs"/>
              </a:rPr>
              <a:t>anterolateral</a:t>
            </a:r>
            <a:r>
              <a:rPr lang="en-US" sz="2800" dirty="0">
                <a:latin typeface="+mn-lt"/>
                <a:cs typeface="+mn-cs"/>
              </a:rPr>
              <a:t> abdominal wall. The </a:t>
            </a:r>
            <a:r>
              <a:rPr lang="en-US" sz="2800" dirty="0" err="1">
                <a:latin typeface="+mn-lt"/>
                <a:cs typeface="+mn-cs"/>
              </a:rPr>
              <a:t>psoas</a:t>
            </a:r>
            <a:r>
              <a:rPr lang="en-US" sz="2800" dirty="0">
                <a:latin typeface="+mn-lt"/>
                <a:cs typeface="+mn-cs"/>
              </a:rPr>
              <a:t> may also play a part in this movement.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Rotation</a:t>
            </a:r>
            <a:r>
              <a:rPr lang="en-US" sz="2800" dirty="0">
                <a:latin typeface="+mn-lt"/>
                <a:cs typeface="+mn-cs"/>
              </a:rPr>
              <a:t> is produced by the rotator muscles and the oblique muscles of the </a:t>
            </a:r>
            <a:r>
              <a:rPr lang="en-US" sz="2800" dirty="0" err="1">
                <a:latin typeface="+mn-lt"/>
                <a:cs typeface="+mn-cs"/>
              </a:rPr>
              <a:t>anterolateral</a:t>
            </a:r>
            <a:r>
              <a:rPr lang="en-US" sz="2800" dirty="0">
                <a:latin typeface="+mn-lt"/>
                <a:cs typeface="+mn-cs"/>
              </a:rPr>
              <a:t> abdominal wall.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56D4-AD5D-4DE4-8E9C-415034BD87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5715000" cy="4724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Is the largest of all movable vertebrae.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Is distinguished by its </a:t>
            </a:r>
            <a:r>
              <a:rPr lang="en-US" sz="2000" b="1" smtClean="0">
                <a:latin typeface="Arial" charset="0"/>
                <a:cs typeface="Arial" charset="0"/>
              </a:rPr>
              <a:t>massive body </a:t>
            </a:r>
            <a:r>
              <a:rPr lang="en-US" sz="2000" smtClean="0">
                <a:latin typeface="Arial" charset="0"/>
                <a:cs typeface="Arial" charset="0"/>
              </a:rPr>
              <a:t>and </a:t>
            </a:r>
            <a:r>
              <a:rPr lang="en-US" sz="2000" b="1" smtClean="0">
                <a:latin typeface="Arial" charset="0"/>
                <a:cs typeface="Arial" charset="0"/>
              </a:rPr>
              <a:t>thick transverse processes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It carries the weight of the whole upper body.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L5 </a:t>
            </a:r>
            <a:r>
              <a:rPr lang="en-US" sz="2000" u="sng" smtClean="0">
                <a:latin typeface="Arial" charset="0"/>
                <a:cs typeface="Arial" charset="0"/>
              </a:rPr>
              <a:t>body</a:t>
            </a:r>
            <a:r>
              <a:rPr lang="en-US" sz="2000" smtClean="0">
                <a:latin typeface="Arial" charset="0"/>
                <a:cs typeface="Arial" charset="0"/>
              </a:rPr>
              <a:t> is largely responsible for the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lumbosacral angle </a:t>
            </a:r>
            <a:r>
              <a:rPr lang="en-US" sz="2000" smtClean="0">
                <a:latin typeface="Arial" charset="0"/>
                <a:cs typeface="Arial" charset="0"/>
              </a:rPr>
              <a:t>between the long axis of the lumbar region of the vertebral column and that of the sacrum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Body weight is transmitted from L5 vertebra to the base of the sacrum, formed by the superior surface of S1 vertebra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fifth lumbar vertebra is by far the most common site of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spondylolysis</a:t>
            </a:r>
            <a:r>
              <a:rPr lang="en-US" sz="2000" smtClean="0">
                <a:latin typeface="Arial" charset="0"/>
                <a:cs typeface="Arial" charset="0"/>
              </a:rPr>
              <a:t> and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spondylolisthesis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18435" name="Picture 2" descr="File:Gray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728913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23BF2-766E-47E7-B3A6-DBE3E29E62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81000"/>
            <a:ext cx="2698750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 L5</a:t>
            </a:r>
          </a:p>
        </p:txBody>
      </p:sp>
      <p:pic>
        <p:nvPicPr>
          <p:cNvPr id="18439" name="Picture 8" descr="C:\Documents and Settings\Free User\My Documents\My Pictures\174px-Gray_111_-_Vertebral_column-colou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828675" cy="2843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7C027-A4CD-4715-B3C5-BD330FCCCCC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3075" name="Picture 4" descr="http://www.hbf.com.au/Images/spine-curves-t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08597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8" descr="C:\Users\Zeenat\Pictures\sac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2717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85800" y="533400"/>
            <a:ext cx="5029200" cy="167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Normal Curvatures in Spine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Primary (Cervical &amp; Thoracic) 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Secondary (Cervical &amp; Lumbar)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3078" name="Picture 10" descr="http://www.spineuniverse.com/sites/default/files/legacy-images/scoliosis_curve-B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1133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685800" y="2332038"/>
            <a:ext cx="3581400" cy="376396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Abnormal Curvatures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Thoracic curvatures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Kyphosis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lumbar curvature (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Lordosis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Lateral curvature (Scoliosis)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5181600"/>
            <a:ext cx="9699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Scoliosis</a:t>
            </a:r>
            <a:endParaRPr lang="en-US" sz="1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02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dirty="0" smtClean="0">
                <a:latin typeface="Broadway" pitchFamily="82" charset="0"/>
              </a:rPr>
              <a:t>Thank </a:t>
            </a:r>
            <a:r>
              <a:rPr lang="en-US" sz="5400" dirty="0" smtClean="0">
                <a:latin typeface="Broadway" pitchFamily="82" charset="0"/>
              </a:rPr>
              <a:t>You</a:t>
            </a:r>
            <a:endParaRPr lang="en-US" sz="5400" dirty="0" smtClean="0">
              <a:latin typeface="Broadway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97E7B-128C-489A-AB14-810151B4A17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/>
              <a:t>Thoracolumbar</a:t>
            </a:r>
            <a:r>
              <a:rPr lang="en-US" sz="6600" b="1" dirty="0" smtClean="0"/>
              <a:t> Spine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Zeenat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Zaidi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&amp;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Saeed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Vohra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E8D68-B90F-4558-8662-7544BB0F0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Distinguish the thoracic and lumbar vertebrae from each other and from vertebrae of the cervical region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characteristic features of a thoracic and a lumbar vertebra.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Compare the movements occurring in thoracic and lumbar regions.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joints between the vertebral bodies and the vertebral arches.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List and identify the ligaments of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intervertebral</a:t>
            </a:r>
            <a:r>
              <a:rPr lang="en-US" sz="2800" b="1" i="1" dirty="0" smtClean="0">
                <a:solidFill>
                  <a:srgbClr val="0070C0"/>
                </a:solidFill>
              </a:rPr>
              <a:t> joints.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5114925" cy="6072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2133600" cy="1570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Note the curvatures in thoracic and lumbar spine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F05B8-E6B5-4980-9021-F5655F03C7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THORACIC VERTEBRAE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524375" cy="3028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4572000"/>
            <a:ext cx="3276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Most </a:t>
            </a:r>
            <a:r>
              <a:rPr lang="en-US" b="1" dirty="0"/>
              <a:t>thoracic vertebrae</a:t>
            </a:r>
            <a:r>
              <a:rPr lang="en-US" dirty="0"/>
              <a:t> are typical, have bodies, vertebral arches, and seven processes for muscular and articular connections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95ACB-8C93-4731-8EEB-116A5FE19C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51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110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:\Documents and Settings\Free User\My Documents\My 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2720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7000" y="3886200"/>
            <a:ext cx="25146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body</a:t>
            </a:r>
            <a:r>
              <a:rPr lang="en-US"/>
              <a:t> is medium size and heart shaped.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705600" y="2438400"/>
            <a:ext cx="2043113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vertebral foramen</a:t>
            </a:r>
            <a:r>
              <a:rPr lang="en-US"/>
              <a:t> is small and circular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410200" y="1066800"/>
            <a:ext cx="25908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spines</a:t>
            </a:r>
            <a:r>
              <a:rPr lang="en-US"/>
              <a:t> are long and inclined downward.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3352800"/>
            <a:ext cx="2438400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Costal facets </a:t>
            </a:r>
            <a:r>
              <a:rPr lang="en-US" dirty="0"/>
              <a:t>are present on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u="sng" dirty="0">
                <a:solidFill>
                  <a:srgbClr val="FF0000"/>
                </a:solidFill>
              </a:rPr>
              <a:t>sides of the bodies</a:t>
            </a:r>
            <a:r>
              <a:rPr lang="en-US" u="sng" dirty="0"/>
              <a:t> </a:t>
            </a:r>
            <a:r>
              <a:rPr lang="en-US" dirty="0"/>
              <a:t>for articulation with the heads of the ribs.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81000" y="1143000"/>
            <a:ext cx="2895600" cy="203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Costal facets </a:t>
            </a:r>
            <a:r>
              <a:rPr lang="en-US" dirty="0"/>
              <a:t>are present </a:t>
            </a:r>
            <a:r>
              <a:rPr lang="en-US" dirty="0">
                <a:solidFill>
                  <a:srgbClr val="FF0000"/>
                </a:solidFill>
              </a:rPr>
              <a:t>on the </a:t>
            </a:r>
            <a:r>
              <a:rPr lang="en-US" u="sng" dirty="0">
                <a:solidFill>
                  <a:srgbClr val="FF0000"/>
                </a:solidFill>
              </a:rPr>
              <a:t>transverse </a:t>
            </a:r>
            <a:r>
              <a:rPr lang="en-US" u="sng" dirty="0"/>
              <a:t>processes </a:t>
            </a:r>
            <a:r>
              <a:rPr lang="en-US" dirty="0"/>
              <a:t>for articulation with the tubercles of the ribs (T11 and 12 have no facets on the transverse processes).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81000" y="5105400"/>
            <a:ext cx="8382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superior articular processes </a:t>
            </a:r>
            <a:r>
              <a:rPr lang="en-US"/>
              <a:t>bear facets that face backward and laterally, whereas the facets on the </a:t>
            </a:r>
            <a:r>
              <a:rPr lang="en-US" b="1"/>
              <a:t>inferior articular processes </a:t>
            </a:r>
            <a:r>
              <a:rPr lang="en-US"/>
              <a:t>face forward and medially. The inferior articular processes of the 12th vertebra face laterally, as do those of the lumbar vertebrae.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CHARACTERISTICS OF A TYPICAL THORACIC VERTEBRA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2971800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71" idx="1"/>
          </p:cNvCxnSpPr>
          <p:nvPr/>
        </p:nvCxnSpPr>
        <p:spPr>
          <a:xfrm flipH="1" flipV="1">
            <a:off x="5562600" y="3962400"/>
            <a:ext cx="914400" cy="2476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1752600"/>
            <a:ext cx="838200" cy="914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174" idx="3"/>
          </p:cNvCxnSpPr>
          <p:nvPr/>
        </p:nvCxnSpPr>
        <p:spPr>
          <a:xfrm flipV="1">
            <a:off x="3124200" y="3733800"/>
            <a:ext cx="1371600" cy="3571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05400" y="3124200"/>
            <a:ext cx="1600200" cy="30003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41AF-515D-4F0A-B78E-B5D9B8A220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fff.png"/>
          <p:cNvPicPr>
            <a:picLocks noChangeAspect="1" noChangeArrowheads="1"/>
          </p:cNvPicPr>
          <p:nvPr/>
        </p:nvPicPr>
        <p:blipFill>
          <a:blip r:embed="rId2" cstate="print"/>
          <a:srcRect l="10135" t="9721" r="5554" b="8333"/>
          <a:stretch>
            <a:fillRect/>
          </a:stretch>
        </p:blipFill>
        <p:spPr bwMode="auto">
          <a:xfrm>
            <a:off x="2971800" y="2133600"/>
            <a:ext cx="3276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CHARACTERISTICS OF A TYPICAL LUMBAR VERTEBRA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4114800"/>
            <a:ext cx="2286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body</a:t>
            </a:r>
            <a:r>
              <a:rPr lang="en-US"/>
              <a:t> is large and kidney shaped.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629400" y="4191000"/>
            <a:ext cx="22860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pedicles</a:t>
            </a:r>
            <a:r>
              <a:rPr lang="en-US"/>
              <a:t> are strong and directed backward.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715000" y="1524000"/>
            <a:ext cx="25352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</a:t>
            </a:r>
            <a:r>
              <a:rPr lang="en-US" b="1"/>
              <a:t>laminae</a:t>
            </a:r>
            <a:r>
              <a:rPr lang="en-US"/>
              <a:t> are thick.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57200" y="2895600"/>
            <a:ext cx="16764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vertebral foramina </a:t>
            </a:r>
            <a:r>
              <a:rPr lang="en-US"/>
              <a:t>are triangular.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6629400" y="2743200"/>
            <a:ext cx="22098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transverse processes </a:t>
            </a:r>
            <a:r>
              <a:rPr lang="en-US"/>
              <a:t>are long and slender.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609600" y="1143000"/>
            <a:ext cx="4343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spinous processes </a:t>
            </a:r>
            <a:r>
              <a:rPr lang="en-US"/>
              <a:t>are short, flat, &amp; quadrangular and project backward.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33400" y="5257800"/>
            <a:ext cx="8382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articular surfaces of the </a:t>
            </a:r>
            <a:r>
              <a:rPr lang="en-US" b="1"/>
              <a:t>superior articular processes </a:t>
            </a:r>
            <a:r>
              <a:rPr lang="en-US"/>
              <a:t>face medially, and those of the </a:t>
            </a:r>
            <a:r>
              <a:rPr lang="en-US" b="1"/>
              <a:t>inferior articular processes </a:t>
            </a:r>
            <a:r>
              <a:rPr lang="en-US"/>
              <a:t>face laterally.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00600" y="1828800"/>
            <a:ext cx="914400" cy="1295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6" idx="3"/>
          </p:cNvCxnSpPr>
          <p:nvPr/>
        </p:nvCxnSpPr>
        <p:spPr>
          <a:xfrm flipV="1">
            <a:off x="2743200" y="4114800"/>
            <a:ext cx="1371600" cy="3238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199" idx="3"/>
          </p:cNvCxnSpPr>
          <p:nvPr/>
        </p:nvCxnSpPr>
        <p:spPr>
          <a:xfrm>
            <a:off x="2133600" y="3357563"/>
            <a:ext cx="2209800" cy="14763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200" idx="1"/>
          </p:cNvCxnSpPr>
          <p:nvPr/>
        </p:nvCxnSpPr>
        <p:spPr>
          <a:xfrm flipH="1" flipV="1">
            <a:off x="6019800" y="3124200"/>
            <a:ext cx="609600" cy="809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1600" y="3505200"/>
            <a:ext cx="1447800" cy="990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038600" y="1981200"/>
            <a:ext cx="533400" cy="228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1D673-AC4C-4784-BF01-B8A0BD84B1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C4-FF2.png"/>
          <p:cNvPicPr>
            <a:picLocks noChangeAspect="1" noChangeArrowheads="1"/>
          </p:cNvPicPr>
          <p:nvPr/>
        </p:nvPicPr>
        <p:blipFill>
          <a:blip r:embed="rId2" cstate="print"/>
          <a:srcRect t="50201" r="48000"/>
          <a:stretch>
            <a:fillRect/>
          </a:stretch>
        </p:blipFill>
        <p:spPr bwMode="auto">
          <a:xfrm>
            <a:off x="533400" y="533400"/>
            <a:ext cx="3962400" cy="2570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9" name="Picture 2" descr="C:\Users\user\Pictures\C4-FF2.png"/>
          <p:cNvPicPr>
            <a:picLocks noChangeAspect="1" noChangeArrowheads="1"/>
          </p:cNvPicPr>
          <p:nvPr/>
        </p:nvPicPr>
        <p:blipFill>
          <a:blip r:embed="rId2" cstate="print"/>
          <a:srcRect l="53763" t="3175" b="52371"/>
          <a:stretch>
            <a:fillRect/>
          </a:stretch>
        </p:blipFill>
        <p:spPr bwMode="auto">
          <a:xfrm>
            <a:off x="533400" y="3200400"/>
            <a:ext cx="3962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990975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8F406-EF19-44B5-84EF-63F1028E5B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23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"/>
            <a:ext cx="39862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5181600"/>
          </a:xfrm>
          <a:ln>
            <a:solidFill>
              <a:srgbClr val="0000FF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a </a:t>
            </a:r>
            <a:r>
              <a:rPr lang="en-US" b="1" dirty="0" err="1" smtClean="0"/>
              <a:t>cartilagenous</a:t>
            </a:r>
            <a:r>
              <a:rPr lang="en-US" dirty="0" smtClean="0"/>
              <a:t>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upper and lower surfaces of the bodies of adjacent vertebrae are covered by thin plates of </a:t>
            </a:r>
            <a:r>
              <a:rPr lang="en-US" b="1" dirty="0" smtClean="0">
                <a:solidFill>
                  <a:srgbClr val="00B050"/>
                </a:solidFill>
              </a:rPr>
              <a:t>hyaline cartilage.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Sandwiched between the plates of hyaline cartilage is an </a:t>
            </a:r>
            <a:r>
              <a:rPr lang="en-US" b="1" dirty="0" err="1" smtClean="0">
                <a:solidFill>
                  <a:srgbClr val="0000FF"/>
                </a:solidFill>
              </a:rPr>
              <a:t>intervertebral</a:t>
            </a:r>
            <a:r>
              <a:rPr lang="en-US" b="1" dirty="0" smtClean="0">
                <a:solidFill>
                  <a:srgbClr val="0000FF"/>
                </a:solidFill>
              </a:rPr>
              <a:t> disc of </a:t>
            </a:r>
            <a:r>
              <a:rPr lang="en-US" b="1" dirty="0" err="1" smtClean="0">
                <a:solidFill>
                  <a:srgbClr val="0000FF"/>
                </a:solidFill>
              </a:rPr>
              <a:t>fibrocartilage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collagen fibers of the disc strongly unite the bodies of the two vertebrae.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0243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295400"/>
            <a:ext cx="3824288" cy="5181600"/>
          </a:xfr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JOINTS BETWEEN TWO VERTEBRAL BODIES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94010-846D-49C8-95ED-413B1B9A44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1200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Thoracolumbar Spine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PRODUCING MOVEMENTS</vt:lpstr>
      <vt:lpstr>PowerPoint Presentation</vt:lpstr>
      <vt:lpstr>PowerPoint Presentation</vt:lpstr>
      <vt:lpstr>Thank You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dc:creator>Vohra</dc:creator>
  <cp:lastModifiedBy>VOHRA</cp:lastModifiedBy>
  <cp:revision>85</cp:revision>
  <dcterms:created xsi:type="dcterms:W3CDTF">2010-12-26T07:15:46Z</dcterms:created>
  <dcterms:modified xsi:type="dcterms:W3CDTF">2013-12-08T04:35:57Z</dcterms:modified>
</cp:coreProperties>
</file>