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3" r:id="rId1"/>
  </p:sldMasterIdLst>
  <p:notesMasterIdLst>
    <p:notesMasterId r:id="rId31"/>
  </p:notesMasterIdLst>
  <p:sldIdLst>
    <p:sldId id="369" r:id="rId2"/>
    <p:sldId id="290" r:id="rId3"/>
    <p:sldId id="439" r:id="rId4"/>
    <p:sldId id="296" r:id="rId5"/>
    <p:sldId id="442" r:id="rId6"/>
    <p:sldId id="297" r:id="rId7"/>
    <p:sldId id="328" r:id="rId8"/>
    <p:sldId id="438" r:id="rId9"/>
    <p:sldId id="329" r:id="rId10"/>
    <p:sldId id="392" r:id="rId11"/>
    <p:sldId id="417" r:id="rId12"/>
    <p:sldId id="330" r:id="rId13"/>
    <p:sldId id="380" r:id="rId14"/>
    <p:sldId id="401" r:id="rId15"/>
    <p:sldId id="440" r:id="rId16"/>
    <p:sldId id="443" r:id="rId17"/>
    <p:sldId id="444" r:id="rId18"/>
    <p:sldId id="402" r:id="rId19"/>
    <p:sldId id="422" r:id="rId20"/>
    <p:sldId id="441" r:id="rId21"/>
    <p:sldId id="404" r:id="rId22"/>
    <p:sldId id="400" r:id="rId23"/>
    <p:sldId id="384" r:id="rId24"/>
    <p:sldId id="409" r:id="rId25"/>
    <p:sldId id="421" r:id="rId26"/>
    <p:sldId id="412" r:id="rId27"/>
    <p:sldId id="420" r:id="rId28"/>
    <p:sldId id="419" r:id="rId29"/>
    <p:sldId id="356" r:id="rId3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3BD"/>
    <a:srgbClr val="0066FF"/>
    <a:srgbClr val="3399FF"/>
    <a:srgbClr val="990000"/>
    <a:srgbClr val="005C2A"/>
    <a:srgbClr val="FFFF66"/>
    <a:srgbClr val="007A37"/>
    <a:srgbClr val="3C5B1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4380"/>
    <p:restoredTop sz="92988" autoAdjust="0"/>
  </p:normalViewPr>
  <p:slideViewPr>
    <p:cSldViewPr>
      <p:cViewPr>
        <p:scale>
          <a:sx n="70" d="100"/>
          <a:sy n="70" d="100"/>
        </p:scale>
        <p:origin x="-2538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142CB-05DB-484A-A315-154AC0A2E678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69490-2D83-4102-ADF4-9071A768D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5895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E8F324-BCE4-43E0-AA50-8D2F65136A8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06/02/1435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06/02/1435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06/02/1435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06/02/1435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06/02/1435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06/02/1435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06/02/1435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06/02/1435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06/02/1435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06/02/1435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06/02/1435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06/02/1435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n.wikipedia.org/wiki/File:Skeletpelvis-pubis.jp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4294967295"/>
          </p:nvPr>
        </p:nvSpPr>
        <p:spPr>
          <a:xfrm>
            <a:off x="827584" y="908720"/>
            <a:ext cx="7334200" cy="100811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sz="4400" b="1" i="1" dirty="0" smtClean="0">
                <a:solidFill>
                  <a:srgbClr val="FF0000"/>
                </a:solidFill>
              </a:rPr>
              <a:t>PELVIS &amp; SACRUM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3356992"/>
            <a:ext cx="3272923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Dr. </a:t>
            </a:r>
            <a:r>
              <a:rPr lang="en-US" sz="3200" b="1" i="1" dirty="0" err="1" smtClean="0">
                <a:solidFill>
                  <a:schemeClr val="tx1"/>
                </a:solidFill>
              </a:rPr>
              <a:t>Essam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Eldin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Salama</a:t>
            </a:r>
            <a:endParaRPr lang="en-US" sz="3200" b="1" i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406751" y="3347535"/>
            <a:ext cx="3736621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Dr. </a:t>
            </a:r>
            <a:r>
              <a:rPr lang="en-US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Jamila</a:t>
            </a:r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El-</a:t>
            </a:r>
            <a:r>
              <a:rPr lang="en-US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Medany</a:t>
            </a:r>
            <a:endParaRPr lang="en-US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9592" y="260648"/>
            <a:ext cx="2743200" cy="72008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Ischium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251520" y="1268760"/>
            <a:ext cx="3888432" cy="540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Forms the 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Inferior and Posterior part.</a:t>
            </a:r>
          </a:p>
          <a:p>
            <a:pPr rtl="0"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has:</a:t>
            </a:r>
          </a:p>
          <a:p>
            <a:pPr rtl="0"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Ischial</a:t>
            </a:r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Tuberosity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rtl="0"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a roughened area that receives body weight in sitting.</a:t>
            </a:r>
          </a:p>
          <a:p>
            <a:pPr rtl="0">
              <a:buFont typeface="Wingdings" pitchFamily="2" charset="2"/>
              <a:buChar char="§"/>
            </a:pPr>
            <a:r>
              <a:rPr lang="en-US" sz="24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Ischial</a:t>
            </a:r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Spine:</a:t>
            </a:r>
          </a:p>
          <a:p>
            <a:pPr rtl="0"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Superior to the tuberosity, it is important landmark in pregnant women.</a:t>
            </a:r>
          </a:p>
          <a:p>
            <a:pPr rtl="0">
              <a:buFont typeface="Wingdings" pitchFamily="2" charset="2"/>
              <a:buChar char="§"/>
            </a:pPr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Greater sciatic notch:</a:t>
            </a:r>
          </a:p>
          <a:p>
            <a:pPr rtl="0">
              <a:buFont typeface="Wingdings" pitchFamily="2" charset="2"/>
              <a:buChar char="§"/>
            </a:pPr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Lesser sciatic notch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/>
          </a:p>
        </p:txBody>
      </p:sp>
      <p:pic>
        <p:nvPicPr>
          <p:cNvPr id="8" name="Picture 6" descr="08_09a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2667"/>
          <a:stretch>
            <a:fillRect/>
          </a:stretch>
        </p:blipFill>
        <p:spPr bwMode="auto">
          <a:xfrm>
            <a:off x="4499992" y="1124744"/>
            <a:ext cx="4536504" cy="554461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5004048" y="4077072"/>
            <a:ext cx="504056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3008313" cy="114300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Articulations of Hip Bone 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14282" y="1285860"/>
            <a:ext cx="4500594" cy="55721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b="1" i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Symphysis</a:t>
            </a:r>
            <a:r>
              <a:rPr lang="en-US" sz="2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Pubis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A  secondary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Cartilagenous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joint between the two pubic bones</a:t>
            </a:r>
          </a:p>
          <a:p>
            <a:pPr rtl="0">
              <a:buFont typeface="Wingdings" pitchFamily="2" charset="2"/>
              <a:buChar char="v"/>
            </a:pPr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Sacroiliac Joints</a:t>
            </a:r>
          </a:p>
          <a:p>
            <a:pPr rtl="0">
              <a:buFont typeface="Wingdings" pitchFamily="2" charset="2"/>
              <a:buChar char="q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Strong synovial joints, between the auricular surfaces of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ilium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and sacrum.</a:t>
            </a:r>
          </a:p>
          <a:p>
            <a:pPr rtl="0">
              <a:buFont typeface="Wingdings" pitchFamily="2" charset="2"/>
              <a:buChar char="v"/>
            </a:pPr>
            <a:r>
              <a:rPr lang="en-US" sz="2400" b="1" i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Hip Joints:</a:t>
            </a:r>
          </a:p>
          <a:p>
            <a:pPr rtl="0">
              <a:buFont typeface="Wingdings" pitchFamily="2" charset="2"/>
              <a:buChar char="q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Synovial joints; the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acetabulum  articulates with the head of the femur.</a:t>
            </a:r>
          </a:p>
          <a:p>
            <a:pPr rtl="0">
              <a:buFont typeface="Wingdings" pitchFamily="2" charset="2"/>
              <a:buChar char="q"/>
            </a:pPr>
            <a:endParaRPr lang="en-US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q"/>
            </a:pP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q"/>
            </a:pP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A4femur"/>
          <p:cNvPicPr>
            <a:picLocks noChangeAspect="1" noChangeArrowheads="1"/>
          </p:cNvPicPr>
          <p:nvPr/>
        </p:nvPicPr>
        <p:blipFill>
          <a:blip r:embed="rId2" cstate="print"/>
          <a:srcRect b="47604"/>
          <a:stretch>
            <a:fillRect/>
          </a:stretch>
        </p:blipFill>
        <p:spPr bwMode="auto">
          <a:xfrm>
            <a:off x="5572132" y="4929198"/>
            <a:ext cx="1522800" cy="17021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8" name="Picture 3" descr="C:\Documents and Settings\Dr.Essam\My Documents\grant atlas\5. Pelvis and perineum\F66122-005-f024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0495" r="9905" b="5480"/>
          <a:stretch>
            <a:fillRect/>
          </a:stretch>
        </p:blipFill>
        <p:spPr bwMode="auto">
          <a:xfrm>
            <a:off x="4999456" y="1071546"/>
            <a:ext cx="3930262" cy="371477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273050"/>
            <a:ext cx="4608512" cy="113972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Sacrum</a:t>
            </a:r>
            <a:endParaRPr lang="ar-SA" sz="5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79512" y="188640"/>
            <a:ext cx="3816424" cy="66693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0">
              <a:buFont typeface="Wingdings" pitchFamily="2" charset="2"/>
              <a:buChar char="Ø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Single Wedge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shaped bone (consists of 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Five  rudimentary vertebrae fused together) </a:t>
            </a:r>
          </a:p>
          <a:p>
            <a:pPr rtl="0">
              <a:buFont typeface="Wingdings" pitchFamily="2" charset="2"/>
              <a:buChar char="Ø"/>
            </a:pPr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Sacral Promontory: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anterior and upper margin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is tilted forward forming the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lumbosacral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angle.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anterior and posterior surfaces possess on each side </a:t>
            </a:r>
            <a:r>
              <a:rPr lang="en-US" sz="24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four Sacral Foramina.</a:t>
            </a:r>
          </a:p>
          <a:p>
            <a:pPr rtl="0">
              <a:buFont typeface="Wingdings" pitchFamily="2" charset="2"/>
              <a:buChar char="Ø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fused vertebral foramina form the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Sacral Canal.</a:t>
            </a:r>
          </a:p>
          <a:p>
            <a:pPr rtl="0">
              <a:buFont typeface="Wingdings" pitchFamily="2" charset="2"/>
              <a:buChar char="Ø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Its lower limit is the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Sacral Hiatus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. </a:t>
            </a:r>
            <a:endParaRPr lang="ar-SA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07-18_SacrumCoccyx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4620" b="8814"/>
          <a:stretch>
            <a:fillRect/>
          </a:stretch>
        </p:blipFill>
        <p:spPr bwMode="auto">
          <a:xfrm>
            <a:off x="4067944" y="1988840"/>
            <a:ext cx="5040560" cy="39604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156176" y="3284984"/>
            <a:ext cx="64807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008313" cy="93610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Coccyx</a:t>
            </a:r>
            <a:endParaRPr lang="ar-SA" sz="4000" b="1" i="1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1916832"/>
            <a:ext cx="3682752" cy="420933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Consists of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four vertebrae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fused together forming a single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Triangular piece</a:t>
            </a:r>
          </a:p>
          <a:p>
            <a:pPr algn="l" rtl="0">
              <a:buFont typeface="Wingdings" pitchFamily="2" charset="2"/>
              <a:buChar char="Ø"/>
            </a:pPr>
            <a:endParaRPr lang="ar-SA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07-18_SacrumCoccyx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6443" b="10637"/>
          <a:stretch>
            <a:fillRect/>
          </a:stretch>
        </p:blipFill>
        <p:spPr bwMode="auto">
          <a:xfrm>
            <a:off x="4283968" y="2636912"/>
            <a:ext cx="4536504" cy="32403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Left Arrow 6"/>
          <p:cNvSpPr/>
          <p:nvPr/>
        </p:nvSpPr>
        <p:spPr>
          <a:xfrm>
            <a:off x="6948264" y="5589240"/>
            <a:ext cx="45719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Oval 5"/>
          <p:cNvSpPr/>
          <p:nvPr/>
        </p:nvSpPr>
        <p:spPr>
          <a:xfrm>
            <a:off x="5868144" y="5157192"/>
            <a:ext cx="43204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Oval 7"/>
          <p:cNvSpPr/>
          <p:nvPr/>
        </p:nvSpPr>
        <p:spPr>
          <a:xfrm>
            <a:off x="6804248" y="5229200"/>
            <a:ext cx="360040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Articulations of Sacrum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244280" cy="56612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Lumbsacral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joint:</a:t>
            </a:r>
            <a:endParaRPr lang="en-US" sz="28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The upper border articulates with the 5</a:t>
            </a:r>
            <a:r>
              <a:rPr lang="en-US" sz="2800" b="1" i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Lumber vertebra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b="1" i="1" u="sng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Sacrococcygeal</a:t>
            </a:r>
            <a:r>
              <a:rPr lang="en-US" sz="2800" b="1" i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joint:</a:t>
            </a:r>
            <a:endParaRPr lang="en-US" sz="28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The inferior part articulates with the Coccyx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Sacroiliac joints:</a:t>
            </a:r>
            <a:endParaRPr lang="en-US" sz="2800" b="1" i="1" u="sng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Lateral with the Hip bones.</a:t>
            </a:r>
          </a:p>
          <a:p>
            <a:endParaRPr lang="ar-SA" sz="2800" b="1" i="1" dirty="0"/>
          </a:p>
        </p:txBody>
      </p:sp>
      <p:pic>
        <p:nvPicPr>
          <p:cNvPr id="2051" name="Picture 3" descr="C:\Documents and Settings\Jamila\My Documents\Student Gray\5. Pelvis and perineum\F66122-005-f024b.jpg"/>
          <p:cNvPicPr>
            <a:picLocks noChangeAspect="1" noChangeArrowheads="1"/>
          </p:cNvPicPr>
          <p:nvPr/>
        </p:nvPicPr>
        <p:blipFill>
          <a:blip r:embed="rId2" cstate="print"/>
          <a:srcRect l="11598" r="9797" b="5150"/>
          <a:stretch>
            <a:fillRect/>
          </a:stretch>
        </p:blipFill>
        <p:spPr bwMode="auto">
          <a:xfrm>
            <a:off x="4644008" y="2420888"/>
            <a:ext cx="4248472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1003BD"/>
                </a:solidFill>
                <a:latin typeface="Times New Roman" pitchFamily="18" charset="0"/>
                <a:cs typeface="Times New Roman" pitchFamily="18" charset="0"/>
              </a:rPr>
              <a:t>Foramina in bony pelvis</a:t>
            </a:r>
            <a:endParaRPr lang="en-US" sz="4000" dirty="0">
              <a:solidFill>
                <a:srgbClr val="1003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1412776"/>
            <a:ext cx="4932040" cy="544522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r>
              <a:rPr lang="en-US" dirty="0"/>
              <a:t>The holes of the basin are called foramina. </a:t>
            </a:r>
            <a:r>
              <a:rPr lang="en-US" dirty="0" smtClean="0"/>
              <a:t>The Important </a:t>
            </a:r>
            <a:r>
              <a:rPr lang="en-US" dirty="0"/>
              <a:t>foramina in the bony pelvis include:</a:t>
            </a:r>
          </a:p>
          <a:p>
            <a:pPr algn="l" rtl="0"/>
            <a:r>
              <a:rPr lang="en-US" b="1" u="sng" dirty="0">
                <a:solidFill>
                  <a:srgbClr val="FF0000"/>
                </a:solidFill>
              </a:rPr>
              <a:t>Anterior sacral foramina</a:t>
            </a:r>
            <a:r>
              <a:rPr lang="en-US" b="1" u="sng" dirty="0"/>
              <a:t>:</a:t>
            </a:r>
            <a:r>
              <a:rPr lang="en-US" u="sng" dirty="0"/>
              <a:t> </a:t>
            </a:r>
            <a:r>
              <a:rPr lang="en-US" dirty="0"/>
              <a:t>These are present on the anterior surface of the sacrum (which forms the posterior surface of the bony pelvis). </a:t>
            </a:r>
            <a:r>
              <a:rPr lang="en-US" u="sng" dirty="0"/>
              <a:t>Through these foramina pass the anterior rami of the sacral spinal nerves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4" descr="http://home.comcast.net/~wnor/pelvissuperior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49696"/>
            <a:ext cx="4281386" cy="3371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539552" y="3140968"/>
            <a:ext cx="648072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8355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1003BD"/>
                </a:solidFill>
                <a:latin typeface="Times New Roman" pitchFamily="18" charset="0"/>
                <a:cs typeface="Times New Roman" pitchFamily="18" charset="0"/>
              </a:rPr>
              <a:t>Foramina in bony pelvis</a:t>
            </a:r>
            <a:endParaRPr lang="en-US" sz="4000" dirty="0">
              <a:solidFill>
                <a:srgbClr val="1003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1412776"/>
            <a:ext cx="4932040" cy="544522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r>
              <a:rPr lang="en-US" b="1" u="sng" dirty="0" smtClean="0">
                <a:solidFill>
                  <a:srgbClr val="C00000"/>
                </a:solidFill>
              </a:rPr>
              <a:t>Greater </a:t>
            </a:r>
            <a:r>
              <a:rPr lang="en-US" b="1" u="sng" dirty="0">
                <a:solidFill>
                  <a:srgbClr val="C00000"/>
                </a:solidFill>
              </a:rPr>
              <a:t>and lesser sciatic foramina</a:t>
            </a:r>
            <a:r>
              <a:rPr lang="en-US" b="1" dirty="0"/>
              <a:t>:</a:t>
            </a:r>
            <a:r>
              <a:rPr lang="en-US" dirty="0"/>
              <a:t> These are the major foramina of the pelvis. In the bony pelvis, they are present as greater and lesser sciatic notches but by the attachment of </a:t>
            </a:r>
            <a:r>
              <a:rPr lang="en-US" u="sng" dirty="0" err="1"/>
              <a:t>sacrotuberous</a:t>
            </a:r>
            <a:r>
              <a:rPr lang="en-US" u="sng" dirty="0"/>
              <a:t> and </a:t>
            </a:r>
            <a:r>
              <a:rPr lang="en-US" u="sng" dirty="0" err="1"/>
              <a:t>sacrospinous</a:t>
            </a:r>
            <a:r>
              <a:rPr lang="en-US" u="sng" dirty="0"/>
              <a:t> ligaments,</a:t>
            </a:r>
            <a:r>
              <a:rPr lang="en-US" dirty="0"/>
              <a:t> these notches are converted to respective foramina. </a:t>
            </a:r>
            <a:endParaRPr lang="en-US" dirty="0" smtClean="0"/>
          </a:p>
          <a:p>
            <a:pPr algn="l" rtl="0"/>
            <a:r>
              <a:rPr lang="en-US" dirty="0" smtClean="0"/>
              <a:t>From </a:t>
            </a:r>
            <a:r>
              <a:rPr lang="en-US" dirty="0"/>
              <a:t>these foramina various structures enter and leave the pelvis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6" descr="08_09a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2667"/>
          <a:stretch>
            <a:fillRect/>
          </a:stretch>
        </p:blipFill>
        <p:spPr bwMode="auto">
          <a:xfrm>
            <a:off x="107504" y="2582660"/>
            <a:ext cx="4038600" cy="31103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2783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6480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1003BD"/>
                </a:solidFill>
                <a:latin typeface="Times New Roman" pitchFamily="18" charset="0"/>
                <a:cs typeface="Times New Roman" pitchFamily="18" charset="0"/>
              </a:rPr>
              <a:t>Foramina in bony pelvis</a:t>
            </a:r>
            <a:endParaRPr lang="en-US" sz="4000" dirty="0">
              <a:solidFill>
                <a:srgbClr val="1003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1268760"/>
            <a:ext cx="4932040" cy="558923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r>
              <a:rPr lang="en-US" b="1" u="sng" dirty="0" err="1" smtClean="0">
                <a:solidFill>
                  <a:srgbClr val="C00000"/>
                </a:solidFill>
              </a:rPr>
              <a:t>Obturator</a:t>
            </a:r>
            <a:r>
              <a:rPr lang="en-US" b="1" u="sng" dirty="0" smtClean="0">
                <a:solidFill>
                  <a:srgbClr val="C00000"/>
                </a:solidFill>
              </a:rPr>
              <a:t> </a:t>
            </a:r>
            <a:r>
              <a:rPr lang="en-US" b="1" u="sng" dirty="0">
                <a:solidFill>
                  <a:srgbClr val="C00000"/>
                </a:solidFill>
              </a:rPr>
              <a:t>foramen:</a:t>
            </a:r>
            <a:r>
              <a:rPr lang="en-US" u="sng" dirty="0">
                <a:solidFill>
                  <a:srgbClr val="C00000"/>
                </a:solidFill>
              </a:rPr>
              <a:t> </a:t>
            </a:r>
            <a:r>
              <a:rPr lang="en-US" dirty="0"/>
              <a:t>Each lateral wall of the pelvis has a large hole, called the </a:t>
            </a:r>
            <a:r>
              <a:rPr lang="en-US" dirty="0" err="1"/>
              <a:t>obturator</a:t>
            </a:r>
            <a:r>
              <a:rPr lang="en-US" dirty="0"/>
              <a:t> foramen. In living subjects, this hole is closed by </a:t>
            </a:r>
            <a:r>
              <a:rPr lang="en-US" dirty="0" smtClean="0"/>
              <a:t>the </a:t>
            </a:r>
            <a:r>
              <a:rPr lang="en-US" u="sng" dirty="0" err="1" smtClean="0"/>
              <a:t>obturator</a:t>
            </a:r>
            <a:r>
              <a:rPr lang="en-US" u="sng" dirty="0" smtClean="0"/>
              <a:t> membrane</a:t>
            </a:r>
            <a:r>
              <a:rPr lang="en-US" dirty="0" smtClean="0"/>
              <a:t> except for a small opening</a:t>
            </a:r>
            <a:r>
              <a:rPr lang="en-US" dirty="0"/>
              <a:t>, </a:t>
            </a:r>
            <a:r>
              <a:rPr lang="en-US" dirty="0" smtClean="0"/>
              <a:t>which </a:t>
            </a:r>
            <a:r>
              <a:rPr lang="en-US" dirty="0"/>
              <a:t>represents the </a:t>
            </a:r>
            <a:r>
              <a:rPr lang="en-US" dirty="0" smtClean="0"/>
              <a:t>foramen</a:t>
            </a:r>
            <a:r>
              <a:rPr lang="en-US" dirty="0" smtClean="0"/>
              <a:t>,</a:t>
            </a:r>
            <a:r>
              <a:rPr lang="en-US" dirty="0" smtClean="0"/>
              <a:t>(</a:t>
            </a:r>
            <a:r>
              <a:rPr lang="en-US" dirty="0" err="1" smtClean="0"/>
              <a:t>obturator</a:t>
            </a:r>
            <a:r>
              <a:rPr lang="en-US" dirty="0" smtClean="0"/>
              <a:t> canal) </a:t>
            </a:r>
            <a:endParaRPr lang="en-US" dirty="0" smtClean="0"/>
          </a:p>
          <a:p>
            <a:pPr algn="l" rtl="0"/>
            <a:r>
              <a:rPr lang="en-US" u="sng" dirty="0" err="1" smtClean="0"/>
              <a:t>Obturator</a:t>
            </a:r>
            <a:r>
              <a:rPr lang="en-US" u="sng" dirty="0" smtClean="0"/>
              <a:t> </a:t>
            </a:r>
            <a:r>
              <a:rPr lang="en-US" u="sng" dirty="0"/>
              <a:t>nerve passes </a:t>
            </a:r>
            <a:r>
              <a:rPr lang="en-US" dirty="0"/>
              <a:t>through this small </a:t>
            </a:r>
            <a:r>
              <a:rPr lang="en-US" dirty="0" smtClean="0"/>
              <a:t>opening.</a:t>
            </a:r>
            <a:endParaRPr lang="en-US" dirty="0"/>
          </a:p>
        </p:txBody>
      </p:sp>
      <p:pic>
        <p:nvPicPr>
          <p:cNvPr id="5" name="Picture 2" descr="http://home.comcast.net/~wnor/pelvisposterio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4104456" cy="2708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3568" y="4293096"/>
            <a:ext cx="64807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83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072" y="548680"/>
            <a:ext cx="3094112" cy="116205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i="1" dirty="0" smtClean="0">
                <a:solidFill>
                  <a:srgbClr val="002060"/>
                </a:solidFill>
              </a:rPr>
              <a:t>Orientation of the Pelvis</a:t>
            </a:r>
            <a:endParaRPr lang="ar-SA" sz="4000" b="1" i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9512" y="476672"/>
            <a:ext cx="4608512" cy="61206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rtl="0">
              <a:buFont typeface="Wingdings" pitchFamily="2" charset="2"/>
              <a:buChar char="q"/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the Correct Position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of the bony pelvis relative to the trunk (in the anatomical position):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1.The 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anterior-superior 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iliac spine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pubic </a:t>
            </a:r>
            <a:r>
              <a:rPr lang="en-US" sz="2200" u="sng" dirty="0">
                <a:latin typeface="Times New Roman" pitchFamily="18" charset="0"/>
                <a:cs typeface="Times New Roman" pitchFamily="18" charset="0"/>
              </a:rPr>
              <a:t>tubercles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are in the same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vertical plane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sz="2200" u="sng" dirty="0">
                <a:latin typeface="Times New Roman" pitchFamily="18" charset="0"/>
                <a:cs typeface="Times New Roman" pitchFamily="18" charset="0"/>
              </a:rPr>
              <a:t>coccyx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is in the same horizontal plane as the upper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margin of the 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pubic </a:t>
            </a:r>
            <a:r>
              <a:rPr lang="en-US" sz="2200" u="sng" dirty="0" err="1" smtClean="0">
                <a:latin typeface="Times New Roman" pitchFamily="18" charset="0"/>
                <a:cs typeface="Times New Roman" pitchFamily="18" charset="0"/>
              </a:rPr>
              <a:t>symphysis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sz="2200" u="sng" dirty="0">
                <a:latin typeface="Times New Roman" pitchFamily="18" charset="0"/>
                <a:cs typeface="Times New Roman" pitchFamily="18" charset="0"/>
              </a:rPr>
              <a:t>axis 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200" u="sng" dirty="0">
                <a:latin typeface="Times New Roman" pitchFamily="18" charset="0"/>
                <a:cs typeface="Times New Roman" pitchFamily="18" charset="0"/>
              </a:rPr>
              <a:t>the pelvic cavity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running through the central point of the </a:t>
            </a:r>
            <a:r>
              <a:rPr lang="en-US" sz="2200" u="sng" dirty="0">
                <a:latin typeface="Times New Roman" pitchFamily="18" charset="0"/>
                <a:cs typeface="Times New Roman" pitchFamily="18" charset="0"/>
              </a:rPr>
              <a:t>inlet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and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outlet almost parallels the curvature of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sacrum.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this position: The anterior surface of the Sacrum is directed 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forward and downward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while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pelvic surface of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symphysis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pubis faces </a:t>
            </a:r>
            <a:r>
              <a:rPr lang="en-US" sz="2200" u="sng" dirty="0">
                <a:latin typeface="Times New Roman" pitchFamily="18" charset="0"/>
                <a:cs typeface="Times New Roman" pitchFamily="18" charset="0"/>
              </a:rPr>
              <a:t>upward and 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backward.</a:t>
            </a:r>
          </a:p>
          <a:p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Documents and Settings\Jamila\My Documents\Student Gray\5. Pelvis and perineum\F66122-005-f011.jpg"/>
          <p:cNvPicPr>
            <a:picLocks noChangeAspect="1" noChangeArrowheads="1"/>
          </p:cNvPicPr>
          <p:nvPr/>
        </p:nvPicPr>
        <p:blipFill>
          <a:blip r:embed="rId2" cstate="print"/>
          <a:srcRect b="5175"/>
          <a:stretch>
            <a:fillRect/>
          </a:stretch>
        </p:blipFill>
        <p:spPr bwMode="auto">
          <a:xfrm>
            <a:off x="4932040" y="1916832"/>
            <a:ext cx="4211960" cy="37444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Fractures of the Bony Pelvis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63888" y="1412776"/>
            <a:ext cx="5256584" cy="532859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he weakest parts of the bony pelvis are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/>
            <a:r>
              <a:rPr lang="en-US" sz="2000" dirty="0" smtClean="0">
                <a:solidFill>
                  <a:srgbClr val="1003BD"/>
                </a:solidFill>
                <a:latin typeface="Times New Roman" pitchFamily="18" charset="0"/>
                <a:cs typeface="Times New Roman" pitchFamily="18" charset="0"/>
              </a:rPr>
              <a:t>Pubic rami.</a:t>
            </a:r>
          </a:p>
          <a:p>
            <a:pPr algn="l" rtl="0"/>
            <a:r>
              <a:rPr lang="en-US" sz="2000" dirty="0" smtClean="0">
                <a:solidFill>
                  <a:srgbClr val="1003BD"/>
                </a:solidFill>
                <a:latin typeface="Times New Roman" pitchFamily="18" charset="0"/>
                <a:cs typeface="Times New Roman" pitchFamily="18" charset="0"/>
              </a:rPr>
              <a:t>Acetabula.</a:t>
            </a:r>
          </a:p>
          <a:p>
            <a:pPr algn="l" rtl="0"/>
            <a:r>
              <a:rPr lang="en-US" sz="2000" dirty="0" smtClean="0">
                <a:solidFill>
                  <a:srgbClr val="1003BD"/>
                </a:solidFill>
                <a:latin typeface="Times New Roman" pitchFamily="18" charset="0"/>
                <a:cs typeface="Times New Roman" pitchFamily="18" charset="0"/>
              </a:rPr>
              <a:t>Region of sacroiliac joint.</a:t>
            </a:r>
          </a:p>
          <a:p>
            <a:pPr algn="l" rtl="0"/>
            <a:r>
              <a:rPr lang="en-US" sz="2000" dirty="0" err="1" smtClean="0">
                <a:solidFill>
                  <a:srgbClr val="1003BD"/>
                </a:solidFill>
                <a:latin typeface="Times New Roman" pitchFamily="18" charset="0"/>
                <a:cs typeface="Times New Roman" pitchFamily="18" charset="0"/>
              </a:rPr>
              <a:t>Alae</a:t>
            </a:r>
            <a:r>
              <a:rPr lang="en-US" sz="2000" dirty="0" smtClean="0">
                <a:solidFill>
                  <a:srgbClr val="1003BD"/>
                </a:solidFill>
                <a:latin typeface="Times New Roman" pitchFamily="18" charset="0"/>
                <a:cs typeface="Times New Roman" pitchFamily="18" charset="0"/>
              </a:rPr>
              <a:t> of the iliu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m.</a:t>
            </a:r>
          </a:p>
          <a:p>
            <a:pPr algn="l" rtl="0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Pelvic Fractures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can result from direct trauma to the pelvic bones as occurs in car accidents or by forces transmitted to these bones from the lower limbs during falls on the feet.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Pelvic fractures may cause injury to the pelvic soft tissues, blood vessels, nerves and organs.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4" descr="E9466FD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9975" t="4054" r="29614" b="56757"/>
          <a:stretch>
            <a:fillRect/>
          </a:stretch>
        </p:blipFill>
        <p:spPr bwMode="auto">
          <a:xfrm>
            <a:off x="179512" y="2276872"/>
            <a:ext cx="3240360" cy="324036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2936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89852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A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Learning Objectives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84784"/>
            <a:ext cx="8382000" cy="51125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At the end of the lecture, the students should be able to 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Describe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bony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structures of 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pelvis.</a:t>
            </a:r>
          </a:p>
          <a:p>
            <a:pPr algn="l" rtl="0">
              <a:buFont typeface="Wingdings" pitchFamily="2" charset="2"/>
              <a:buChar char="§"/>
            </a:pP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Describe in detail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hip bone, the sacrum, and the coccyx.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Describe 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the boundaries of the pelvic inlet and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outlet.</a:t>
            </a:r>
          </a:p>
          <a:p>
            <a:pPr algn="l" rtl="0">
              <a:buFont typeface="Wingdings" pitchFamily="2" charset="2"/>
              <a:buChar char="§"/>
            </a:pP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Identify 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the articulations of the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bony pelvis.</a:t>
            </a:r>
          </a:p>
          <a:p>
            <a:pPr algn="l" rtl="0">
              <a:buFont typeface="Wingdings" pitchFamily="2" charset="2"/>
              <a:buChar char="§"/>
            </a:pP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List the major differences between the male and female pelvis.</a:t>
            </a:r>
          </a:p>
          <a:p>
            <a:pPr algn="l" rtl="0">
              <a:buFont typeface="Wingdings" pitchFamily="2" charset="2"/>
              <a:buChar char="§"/>
            </a:pP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List the different types of female pelvis.</a:t>
            </a:r>
          </a:p>
          <a:p>
            <a:pPr algn="l" rtl="0">
              <a:lnSpc>
                <a:spcPct val="90000"/>
              </a:lnSpc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Subdivision of the Bony Pelvis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040" y="1700808"/>
            <a:ext cx="4032448" cy="48965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The bony pelvis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divided into two parts by the </a:t>
            </a:r>
            <a:r>
              <a:rPr lang="en-US" b="1" dirty="0">
                <a:solidFill>
                  <a:srgbClr val="1003BD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dirty="0" smtClean="0">
                <a:solidFill>
                  <a:srgbClr val="1003BD"/>
                </a:solidFill>
                <a:latin typeface="Times New Roman" pitchFamily="18" charset="0"/>
                <a:cs typeface="Times New Roman" pitchFamily="18" charset="0"/>
              </a:rPr>
              <a:t>elvic Brim</a:t>
            </a:r>
            <a:r>
              <a:rPr lang="en-US" b="1" dirty="0">
                <a:solidFill>
                  <a:srgbClr val="1003BD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b="1" dirty="0" smtClean="0">
              <a:solidFill>
                <a:srgbClr val="1003BD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brim is formed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by the sacral promontory,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laterally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by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iliopectineal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line and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anteriorly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by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symphysis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pubis.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Above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pelvic brim lies the </a:t>
            </a:r>
            <a:r>
              <a:rPr lang="en-US" b="1" dirty="0">
                <a:solidFill>
                  <a:srgbClr val="1003BD"/>
                </a:solidFill>
                <a:latin typeface="Times New Roman" pitchFamily="18" charset="0"/>
                <a:cs typeface="Times New Roman" pitchFamily="18" charset="0"/>
              </a:rPr>
              <a:t>false pelvis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which is not of much clinical importance.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Below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brim is the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true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pelv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http://home.comcast.net/~wnor/pelvissuperior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348880"/>
            <a:ext cx="4464496" cy="3960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96365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False pelvis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4104456" cy="458210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 algn="l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Lies superior to the pelvic brim.</a:t>
            </a:r>
          </a:p>
          <a:p>
            <a:pPr lvl="1" algn="l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Enclosed by the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Fossae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the iliac bones</a:t>
            </a:r>
          </a:p>
          <a:p>
            <a:pPr lvl="1" algn="l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Forms the inferior region of the abdominal cavity.</a:t>
            </a:r>
          </a:p>
          <a:p>
            <a:pPr lvl="1" algn="l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Houses 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Inferior abdominal organs</a:t>
            </a:r>
          </a:p>
          <a:p>
            <a:pPr algn="l"/>
            <a:endParaRPr lang="en-US" dirty="0"/>
          </a:p>
        </p:txBody>
      </p:sp>
      <p:pic>
        <p:nvPicPr>
          <p:cNvPr id="5122" name="Picture 2" descr="C:\Documents and Settings\Jamila\My Documents\Student Gray\5. Pelvis and perineum\F66122-005-f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4160" r="14520" b="3201"/>
          <a:stretch>
            <a:fillRect/>
          </a:stretch>
        </p:blipFill>
        <p:spPr bwMode="auto">
          <a:xfrm>
            <a:off x="4786314" y="1928802"/>
            <a:ext cx="3714776" cy="46857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14352"/>
            <a:ext cx="8031266" cy="82641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rtl="1"/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True Pelvis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51520" y="1556792"/>
            <a:ext cx="3528392" cy="50154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Lies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inferior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to the pelvic brim. </a:t>
            </a:r>
          </a:p>
          <a:p>
            <a:pPr lvl="1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Encloses the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pelvic cavity. </a:t>
            </a:r>
          </a:p>
          <a:p>
            <a:pPr lvl="1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Contains the </a:t>
            </a:r>
            <a:r>
              <a:rPr lang="en-US" sz="28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pelvic organs. </a:t>
            </a:r>
          </a:p>
          <a:p>
            <a:pPr lvl="1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It has :</a:t>
            </a:r>
          </a:p>
          <a:p>
            <a:pPr lvl="1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Inlet</a:t>
            </a:r>
          </a:p>
          <a:p>
            <a:pPr lvl="1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Outlet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08_10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8487" r="59682"/>
          <a:stretch>
            <a:fillRect/>
          </a:stretch>
        </p:blipFill>
        <p:spPr>
          <a:xfrm>
            <a:off x="3929058" y="2143116"/>
            <a:ext cx="4786346" cy="428628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14352"/>
            <a:ext cx="7990656" cy="6824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0070C0"/>
                </a:solidFill>
              </a:rPr>
              <a:t>Pelvic Inlet (pelvic Brim) </a:t>
            </a:r>
            <a:endParaRPr lang="en-US" sz="4000" b="1" i="1" dirty="0">
              <a:solidFill>
                <a:srgbClr val="0070C0"/>
              </a:solidFill>
            </a:endParaRPr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body" idx="2"/>
          </p:nvPr>
        </p:nvSpPr>
        <p:spPr>
          <a:xfrm>
            <a:off x="251520" y="1676400"/>
            <a:ext cx="3384376" cy="457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A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Bounded by:</a:t>
            </a:r>
          </a:p>
          <a:p>
            <a:pPr algn="l" rtl="0">
              <a:buFont typeface="Wingdings" pitchFamily="2" charset="2"/>
              <a:buChar char="§"/>
            </a:pPr>
            <a:r>
              <a:rPr lang="en-AU" sz="2400" b="1" i="1" dirty="0" smtClean="0">
                <a:latin typeface="Times New Roman" pitchFamily="18" charset="0"/>
                <a:cs typeface="Times New Roman" pitchFamily="18" charset="0"/>
              </a:rPr>
              <a:t>Sacral promontory</a:t>
            </a:r>
          </a:p>
          <a:p>
            <a:pPr algn="l" rtl="0">
              <a:buFont typeface="Wingdings" pitchFamily="2" charset="2"/>
              <a:buChar char="§"/>
            </a:pPr>
            <a:r>
              <a:rPr lang="en-AU" sz="2400" b="1" i="1" dirty="0" err="1" smtClean="0">
                <a:latin typeface="Times New Roman" pitchFamily="18" charset="0"/>
                <a:cs typeface="Times New Roman" pitchFamily="18" charset="0"/>
              </a:rPr>
              <a:t>Iliopectineal</a:t>
            </a:r>
            <a:r>
              <a:rPr lang="en-AU" sz="2400" b="1" i="1" dirty="0" smtClean="0">
                <a:latin typeface="Times New Roman" pitchFamily="18" charset="0"/>
                <a:cs typeface="Times New Roman" pitchFamily="18" charset="0"/>
              </a:rPr>
              <a:t> lines.</a:t>
            </a:r>
          </a:p>
          <a:p>
            <a:pPr rtl="0">
              <a:buFont typeface="Wingdings" pitchFamily="2" charset="2"/>
              <a:buChar char="§"/>
            </a:pPr>
            <a:r>
              <a:rPr lang="en-AU" sz="2400" b="1" i="1" dirty="0" err="1" smtClean="0">
                <a:latin typeface="Times New Roman" pitchFamily="18" charset="0"/>
                <a:cs typeface="Times New Roman" pitchFamily="18" charset="0"/>
              </a:rPr>
              <a:t>Symphysis</a:t>
            </a:r>
            <a:r>
              <a:rPr lang="en-AU" sz="2400" b="1" i="1" dirty="0" smtClean="0">
                <a:latin typeface="Times New Roman" pitchFamily="18" charset="0"/>
                <a:cs typeface="Times New Roman" pitchFamily="18" charset="0"/>
              </a:rPr>
              <a:t> pubis.</a:t>
            </a:r>
          </a:p>
          <a:p>
            <a:pPr algn="l" rtl="0">
              <a:buFont typeface="Wingdings" pitchFamily="2" charset="2"/>
              <a:buChar char="§"/>
            </a:pPr>
            <a:endParaRPr lang="en-A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Jamila\My Documents\Student Gray\5. Pelvis and perineum\F66122-005-f005a.jpg"/>
          <p:cNvPicPr>
            <a:picLocks noChangeAspect="1" noChangeArrowheads="1"/>
          </p:cNvPicPr>
          <p:nvPr/>
        </p:nvPicPr>
        <p:blipFill>
          <a:blip r:embed="rId2" cstate="print"/>
          <a:srcRect b="5125"/>
          <a:stretch>
            <a:fillRect/>
          </a:stretch>
        </p:blipFill>
        <p:spPr bwMode="auto">
          <a:xfrm>
            <a:off x="3707904" y="1268760"/>
            <a:ext cx="5112568" cy="40324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3923928" y="3501008"/>
            <a:ext cx="1224136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90656" cy="75440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b="1" i="1" dirty="0" smtClean="0"/>
              <a:t>Pelvic Outlet</a:t>
            </a:r>
            <a:endParaRPr lang="en-US" sz="40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51520" y="1676400"/>
            <a:ext cx="3177480" cy="457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>
              <a:buFont typeface="Wingdings" pitchFamily="2" charset="2"/>
              <a:buChar char="§"/>
            </a:pPr>
            <a:r>
              <a:rPr lang="en-AU" sz="2400" b="1" i="1" u="sng" dirty="0" smtClean="0">
                <a:latin typeface="Times New Roman" pitchFamily="18" charset="0"/>
                <a:cs typeface="Times New Roman" pitchFamily="18" charset="0"/>
              </a:rPr>
              <a:t>Bounded by:</a:t>
            </a:r>
          </a:p>
          <a:p>
            <a:pPr rtl="0">
              <a:buFont typeface="Wingdings" pitchFamily="2" charset="2"/>
              <a:buChar char="§"/>
            </a:pPr>
            <a:r>
              <a:rPr lang="en-A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Coccyx</a:t>
            </a:r>
          </a:p>
          <a:p>
            <a:pPr rtl="0">
              <a:buFont typeface="Wingdings" pitchFamily="2" charset="2"/>
              <a:buChar char="§"/>
            </a:pPr>
            <a:r>
              <a:rPr lang="en-AU" sz="24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Ischial</a:t>
            </a:r>
            <a:r>
              <a:rPr lang="en-A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tuberosities</a:t>
            </a:r>
            <a:r>
              <a:rPr lang="en-A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rtl="0">
              <a:buFont typeface="Wingdings" pitchFamily="2" charset="2"/>
              <a:buChar char="§"/>
            </a:pPr>
            <a:r>
              <a:rPr lang="en-A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Pubic arches.</a:t>
            </a:r>
            <a:endParaRPr lang="en-US" sz="2400" b="1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pic>
        <p:nvPicPr>
          <p:cNvPr id="10242" name="Picture 2" descr="C:\Documents and Settings\Jamila\My Documents\Student Gray\5. Pelvis and perineum\F66122-005-f032.jpg"/>
          <p:cNvPicPr>
            <a:picLocks noChangeAspect="1" noChangeArrowheads="1"/>
          </p:cNvPicPr>
          <p:nvPr/>
        </p:nvPicPr>
        <p:blipFill>
          <a:blip r:embed="rId2" cstate="print"/>
          <a:srcRect b="4841"/>
          <a:stretch>
            <a:fillRect/>
          </a:stretch>
        </p:blipFill>
        <p:spPr bwMode="auto">
          <a:xfrm>
            <a:off x="3563888" y="1916832"/>
            <a:ext cx="5272022" cy="33123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98121350"/>
              </p:ext>
            </p:extLst>
          </p:nvPr>
        </p:nvGraphicFramePr>
        <p:xfrm>
          <a:off x="4139945" y="0"/>
          <a:ext cx="5004054" cy="6920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018"/>
                <a:gridCol w="1668018"/>
                <a:gridCol w="1668018"/>
              </a:tblGrid>
              <a:tr h="8093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Bony pelvis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Male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Female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381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General 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Thick &amp; heavy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Thin</a:t>
                      </a:r>
                      <a:r>
                        <a:rPr lang="en-US" sz="1800" dirty="0" smtClean="0"/>
                        <a:t>, Smaller &amp; lighter</a:t>
                      </a:r>
                      <a:endParaRPr lang="en-US" dirty="0"/>
                    </a:p>
                  </a:txBody>
                  <a:tcPr/>
                </a:tc>
              </a:tr>
              <a:tr h="62946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False (major) pelvis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Shallow</a:t>
                      </a:r>
                      <a:endParaRPr lang="en-US" dirty="0"/>
                    </a:p>
                  </a:txBody>
                  <a:tcPr/>
                </a:tc>
              </a:tr>
              <a:tr h="62946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True (lesser) pelvis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Narrow &amp; Deep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Wide &amp; Shallow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2946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Pelvic inlet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Heart shaped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Oval or Rounded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39810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Pelvic outlet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Small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larger because of the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everted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ischial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tuberosities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9923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Pubic arch</a:t>
                      </a:r>
                      <a:r>
                        <a:rPr lang="en-US" baseline="0" dirty="0" smtClean="0"/>
                        <a:t> &amp; </a:t>
                      </a:r>
                      <a:r>
                        <a:rPr lang="en-US" baseline="0" dirty="0" err="1" smtClean="0"/>
                        <a:t>subpubic</a:t>
                      </a:r>
                      <a:r>
                        <a:rPr lang="en-US" baseline="0" dirty="0" smtClean="0"/>
                        <a:t> angle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Narrow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Wide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29461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Obturator</a:t>
                      </a:r>
                      <a:r>
                        <a:rPr lang="en-US" baseline="0" dirty="0" smtClean="0"/>
                        <a:t> foramen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Oval</a:t>
                      </a:r>
                      <a:endParaRPr lang="en-US" dirty="0"/>
                    </a:p>
                  </a:txBody>
                  <a:tcPr/>
                </a:tc>
              </a:tr>
              <a:tr h="35969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acetabulum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Small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Documents and Settings\Jamila\My Documents\Student Gray\5. Pelvis and perineum\F66122-005-f027.jpg"/>
          <p:cNvPicPr>
            <a:picLocks noChangeAspect="1" noChangeArrowheads="1"/>
          </p:cNvPicPr>
          <p:nvPr/>
        </p:nvPicPr>
        <p:blipFill>
          <a:blip r:embed="rId2" cstate="print"/>
          <a:srcRect b="7981"/>
          <a:stretch>
            <a:fillRect/>
          </a:stretch>
        </p:blipFill>
        <p:spPr bwMode="auto">
          <a:xfrm>
            <a:off x="27171" y="1196752"/>
            <a:ext cx="4040773" cy="40324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6910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rtl="0" fontAlgn="t"/>
            <a:endParaRPr lang="en-US" b="1" dirty="0" smtClean="0"/>
          </a:p>
          <a:p>
            <a:pPr rtl="0" fontAlgn="t"/>
            <a:endParaRPr lang="en-US" b="1" dirty="0" smtClean="0"/>
          </a:p>
          <a:p>
            <a:endParaRPr lang="en-US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15653397"/>
              </p:ext>
            </p:extLst>
          </p:nvPr>
        </p:nvGraphicFramePr>
        <p:xfrm>
          <a:off x="1907704" y="1988840"/>
          <a:ext cx="4714875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25"/>
                <a:gridCol w="1571625"/>
                <a:gridCol w="1571625"/>
              </a:tblGrid>
              <a:tr h="32164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Length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Longer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Shorter</a:t>
                      </a:r>
                      <a:endParaRPr lang="en-US" dirty="0"/>
                    </a:p>
                  </a:txBody>
                  <a:tcPr/>
                </a:tc>
              </a:tr>
              <a:tr h="519575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Breadth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Longer &amp; Narrower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Shorter &amp; Wider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164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Curvature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Less Curved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67744" y="404664"/>
            <a:ext cx="407196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Sacrum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0800000" flipV="1">
            <a:off x="3707904" y="1484784"/>
            <a:ext cx="1009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</a:t>
            </a:r>
            <a:endParaRPr lang="en-US" sz="2800" b="1" dirty="0"/>
          </a:p>
        </p:txBody>
      </p:sp>
      <p:pic>
        <p:nvPicPr>
          <p:cNvPr id="12" name="Picture 11" descr="E9466FDD"/>
          <p:cNvPicPr>
            <a:picLocks noChangeAspect="1" noChangeArrowheads="1"/>
          </p:cNvPicPr>
          <p:nvPr/>
        </p:nvPicPr>
        <p:blipFill>
          <a:blip r:embed="rId2" cstate="print"/>
          <a:srcRect l="45683" t="42780" r="28712" b="28339"/>
          <a:stretch>
            <a:fillRect/>
          </a:stretch>
        </p:blipFill>
        <p:spPr bwMode="auto">
          <a:xfrm>
            <a:off x="85781" y="3861048"/>
            <a:ext cx="4200467" cy="252028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5" name="Picture 14" descr="E9466FDD"/>
          <p:cNvPicPr>
            <a:picLocks noChangeAspect="1" noChangeArrowheads="1"/>
          </p:cNvPicPr>
          <p:nvPr/>
        </p:nvPicPr>
        <p:blipFill>
          <a:blip r:embed="rId2" cstate="print"/>
          <a:srcRect l="45683" t="71661" r="28712" b="3068"/>
          <a:stretch>
            <a:fillRect/>
          </a:stretch>
        </p:blipFill>
        <p:spPr bwMode="auto">
          <a:xfrm>
            <a:off x="4644009" y="3861048"/>
            <a:ext cx="3888432" cy="250868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5004048" y="1484784"/>
            <a:ext cx="1453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Forensic Medicine &amp;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Bony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Pelvis</a:t>
            </a:r>
            <a:endParaRPr lang="en-US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22129" y="2071677"/>
            <a:ext cx="4710599" cy="4021619"/>
            <a:chOff x="1545" y="1226"/>
            <a:chExt cx="2433" cy="2230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309" y="1226"/>
              <a:ext cx="1669" cy="2230"/>
              <a:chOff x="2309" y="1226"/>
              <a:chExt cx="1669" cy="2230"/>
            </a:xfrm>
          </p:grpSpPr>
          <p:sp>
            <p:nvSpPr>
              <p:cNvPr id="6147" name="Oval 3"/>
              <p:cNvSpPr>
                <a:spLocks noChangeArrowheads="1"/>
              </p:cNvSpPr>
              <p:nvPr/>
            </p:nvSpPr>
            <p:spPr bwMode="auto">
              <a:xfrm>
                <a:off x="2369" y="1493"/>
                <a:ext cx="552" cy="30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8" name="Oval 4"/>
              <p:cNvSpPr>
                <a:spLocks noChangeArrowheads="1"/>
              </p:cNvSpPr>
              <p:nvPr/>
            </p:nvSpPr>
            <p:spPr bwMode="auto">
              <a:xfrm>
                <a:off x="2409" y="1841"/>
                <a:ext cx="472" cy="4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2309" y="2814"/>
                <a:ext cx="672" cy="642"/>
                <a:chOff x="2309" y="2814"/>
                <a:chExt cx="672" cy="642"/>
              </a:xfrm>
            </p:grpSpPr>
            <p:sp>
              <p:nvSpPr>
                <p:cNvPr id="6149" name="Oval 5"/>
                <p:cNvSpPr>
                  <a:spLocks noChangeArrowheads="1"/>
                </p:cNvSpPr>
                <p:nvPr/>
              </p:nvSpPr>
              <p:spPr bwMode="auto">
                <a:xfrm>
                  <a:off x="2367" y="2814"/>
                  <a:ext cx="568" cy="520"/>
                </a:xfrm>
                <a:prstGeom prst="ellipse">
                  <a:avLst/>
                </a:prstGeom>
                <a:no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0" name="Rectangle 6"/>
                <p:cNvSpPr>
                  <a:spLocks noChangeArrowheads="1"/>
                </p:cNvSpPr>
                <p:nvPr/>
              </p:nvSpPr>
              <p:spPr bwMode="auto">
                <a:xfrm>
                  <a:off x="2309" y="3072"/>
                  <a:ext cx="672" cy="38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2376" y="2393"/>
                <a:ext cx="538" cy="307"/>
                <a:chOff x="2376" y="2393"/>
                <a:chExt cx="538" cy="307"/>
              </a:xfrm>
            </p:grpSpPr>
            <p:grpSp>
              <p:nvGrpSpPr>
                <p:cNvPr id="6" name="Group 11"/>
                <p:cNvGrpSpPr>
                  <a:grpSpLocks/>
                </p:cNvGrpSpPr>
                <p:nvPr/>
              </p:nvGrpSpPr>
              <p:grpSpPr bwMode="auto">
                <a:xfrm>
                  <a:off x="2376" y="2393"/>
                  <a:ext cx="538" cy="307"/>
                  <a:chOff x="2376" y="2393"/>
                  <a:chExt cx="538" cy="307"/>
                </a:xfrm>
              </p:grpSpPr>
              <p:sp>
                <p:nvSpPr>
                  <p:cNvPr id="6152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2376" y="2559"/>
                    <a:ext cx="536" cy="141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53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2378" y="2454"/>
                    <a:ext cx="528" cy="187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54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2378" y="2393"/>
                    <a:ext cx="536" cy="141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156" name="Rectangle 12"/>
                <p:cNvSpPr>
                  <a:spLocks noChangeArrowheads="1"/>
                </p:cNvSpPr>
                <p:nvPr/>
              </p:nvSpPr>
              <p:spPr bwMode="auto">
                <a:xfrm>
                  <a:off x="2379" y="2623"/>
                  <a:ext cx="515" cy="2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158" name="Oval 14"/>
              <p:cNvSpPr>
                <a:spLocks noChangeArrowheads="1"/>
              </p:cNvSpPr>
              <p:nvPr/>
            </p:nvSpPr>
            <p:spPr bwMode="auto">
              <a:xfrm>
                <a:off x="3582" y="1876"/>
                <a:ext cx="277" cy="40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9" name="Freeform 15"/>
              <p:cNvSpPr>
                <a:spLocks/>
              </p:cNvSpPr>
              <p:nvPr/>
            </p:nvSpPr>
            <p:spPr bwMode="auto">
              <a:xfrm>
                <a:off x="3480" y="1469"/>
                <a:ext cx="481" cy="356"/>
              </a:xfrm>
              <a:custGeom>
                <a:avLst/>
                <a:gdLst/>
                <a:ahLst/>
                <a:cxnLst>
                  <a:cxn ang="0">
                    <a:pos x="240" y="67"/>
                  </a:cxn>
                  <a:cxn ang="0">
                    <a:pos x="288" y="67"/>
                  </a:cxn>
                  <a:cxn ang="0">
                    <a:pos x="320" y="24"/>
                  </a:cxn>
                  <a:cxn ang="0">
                    <a:pos x="384" y="19"/>
                  </a:cxn>
                  <a:cxn ang="0">
                    <a:pos x="432" y="19"/>
                  </a:cxn>
                  <a:cxn ang="0">
                    <a:pos x="459" y="64"/>
                  </a:cxn>
                  <a:cxn ang="0">
                    <a:pos x="480" y="115"/>
                  </a:cxn>
                  <a:cxn ang="0">
                    <a:pos x="480" y="163"/>
                  </a:cxn>
                  <a:cxn ang="0">
                    <a:pos x="480" y="211"/>
                  </a:cxn>
                  <a:cxn ang="0">
                    <a:pos x="432" y="259"/>
                  </a:cxn>
                  <a:cxn ang="0">
                    <a:pos x="384" y="307"/>
                  </a:cxn>
                  <a:cxn ang="0">
                    <a:pos x="384" y="307"/>
                  </a:cxn>
                  <a:cxn ang="0">
                    <a:pos x="336" y="355"/>
                  </a:cxn>
                  <a:cxn ang="0">
                    <a:pos x="144" y="355"/>
                  </a:cxn>
                  <a:cxn ang="0">
                    <a:pos x="144" y="355"/>
                  </a:cxn>
                  <a:cxn ang="0">
                    <a:pos x="96" y="307"/>
                  </a:cxn>
                  <a:cxn ang="0">
                    <a:pos x="48" y="259"/>
                  </a:cxn>
                  <a:cxn ang="0">
                    <a:pos x="48" y="259"/>
                  </a:cxn>
                  <a:cxn ang="0">
                    <a:pos x="8" y="203"/>
                  </a:cxn>
                  <a:cxn ang="0">
                    <a:pos x="0" y="211"/>
                  </a:cxn>
                  <a:cxn ang="0">
                    <a:pos x="0" y="163"/>
                  </a:cxn>
                  <a:cxn ang="0">
                    <a:pos x="0" y="115"/>
                  </a:cxn>
                  <a:cxn ang="0">
                    <a:pos x="0" y="67"/>
                  </a:cxn>
                  <a:cxn ang="0">
                    <a:pos x="27" y="35"/>
                  </a:cxn>
                  <a:cxn ang="0">
                    <a:pos x="48" y="19"/>
                  </a:cxn>
                  <a:cxn ang="0">
                    <a:pos x="75" y="11"/>
                  </a:cxn>
                  <a:cxn ang="0">
                    <a:pos x="99" y="6"/>
                  </a:cxn>
                  <a:cxn ang="0">
                    <a:pos x="123" y="0"/>
                  </a:cxn>
                  <a:cxn ang="0">
                    <a:pos x="192" y="19"/>
                  </a:cxn>
                  <a:cxn ang="0">
                    <a:pos x="200" y="59"/>
                  </a:cxn>
                  <a:cxn ang="0">
                    <a:pos x="240" y="67"/>
                  </a:cxn>
                </a:cxnLst>
                <a:rect l="0" t="0" r="r" b="b"/>
                <a:pathLst>
                  <a:path w="481" h="356">
                    <a:moveTo>
                      <a:pt x="240" y="67"/>
                    </a:moveTo>
                    <a:lnTo>
                      <a:pt x="288" y="67"/>
                    </a:lnTo>
                    <a:lnTo>
                      <a:pt x="320" y="24"/>
                    </a:lnTo>
                    <a:lnTo>
                      <a:pt x="384" y="19"/>
                    </a:lnTo>
                    <a:lnTo>
                      <a:pt x="432" y="19"/>
                    </a:lnTo>
                    <a:lnTo>
                      <a:pt x="459" y="64"/>
                    </a:lnTo>
                    <a:lnTo>
                      <a:pt x="480" y="115"/>
                    </a:lnTo>
                    <a:lnTo>
                      <a:pt x="480" y="163"/>
                    </a:lnTo>
                    <a:lnTo>
                      <a:pt x="480" y="211"/>
                    </a:lnTo>
                    <a:lnTo>
                      <a:pt x="432" y="259"/>
                    </a:lnTo>
                    <a:lnTo>
                      <a:pt x="384" y="307"/>
                    </a:lnTo>
                    <a:lnTo>
                      <a:pt x="384" y="307"/>
                    </a:lnTo>
                    <a:lnTo>
                      <a:pt x="336" y="355"/>
                    </a:lnTo>
                    <a:lnTo>
                      <a:pt x="144" y="355"/>
                    </a:lnTo>
                    <a:lnTo>
                      <a:pt x="144" y="355"/>
                    </a:lnTo>
                    <a:lnTo>
                      <a:pt x="96" y="307"/>
                    </a:lnTo>
                    <a:lnTo>
                      <a:pt x="48" y="259"/>
                    </a:lnTo>
                    <a:lnTo>
                      <a:pt x="48" y="259"/>
                    </a:lnTo>
                    <a:lnTo>
                      <a:pt x="8" y="203"/>
                    </a:lnTo>
                    <a:lnTo>
                      <a:pt x="0" y="211"/>
                    </a:lnTo>
                    <a:lnTo>
                      <a:pt x="0" y="163"/>
                    </a:lnTo>
                    <a:lnTo>
                      <a:pt x="0" y="115"/>
                    </a:lnTo>
                    <a:lnTo>
                      <a:pt x="0" y="67"/>
                    </a:lnTo>
                    <a:lnTo>
                      <a:pt x="27" y="35"/>
                    </a:lnTo>
                    <a:lnTo>
                      <a:pt x="48" y="19"/>
                    </a:lnTo>
                    <a:lnTo>
                      <a:pt x="75" y="11"/>
                    </a:lnTo>
                    <a:lnTo>
                      <a:pt x="99" y="6"/>
                    </a:lnTo>
                    <a:lnTo>
                      <a:pt x="123" y="0"/>
                    </a:lnTo>
                    <a:lnTo>
                      <a:pt x="192" y="19"/>
                    </a:lnTo>
                    <a:lnTo>
                      <a:pt x="200" y="59"/>
                    </a:lnTo>
                    <a:lnTo>
                      <a:pt x="240" y="67"/>
                    </a:lnTo>
                  </a:path>
                </a:pathLst>
              </a:custGeom>
              <a:solidFill>
                <a:schemeClr val="bg1"/>
              </a:solidFill>
              <a:ln w="28575" cap="rnd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3528" y="2814"/>
                <a:ext cx="384" cy="404"/>
                <a:chOff x="3528" y="2814"/>
                <a:chExt cx="384" cy="404"/>
              </a:xfrm>
            </p:grpSpPr>
            <p:sp>
              <p:nvSpPr>
                <p:cNvPr id="6160" name="AutoShape 16"/>
                <p:cNvSpPr>
                  <a:spLocks noChangeArrowheads="1"/>
                </p:cNvSpPr>
                <p:nvPr/>
              </p:nvSpPr>
              <p:spPr bwMode="auto">
                <a:xfrm>
                  <a:off x="3545" y="2814"/>
                  <a:ext cx="328" cy="376"/>
                </a:xfrm>
                <a:prstGeom prst="triangle">
                  <a:avLst>
                    <a:gd name="adj" fmla="val 49995"/>
                  </a:avLst>
                </a:prstGeom>
                <a:no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6161" name="Rectangle 17"/>
                <p:cNvSpPr>
                  <a:spLocks noChangeArrowheads="1"/>
                </p:cNvSpPr>
                <p:nvPr/>
              </p:nvSpPr>
              <p:spPr bwMode="auto">
                <a:xfrm>
                  <a:off x="3528" y="3170"/>
                  <a:ext cx="384" cy="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2"/>
              <p:cNvGrpSpPr>
                <a:grpSpLocks/>
              </p:cNvGrpSpPr>
              <p:nvPr/>
            </p:nvGrpSpPr>
            <p:grpSpPr bwMode="auto">
              <a:xfrm>
                <a:off x="3463" y="2361"/>
                <a:ext cx="515" cy="371"/>
                <a:chOff x="3463" y="2361"/>
                <a:chExt cx="515" cy="371"/>
              </a:xfrm>
            </p:grpSpPr>
            <p:sp>
              <p:nvSpPr>
                <p:cNvPr id="6163" name="AutoShape 19"/>
                <p:cNvSpPr>
                  <a:spLocks noChangeArrowheads="1"/>
                </p:cNvSpPr>
                <p:nvPr/>
              </p:nvSpPr>
              <p:spPr bwMode="auto">
                <a:xfrm rot="-10800000" flipH="1" flipV="1">
                  <a:off x="3466" y="2505"/>
                  <a:ext cx="512" cy="227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4" name="Rectangle 20"/>
                <p:cNvSpPr>
                  <a:spLocks noChangeArrowheads="1"/>
                </p:cNvSpPr>
                <p:nvPr/>
              </p:nvSpPr>
              <p:spPr bwMode="auto">
                <a:xfrm>
                  <a:off x="3472" y="2496"/>
                  <a:ext cx="496" cy="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5" name="Oval 21"/>
                <p:cNvSpPr>
                  <a:spLocks noChangeArrowheads="1"/>
                </p:cNvSpPr>
                <p:nvPr/>
              </p:nvSpPr>
              <p:spPr bwMode="auto">
                <a:xfrm>
                  <a:off x="3463" y="2361"/>
                  <a:ext cx="515" cy="253"/>
                </a:xfrm>
                <a:prstGeom prst="ellipse">
                  <a:avLst/>
                </a:prstGeom>
                <a:no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167" name="Rectangle 23"/>
              <p:cNvSpPr>
                <a:spLocks noChangeArrowheads="1"/>
              </p:cNvSpPr>
              <p:nvPr/>
            </p:nvSpPr>
            <p:spPr bwMode="auto">
              <a:xfrm>
                <a:off x="3555" y="1226"/>
                <a:ext cx="329" cy="179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dirty="0"/>
                  <a:t>Male</a:t>
                </a:r>
              </a:p>
            </p:txBody>
          </p:sp>
          <p:sp>
            <p:nvSpPr>
              <p:cNvPr id="6168" name="Rectangle 24"/>
              <p:cNvSpPr>
                <a:spLocks noChangeArrowheads="1"/>
              </p:cNvSpPr>
              <p:nvPr/>
            </p:nvSpPr>
            <p:spPr bwMode="auto">
              <a:xfrm>
                <a:off x="2427" y="1226"/>
                <a:ext cx="441" cy="179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/>
                  <a:t>Female</a:t>
                </a:r>
              </a:p>
            </p:txBody>
          </p:sp>
        </p:grp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1545" y="1557"/>
              <a:ext cx="696" cy="1673"/>
              <a:chOff x="1545" y="1557"/>
              <a:chExt cx="696" cy="1673"/>
            </a:xfrm>
          </p:grpSpPr>
          <p:sp>
            <p:nvSpPr>
              <p:cNvPr id="6170" name="Rectangle 26"/>
              <p:cNvSpPr>
                <a:spLocks noChangeArrowheads="1"/>
              </p:cNvSpPr>
              <p:nvPr/>
            </p:nvSpPr>
            <p:spPr bwMode="auto">
              <a:xfrm>
                <a:off x="1554" y="1557"/>
                <a:ext cx="602" cy="186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dirty="0"/>
                  <a:t>Pelvic Inlet</a:t>
                </a:r>
              </a:p>
            </p:txBody>
          </p:sp>
          <p:sp>
            <p:nvSpPr>
              <p:cNvPr id="6171" name="Rectangle 27"/>
              <p:cNvSpPr>
                <a:spLocks noChangeArrowheads="1"/>
              </p:cNvSpPr>
              <p:nvPr/>
            </p:nvSpPr>
            <p:spPr bwMode="auto">
              <a:xfrm>
                <a:off x="1545" y="1988"/>
                <a:ext cx="686" cy="186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dirty="0"/>
                  <a:t>Pelvic Outlet</a:t>
                </a:r>
              </a:p>
            </p:txBody>
          </p:sp>
          <p:sp>
            <p:nvSpPr>
              <p:cNvPr id="6172" name="Rectangle 28"/>
              <p:cNvSpPr>
                <a:spLocks noChangeArrowheads="1"/>
              </p:cNvSpPr>
              <p:nvPr/>
            </p:nvSpPr>
            <p:spPr bwMode="auto">
              <a:xfrm>
                <a:off x="1569" y="2457"/>
                <a:ext cx="672" cy="186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dirty="0"/>
                  <a:t>Pelvic Cavity</a:t>
                </a:r>
              </a:p>
            </p:txBody>
          </p:sp>
          <p:sp>
            <p:nvSpPr>
              <p:cNvPr id="6173" name="Rectangle 29"/>
              <p:cNvSpPr>
                <a:spLocks noChangeArrowheads="1"/>
              </p:cNvSpPr>
              <p:nvPr/>
            </p:nvSpPr>
            <p:spPr bwMode="auto">
              <a:xfrm>
                <a:off x="1576" y="3044"/>
                <a:ext cx="596" cy="186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dirty="0" smtClean="0"/>
                  <a:t>Pubic </a:t>
                </a:r>
                <a:r>
                  <a:rPr lang="en-US" sz="1600" dirty="0"/>
                  <a:t>Arch</a:t>
                </a: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5364088" y="2233083"/>
            <a:ext cx="3456384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identification of human skeletal remains, the bony pelvis is of prime focus of attention because sexual differences are clearly visible.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Even parts of the pelvis are useful in making a diagnosis of sex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12271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NOTES </a:t>
            </a:r>
            <a:b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Types of Obstetrical  Female Pelvis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79512" y="1676400"/>
            <a:ext cx="3672408" cy="49209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Gynaecoid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it is the typical 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female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type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(2) Anthropoid; long narrow and oval shaped.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2800" b="1" i="1" u="sng" dirty="0" smtClean="0">
                <a:solidFill>
                  <a:srgbClr val="1003BD"/>
                </a:solidFill>
                <a:latin typeface="Times New Roman" pitchFamily="18" charset="0"/>
                <a:cs typeface="Times New Roman" pitchFamily="18" charset="0"/>
              </a:rPr>
              <a:t>Android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: it is funnel shaped with contracted outlet.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(it causes hazards to normal vaginal delivery)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(4)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Platypelloi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; wide , flattened at the brim, with forward promontory. </a:t>
            </a:r>
          </a:p>
          <a:p>
            <a:pPr algn="l" rtl="0"/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3-2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6917" r="30745"/>
          <a:stretch>
            <a:fillRect/>
          </a:stretch>
        </p:blipFill>
        <p:spPr bwMode="auto">
          <a:xfrm>
            <a:off x="3995936" y="2214554"/>
            <a:ext cx="4857784" cy="337468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3968" y="4437112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(</a:t>
            </a:r>
            <a:r>
              <a:rPr lang="en-US" sz="2400" b="1" dirty="0" smtClean="0">
                <a:solidFill>
                  <a:srgbClr val="C00000"/>
                </a:solidFill>
              </a:rPr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36296" y="2420888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(2)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244408" y="436510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(</a:t>
            </a:r>
            <a:r>
              <a:rPr lang="en-US" sz="2400" b="1" dirty="0" smtClean="0">
                <a:solidFill>
                  <a:srgbClr val="1003BD"/>
                </a:solidFill>
              </a:rPr>
              <a:t>3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60232" y="508518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(4)</a:t>
            </a:r>
            <a:endParaRPr lang="en-US" sz="24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5750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Brush Script MT" pitchFamily="66" charset="0"/>
              </a:rPr>
              <a:t>Thank you </a:t>
            </a:r>
            <a:endParaRPr lang="en-US" sz="8800" dirty="0">
              <a:solidFill>
                <a:srgbClr val="FF000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BONY PELVIS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040" y="1920085"/>
            <a:ext cx="4104456" cy="44348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l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Pelvis is the region of the trunk that lies below the abdomen.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Bony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pelvis is the bowl shaped bony structure that forms the skeleton of this region of body.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800" b="1" dirty="0" smtClean="0">
                <a:solidFill>
                  <a:srgbClr val="1003BD"/>
                </a:solidFill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en-US" sz="2800" b="1" dirty="0">
                <a:solidFill>
                  <a:srgbClr val="1003BD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Pelvis can be regarded as a basin with holes in its walls. The structure of the basin is composed of four bones which are joined by four joints. The bones are:</a:t>
            </a:r>
          </a:p>
          <a:p>
            <a:pPr algn="l" rtl="0"/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Two H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ip Bones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These form the lateral and anterior walls of the bony pelvis.</a:t>
            </a:r>
          </a:p>
          <a:p>
            <a:pPr algn="l" rtl="0"/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Sacrum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It forms most of the posterior wall.</a:t>
            </a:r>
          </a:p>
          <a:p>
            <a:pPr algn="l" rtl="0"/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Coccyx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It is a small bone that forms the lower part of posterior wall</a:t>
            </a:r>
            <a:endParaRPr lang="en-US" dirty="0"/>
          </a:p>
        </p:txBody>
      </p:sp>
      <p:pic>
        <p:nvPicPr>
          <p:cNvPr id="5" name="Content Placeholder 4" descr="E9466FD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9975" t="4054" r="29614" b="56757"/>
          <a:stretch>
            <a:fillRect/>
          </a:stretch>
        </p:blipFill>
        <p:spPr bwMode="auto">
          <a:xfrm>
            <a:off x="179512" y="2348880"/>
            <a:ext cx="4680520" cy="396044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7290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unctions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5040560" cy="56612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skeleton of the pelvis is a basin-shaped ring of bones connecting the vertebral column to the femora.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Its </a:t>
            </a: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primary functions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to bear the weight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upper body when sitting and standing;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transfer that weight from the axial skeleton to the lower appendicular skeleton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when standing and walking; and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provide attachments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and withstand the forces of the powerful muscles of locomotion and posture.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Compared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the shoulder girdle, the pelvic girdle is thus strong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heavy.</a:t>
            </a:r>
          </a:p>
          <a:p>
            <a:pPr algn="l" rtl="0">
              <a:buNone/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Jamila\My Documents\Student Gray\2. Back\F66122-002-f001.jpg"/>
          <p:cNvPicPr>
            <a:picLocks noChangeAspect="1" noChangeArrowheads="1"/>
          </p:cNvPicPr>
          <p:nvPr/>
        </p:nvPicPr>
        <p:blipFill>
          <a:blip r:embed="rId2" cstate="print"/>
          <a:srcRect b="3691"/>
          <a:stretch>
            <a:fillRect/>
          </a:stretch>
        </p:blipFill>
        <p:spPr bwMode="auto">
          <a:xfrm>
            <a:off x="5580112" y="1916832"/>
            <a:ext cx="2916714" cy="4581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unctions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920084"/>
            <a:ext cx="5040560" cy="493791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r>
              <a:rPr lang="en-US" sz="2400" dirty="0" smtClean="0"/>
              <a:t>Its </a:t>
            </a:r>
            <a:r>
              <a:rPr lang="en-US" sz="2400" b="1" u="sng" dirty="0">
                <a:solidFill>
                  <a:srgbClr val="0066FF"/>
                </a:solidFill>
              </a:rPr>
              <a:t>secondary functions </a:t>
            </a:r>
            <a:r>
              <a:rPr lang="en-US" sz="2400" dirty="0"/>
              <a:t>are to </a:t>
            </a:r>
            <a:r>
              <a:rPr lang="en-US" sz="2400" u="sng" dirty="0"/>
              <a:t>contain and protect </a:t>
            </a:r>
            <a:r>
              <a:rPr lang="en-US" sz="2400" dirty="0"/>
              <a:t>the pelvic and </a:t>
            </a:r>
            <a:r>
              <a:rPr lang="en-US" sz="2400" dirty="0" err="1"/>
              <a:t>abdominopelvic</a:t>
            </a:r>
            <a:r>
              <a:rPr lang="en-US" sz="2400" dirty="0"/>
              <a:t> viscera (inferior parts of the urinary tracts, internal reproductive organs); </a:t>
            </a:r>
            <a:r>
              <a:rPr lang="en-US" sz="2400" u="sng" dirty="0"/>
              <a:t>provide attachment for external reproductive organs</a:t>
            </a:r>
            <a:r>
              <a:rPr lang="en-US" sz="2400" dirty="0"/>
              <a:t> and associated muscles and </a:t>
            </a:r>
            <a:r>
              <a:rPr lang="en-US" sz="2400" dirty="0" smtClean="0"/>
              <a:t>membranes.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q"/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Jamila\My Documents\Student Gray\2. Back\F66122-002-f001.jpg"/>
          <p:cNvPicPr>
            <a:picLocks noChangeAspect="1" noChangeArrowheads="1"/>
          </p:cNvPicPr>
          <p:nvPr/>
        </p:nvPicPr>
        <p:blipFill>
          <a:blip r:embed="rId2" cstate="print"/>
          <a:srcRect b="3691"/>
          <a:stretch>
            <a:fillRect/>
          </a:stretch>
        </p:blipFill>
        <p:spPr bwMode="auto">
          <a:xfrm>
            <a:off x="5580112" y="1916832"/>
            <a:ext cx="2916714" cy="4581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</a:rPr>
              <a:t>Pelvic Girdle</a:t>
            </a:r>
            <a:endParaRPr lang="ar-SA" sz="4000" b="1" i="1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>
          <a:xfrm>
            <a:off x="4932040" y="1556792"/>
            <a:ext cx="4211960" cy="530120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composed of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Hip (Coxal)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Bones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Each one is a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large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irregular bone.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Composed of </a:t>
            </a:r>
            <a:r>
              <a:rPr lang="en-US" sz="2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 </a:t>
            </a:r>
            <a:r>
              <a:rPr lang="en-US" sz="20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boness</a:t>
            </a:r>
            <a:r>
              <a:rPr lang="en-US" sz="2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Ilium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Ischium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Pubis.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They are joined at the deep socket (</a:t>
            </a:r>
            <a:r>
              <a:rPr lang="en-US" sz="20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Acetabulum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 rt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During childhood, these sections are separate bones. </a:t>
            </a:r>
          </a:p>
          <a:p>
            <a:pPr algn="l" rt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During puberty, they fuse together to form a single bone.</a:t>
            </a:r>
          </a:p>
          <a:p>
            <a:pPr algn="l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q"/>
            </a:pPr>
            <a:endParaRPr lang="en-US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q"/>
            </a:pPr>
            <a:endParaRPr lang="en-US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upload.wikimedia.org/wikipedia/commons/thumb/0/0f/Skeletpelvis-pubis.jpg/220px-Skeletpelvis-pubis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392488" cy="24482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4077072"/>
            <a:ext cx="3888432" cy="258532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1.Sacrum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2. Ilium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3. Ischium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4. Pubic bone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5. Pubic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symphysis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6. Acetabulum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Obturator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foramen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8. Coccyx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Red line: Terminal line/pelvic brim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3008313" cy="63567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Ilium</a:t>
            </a:r>
            <a:endParaRPr lang="en-US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23528" y="908720"/>
            <a:ext cx="3744416" cy="59492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is the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Upper Flattened Part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of the hip bone.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It Possesses: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Iliac Crest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an important anatomical landmark below the waist.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runs between the Anterior and Posterior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Superior Iliac Spines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Below  are the corresponding Anterior and Posterior </a:t>
            </a:r>
            <a:r>
              <a:rPr lang="en-US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Inferior Iliac Spines.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Outer Surface: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rough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has three</a:t>
            </a:r>
            <a:r>
              <a:rPr lang="en-US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Gluteal 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ines. </a:t>
            </a:r>
          </a:p>
        </p:txBody>
      </p:sp>
      <p:pic>
        <p:nvPicPr>
          <p:cNvPr id="5" name="Picture 6" descr="08_09a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2943" b="11228"/>
          <a:stretch>
            <a:fillRect/>
          </a:stretch>
        </p:blipFill>
        <p:spPr bwMode="auto">
          <a:xfrm>
            <a:off x="4211960" y="980728"/>
            <a:ext cx="4824536" cy="56166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8172400" y="980728"/>
            <a:ext cx="4320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588224" y="2060848"/>
            <a:ext cx="288032" cy="216024"/>
          </a:xfrm>
          <a:prstGeom prst="straightConnector1">
            <a:avLst/>
          </a:prstGeom>
          <a:ln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028384" y="2492896"/>
            <a:ext cx="360040" cy="2160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652120" y="2852936"/>
            <a:ext cx="360040" cy="2880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4244280" cy="523018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he Inner surface shows:</a:t>
            </a:r>
            <a:endParaRPr lang="en-US" sz="2400" b="1" i="1" u="sng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Iliac Fossa 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(forms false pelvis)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Aauricular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surface 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for articulation with the sacrum).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Iliopectinial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Arcuate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Line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runs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Downwards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&amp;Forwards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it separates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between the False  &amp; the True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pelvis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400" dirty="0"/>
          </a:p>
        </p:txBody>
      </p:sp>
      <p:pic>
        <p:nvPicPr>
          <p:cNvPr id="5" name="Picture 6" descr="08_09b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2953"/>
          <a:stretch>
            <a:fillRect/>
          </a:stretch>
        </p:blipFill>
        <p:spPr bwMode="auto">
          <a:xfrm>
            <a:off x="4716016" y="1412776"/>
            <a:ext cx="4427984" cy="525658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6876256" y="2132856"/>
            <a:ext cx="72008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884368" y="2204864"/>
            <a:ext cx="720080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444208" y="3573016"/>
            <a:ext cx="648072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921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3744416" cy="57606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Pubis</a:t>
            </a:r>
            <a:endParaRPr lang="en-US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14282" y="1052736"/>
            <a:ext cx="3277598" cy="5544616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Forms the Anterior &amp; inferior part.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Has :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; bears the Pubic Crest and Pubic Tubercle.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pubic Rami: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Superior &amp; Inferior.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They bound the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Obturator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Foramen,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is closed partially by the obturator membrane.  </a:t>
            </a:r>
          </a:p>
        </p:txBody>
      </p:sp>
      <p:pic>
        <p:nvPicPr>
          <p:cNvPr id="5" name="Picture 6" descr="08_09a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2667"/>
          <a:stretch>
            <a:fillRect/>
          </a:stretch>
        </p:blipFill>
        <p:spPr bwMode="auto">
          <a:xfrm>
            <a:off x="3491880" y="1052736"/>
            <a:ext cx="5544616" cy="554461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956376" y="4581128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2234</TotalTime>
  <Words>1468</Words>
  <Application>Microsoft Office PowerPoint</Application>
  <PresentationFormat>On-screen Show (4:3)</PresentationFormat>
  <Paragraphs>205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Slide 1</vt:lpstr>
      <vt:lpstr>Learning Objectives</vt:lpstr>
      <vt:lpstr>BONY PELVIS</vt:lpstr>
      <vt:lpstr>Functions</vt:lpstr>
      <vt:lpstr>Functions</vt:lpstr>
      <vt:lpstr>Pelvic Girdle</vt:lpstr>
      <vt:lpstr>Ilium</vt:lpstr>
      <vt:lpstr>Slide 8</vt:lpstr>
      <vt:lpstr>  Pubis</vt:lpstr>
      <vt:lpstr>Ischium</vt:lpstr>
      <vt:lpstr>Articulations of Hip Bone </vt:lpstr>
      <vt:lpstr>Sacrum</vt:lpstr>
      <vt:lpstr> Coccyx</vt:lpstr>
      <vt:lpstr>Articulations of Sacrum</vt:lpstr>
      <vt:lpstr>Foramina in bony pelvis</vt:lpstr>
      <vt:lpstr>Foramina in bony pelvis</vt:lpstr>
      <vt:lpstr>Foramina in bony pelvis</vt:lpstr>
      <vt:lpstr>Orientation of the Pelvis</vt:lpstr>
      <vt:lpstr>Fractures of the Bony Pelvis</vt:lpstr>
      <vt:lpstr>Subdivision of the Bony Pelvis</vt:lpstr>
      <vt:lpstr>False pelvis</vt:lpstr>
      <vt:lpstr>True Pelvis</vt:lpstr>
      <vt:lpstr>Pelvic Inlet (pelvic Brim) </vt:lpstr>
      <vt:lpstr>Pelvic Outlet</vt:lpstr>
      <vt:lpstr>Slide 25</vt:lpstr>
      <vt:lpstr>Slide 26</vt:lpstr>
      <vt:lpstr>Forensic Medicine &amp; BonyPelvis</vt:lpstr>
      <vt:lpstr>CLINICAL NOTES  Types of Obstetrical  Female Pelvis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Sacrum and pelvis </dc:title>
  <cp:lastModifiedBy>user</cp:lastModifiedBy>
  <cp:revision>228</cp:revision>
  <dcterms:modified xsi:type="dcterms:W3CDTF">2013-12-09T19:11:02Z</dcterms:modified>
</cp:coreProperties>
</file>