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30"/>
  </p:notesMasterIdLst>
  <p:handoutMasterIdLst>
    <p:handoutMasterId r:id="rId31"/>
  </p:handoutMasterIdLst>
  <p:sldIdLst>
    <p:sldId id="256" r:id="rId6"/>
    <p:sldId id="363" r:id="rId7"/>
    <p:sldId id="565" r:id="rId8"/>
    <p:sldId id="553" r:id="rId9"/>
    <p:sldId id="513" r:id="rId10"/>
    <p:sldId id="545" r:id="rId11"/>
    <p:sldId id="544" r:id="rId12"/>
    <p:sldId id="514" r:id="rId13"/>
    <p:sldId id="557" r:id="rId14"/>
    <p:sldId id="546" r:id="rId15"/>
    <p:sldId id="559" r:id="rId16"/>
    <p:sldId id="554" r:id="rId17"/>
    <p:sldId id="548" r:id="rId18"/>
    <p:sldId id="558" r:id="rId19"/>
    <p:sldId id="555" r:id="rId20"/>
    <p:sldId id="560" r:id="rId21"/>
    <p:sldId id="550" r:id="rId22"/>
    <p:sldId id="401" r:id="rId23"/>
    <p:sldId id="561" r:id="rId24"/>
    <p:sldId id="551" r:id="rId25"/>
    <p:sldId id="562" r:id="rId26"/>
    <p:sldId id="543" r:id="rId27"/>
    <p:sldId id="563" r:id="rId28"/>
    <p:sldId id="566" r:id="rId2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CDCD"/>
    <a:srgbClr val="E4D1FF"/>
    <a:srgbClr val="FF7171"/>
    <a:srgbClr val="9F5DFF"/>
    <a:srgbClr val="FFCF8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92" d="100"/>
          <a:sy n="92" d="100"/>
        </p:scale>
        <p:origin x="-2480" y="-11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4219270-08BC-0949-A3F5-E95A517DC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1BB06A-B52A-3F47-A204-128C12453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D2160-DCAB-B447-87A3-524B11FA0449}" type="slidenum">
              <a:rPr lang="en-US"/>
              <a:pPr/>
              <a:t>7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3D11-87C8-424C-B040-BE8B3A3AF958}" type="slidenum">
              <a:rPr lang="en-US"/>
              <a:pPr/>
              <a:t>9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026F-D4A5-EA4B-97B7-027161D95E37}" type="slidenum">
              <a:rPr lang="en-US"/>
              <a:pPr/>
              <a:t>11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92BEC-85BE-774E-B611-91AD37308F87}" type="slidenum">
              <a:rPr lang="en-US"/>
              <a:pPr/>
              <a:t>14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F0643-E516-294E-AFB6-85140B80036D}" type="slidenum">
              <a:rPr lang="en-US"/>
              <a:pPr/>
              <a:t>16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ED8D-088A-FA4E-9118-F402A30A94B5}" type="slidenum">
              <a:rPr lang="en-US"/>
              <a:pPr/>
              <a:t>19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7484A-5DE3-5B4D-B6D5-B5FEDBDE13F5}" type="slidenum">
              <a:rPr lang="en-US"/>
              <a:pPr/>
              <a:t>21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0E846-1AA9-FE46-ABF6-3D7AA829E251}" type="slidenum">
              <a:rPr lang="en-US"/>
              <a:pPr/>
              <a:t>23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EC9F5C-26ED-7547-9A9A-C21B7DFAC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DFBD-B8DB-BE4A-A6D3-2D841F03FB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367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3289-5841-5047-BD36-DAD2A657A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40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447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364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5949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7307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3810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388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912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581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0EC0-B6DE-1C46-8506-7B620CD0A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4708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5007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4229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379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2159-9E9D-074B-BC75-CCDE0DA29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7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ABEA-E750-3149-9155-92DDF1B25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4C5BE-9B38-F641-880F-05C1BD518C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800B-C3B3-4644-9B7D-9305B0C35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5CD-7322-6D45-AFD0-89DE307EA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F677-A778-A44B-ABA8-074FD986A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A2A3C-3E60-F349-953D-C75428E01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868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25D2-F8DB-8A44-9D53-6E953655D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B23F-15FC-3F4B-846A-9429D6EF0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6F19-7ACC-F642-8DB5-264D77FDF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297B-616A-3148-80DF-B6C27D470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>
              <a:latin typeface="Times New Roman" charset="0"/>
            </a:endParaRPr>
          </a:p>
        </p:txBody>
      </p:sp>
      <p:sp>
        <p:nvSpPr>
          <p:cNvPr id="9021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>
              <a:latin typeface="Times New Roman" charset="0"/>
            </a:endParaRPr>
          </a:p>
        </p:txBody>
      </p:sp>
      <p:sp>
        <p:nvSpPr>
          <p:cNvPr id="9021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9021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9021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9021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animBg="1" autoUpdateAnimBg="0"/>
      <p:bldP spid="902148" grpId="0" autoUpdateAnimBg="0"/>
      <p:bldP spid="9021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021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A512-A55C-164B-83D4-41FD3BA8A1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7F9E-5DA2-E94E-AD21-A3A2A03C9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6F1C-D7E6-E24F-8822-E18B495D8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6F41-4E17-644A-9FFF-A8547B9BA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90E8-BD30-D74B-B966-7ABAB9769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942B-D6F0-EF42-A598-81CB02E02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94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D290-1126-314A-9EA1-DC6F92087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2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90E9-50CA-C44C-BD9F-ACD03B109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5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5DFD-28FB-8F4D-B02C-F4046F403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12C2-5729-A343-9C8A-DB6CBA38BD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678C-40BF-4347-8820-B9F22BAEF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9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7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79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7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7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D9CF60-82C4-1947-94E5-BCF9CF536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79BB-1262-D04F-A80F-AEBAF147E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732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6B51-CC48-8E41-9BAC-6B9A6A61E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92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1148-C40F-BA47-870B-124FC13A4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3780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12D6-8569-BB4F-8576-0B05D48E7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32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1517-E5BF-4E4D-BAA2-861D21345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57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FFC3-F2AE-4646-8B08-18E380A17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452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2B08-43E9-0446-8738-A747B104C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847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7307-3AA9-7A4F-B5EF-9394E1CE5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66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B71D-FBBF-DA49-9922-44F3C1002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58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1C93D-40D6-314E-9E3D-7CC7681FD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258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A05-6518-374B-9BF4-CDF733D37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78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581-133F-2F4D-BC4C-5851101FE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4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4670-BEC5-1A41-B824-D550FDAEA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570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5BDE-B24C-4B4B-ABA2-E79B654EF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6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19A0-EF39-9A41-B776-BAC154A25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3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0D4E70-507F-6844-8309-0FBC68FF84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9723B3D-BF82-AC47-86F5-11710BEE6A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0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718123A-ADBC-3345-9D87-8234B61B65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7049C2-E73B-8040-89A9-8F4BC937531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Aerobic and anaerobic</a:t>
            </a:r>
          </a:p>
          <a:p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 in muscle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2667000"/>
            <a:ext cx="8048625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Three systems of energy transfer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ATP as energy source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Aerobic </a:t>
            </a:r>
            <a:r>
              <a:rPr lang="en-US" sz="2800" b="1" dirty="0" smtClean="0">
                <a:solidFill>
                  <a:srgbClr val="FF9900"/>
                </a:solidFill>
              </a:rPr>
              <a:t>metabolism: red </a:t>
            </a:r>
            <a:r>
              <a:rPr lang="en-US" sz="2800" b="1" dirty="0">
                <a:solidFill>
                  <a:srgbClr val="FF9900"/>
                </a:solidFill>
              </a:rPr>
              <a:t>muscle fibers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Anaerobic metabolism: white muscle fibers 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Cori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Glucose-alanine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Muscle fatigue and endurance in athletes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257300" y="17907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Musculoskeletal Block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|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 Lecture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Dr.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>
                <a:solidFill>
                  <a:schemeClr val="tx1"/>
                </a:solidFill>
                <a:latin typeface="Palatino Linotype" charset="0"/>
              </a:rPr>
              <a:t>white fibers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Suitable for fast, strong contractions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During intense muscle activity (weightlifting, etc.)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supply from blood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quickly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drops</a:t>
            </a:r>
          </a:p>
          <a:p>
            <a:r>
              <a:rPr lang="en-US" sz="3200" dirty="0">
                <a:latin typeface="Palatino Linotype" charset="0"/>
              </a:rPr>
              <a:t>White fibers mainly obtain ATP from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anaerobic glycolysis</a:t>
            </a:r>
          </a:p>
          <a:p>
            <a:r>
              <a:rPr lang="en-US" sz="3200" dirty="0">
                <a:latin typeface="Palatino Linotype" charset="0"/>
              </a:rPr>
              <a:t>Glycogen </a:t>
            </a:r>
            <a:r>
              <a:rPr lang="en-US" sz="3200" dirty="0">
                <a:latin typeface="Palatino Linotype" charset="0"/>
                <a:sym typeface="Wingdings" charset="0"/>
              </a:rPr>
              <a:t> glucose-1-PO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glucose-6-PO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glycolysis  ATP</a:t>
            </a:r>
          </a:p>
          <a:p>
            <a:endParaRPr lang="en-US" sz="3200" baseline="300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  <a:sym typeface="Wingdings" charset="0"/>
              </a:rPr>
              <a:t>NADH+H</a:t>
            </a:r>
            <a:r>
              <a:rPr lang="en-US" sz="3200" baseline="30000">
                <a:latin typeface="Palatino Linotype" charset="0"/>
                <a:sym typeface="Wingdings" charset="0"/>
              </a:rPr>
              <a:t>+ </a:t>
            </a:r>
            <a:r>
              <a:rPr lang="en-US" sz="3200">
                <a:latin typeface="Palatino Linotype" charset="0"/>
                <a:sym typeface="Wingdings" charset="0"/>
              </a:rPr>
              <a:t>is reoxidized to maintain glucose degradation and ATP formation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  <a:sym typeface="Wingdings" charset="0"/>
            </a:endParaRP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  <a:sym typeface="Wingdings" charset="0"/>
              </a:rPr>
              <a:t>Lactate is formed and converted to glucose in liver (Cori cycle)</a:t>
            </a:r>
          </a:p>
        </p:txBody>
      </p:sp>
      <p:sp>
        <p:nvSpPr>
          <p:cNvPr id="889862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>
                <a:solidFill>
                  <a:schemeClr val="tx1"/>
                </a:solidFill>
                <a:latin typeface="Palatino Linotype" charset="0"/>
              </a:rPr>
              <a:t>white fibers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White muscle fibers obtain ATP from anaerobic glycolysis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In anaerobic glycolysis, the glucose is converted to lactate</a:t>
            </a:r>
          </a:p>
          <a:p>
            <a:r>
              <a:rPr lang="en-US" sz="3600">
                <a:latin typeface="Palatino Linotype" charset="0"/>
              </a:rPr>
              <a:t>Lactate in muscle is released into blood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Transported to the liver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7" name="Picture 3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Liver converts lactate into glucose via gluconeogenesis</a:t>
            </a:r>
          </a:p>
          <a:p>
            <a:endParaRPr lang="en-US" sz="3600">
              <a:latin typeface="Palatino Linotype" charset="0"/>
            </a:endParaRP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The newly formed glucose is transported to muscle to be used for energy again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458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Why muscle </a:t>
            </a:r>
            <a:r>
              <a:rPr lang="en-US" sz="3200" dirty="0" smtClean="0">
                <a:latin typeface="Palatino Linotype" charset="0"/>
              </a:rPr>
              <a:t>can</a:t>
            </a:r>
            <a:r>
              <a:rPr lang="en-US" sz="3200" dirty="0" smtClean="0">
                <a:latin typeface="Arial"/>
              </a:rPr>
              <a:t>’</a:t>
            </a:r>
            <a:r>
              <a:rPr lang="en-US" sz="3200" dirty="0" smtClean="0">
                <a:latin typeface="Palatino Linotype" charset="0"/>
              </a:rPr>
              <a:t>t </a:t>
            </a:r>
            <a:r>
              <a:rPr lang="en-US" sz="3200" dirty="0">
                <a:latin typeface="Palatino Linotype" charset="0"/>
              </a:rPr>
              <a:t>produce new glucose from lactate?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Because:</a:t>
            </a:r>
          </a:p>
          <a:p>
            <a:r>
              <a:rPr lang="en-US" sz="3200" dirty="0">
                <a:latin typeface="Palatino Linotype" charset="0"/>
              </a:rPr>
              <a:t>Gluconeogenesis requires much more ATP than is supplied by glycolysis in muscle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deficiencies do not arise in the liver even during intense exercise</a:t>
            </a:r>
          </a:p>
          <a:p>
            <a:r>
              <a:rPr lang="en-US" sz="3200" dirty="0">
                <a:latin typeface="Palatino Linotype" charset="0"/>
              </a:rPr>
              <a:t>Therefore, liver always has sufficient ATP for gluconeogenesis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Muscles produce:</a:t>
            </a:r>
          </a:p>
          <a:p>
            <a:pPr lvl="1"/>
            <a:r>
              <a:rPr lang="en-US" sz="3500">
                <a:latin typeface="Palatino Linotype" charset="0"/>
              </a:rPr>
              <a:t>Pyruvate from glycolysis during exercise and</a:t>
            </a:r>
          </a:p>
          <a:p>
            <a:pPr lvl="1"/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Amino nitrogen (NH</a:t>
            </a:r>
            <a:r>
              <a:rPr lang="en-US" sz="35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) from normal protein degradation</a:t>
            </a:r>
          </a:p>
          <a:p>
            <a:pPr lvl="1"/>
            <a:r>
              <a:rPr lang="en-US" sz="3500">
                <a:latin typeface="Palatino Linotype" charset="0"/>
              </a:rPr>
              <a:t>Pyruvate is converted to alanine in muscle</a:t>
            </a:r>
          </a:p>
          <a:p>
            <a:pPr lvl="2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Pyruvate + NH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 </a:t>
            </a:r>
            <a:r>
              <a:rPr lang="en-US" sz="3200">
                <a:solidFill>
                  <a:srgbClr val="FF9900"/>
                </a:solidFill>
                <a:latin typeface="Palatino Linotype" charset="0"/>
                <a:sym typeface="Wingdings" charset="0"/>
              </a:rPr>
              <a:t>  Alanine</a:t>
            </a:r>
            <a:endParaRPr lang="el-GR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1" name="Picture 6" descr="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5353"/>
          <a:stretch>
            <a:fillRect/>
          </a:stretch>
        </p:blipFill>
        <p:spPr bwMode="auto">
          <a:xfrm>
            <a:off x="266700" y="784225"/>
            <a:ext cx="6705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8989FF"/>
                </a:solidFill>
                <a:latin typeface="Palatino Linotype" charset="0"/>
              </a:rPr>
              <a:t>Three systems of energy transfer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933700" y="5257800"/>
            <a:ext cx="2971800" cy="1349375"/>
          </a:xfrm>
          <a:prstGeom prst="rect">
            <a:avLst/>
          </a:prstGeom>
          <a:solidFill>
            <a:srgbClr val="FFCDCD"/>
          </a:solidFill>
          <a:ln w="38100">
            <a:solidFill>
              <a:srgbClr val="FF717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Phosphocreatine (</a:t>
            </a:r>
            <a:r>
              <a:rPr lang="en-US" sz="2000" dirty="0" err="1">
                <a:solidFill>
                  <a:schemeClr val="bg1"/>
                </a:solidFill>
              </a:rPr>
              <a:t>PCr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3-15 sec.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7048500" y="3244850"/>
            <a:ext cx="3048000" cy="1323439"/>
          </a:xfrm>
          <a:prstGeom prst="rect">
            <a:avLst/>
          </a:prstGeom>
          <a:solidFill>
            <a:srgbClr val="E4D1FF"/>
          </a:solidFill>
          <a:ln w="38100">
            <a:solidFill>
              <a:srgbClr val="9F5D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Glucose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15 sec. to 2 min.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7277100" y="1371600"/>
            <a:ext cx="2743200" cy="1349375"/>
          </a:xfrm>
          <a:prstGeom prst="rect">
            <a:avLst/>
          </a:prstGeom>
          <a:solidFill>
            <a:srgbClr val="FFCF8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Fatty acids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Continuous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Hours</a:t>
            </a: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6286500" y="3603625"/>
            <a:ext cx="609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6819900" y="2003425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3467100" y="4213225"/>
            <a:ext cx="8382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This alanine is transported to liver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Liver converts alanine back to pyruvate</a:t>
            </a:r>
          </a:p>
          <a:p>
            <a:pPr lvl="1"/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Alanine – NH</a:t>
            </a:r>
            <a:r>
              <a:rPr lang="en-US" sz="35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 = Pyruvate</a:t>
            </a:r>
          </a:p>
          <a:p>
            <a:r>
              <a:rPr lang="en-US" sz="3600">
                <a:latin typeface="Palatino Linotype" charset="0"/>
              </a:rPr>
              <a:t>Pyruvate is used in gluconeogenesis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The newly formed glucose is transported to muscle to be used for energy again</a:t>
            </a:r>
            <a:endParaRPr lang="el-GR" sz="36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glucose–alanine cycle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68438"/>
            <a:ext cx="8743950" cy="3006725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3288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988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Muscle fatigue and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47800"/>
            <a:ext cx="87249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Muscle fatigue: Inability of muscle to maintain a particular strength of contraction over time 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Causes: muscle damage, accumulation of lactic acid? (new study shows the opposite)</a:t>
            </a:r>
          </a:p>
          <a:p>
            <a:endParaRPr lang="en-US" sz="3200">
              <a:solidFill>
                <a:srgbClr val="DE8400"/>
              </a:solidFill>
              <a:latin typeface="Palatino Linotype" charset="0"/>
            </a:endParaRPr>
          </a:p>
          <a:p>
            <a:r>
              <a:rPr lang="en-US" sz="3200">
                <a:latin typeface="Palatino Linotype" charset="0"/>
              </a:rPr>
              <a:t>Athletes are trained to achieve high endurance and delayed fatigue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The nucleotide coenzyme 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a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denosine 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t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ri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p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hosphate (ATP)</a:t>
            </a:r>
            <a:r>
              <a:rPr lang="en-US" sz="3200">
                <a:latin typeface="Palatino Linotype" charset="0"/>
              </a:rPr>
              <a:t> is the most important form of chemical energy stored in cells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Breakdown of ATP into ADP+PO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4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releases energy</a:t>
            </a:r>
          </a:p>
          <a:p>
            <a:r>
              <a:rPr lang="en-US" sz="3200">
                <a:latin typeface="Palatino Linotype" charset="0"/>
              </a:rPr>
              <a:t>This energy is used for all body functions (biosynthesis, membrane transport, muscle contraction, etc.)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The main pathway for ATP synthesis is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oxidative phosphorylation</a:t>
            </a:r>
            <a:r>
              <a:rPr lang="en-US" sz="3200">
                <a:latin typeface="Palatino Linotype" charset="0"/>
              </a:rPr>
              <a:t> catalyzed by the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respiratory chain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ATP synthase catalyzes the synthesis of ATP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r>
              <a:rPr lang="en-US" sz="3200">
                <a:latin typeface="Palatino Linotype" charset="0"/>
              </a:rPr>
              <a:t>ADP  +  Pi    </a:t>
            </a:r>
            <a:r>
              <a:rPr lang="en-US" sz="3200">
                <a:latin typeface="Palatino Linotype" charset="0"/>
                <a:sym typeface="Wingdings" charset="0"/>
              </a:rPr>
              <a:t>    ATP</a:t>
            </a:r>
            <a:endParaRPr lang="en-US" sz="3200">
              <a:latin typeface="Palatino Linotype" charset="0"/>
            </a:endParaRP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Muscle contraction requires high level of ATP consumption</a:t>
            </a:r>
          </a:p>
          <a:p>
            <a:pPr>
              <a:buFont typeface="Wingdings" charset="0"/>
              <a:buNone/>
            </a:pPr>
            <a:endParaRPr lang="en-US" sz="3600">
              <a:latin typeface="Palatino Linotype" charset="0"/>
            </a:endParaRP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Without constant resynthesis, the amount of ATP is used up in less than 1 sec. of contraction</a:t>
            </a:r>
          </a:p>
          <a:p>
            <a:endParaRPr lang="en-US" sz="36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grpSp>
        <p:nvGrpSpPr>
          <p:cNvPr id="879622" name="Group 6"/>
          <p:cNvGrpSpPr>
            <a:grpSpLocks noChangeAspect="1"/>
          </p:cNvGrpSpPr>
          <p:nvPr/>
        </p:nvGrpSpPr>
        <p:grpSpPr bwMode="auto">
          <a:xfrm>
            <a:off x="457200" y="1352550"/>
            <a:ext cx="9334500" cy="4667250"/>
            <a:chOff x="1488" y="1296"/>
            <a:chExt cx="3779" cy="2088"/>
          </a:xfrm>
        </p:grpSpPr>
        <p:sp>
          <p:nvSpPr>
            <p:cNvPr id="8796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8" y="1296"/>
              <a:ext cx="3779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79650" name="_s879650"/>
            <p:cNvCxnSpPr>
              <a:cxnSpLocks noChangeShapeType="1"/>
              <a:stCxn id="879649" idx="1"/>
              <a:endCxn id="879635" idx="2"/>
            </p:cNvCxnSpPr>
            <p:nvPr/>
          </p:nvCxnSpPr>
          <p:spPr bwMode="auto">
            <a:xfrm rot="10800000">
              <a:off x="400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48" name="_s879648"/>
            <p:cNvCxnSpPr>
              <a:cxnSpLocks noChangeShapeType="1"/>
              <a:stCxn id="879647" idx="3"/>
              <a:endCxn id="879633" idx="2"/>
            </p:cNvCxnSpPr>
            <p:nvPr/>
          </p:nvCxnSpPr>
          <p:spPr bwMode="auto">
            <a:xfrm flipV="1">
              <a:off x="256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6" name="_s879636"/>
            <p:cNvCxnSpPr>
              <a:cxnSpLocks noChangeShapeType="1"/>
              <a:stCxn id="879635" idx="0"/>
              <a:endCxn id="879626" idx="2"/>
            </p:cNvCxnSpPr>
            <p:nvPr/>
          </p:nvCxnSpPr>
          <p:spPr bwMode="auto">
            <a:xfrm rot="16200000">
              <a:off x="390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4" name="_s879634"/>
            <p:cNvCxnSpPr>
              <a:cxnSpLocks noChangeShapeType="1"/>
              <a:stCxn id="879633" idx="0"/>
              <a:endCxn id="879625" idx="2"/>
            </p:cNvCxnSpPr>
            <p:nvPr/>
          </p:nvCxnSpPr>
          <p:spPr bwMode="auto">
            <a:xfrm rot="16200000">
              <a:off x="264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9" name="_s879629"/>
            <p:cNvCxnSpPr>
              <a:cxnSpLocks noChangeShapeType="1"/>
              <a:stCxn id="879626" idx="0"/>
              <a:endCxn id="879623" idx="2"/>
            </p:cNvCxnSpPr>
            <p:nvPr/>
          </p:nvCxnSpPr>
          <p:spPr bwMode="auto">
            <a:xfrm rot="5400000" flipH="1">
              <a:off x="3586" y="1377"/>
              <a:ext cx="216" cy="629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8" name="_s879628"/>
            <p:cNvCxnSpPr>
              <a:cxnSpLocks noChangeShapeType="1"/>
              <a:stCxn id="879625" idx="0"/>
              <a:endCxn id="879623" idx="2"/>
            </p:cNvCxnSpPr>
            <p:nvPr/>
          </p:nvCxnSpPr>
          <p:spPr bwMode="auto">
            <a:xfrm rot="16200000">
              <a:off x="2956" y="1376"/>
              <a:ext cx="216" cy="631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9623" name="_s879623"/>
            <p:cNvSpPr>
              <a:spLocks noChangeArrowheads="1"/>
            </p:cNvSpPr>
            <p:nvPr/>
          </p:nvSpPr>
          <p:spPr bwMode="auto">
            <a:xfrm>
              <a:off x="2946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FF00"/>
                  </a:solidFill>
                </a:rPr>
                <a:t>Skeletal Muscle</a:t>
              </a:r>
            </a:p>
          </p:txBody>
        </p:sp>
        <p:sp>
          <p:nvSpPr>
            <p:cNvPr id="879625" name="_s879625"/>
            <p:cNvSpPr>
              <a:spLocks noChangeArrowheads="1"/>
            </p:cNvSpPr>
            <p:nvPr/>
          </p:nvSpPr>
          <p:spPr bwMode="auto">
            <a:xfrm>
              <a:off x="231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 Fibers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I)</a:t>
              </a:r>
            </a:p>
          </p:txBody>
        </p:sp>
        <p:sp>
          <p:nvSpPr>
            <p:cNvPr id="879626" name="_s879626"/>
            <p:cNvSpPr>
              <a:spLocks noChangeArrowheads="1"/>
            </p:cNvSpPr>
            <p:nvPr/>
          </p:nvSpPr>
          <p:spPr bwMode="auto">
            <a:xfrm>
              <a:off x="357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White Fibers</a:t>
              </a:r>
            </a:p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II)</a:t>
              </a:r>
            </a:p>
          </p:txBody>
        </p:sp>
        <p:sp>
          <p:nvSpPr>
            <p:cNvPr id="879633" name="_s879633"/>
            <p:cNvSpPr>
              <a:spLocks noChangeArrowheads="1"/>
            </p:cNvSpPr>
            <p:nvPr/>
          </p:nvSpPr>
          <p:spPr bwMode="auto">
            <a:xfrm>
              <a:off x="220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Prolonged effort</a:t>
              </a:r>
            </a:p>
          </p:txBody>
        </p:sp>
        <p:sp>
          <p:nvSpPr>
            <p:cNvPr id="879635" name="_s879635"/>
            <p:cNvSpPr>
              <a:spLocks noChangeArrowheads="1"/>
            </p:cNvSpPr>
            <p:nvPr/>
          </p:nvSpPr>
          <p:spPr bwMode="auto">
            <a:xfrm>
              <a:off x="346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 fast, </a:t>
              </a:r>
            </a:p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strong contractions</a:t>
              </a:r>
            </a:p>
          </p:txBody>
        </p:sp>
        <p:sp>
          <p:nvSpPr>
            <p:cNvPr id="879647" name="_s879647"/>
            <p:cNvSpPr>
              <a:spLocks noChangeArrowheads="1"/>
            </p:cNvSpPr>
            <p:nvPr/>
          </p:nvSpPr>
          <p:spPr bwMode="auto">
            <a:xfrm>
              <a:off x="1488" y="2952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Aerobic metabolism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 O</a:t>
              </a:r>
              <a:r>
                <a:rPr lang="en-US" sz="2300" baseline="-250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 </a:t>
              </a:r>
            </a:p>
          </p:txBody>
        </p:sp>
        <p:sp>
          <p:nvSpPr>
            <p:cNvPr id="879649" name="_s879649"/>
            <p:cNvSpPr>
              <a:spLocks noChangeArrowheads="1"/>
            </p:cNvSpPr>
            <p:nvPr/>
          </p:nvSpPr>
          <p:spPr bwMode="auto">
            <a:xfrm>
              <a:off x="4188" y="2952"/>
              <a:ext cx="1079" cy="431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Anaerobic metabolism</a:t>
              </a:r>
            </a:p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(Without O</a:t>
              </a:r>
              <a:r>
                <a:rPr lang="en-US" sz="21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182563"/>
            <a:ext cx="9858375" cy="50323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Overview of Energy Metabolism in Skeletal Muscle</a:t>
            </a:r>
            <a:endParaRPr lang="en-US" b="0">
              <a:solidFill>
                <a:schemeClr val="tx1"/>
              </a:solidFill>
              <a:latin typeface="Georgia" charset="0"/>
            </a:endParaRPr>
          </a:p>
        </p:txBody>
      </p:sp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8336"/>
          <a:stretch>
            <a:fillRect/>
          </a:stretch>
        </p:blipFill>
        <p:spPr bwMode="auto">
          <a:xfrm>
            <a:off x="461963" y="1033463"/>
            <a:ext cx="9482137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Aerobic metabolism in </a:t>
            </a:r>
            <a:r>
              <a:rPr lang="en-US" sz="4000">
                <a:solidFill>
                  <a:srgbClr val="FF3300"/>
                </a:solidFill>
                <a:latin typeface="Palatino Linotype" charset="0"/>
              </a:rPr>
              <a:t>red fibers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Suitable for prolonged effort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Red fibers obtain their ATP mainly from fatty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acids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Fatty acids are broken down by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-oxidation, TCA cycle, and the respiratory chain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Red color is due to myoglobin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Higher O</a:t>
            </a:r>
            <a:r>
              <a:rPr lang="en-US" sz="3200" baseline="-25000" dirty="0">
                <a:latin typeface="Palatino Linotype" charset="0"/>
              </a:rPr>
              <a:t>2</a:t>
            </a:r>
            <a:r>
              <a:rPr lang="en-US" sz="3200" dirty="0">
                <a:latin typeface="Palatino Linotype" charset="0"/>
              </a:rPr>
              <a:t> affinity than hemoglobin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Releases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when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level drops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85" name="Picture 9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imes New Roman"/>
        <a:ea typeface="ＭＳ Ｐゴシック"/>
        <a:cs typeface="Arial"/>
      </a:majorFont>
      <a:minorFont>
        <a:latin typeface="Georgi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3914</TotalTime>
  <Words>627</Words>
  <Application>Microsoft Macintosh PowerPoint</Application>
  <PresentationFormat>35mm Slides</PresentationFormat>
  <Paragraphs>113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Generic</vt:lpstr>
      <vt:lpstr>1_voet_template2</vt:lpstr>
      <vt:lpstr>Blank</vt:lpstr>
      <vt:lpstr>1_Blank</vt:lpstr>
      <vt:lpstr>1_Generic</vt:lpstr>
      <vt:lpstr>PowerPoint Presentation</vt:lpstr>
      <vt:lpstr>Three systems of energy transfer</vt:lpstr>
      <vt:lpstr>ATP as energy source</vt:lpstr>
      <vt:lpstr>ATP as energy source</vt:lpstr>
      <vt:lpstr>Energy metabolism in muscle</vt:lpstr>
      <vt:lpstr>Energy metabolism in muscle</vt:lpstr>
      <vt:lpstr>Overview of Energy Metabolism in Skeletal Muscle</vt:lpstr>
      <vt:lpstr>Aerobic metabolism in red fibers</vt:lpstr>
      <vt:lpstr>PowerPoint Presentation</vt:lpstr>
      <vt:lpstr>Anaerobic metabolism in white fibers</vt:lpstr>
      <vt:lpstr>PowerPoint Presentation</vt:lpstr>
      <vt:lpstr>Anaerobic metabolism in white fibers</vt:lpstr>
      <vt:lpstr>The Cori Cycle</vt:lpstr>
      <vt:lpstr>PowerPoint Presentation</vt:lpstr>
      <vt:lpstr>The Cori cycle</vt:lpstr>
      <vt:lpstr>PowerPoint Presentation</vt:lpstr>
      <vt:lpstr>The Cori Cycle</vt:lpstr>
      <vt:lpstr>The glucose-alanine cycle</vt:lpstr>
      <vt:lpstr>PowerPoint Presentation</vt:lpstr>
      <vt:lpstr>The glucose-alanine cycle</vt:lpstr>
      <vt:lpstr>PowerPoint Presentation</vt:lpstr>
      <vt:lpstr>The glucose–alanine cycle</vt:lpstr>
      <vt:lpstr>PowerPoint Presentation</vt:lpstr>
      <vt:lpstr>Muscle fatigue and endurance in athletes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UG</cp:lastModifiedBy>
  <cp:revision>344</cp:revision>
  <cp:lastPrinted>1601-01-01T00:00:00Z</cp:lastPrinted>
  <dcterms:created xsi:type="dcterms:W3CDTF">2001-02-07T02:23:56Z</dcterms:created>
  <dcterms:modified xsi:type="dcterms:W3CDTF">2012-12-16T04:54:11Z</dcterms:modified>
</cp:coreProperties>
</file>