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31"/>
  </p:notesMasterIdLst>
  <p:sldIdLst>
    <p:sldId id="256" r:id="rId4"/>
    <p:sldId id="304" r:id="rId5"/>
    <p:sldId id="303" r:id="rId6"/>
    <p:sldId id="257" r:id="rId7"/>
    <p:sldId id="297" r:id="rId8"/>
    <p:sldId id="260" r:id="rId9"/>
    <p:sldId id="259" r:id="rId10"/>
    <p:sldId id="262" r:id="rId11"/>
    <p:sldId id="298" r:id="rId12"/>
    <p:sldId id="263" r:id="rId13"/>
    <p:sldId id="269" r:id="rId14"/>
    <p:sldId id="265" r:id="rId15"/>
    <p:sldId id="280" r:id="rId16"/>
    <p:sldId id="281" r:id="rId17"/>
    <p:sldId id="285" r:id="rId18"/>
    <p:sldId id="299" r:id="rId19"/>
    <p:sldId id="283" r:id="rId20"/>
    <p:sldId id="289" r:id="rId21"/>
    <p:sldId id="286" r:id="rId22"/>
    <p:sldId id="287" r:id="rId23"/>
    <p:sldId id="288" r:id="rId24"/>
    <p:sldId id="300" r:id="rId25"/>
    <p:sldId id="301" r:id="rId26"/>
    <p:sldId id="302" r:id="rId27"/>
    <p:sldId id="295" r:id="rId28"/>
    <p:sldId id="296" r:id="rId29"/>
    <p:sldId id="268"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99FF"/>
    <a:srgbClr val="532476"/>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344" y="-7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22/02/1435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extLst>
      <p:ext uri="{BB962C8B-B14F-4D97-AF65-F5344CB8AC3E}">
        <p14:creationId xmlns:p14="http://schemas.microsoft.com/office/powerpoint/2010/main" val="3169550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18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22/02/1435</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22/02/1435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22/02/1435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222625" y="304800"/>
            <a:ext cx="11909425" cy="4724400"/>
            <a:chOff x="-2030" y="192"/>
            <a:chExt cx="7502" cy="2976"/>
          </a:xfrm>
        </p:grpSpPr>
        <p:sp>
          <p:nvSpPr>
            <p:cNvPr id="7885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sp>
          <p:nvSpPr>
            <p:cNvPr id="788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88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grpSp>
      <p:sp>
        <p:nvSpPr>
          <p:cNvPr id="788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8856"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8857"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8858" name="Rectangle 10"/>
          <p:cNvSpPr>
            <a:spLocks noGrp="1" noChangeArrowheads="1"/>
          </p:cNvSpPr>
          <p:nvPr>
            <p:ph type="sldNum" sz="quarter" idx="4"/>
          </p:nvPr>
        </p:nvSpPr>
        <p:spPr/>
        <p:txBody>
          <a:bodyPr/>
          <a:lstStyle>
            <a:lvl1pPr>
              <a:defRPr/>
            </a:lvl1pPr>
          </a:lstStyle>
          <a:p>
            <a:fld id="{5253535F-A5D3-4627-9BF5-B9E73799E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29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AB4F5-6E0E-4547-A9F6-72475F94A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5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E2A0F-7D25-4458-BB62-FEF770C8D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79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A882BA-E0B2-41DE-A14C-00CDF9FC2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48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E20CD9-235F-4CDC-93AB-76EB1ED386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18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327D85-B11B-41C2-A023-8C9A37312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89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2CE40-53F6-43E2-96E5-D2A960941A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685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E58F3-3440-4403-B853-7C6671C75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22/02/1435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683B8B-1ABA-45EA-A2C7-E745F7E90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23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B9CE4-31DF-4F28-8FD2-560C8BEEB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60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01B01-C75D-4BEA-A0F8-3537DB0FB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41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fld id="{BE78E56E-F3D2-4683-B67E-FAB608176E55}" type="datetime1">
              <a:rPr lang="en-US">
                <a:solidFill>
                  <a:srgbClr val="464653"/>
                </a:solidFill>
              </a:rPr>
              <a:pPr/>
              <a:t>12/25/2013</a:t>
            </a:fld>
            <a:endParaRPr 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8FEC3A8-1270-4E8E-82CC-7E9A379EB7C3}"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8234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ED287AC-F603-461C-8FE4-C51B937CF286}" type="datetime1">
              <a:rPr lang="en-US">
                <a:solidFill>
                  <a:srgbClr val="464653"/>
                </a:solidFill>
              </a:rPr>
              <a:pPr/>
              <a:t>12/25/2013</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FCAA249C-42CC-4F9A-927D-88AAC2E3850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9829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0D4F6754-3506-4586-897B-1C67603F9D24}" type="datetime1">
              <a:rPr lang="en-US">
                <a:solidFill>
                  <a:srgbClr val="DDE9EC"/>
                </a:solidFill>
              </a:rPr>
              <a:pPr/>
              <a:t>12/25/2013</a:t>
            </a:fld>
            <a:endParaRPr 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BDA46747-1FC8-4A0E-A903-7E0E65C7F1E7}"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2581843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D909EF5F-3618-414B-9CF4-31C92BE96791}" type="datetime1">
              <a:rPr lang="en-US">
                <a:solidFill>
                  <a:srgbClr val="464653"/>
                </a:solidFill>
              </a:rPr>
              <a:pPr/>
              <a:t>12/25/2013</a:t>
            </a:fld>
            <a:endParaRPr 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8EA0057B-9E3C-4D35-964A-ABBCF8AF575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4336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4F123A7B-E67F-40E4-A151-4190E8D5ADF4}" type="datetime1">
              <a:rPr lang="en-US">
                <a:solidFill>
                  <a:srgbClr val="464653"/>
                </a:solidFill>
              </a:rPr>
              <a:pPr/>
              <a:t>12/25/2013</a:t>
            </a:fld>
            <a:endParaRPr 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15764BCE-4727-43A2-B291-2AC90D5337A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2023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F3A4F021-262F-44A6-AAAE-BBD8274B5044}" type="datetime1">
              <a:rPr lang="en-US">
                <a:solidFill>
                  <a:srgbClr val="464653"/>
                </a:solidFill>
              </a:rPr>
              <a:pPr/>
              <a:t>12/25/2013</a:t>
            </a:fld>
            <a:endParaRPr 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fld id="{A541DB45-3AB4-4676-AA6A-210E125AB90C}"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1955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fld id="{54981554-EE9A-43A1-BCFC-D6E2499CF75E}" type="datetime1">
              <a:rPr lang="en-US">
                <a:solidFill>
                  <a:srgbClr val="464653"/>
                </a:solidFill>
              </a:rPr>
              <a:pPr/>
              <a:t>12/25/2013</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fld id="{B3D7A387-A163-4377-9DF4-4A7AFF8AB6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43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22/02/1435</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dirty="0">
              <a:solidFill>
                <a:prstClr val="black"/>
              </a:solidFill>
              <a:ea typeface="ＭＳ Ｐゴシック"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32BA2F30-FE75-467E-8DAE-BCABFD3BBEA1}" type="datetime1">
              <a:rPr lang="en-US">
                <a:solidFill>
                  <a:srgbClr val="464653"/>
                </a:solidFill>
              </a:rPr>
              <a:pPr/>
              <a:t>12/25/2013</a:t>
            </a:fld>
            <a:endParaRPr 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fld id="{F0E87098-4C9E-4BA1-8FB0-96567FAF366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82614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white"/>
              </a:solidFill>
              <a:ea typeface="ＭＳ Ｐゴシック"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FC5FBD6-D3C9-4B80-BB3C-C68E579B2507}" type="datetime1">
              <a:rPr lang="en-US">
                <a:solidFill>
                  <a:srgbClr val="DDE9EC"/>
                </a:solidFill>
              </a:rPr>
              <a:pPr/>
              <a:t>12/25/2013</a:t>
            </a:fld>
            <a:endParaRPr 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fld id="{D072D620-EF04-4560-B575-72F3F883D8D0}"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18278554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9265FDF-D21F-4E14-9FA6-4409F99448BA}" type="datetime1">
              <a:rPr lang="en-US">
                <a:solidFill>
                  <a:srgbClr val="464653"/>
                </a:solidFill>
              </a:rPr>
              <a:pPr/>
              <a:t>12/25/2013</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8211269C-8EC3-4B21-B658-5C9FD423B741}"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57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48F1B4-0A1D-461C-840B-FF30AF4B4104}" type="datetime1">
              <a:rPr lang="en-US">
                <a:solidFill>
                  <a:srgbClr val="464653"/>
                </a:solidFill>
              </a:rPr>
              <a:pPr/>
              <a:t>12/25/2013</a:t>
            </a:fld>
            <a:endParaRPr 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fld id="{A7A8EF2A-E523-4937-B598-B02333261467}"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5421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46275"/>
            <a:ext cx="8485188" cy="4114800"/>
          </a:xfrm>
        </p:spPr>
        <p:txBody>
          <a:bodyPr>
            <a:normAutofit/>
          </a:bodyPr>
          <a:lstStyle/>
          <a:p>
            <a:pPr lvl="0"/>
            <a:endParaRPr lang="en-US" noProof="0" smtClean="0"/>
          </a:p>
        </p:txBody>
      </p:sp>
      <p:sp>
        <p:nvSpPr>
          <p:cNvPr id="4"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5"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6" name="Rectangle 37"/>
          <p:cNvSpPr>
            <a:spLocks noGrp="1" noChangeArrowheads="1"/>
          </p:cNvSpPr>
          <p:nvPr>
            <p:ph type="sldNum" sz="quarter" idx="12"/>
          </p:nvPr>
        </p:nvSpPr>
        <p:spPr/>
        <p:txBody>
          <a:bodyPr/>
          <a:lstStyle>
            <a:lvl1pPr>
              <a:defRPr/>
            </a:lvl1pPr>
          </a:lstStyle>
          <a:p>
            <a:fld id="{68A42EE4-FB43-4A55-88F7-789979F90B0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2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46275"/>
            <a:ext cx="41656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775200" y="1946275"/>
            <a:ext cx="41671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6"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7" name="Rectangle 37"/>
          <p:cNvSpPr>
            <a:spLocks noGrp="1" noChangeArrowheads="1"/>
          </p:cNvSpPr>
          <p:nvPr>
            <p:ph type="sldNum" sz="quarter" idx="12"/>
          </p:nvPr>
        </p:nvSpPr>
        <p:spPr/>
        <p:txBody>
          <a:bodyPr/>
          <a:lstStyle>
            <a:lvl1pPr>
              <a:defRPr/>
            </a:lvl1pPr>
          </a:lstStyle>
          <a:p>
            <a:fld id="{037A5969-6C70-4735-A7AF-8BE8F6EDF94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53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22/02/1435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22/02/1435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22/02/1435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22/02/1435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22/02/1435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22/02/1435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22/02/1435</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238500" y="0"/>
            <a:ext cx="11925300" cy="3810000"/>
            <a:chOff x="-2040" y="0"/>
            <a:chExt cx="7512" cy="2400"/>
          </a:xfrm>
        </p:grpSpPr>
        <p:sp>
          <p:nvSpPr>
            <p:cNvPr id="778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78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sp>
          <p:nvSpPr>
            <p:cNvPr id="7782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grpSp>
      <p:sp>
        <p:nvSpPr>
          <p:cNvPr id="778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lgn="l" rtl="0" fontAlgn="base">
              <a:spcBef>
                <a:spcPct val="0"/>
              </a:spcBef>
              <a:spcAft>
                <a:spcPct val="0"/>
              </a:spcAft>
            </a:pPr>
            <a:endParaRPr lang="en-US">
              <a:solidFill>
                <a:srgbClr val="000000"/>
              </a:solidFill>
            </a:endParaRPr>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rtl="0" fontAlgn="base">
              <a:spcBef>
                <a:spcPct val="0"/>
              </a:spcBef>
              <a:spcAft>
                <a:spcPct val="0"/>
              </a:spcAft>
            </a:pPr>
            <a:endParaRPr lang="en-US">
              <a:solidFill>
                <a:srgbClr val="000000"/>
              </a:solidFill>
            </a:endParaRPr>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rtl="0" fontAlgn="base">
              <a:spcBef>
                <a:spcPct val="0"/>
              </a:spcBef>
              <a:spcAft>
                <a:spcPct val="0"/>
              </a:spcAft>
            </a:pPr>
            <a:fld id="{3ADCAD73-5400-441E-B7D7-05196946373F}"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306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227FA08E-586E-4B9E-869D-80712832B87F}" type="datetime1">
              <a:rPr lang="en-US" smtClean="0">
                <a:solidFill>
                  <a:srgbClr val="464653"/>
                </a:solidFill>
                <a:ea typeface="ＭＳ Ｐゴシック" charset="-128"/>
              </a:rPr>
              <a:pPr algn="l" defTabSz="457200" rtl="0" fontAlgn="base">
                <a:spcBef>
                  <a:spcPct val="0"/>
                </a:spcBef>
                <a:spcAft>
                  <a:spcPct val="0"/>
                </a:spcAft>
              </a:pPr>
              <a:t>12/25/2013</a:t>
            </a:fld>
            <a:endParaRPr lang="en-US" smtClean="0">
              <a:solidFill>
                <a:srgbClr val="464653"/>
              </a:solidFill>
              <a:ea typeface="ＭＳ Ｐゴシック" charset="-128"/>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rtl="0">
              <a:defRPr/>
            </a:pPr>
            <a:endParaRPr 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4F016A2A-FA84-4C56-A399-EAD2297F8FBB}" type="slidenum">
              <a:rPr lang="en-US" smtClean="0">
                <a:solidFill>
                  <a:srgbClr val="464653"/>
                </a:solidFill>
                <a:ea typeface="ＭＳ Ｐゴシック" charset="-128"/>
              </a:rPr>
              <a:pPr algn="l" defTabSz="457200" rtl="0" fontAlgn="base">
                <a:spcBef>
                  <a:spcPct val="0"/>
                </a:spcBef>
                <a:spcAft>
                  <a:spcPct val="0"/>
                </a:spcAft>
              </a:pPr>
              <a:t>‹#›</a:t>
            </a:fld>
            <a:endParaRPr lang="en-US" smtClean="0">
              <a:solidFill>
                <a:srgbClr val="464653"/>
              </a:solidFill>
              <a:ea typeface="ＭＳ Ｐゴシック"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Tree>
    <p:extLst>
      <p:ext uri="{BB962C8B-B14F-4D97-AF65-F5344CB8AC3E}">
        <p14:creationId xmlns:p14="http://schemas.microsoft.com/office/powerpoint/2010/main" val="219525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162.129.70.33/images/impetigo_1_021223.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solidFill>
                  <a:srgbClr val="FFFF00"/>
                </a:solidFill>
                <a:latin typeface="Footlight MT Light" pitchFamily="18" charset="0"/>
                <a:ea typeface="Batang" pitchFamily="18" charset="-127"/>
              </a:rPr>
              <a:t>Skin and Soft-Tissue Infections</a:t>
            </a:r>
            <a:endParaRPr lang="ar-SA" b="1" dirty="0">
              <a:solidFill>
                <a:srgbClr val="FFFF00"/>
              </a:solidFill>
              <a:latin typeface="Footlight MT Light" pitchFamily="18" charset="0"/>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Footlight MT Light" pitchFamily="18" charset="0"/>
                <a:ea typeface="Batang" pitchFamily="18" charset="-127"/>
                <a:cs typeface="Andalus" pitchFamily="18" charset="-78"/>
              </a:rPr>
              <a:t>IMPETIGO</a:t>
            </a:r>
            <a:r>
              <a:rPr lang="en-US" sz="1800" b="1" dirty="0" smtClean="0">
                <a:solidFill>
                  <a:srgbClr val="7030A0"/>
                </a:solidFill>
                <a:latin typeface="Footlight MT Light" pitchFamily="18" charset="0"/>
                <a:ea typeface="Batang" pitchFamily="18" charset="-127"/>
              </a:rPr>
              <a:t>, </a:t>
            </a:r>
            <a:r>
              <a:rPr lang="en-US" sz="1600" b="1" dirty="0" smtClean="0">
                <a:solidFill>
                  <a:srgbClr val="7030A0"/>
                </a:solidFill>
                <a:latin typeface="Footlight MT Light" pitchFamily="18" charset="0"/>
              </a:rPr>
              <a:t>ABSCESSES, CELLULITIS, AND ERYSIPELA</a:t>
            </a: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smtClean="0">
                <a:solidFill>
                  <a:schemeClr val="bg1"/>
                </a:solidFill>
                <a:latin typeface="+mj-lt"/>
                <a:cs typeface="+mj-cs"/>
              </a:rPr>
              <a:t>Erysipelas </a:t>
            </a:r>
            <a:r>
              <a:rPr lang="en-US" b="1" i="1" u="sng" dirty="0" err="1" smtClean="0">
                <a:solidFill>
                  <a:schemeClr val="bg1"/>
                </a:solidFill>
                <a:latin typeface="+mj-lt"/>
                <a:cs typeface="+mj-cs"/>
              </a:rPr>
              <a:t>andCellulitis</a:t>
            </a:r>
            <a:r>
              <a:rPr lang="en-US" b="1" i="1" u="sng" dirty="0" smtClean="0">
                <a:solidFill>
                  <a:schemeClr val="bg1"/>
                </a:solidFill>
                <a:latin typeface="+mj-lt"/>
                <a:cs typeface="+mj-cs"/>
              </a:rPr>
              <a:t>.</a:t>
            </a:r>
          </a:p>
          <a:p>
            <a:pPr algn="l" rtl="0">
              <a:buNone/>
            </a:pPr>
            <a:endParaRPr lang="en-US" b="1" i="1" u="sng" dirty="0" smtClean="0">
              <a:solidFill>
                <a:srgbClr val="FF0000"/>
              </a:solidFill>
              <a:latin typeface="+mj-lt"/>
              <a:cs typeface="+mj-cs"/>
            </a:endParaRPr>
          </a:p>
          <a:p>
            <a:pPr lvl="1" algn="l" rtl="0"/>
            <a:r>
              <a:rPr lang="en-US" sz="2000" dirty="0" smtClean="0">
                <a:latin typeface="Andalus" pitchFamily="18" charset="-78"/>
                <a:cs typeface="Andalus" pitchFamily="18" charset="-78"/>
              </a:rPr>
              <a:t>Diffuse spreading skin infections, excluding infections associated with underlying suppurative foci</a:t>
            </a:r>
          </a:p>
          <a:p>
            <a:pPr lvl="1" algn="l" rtl="0"/>
            <a:r>
              <a:rPr lang="en-US" sz="2200" dirty="0" smtClean="0">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chemeClr val="bg1"/>
                </a:solidFill>
                <a:latin typeface="Andalus" pitchFamily="18" charset="-78"/>
                <a:cs typeface="Andalus" pitchFamily="18" charset="-78"/>
              </a:rPr>
              <a:t>Erysipelas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n-US" dirty="0" smtClean="0">
                <a:latin typeface="Andalus" pitchFamily="18" charset="-78"/>
                <a:cs typeface="Andalus" pitchFamily="18" charset="-78"/>
              </a:rPr>
              <a:t>b-hemolytic streptococci ( group A or </a:t>
            </a:r>
            <a:r>
              <a:rPr lang="en-US" b="1" i="1" dirty="0" smtClean="0">
                <a:solidFill>
                  <a:srgbClr val="FFFF00"/>
                </a:solidFill>
                <a:latin typeface="Andalus" pitchFamily="18" charset="-78"/>
                <a:cs typeface="Andalus" pitchFamily="18" charset="-78"/>
              </a:rPr>
              <a:t>S. </a:t>
            </a:r>
            <a:r>
              <a:rPr lang="en-US" b="1" i="1" dirty="0" err="1" smtClean="0">
                <a:solidFill>
                  <a:srgbClr val="FFFF00"/>
                </a:solidFill>
                <a:latin typeface="Andalus" pitchFamily="18" charset="-78"/>
                <a:cs typeface="Andalus" pitchFamily="18" charset="-78"/>
              </a:rPr>
              <a:t>pyogenes</a:t>
            </a:r>
            <a:r>
              <a:rPr lang="en-US" i="1" dirty="0" smtClean="0">
                <a:solidFill>
                  <a:srgbClr val="FFFF00"/>
                </a:solidFill>
              </a:rPr>
              <a:t>.</a:t>
            </a:r>
            <a:r>
              <a:rPr lang="en-US" dirty="0" smtClean="0">
                <a:solidFill>
                  <a:srgbClr val="FFFF00"/>
                </a:solidFill>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10</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chemeClr val="bg1"/>
                </a:solidFill>
                <a:latin typeface="Footlight MT Light" pitchFamily="18" charset="0"/>
                <a:cs typeface="Andalus" pitchFamily="18" charset="-78"/>
              </a:rPr>
              <a:t>Cellulitis</a:t>
            </a:r>
            <a:endParaRPr lang="en-US" sz="2400" b="1" dirty="0" smtClean="0">
              <a:solidFill>
                <a:schemeClr val="bg1"/>
              </a:solidFill>
              <a:latin typeface="Footlight MT Light" pitchFamily="18" charset="0"/>
              <a:cs typeface="Andalus" pitchFamily="18" charset="-78"/>
            </a:endParaRPr>
          </a:p>
          <a:p>
            <a:pPr lvl="1" algn="l" rtl="0"/>
            <a:r>
              <a:rPr lang="en-US" sz="2000" dirty="0" smtClean="0">
                <a:solidFill>
                  <a:schemeClr val="tx1"/>
                </a:solidFill>
                <a:latin typeface="Footlight MT Light"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Footlight MT Light" pitchFamily="18" charset="0"/>
                <a:cs typeface="Times New Roman" pitchFamily="18" charset="0"/>
              </a:rPr>
              <a:t>β-hemolytic streptococci</a:t>
            </a:r>
            <a:r>
              <a:rPr lang="en-US" dirty="0" smtClean="0">
                <a:latin typeface="Footlight MT Light" pitchFamily="18" charset="0"/>
                <a:cs typeface="Times New Roman" pitchFamily="18" charset="0"/>
              </a:rPr>
              <a:t>, Group A streptococci, and group B streptococci-</a:t>
            </a:r>
            <a:r>
              <a:rPr lang="en-US" dirty="0" smtClean="0">
                <a:solidFill>
                  <a:srgbClr val="FFFF00"/>
                </a:solidFill>
                <a:latin typeface="Footlight MT Light" pitchFamily="18" charset="0"/>
                <a:cs typeface="Times New Roman" pitchFamily="18" charset="0"/>
              </a:rPr>
              <a:t>diabetics</a:t>
            </a:r>
            <a:endParaRPr lang="en-US" i="1" dirty="0" smtClean="0">
              <a:solidFill>
                <a:srgbClr val="FFFF00"/>
              </a:solidFill>
              <a:latin typeface="Footlight MT Light" pitchFamily="18" charset="0"/>
              <a:cs typeface="Times New Roman" pitchFamily="18" charset="0"/>
            </a:endParaRPr>
          </a:p>
          <a:p>
            <a:pPr lvl="2" algn="l" rtl="0"/>
            <a:r>
              <a:rPr lang="en-US" b="1" i="1" u="sng" dirty="0" smtClean="0">
                <a:solidFill>
                  <a:srgbClr val="FF0000"/>
                </a:solidFill>
                <a:latin typeface="Footlight MT Light" pitchFamily="18" charset="0"/>
                <a:cs typeface="Times New Roman" pitchFamily="18" charset="0"/>
              </a:rPr>
              <a:t>S. aureus  </a:t>
            </a:r>
            <a:r>
              <a:rPr lang="en-US" dirty="0" smtClean="0">
                <a:latin typeface="Footlight MT Light" pitchFamily="18" charset="0"/>
                <a:cs typeface="Times New Roman" pitchFamily="18" charset="0"/>
              </a:rPr>
              <a:t>:  commonly causes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penetrating trauma.</a:t>
            </a:r>
          </a:p>
          <a:p>
            <a:pPr lvl="2" algn="l" rtl="0"/>
            <a:r>
              <a:rPr lang="en-US" b="1" i="1" dirty="0" err="1" smtClean="0">
                <a:solidFill>
                  <a:srgbClr val="FF0000"/>
                </a:solidFill>
                <a:latin typeface="Footlight MT Light" pitchFamily="18" charset="0"/>
                <a:cs typeface="Times New Roman" pitchFamily="18" charset="0"/>
              </a:rPr>
              <a:t>Haemophilus</a:t>
            </a:r>
            <a:r>
              <a:rPr lang="en-US" b="1" i="1" dirty="0" smtClean="0">
                <a:solidFill>
                  <a:srgbClr val="FF0000"/>
                </a:solidFill>
                <a:latin typeface="Footlight MT Light" pitchFamily="18" charset="0"/>
                <a:cs typeface="Times New Roman" pitchFamily="18" charset="0"/>
              </a:rPr>
              <a:t> </a:t>
            </a:r>
            <a:r>
              <a:rPr lang="en-US" b="1" i="1" dirty="0" err="1" smtClean="0">
                <a:solidFill>
                  <a:srgbClr val="FF0000"/>
                </a:solidFill>
                <a:latin typeface="Footlight MT Light" pitchFamily="18" charset="0"/>
                <a:cs typeface="Times New Roman" pitchFamily="18" charset="0"/>
              </a:rPr>
              <a:t>influenzae</a:t>
            </a:r>
            <a:r>
              <a:rPr lang="en-US" b="1" i="1" dirty="0" smtClean="0">
                <a:solidFill>
                  <a:srgbClr val="FF0000"/>
                </a:solidFill>
                <a:latin typeface="Footlight MT Light" pitchFamily="18" charset="0"/>
                <a:cs typeface="Times New Roman" pitchFamily="18" charset="0"/>
              </a:rPr>
              <a:t>  </a:t>
            </a:r>
            <a:r>
              <a:rPr lang="en-US" dirty="0" err="1" smtClean="0">
                <a:latin typeface="Footlight MT Light" pitchFamily="18" charset="0"/>
                <a:cs typeface="Times New Roman" pitchFamily="18" charset="0"/>
              </a:rPr>
              <a:t>periorbital</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in children</a:t>
            </a:r>
          </a:p>
          <a:p>
            <a:pPr lvl="2" algn="l" rtl="0"/>
            <a:r>
              <a:rPr lang="en-US" dirty="0" smtClean="0">
                <a:latin typeface="Footlight MT Light"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Footlight MT Light" pitchFamily="18" charset="0"/>
                <a:cs typeface="Times New Roman" pitchFamily="18" charset="0"/>
              </a:rPr>
              <a:t>CA-MRSA</a:t>
            </a:r>
          </a:p>
          <a:p>
            <a:pPr lvl="3" algn="l" rtl="0"/>
            <a:r>
              <a:rPr lang="en-US" dirty="0" smtClean="0">
                <a:latin typeface="Footlight MT Light" pitchFamily="18" charset="0"/>
                <a:cs typeface="Andalus" pitchFamily="18" charset="-78"/>
              </a:rPr>
              <a:t>Carry  Panton-Valentine </a:t>
            </a:r>
            <a:r>
              <a:rPr lang="en-US" dirty="0" err="1" smtClean="0">
                <a:latin typeface="Footlight MT Light" pitchFamily="18" charset="0"/>
                <a:cs typeface="Andalus" pitchFamily="18" charset="-78"/>
              </a:rPr>
              <a:t>leukocidin</a:t>
            </a:r>
            <a:r>
              <a:rPr lang="en-US" dirty="0" smtClean="0">
                <a:latin typeface="Footlight MT Light" pitchFamily="18" charset="0"/>
                <a:cs typeface="Andalus" pitchFamily="18" charset="-78"/>
              </a:rPr>
              <a:t> gene</a:t>
            </a:r>
          </a:p>
          <a:p>
            <a:pPr lvl="3" algn="l" rtl="0"/>
            <a:r>
              <a:rPr lang="en-US" dirty="0" smtClean="0">
                <a:latin typeface="Footlight MT Light" pitchFamily="18" charset="0"/>
                <a:cs typeface="Andalus" pitchFamily="18" charset="-78"/>
              </a:rPr>
              <a:t>More sensitive to antibiotics</a:t>
            </a:r>
          </a:p>
          <a:p>
            <a:pPr lvl="3" algn="l" rtl="0"/>
            <a:r>
              <a:rPr lang="en-US" dirty="0" smtClean="0">
                <a:latin typeface="Footlight MT Light" pitchFamily="18" charset="0"/>
                <a:cs typeface="Andalus" pitchFamily="18" charset="-78"/>
              </a:rPr>
              <a:t>Can lead to sever skin and soft tissue infection or septic shock</a:t>
            </a:r>
          </a:p>
          <a:p>
            <a:pPr lvl="3" algn="l" rtl="0"/>
            <a:endParaRPr lang="en-US" dirty="0" smtClean="0">
              <a:latin typeface="Footlight MT Light" pitchFamily="18" charset="0"/>
              <a:cs typeface="Times New Roman" pitchFamily="18" charset="0"/>
            </a:endParaRPr>
          </a:p>
          <a:p>
            <a:endParaRPr lang="ar-SA" dirty="0">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11</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771347" y="692696"/>
            <a:ext cx="1372653" cy="1440160"/>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804994" y="2132856"/>
            <a:ext cx="1339006" cy="1584176"/>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Diagnosis and Treatment </a:t>
            </a: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p:txBody>
          <a:bodyPr>
            <a:normAutofit/>
          </a:bodyPr>
          <a:lstStyle/>
          <a:p>
            <a:pPr algn="l" rtl="0"/>
            <a:r>
              <a:rPr lang="en-US" sz="2400" dirty="0" smtClean="0">
                <a:latin typeface="Footlight MT Light" pitchFamily="18" charset="0"/>
                <a:cs typeface="Times New Roman" pitchFamily="18" charset="0"/>
              </a:rPr>
              <a:t>Clinical diagnosis Symptoms and Signs</a:t>
            </a:r>
          </a:p>
          <a:p>
            <a:pPr algn="l" rtl="0"/>
            <a:r>
              <a:rPr lang="en-US" sz="2400" dirty="0" smtClean="0">
                <a:latin typeface="Footlight MT Light" pitchFamily="18" charset="0"/>
                <a:cs typeface="Times New Roman" pitchFamily="18" charset="0"/>
              </a:rPr>
              <a:t>High WBCs, blood culture rarely needed</a:t>
            </a:r>
          </a:p>
          <a:p>
            <a:pPr algn="l" rtl="0"/>
            <a:r>
              <a:rPr lang="en-US" sz="2400" dirty="0" smtClean="0">
                <a:latin typeface="Footlight MT Light" pitchFamily="18" charset="0"/>
                <a:cs typeface="Times New Roman" pitchFamily="18" charset="0"/>
              </a:rPr>
              <a:t>Aspiration and biopsy might be needed in diabetes mellitus, malignancy, animal bites, </a:t>
            </a:r>
            <a:r>
              <a:rPr lang="en-US" sz="2400" dirty="0" err="1" smtClean="0">
                <a:latin typeface="Footlight MT Light" pitchFamily="18" charset="0"/>
                <a:cs typeface="Times New Roman" pitchFamily="18" charset="0"/>
              </a:rPr>
              <a:t>neutropenia</a:t>
            </a:r>
            <a:r>
              <a:rPr lang="en-US" sz="2400" dirty="0" smtClean="0">
                <a:latin typeface="Footlight MT Light" pitchFamily="18" charset="0"/>
                <a:cs typeface="Times New Roman" pitchFamily="18" charset="0"/>
              </a:rPr>
              <a:t> (</a:t>
            </a:r>
            <a:r>
              <a:rPr lang="en-US" sz="2400" i="1" dirty="0" smtClean="0">
                <a:latin typeface="Footlight MT Light" pitchFamily="18" charset="0"/>
                <a:cs typeface="Times New Roman" pitchFamily="18" charset="0"/>
              </a:rPr>
              <a:t>Pseudomonas aeruginosa ),</a:t>
            </a:r>
            <a:r>
              <a:rPr lang="en-US" sz="2400" dirty="0" smtClean="0">
                <a:latin typeface="Footlight MT Light" pitchFamily="18" charset="0"/>
                <a:cs typeface="Times New Roman" pitchFamily="18" charset="0"/>
              </a:rPr>
              <a:t>immunodeficiency, obesity and renal failure </a:t>
            </a:r>
          </a:p>
          <a:p>
            <a:pPr algn="l" rtl="0"/>
            <a:r>
              <a:rPr lang="en-US" dirty="0" smtClean="0">
                <a:latin typeface="Footlight MT Light" pitchFamily="18" charset="0"/>
                <a:cs typeface="Andalus" pitchFamily="18" charset="-78"/>
              </a:rPr>
              <a:t>Observe for progression to sever infection(increased in size with systemic manifestation </a:t>
            </a:r>
            <a:r>
              <a:rPr lang="en-US" dirty="0" err="1" smtClean="0">
                <a:latin typeface="Footlight MT Light" pitchFamily="18" charset="0"/>
                <a:cs typeface="Andalus" pitchFamily="18" charset="-78"/>
              </a:rPr>
              <a:t>ie</a:t>
            </a:r>
            <a:r>
              <a:rPr lang="en-US" dirty="0" smtClean="0">
                <a:latin typeface="Footlight MT Light" pitchFamily="18" charset="0"/>
                <a:cs typeface="Andalus" pitchFamily="18" charset="-78"/>
              </a:rPr>
              <a:t> . fever, </a:t>
            </a:r>
            <a:r>
              <a:rPr lang="en-US" dirty="0" err="1" smtClean="0">
                <a:latin typeface="Footlight MT Light" pitchFamily="18" charset="0"/>
                <a:cs typeface="Andalus" pitchFamily="18" charset="-78"/>
              </a:rPr>
              <a:t>leukocytosis</a:t>
            </a:r>
            <a:r>
              <a:rPr lang="en-US" dirty="0" smtClean="0">
                <a:latin typeface="Footlight MT Light" pitchFamily="18" charset="0"/>
                <a:cs typeface="Andalus" pitchFamily="18" charset="-78"/>
              </a:rPr>
              <a:t>)</a:t>
            </a:r>
          </a:p>
          <a:p>
            <a:pPr algn="l" rtl="0"/>
            <a:r>
              <a:rPr lang="en-US" dirty="0" smtClean="0">
                <a:latin typeface="Footlight MT Light" pitchFamily="18" charset="0"/>
                <a:cs typeface="Andalus" pitchFamily="18" charset="-78"/>
              </a:rPr>
              <a:t>Treatment: cover streptococcus and staphylococcus</a:t>
            </a:r>
          </a:p>
          <a:p>
            <a:pPr algn="l" rtl="0"/>
            <a:r>
              <a:rPr lang="en-US" dirty="0" smtClean="0">
                <a:latin typeface="Footlight MT Light" pitchFamily="18" charset="0"/>
                <a:cs typeface="Andalus" pitchFamily="18" charset="-78"/>
              </a:rPr>
              <a:t>Penicillin, </a:t>
            </a:r>
            <a:r>
              <a:rPr lang="en-US" dirty="0" err="1" smtClean="0">
                <a:latin typeface="Footlight MT Light" pitchFamily="18" charset="0"/>
                <a:cs typeface="Andalus" pitchFamily="18" charset="-78"/>
              </a:rPr>
              <a:t>cloxacillin</a:t>
            </a:r>
            <a:r>
              <a:rPr lang="en-US" dirty="0" smtClean="0">
                <a:latin typeface="Footlight MT Light" pitchFamily="18" charset="0"/>
                <a:cs typeface="Andalus" pitchFamily="18" charset="-78"/>
              </a:rPr>
              <a:t>, </a:t>
            </a:r>
            <a:r>
              <a:rPr lang="en-US" dirty="0" err="1" smtClean="0">
                <a:latin typeface="Footlight MT Light" pitchFamily="18" charset="0"/>
                <a:cs typeface="Andalus" pitchFamily="18" charset="-78"/>
              </a:rPr>
              <a:t>cefazolin</a:t>
            </a:r>
            <a:r>
              <a:rPr lang="en-US" dirty="0" smtClean="0">
                <a:latin typeface="Footlight MT Light" pitchFamily="18" charset="0"/>
                <a:cs typeface="Andalus" pitchFamily="18" charset="-78"/>
              </a:rPr>
              <a:t>(cephalexin),clindamycin</a:t>
            </a:r>
          </a:p>
          <a:p>
            <a:pPr algn="l" rtl="0"/>
            <a:r>
              <a:rPr lang="en-US" dirty="0" err="1" smtClean="0">
                <a:latin typeface="Footlight MT Light" pitchFamily="18" charset="0"/>
                <a:cs typeface="Andalus" pitchFamily="18" charset="-78"/>
              </a:rPr>
              <a:t>Vancomycin</a:t>
            </a:r>
            <a:r>
              <a:rPr lang="en-US" dirty="0" smtClean="0">
                <a:latin typeface="Footlight MT Light" pitchFamily="18" charset="0"/>
                <a:cs typeface="Andalus" pitchFamily="18" charset="-78"/>
              </a:rPr>
              <a:t> or </a:t>
            </a:r>
            <a:r>
              <a:rPr lang="en-US" dirty="0" err="1" smtClean="0">
                <a:latin typeface="Footlight MT Light" pitchFamily="18" charset="0"/>
                <a:cs typeface="Andalus" pitchFamily="18" charset="-78"/>
              </a:rPr>
              <a:t>linazolid</a:t>
            </a:r>
            <a:r>
              <a:rPr lang="en-US" dirty="0" smtClean="0">
                <a:latin typeface="Footlight MT Light" pitchFamily="18" charset="0"/>
                <a:cs typeface="Andalus" pitchFamily="18" charset="-78"/>
              </a:rPr>
              <a:t> in case of MRSA</a:t>
            </a:r>
          </a:p>
          <a:p>
            <a:pPr marL="274320" lvl="1" algn="l" rtl="0">
              <a:spcBef>
                <a:spcPts val="600"/>
              </a:spcBef>
              <a:buClr>
                <a:schemeClr val="accent1"/>
              </a:buClr>
            </a:pPr>
            <a:r>
              <a:rPr lang="en-US" sz="2400" dirty="0" err="1" smtClean="0">
                <a:solidFill>
                  <a:schemeClr val="tx1"/>
                </a:solidFill>
                <a:latin typeface="Footlight MT Light" pitchFamily="18" charset="0"/>
                <a:cs typeface="Andalus" pitchFamily="18" charset="-78"/>
              </a:rPr>
              <a:t>Clindamycin</a:t>
            </a:r>
            <a:r>
              <a:rPr lang="en-US" sz="2400" dirty="0" smtClean="0">
                <a:solidFill>
                  <a:schemeClr val="tx1"/>
                </a:solidFill>
                <a:latin typeface="Footlight MT Light" pitchFamily="18" charset="0"/>
                <a:cs typeface="Andalus" pitchFamily="18" charset="-78"/>
              </a:rPr>
              <a:t>, TMP-SMZ for </a:t>
            </a:r>
            <a:r>
              <a:rPr lang="en-US" sz="2400" b="1" dirty="0" err="1" smtClean="0">
                <a:solidFill>
                  <a:schemeClr val="tx1"/>
                </a:solidFill>
                <a:latin typeface="Footlight MT Light" pitchFamily="18" charset="0"/>
                <a:cs typeface="Andalus" pitchFamily="18" charset="-78"/>
              </a:rPr>
              <a:t>CaMRSA</a:t>
            </a:r>
            <a:endParaRPr lang="en-US" sz="2400" b="1" dirty="0" smtClean="0">
              <a:solidFill>
                <a:schemeClr val="tx1"/>
              </a:solidFill>
              <a:latin typeface="Footlight MT Light" pitchFamily="18" charset="0"/>
              <a:cs typeface="Andalus" pitchFamily="18" charset="-78"/>
            </a:endParaRPr>
          </a:p>
          <a:p>
            <a:pPr algn="l" rtl="0"/>
            <a:endParaRPr lang="en-US" dirty="0" smtClean="0">
              <a:latin typeface="Footlight MT Light" pitchFamily="18" charset="0"/>
              <a:cs typeface="Andalus" pitchFamily="18" charset="-78"/>
            </a:endParaRPr>
          </a:p>
          <a:p>
            <a:pPr algn="l" rtl="0"/>
            <a:endParaRPr lang="ar-SA" dirty="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12</a:t>
            </a:fld>
            <a:endParaRPr lang="ar-SA">
              <a:latin typeface="Footlight MT Light" pitchFamily="18" charset="0"/>
            </a:endParaRPr>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8279904" y="2852936"/>
            <a:ext cx="864096" cy="1152128"/>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solidFill>
                  <a:srgbClr val="FFFF00"/>
                </a:solidFill>
                <a:latin typeface="Footlight MT Light" pitchFamily="18" charset="0"/>
              </a:rPr>
              <a:t>Necrotizing fasciitis</a:t>
            </a:r>
            <a:endParaRPr lang="en-US" sz="4400" dirty="0">
              <a:solidFill>
                <a:srgbClr val="FFFF00"/>
              </a:solidFill>
              <a:latin typeface="Footlight MT Light" pitchFamily="18" charset="0"/>
            </a:endParaRPr>
          </a:p>
        </p:txBody>
      </p:sp>
      <p:sp>
        <p:nvSpPr>
          <p:cNvPr id="3" name="Subtitle 2"/>
          <p:cNvSpPr>
            <a:spLocks noGrp="1"/>
          </p:cNvSpPr>
          <p:nvPr>
            <p:ph type="subTitle" idx="1"/>
          </p:nvPr>
        </p:nvSpPr>
        <p:spPr/>
        <p:txBody>
          <a:bodyPr>
            <a:normAutofit/>
          </a:bodyPr>
          <a:lstStyle/>
          <a:p>
            <a:pPr algn="l"/>
            <a:r>
              <a:rPr lang="en-US" sz="2400" b="1" dirty="0" smtClean="0">
                <a:solidFill>
                  <a:schemeClr val="bg1"/>
                </a:solidFill>
                <a:latin typeface="Footlight MT Light" pitchFamily="18" charset="0"/>
              </a:rPr>
              <a:t>Flesh-eating disease</a:t>
            </a:r>
            <a:r>
              <a:rPr lang="en-US" sz="2400" dirty="0" smtClean="0">
                <a:solidFill>
                  <a:schemeClr val="bg1"/>
                </a:solidFill>
                <a:latin typeface="Footlight MT Light" pitchFamily="18" charset="0"/>
              </a:rPr>
              <a:t> </a:t>
            </a:r>
            <a:endParaRPr lang="en-US" sz="2400" dirty="0">
              <a:solidFill>
                <a:schemeClr val="bg1"/>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13</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Introduction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14</a:t>
            </a:fld>
            <a:endParaRPr lang="ar-SA">
              <a:latin typeface="Footlight MT Light" pitchFamily="18" charset="0"/>
            </a:endParaRPr>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smtClean="0">
                <a:latin typeface="Footlight MT Light" pitchFamily="18" charset="0"/>
                <a:cs typeface="Times New Roman" pitchFamily="18" charset="0"/>
              </a:rPr>
              <a:t>It is a rare deep skin and subcutaneous tissues  infection </a:t>
            </a:r>
          </a:p>
          <a:p>
            <a:pPr algn="l" rtl="0">
              <a:lnSpc>
                <a:spcPct val="110000"/>
              </a:lnSpc>
            </a:pPr>
            <a:r>
              <a:rPr lang="en-US" sz="2000" dirty="0" smtClean="0">
                <a:latin typeface="Footlight MT Light" pitchFamily="18" charset="0"/>
                <a:cs typeface="Times New Roman" pitchFamily="18" charset="0"/>
              </a:rPr>
              <a:t>It can be </a:t>
            </a:r>
            <a:r>
              <a:rPr lang="en-US" sz="2000" dirty="0" err="1" smtClean="0">
                <a:latin typeface="Footlight MT Light" pitchFamily="18" charset="0"/>
                <a:cs typeface="Times New Roman" pitchFamily="18" charset="0"/>
              </a:rPr>
              <a:t>monomicrobial</a:t>
            </a:r>
            <a:r>
              <a:rPr lang="en-US" sz="2000" dirty="0" smtClean="0">
                <a:latin typeface="Footlight MT Light" pitchFamily="18" charset="0"/>
                <a:cs typeface="Times New Roman" pitchFamily="18" charset="0"/>
              </a:rPr>
              <a:t> (Type II) or (</a:t>
            </a:r>
            <a:r>
              <a:rPr lang="en-US" sz="2000" dirty="0" err="1" smtClean="0">
                <a:latin typeface="Footlight MT Light" pitchFamily="18" charset="0"/>
                <a:cs typeface="Times New Roman" pitchFamily="18" charset="0"/>
              </a:rPr>
              <a:t>polymicrobial</a:t>
            </a:r>
            <a:r>
              <a:rPr lang="en-US" sz="2000" dirty="0" smtClean="0">
                <a:latin typeface="Footlight MT Light" pitchFamily="18" charset="0"/>
                <a:cs typeface="Times New Roman" pitchFamily="18" charset="0"/>
              </a:rPr>
              <a:t> Type I) infection</a:t>
            </a:r>
          </a:p>
          <a:p>
            <a:pPr algn="l" rtl="0"/>
            <a:r>
              <a:rPr lang="en-US" sz="2000" dirty="0" smtClean="0">
                <a:latin typeface="Footlight MT Light" pitchFamily="18" charset="0"/>
                <a:cs typeface="Times New Roman" pitchFamily="18" charset="0"/>
              </a:rPr>
              <a:t>Most common in the arms, legs, and abdominal wall and is fatal in 30%-40% of cases.</a:t>
            </a:r>
          </a:p>
          <a:p>
            <a:pPr algn="l" rtl="0"/>
            <a:r>
              <a:rPr lang="en-US" sz="2000" dirty="0" smtClean="0">
                <a:latin typeface="Footlight MT Light" pitchFamily="18" charset="0"/>
                <a:cs typeface="Times New Roman" pitchFamily="18" charset="0"/>
              </a:rPr>
              <a:t>Fournier's gangrene (testicular), Necrotizing </a:t>
            </a:r>
            <a:r>
              <a:rPr lang="en-US" sz="2000" dirty="0" err="1" smtClean="0">
                <a:latin typeface="Footlight MT Light" pitchFamily="18" charset="0"/>
                <a:cs typeface="Times New Roman" pitchFamily="18" charset="0"/>
              </a:rPr>
              <a:t>cellulitis</a:t>
            </a:r>
            <a:endParaRPr lang="en-US" sz="2000" dirty="0" smtClean="0">
              <a:latin typeface="Footlight MT Light" pitchFamily="18" charset="0"/>
              <a:cs typeface="Times New Roman" pitchFamily="18" charset="0"/>
            </a:endParaRPr>
          </a:p>
          <a:p>
            <a:pPr algn="l" rtl="0"/>
            <a:r>
              <a:rPr lang="en-US" sz="1900" dirty="0" smtClean="0">
                <a:solidFill>
                  <a:srgbClr val="002060"/>
                </a:solidFill>
                <a:latin typeface="Footlight MT Light" pitchFamily="18" charset="0"/>
                <a:cs typeface="Times New Roman" pitchFamily="18" charset="0"/>
              </a:rPr>
              <a:t>Group A streptococcus (</a:t>
            </a:r>
            <a:r>
              <a:rPr lang="en-US" sz="1900" i="1" dirty="0" smtClean="0">
                <a:solidFill>
                  <a:srgbClr val="002060"/>
                </a:solidFill>
                <a:latin typeface="Footlight MT Light" pitchFamily="18" charset="0"/>
                <a:cs typeface="Times New Roman" pitchFamily="18" charset="0"/>
              </a:rPr>
              <a:t>Streptococcus </a:t>
            </a:r>
            <a:r>
              <a:rPr lang="en-US" sz="1900" i="1" dirty="0" err="1" smtClean="0">
                <a:solidFill>
                  <a:srgbClr val="002060"/>
                </a:solidFill>
                <a:latin typeface="Footlight MT Light" pitchFamily="18" charset="0"/>
                <a:cs typeface="Times New Roman" pitchFamily="18" charset="0"/>
              </a:rPr>
              <a:t>pyogenes</a:t>
            </a:r>
            <a:r>
              <a:rPr lang="en-US" sz="1900" dirty="0" smtClean="0">
                <a:solidFill>
                  <a:srgbClr val="002060"/>
                </a:solidFill>
                <a:latin typeface="Footlight MT Light" pitchFamily="18" charset="0"/>
                <a:cs typeface="Times New Roman" pitchFamily="18" charset="0"/>
              </a:rPr>
              <a:t>)</a:t>
            </a:r>
          </a:p>
          <a:p>
            <a:pPr algn="l" rtl="0"/>
            <a:r>
              <a:rPr lang="en-US" sz="1900" i="1" dirty="0" smtClean="0">
                <a:solidFill>
                  <a:srgbClr val="002060"/>
                </a:solidFill>
                <a:latin typeface="Footlight MT Light" pitchFamily="18" charset="0"/>
                <a:cs typeface="Times New Roman" pitchFamily="18" charset="0"/>
              </a:rPr>
              <a:t>Staphylococcus aureus or </a:t>
            </a:r>
            <a:r>
              <a:rPr lang="en-US" sz="1900" dirty="0" smtClean="0">
                <a:solidFill>
                  <a:srgbClr val="002060"/>
                </a:solidFill>
                <a:latin typeface="Footlight MT Light" pitchFamily="18" charset="0"/>
                <a:cs typeface="Times New Roman" pitchFamily="18" charset="0"/>
              </a:rPr>
              <a:t>CA-MRSA</a:t>
            </a:r>
          </a:p>
          <a:p>
            <a:pPr algn="l" rtl="0"/>
            <a:r>
              <a:rPr lang="en-US" sz="1900" i="1" dirty="0" smtClean="0">
                <a:solidFill>
                  <a:srgbClr val="002060"/>
                </a:solidFill>
                <a:latin typeface="Footlight MT Light" pitchFamily="18" charset="0"/>
                <a:cs typeface="Times New Roman" pitchFamily="18" charset="0"/>
              </a:rPr>
              <a:t>Clostridium </a:t>
            </a:r>
            <a:r>
              <a:rPr lang="en-US" sz="1900" i="1" dirty="0" err="1" smtClean="0">
                <a:solidFill>
                  <a:srgbClr val="002060"/>
                </a:solidFill>
                <a:latin typeface="Footlight MT Light" pitchFamily="18" charset="0"/>
                <a:cs typeface="Times New Roman" pitchFamily="18" charset="0"/>
              </a:rPr>
              <a:t>perfringens</a:t>
            </a:r>
            <a:r>
              <a:rPr lang="en-US" sz="1900" i="1" dirty="0" smtClean="0">
                <a:solidFill>
                  <a:srgbClr val="002060"/>
                </a:solidFill>
                <a:latin typeface="Footlight MT Light" pitchFamily="18" charset="0"/>
                <a:cs typeface="Times New Roman" pitchFamily="18" charset="0"/>
              </a:rPr>
              <a:t> </a:t>
            </a:r>
            <a:r>
              <a:rPr lang="en-US" sz="1900" dirty="0" smtClean="0">
                <a:solidFill>
                  <a:srgbClr val="002060"/>
                </a:solidFill>
                <a:latin typeface="Footlight MT Light" pitchFamily="18" charset="0"/>
                <a:cs typeface="Times New Roman" pitchFamily="18" charset="0"/>
              </a:rPr>
              <a:t>(gas in tissues)</a:t>
            </a:r>
          </a:p>
          <a:p>
            <a:pPr algn="l" rtl="0"/>
            <a:r>
              <a:rPr lang="en-US" sz="1900" i="1" dirty="0" err="1" smtClean="0">
                <a:solidFill>
                  <a:srgbClr val="FF0000"/>
                </a:solidFill>
                <a:latin typeface="Footlight MT Light" pitchFamily="18" charset="0"/>
                <a:cs typeface="Times New Roman" pitchFamily="18" charset="0"/>
              </a:rPr>
              <a:t>Bacteroides</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fragilis</a:t>
            </a:r>
            <a:endParaRPr lang="en-US" sz="1900" i="1" dirty="0" smtClean="0">
              <a:solidFill>
                <a:srgbClr val="FF0000"/>
              </a:solidFill>
              <a:latin typeface="Footlight MT Light" pitchFamily="18" charset="0"/>
              <a:cs typeface="Times New Roman" pitchFamily="18" charset="0"/>
            </a:endParaRPr>
          </a:p>
          <a:p>
            <a:pPr algn="l" rtl="0"/>
            <a:r>
              <a:rPr lang="en-US" sz="1900" i="1" dirty="0" err="1" smtClean="0">
                <a:solidFill>
                  <a:srgbClr val="FF0000"/>
                </a:solidFill>
                <a:latin typeface="Footlight MT Light" pitchFamily="18" charset="0"/>
                <a:cs typeface="Times New Roman" pitchFamily="18" charset="0"/>
              </a:rPr>
              <a:t>Vibrio</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vulnificus</a:t>
            </a:r>
            <a:r>
              <a:rPr lang="en-US" sz="1900" i="1" dirty="0" smtClean="0">
                <a:solidFill>
                  <a:srgbClr val="FF0000"/>
                </a:solidFill>
                <a:latin typeface="Footlight MT Light" pitchFamily="18" charset="0"/>
                <a:cs typeface="Times New Roman" pitchFamily="18" charset="0"/>
              </a:rPr>
              <a:t> </a:t>
            </a:r>
            <a:r>
              <a:rPr lang="en-US" sz="1900" dirty="0" smtClean="0">
                <a:solidFill>
                  <a:srgbClr val="FF0000"/>
                </a:solidFill>
                <a:latin typeface="Footlight MT Light" pitchFamily="18" charset="0"/>
                <a:cs typeface="Times New Roman" pitchFamily="18" charset="0"/>
              </a:rPr>
              <a:t>(liver function)</a:t>
            </a:r>
          </a:p>
          <a:p>
            <a:pPr algn="l" rtl="0"/>
            <a:r>
              <a:rPr lang="en-US" sz="1900" i="1" dirty="0" smtClean="0">
                <a:solidFill>
                  <a:srgbClr val="FF0000"/>
                </a:solidFill>
                <a:latin typeface="Footlight MT Light" pitchFamily="18" charset="0"/>
                <a:cs typeface="Times New Roman" pitchFamily="18" charset="0"/>
              </a:rPr>
              <a:t>Gram-negative bacteria </a:t>
            </a:r>
            <a:r>
              <a:rPr lang="en-US" sz="1900" dirty="0" smtClean="0">
                <a:solidFill>
                  <a:srgbClr val="FF0000"/>
                </a:solidFill>
                <a:latin typeface="Footlight MT Light" pitchFamily="18" charset="0"/>
                <a:cs typeface="Times New Roman" pitchFamily="18" charset="0"/>
              </a:rPr>
              <a:t>(synergy).</a:t>
            </a:r>
            <a:r>
              <a:rPr lang="en-US" sz="1900" i="1" dirty="0" smtClean="0">
                <a:solidFill>
                  <a:srgbClr val="FF0000"/>
                </a:solidFill>
                <a:latin typeface="Footlight MT Light" pitchFamily="18" charset="0"/>
                <a:cs typeface="Times New Roman" pitchFamily="18" charset="0"/>
              </a:rPr>
              <a:t> </a:t>
            </a:r>
          </a:p>
          <a:p>
            <a:pPr lvl="1" algn="l" rtl="0"/>
            <a:r>
              <a:rPr lang="en-US" sz="1900" i="1" dirty="0" smtClean="0">
                <a:latin typeface="Footlight MT Light" pitchFamily="18" charset="0"/>
                <a:cs typeface="Times New Roman" pitchFamily="18" charset="0"/>
              </a:rPr>
              <a:t>E. coli</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Klebsiella</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Pseudomonas</a:t>
            </a:r>
          </a:p>
          <a:p>
            <a:pPr algn="l" rtl="0"/>
            <a:r>
              <a:rPr lang="en-US" sz="1900" dirty="0" smtClean="0">
                <a:latin typeface="Footlight MT Light" pitchFamily="18" charset="0"/>
                <a:cs typeface="Times New Roman" pitchFamily="18" charset="0"/>
              </a:rPr>
              <a:t>Fungi</a:t>
            </a:r>
            <a:endParaRPr lang="en-US" sz="1900" u="sng" dirty="0">
              <a:latin typeface="Footlight MT Light" pitchFamily="18" charset="0"/>
              <a:cs typeface="Times New Roman" pitchFamily="18" charset="0"/>
            </a:endParaRP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b="1" dirty="0" smtClean="0">
                <a:solidFill>
                  <a:schemeClr val="bg1"/>
                </a:solidFill>
                <a:latin typeface="Footlight MT Light" pitchFamily="18" charset="0"/>
              </a:rPr>
              <a:t>Risk factors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15</a:t>
            </a:fld>
            <a:endParaRPr lang="ar-SA">
              <a:latin typeface="Footlight MT Light" pitchFamily="18" charset="0"/>
            </a:endParaRPr>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Footlight MT Light" pitchFamily="18" charset="0"/>
                <a:cs typeface="Times New Roman" pitchFamily="18" charset="0"/>
              </a:rPr>
              <a:t>Immune-suppression </a:t>
            </a:r>
          </a:p>
          <a:p>
            <a:pPr algn="l" rtl="0"/>
            <a:r>
              <a:rPr lang="en-US" sz="2000" dirty="0" smtClean="0">
                <a:latin typeface="Footlight MT Light" pitchFamily="18" charset="0"/>
                <a:cs typeface="Times New Roman" pitchFamily="18" charset="0"/>
              </a:rPr>
              <a:t>Chronic diseases:  ( diabetes, liver and kidney diseases, malignancy </a:t>
            </a:r>
          </a:p>
          <a:p>
            <a:pPr algn="l" rtl="0"/>
            <a:r>
              <a:rPr lang="en-US" sz="2000" dirty="0" smtClean="0">
                <a:latin typeface="Footlight MT Light" pitchFamily="18" charset="0"/>
                <a:cs typeface="Times New Roman" pitchFamily="18" charset="0"/>
              </a:rPr>
              <a:t>Trauma:(</a:t>
            </a:r>
            <a:r>
              <a:rPr lang="en-US" sz="1800" dirty="0" smtClean="0">
                <a:solidFill>
                  <a:schemeClr val="tx1"/>
                </a:solidFill>
                <a:latin typeface="Footlight MT Light" pitchFamily="18" charset="0"/>
                <a:cs typeface="Times New Roman" pitchFamily="18" charset="0"/>
              </a:rPr>
              <a:t>laceration, cut, abrasion, contusion, burn, bite, subcutaneous injection,  operative incision)</a:t>
            </a:r>
            <a:endParaRPr lang="en-US" sz="2000" dirty="0" smtClean="0">
              <a:solidFill>
                <a:schemeClr val="tx1"/>
              </a:solidFill>
              <a:latin typeface="Footlight MT Light" pitchFamily="18" charset="0"/>
              <a:cs typeface="Times New Roman" pitchFamily="18" charset="0"/>
            </a:endParaRPr>
          </a:p>
          <a:p>
            <a:pPr algn="l" rtl="0"/>
            <a:r>
              <a:rPr lang="en-US" sz="2000" dirty="0" smtClean="0">
                <a:latin typeface="Footlight MT Light" pitchFamily="18" charset="0"/>
                <a:cs typeface="Times New Roman" pitchFamily="18" charset="0"/>
              </a:rPr>
              <a:t>Recent viral infection rash (chickenpox)</a:t>
            </a:r>
          </a:p>
          <a:p>
            <a:pPr algn="l" rtl="0"/>
            <a:r>
              <a:rPr lang="en-US" sz="2000" dirty="0" smtClean="0">
                <a:latin typeface="Footlight MT Light" pitchFamily="18" charset="0"/>
                <a:cs typeface="Times New Roman" pitchFamily="18" charset="0"/>
              </a:rPr>
              <a:t>Steroids </a:t>
            </a:r>
          </a:p>
          <a:p>
            <a:pPr algn="l" rtl="0"/>
            <a:r>
              <a:rPr lang="en-US" sz="2000" dirty="0" smtClean="0">
                <a:latin typeface="Footlight MT Light" pitchFamily="18" charset="0"/>
                <a:cs typeface="Times New Roman" pitchFamily="18" charset="0"/>
              </a:rPr>
              <a:t>Alcoholism</a:t>
            </a:r>
          </a:p>
          <a:p>
            <a:pPr algn="l" rtl="0"/>
            <a:r>
              <a:rPr lang="en-US" sz="2000" dirty="0" smtClean="0">
                <a:latin typeface="Footlight MT Light" pitchFamily="18" charset="0"/>
                <a:cs typeface="Times New Roman" pitchFamily="18" charset="0"/>
              </a:rPr>
              <a:t>Malnutrition</a:t>
            </a:r>
          </a:p>
          <a:p>
            <a:pPr algn="l" rtl="0"/>
            <a:r>
              <a:rPr lang="en-US" sz="2000" dirty="0" smtClean="0">
                <a:latin typeface="Footlight MT Light" pitchFamily="18" charset="0"/>
                <a:cs typeface="Times New Roman" pitchFamily="18" charset="0"/>
              </a:rPr>
              <a:t>Idiopathic </a:t>
            </a:r>
          </a:p>
          <a:p>
            <a:pPr algn="l" rtl="0"/>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chemeClr val="bg1"/>
                </a:solidFill>
                <a:latin typeface="Footlight MT Light" pitchFamily="18" charset="0"/>
              </a:rPr>
              <a:t>Pathophysiology</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16</a:t>
            </a:fld>
            <a:endParaRPr lang="ar-SA">
              <a:latin typeface="Footlight MT Light" pitchFamily="18" charset="0"/>
            </a:endParaRPr>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Footlight MT Light" pitchFamily="18" charset="0"/>
              </a:rPr>
              <a:t>Destruction of skin and muscle by releasing toxins</a:t>
            </a:r>
          </a:p>
          <a:p>
            <a:pPr lvl="1" algn="l" rtl="0"/>
            <a:r>
              <a:rPr lang="en-US" sz="2400" dirty="0" smtClean="0">
                <a:solidFill>
                  <a:schemeClr val="tx1"/>
                </a:solidFill>
                <a:latin typeface="Footlight MT Light" pitchFamily="18" charset="0"/>
              </a:rPr>
              <a:t>Streptococcal </a:t>
            </a:r>
            <a:r>
              <a:rPr lang="en-US" sz="2400" dirty="0" err="1" smtClean="0">
                <a:solidFill>
                  <a:schemeClr val="tx1"/>
                </a:solidFill>
                <a:latin typeface="Footlight MT Light" pitchFamily="18" charset="0"/>
              </a:rPr>
              <a:t>pyogenic</a:t>
            </a:r>
            <a:r>
              <a:rPr lang="en-US" sz="2400" dirty="0" smtClean="0">
                <a:solidFill>
                  <a:schemeClr val="tx1"/>
                </a:solidFill>
                <a:latin typeface="Footlight MT Light" pitchFamily="18" charset="0"/>
              </a:rPr>
              <a:t> </a:t>
            </a:r>
            <a:r>
              <a:rPr lang="en-US" sz="2400" dirty="0" err="1" smtClean="0">
                <a:solidFill>
                  <a:schemeClr val="tx1"/>
                </a:solidFill>
                <a:latin typeface="Footlight MT Light" pitchFamily="18" charset="0"/>
              </a:rPr>
              <a:t>exotoxins</a:t>
            </a:r>
            <a:endParaRPr lang="en-US" sz="2400" dirty="0" smtClean="0">
              <a:solidFill>
                <a:schemeClr val="tx1"/>
              </a:solidFill>
              <a:latin typeface="Footlight MT Light" pitchFamily="18" charset="0"/>
            </a:endParaRPr>
          </a:p>
          <a:p>
            <a:pPr lvl="1" algn="l" rtl="0"/>
            <a:r>
              <a:rPr lang="en-US" sz="2400" dirty="0" err="1" smtClean="0">
                <a:solidFill>
                  <a:schemeClr val="tx1"/>
                </a:solidFill>
                <a:latin typeface="Footlight MT Light" pitchFamily="18" charset="0"/>
              </a:rPr>
              <a:t>Superantigen</a:t>
            </a:r>
            <a:endParaRPr lang="en-US" sz="2400" dirty="0" smtClean="0">
              <a:solidFill>
                <a:schemeClr val="tx1"/>
              </a:solidFill>
              <a:latin typeface="Footlight MT Light" pitchFamily="18" charset="0"/>
            </a:endParaRPr>
          </a:p>
          <a:p>
            <a:pPr lvl="2" algn="l" rtl="0"/>
            <a:r>
              <a:rPr lang="en-US" sz="1800" dirty="0" smtClean="0">
                <a:latin typeface="Footlight MT Light" pitchFamily="18" charset="0"/>
              </a:rPr>
              <a:t>Non-specific activation of T-cells</a:t>
            </a:r>
          </a:p>
          <a:p>
            <a:pPr lvl="2" algn="l" rtl="0"/>
            <a:r>
              <a:rPr lang="en-US" dirty="0" smtClean="0">
                <a:latin typeface="Footlight MT Light" pitchFamily="18" charset="0"/>
              </a:rPr>
              <a:t>Overproduction of cytokines</a:t>
            </a:r>
          </a:p>
          <a:p>
            <a:pPr lvl="2" algn="l" rtl="0"/>
            <a:r>
              <a:rPr lang="en-US" dirty="0" smtClean="0">
                <a:latin typeface="Footlight MT Light" pitchFamily="18" charset="0"/>
              </a:rPr>
              <a:t>Severe systemic illness (Toxic shock syndrome</a:t>
            </a:r>
            <a:r>
              <a:rPr lang="en-US" dirty="0" smtClean="0">
                <a:solidFill>
                  <a:srgbClr val="FFC000"/>
                </a:solidFill>
                <a:latin typeface="Footlight MT Light" pitchFamily="18" charset="0"/>
              </a:rPr>
              <a:t>)</a:t>
            </a:r>
            <a:endParaRPr lang="en-US"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bg1"/>
                </a:solidFill>
                <a:latin typeface="Footlight MT Light" pitchFamily="18" charset="0"/>
              </a:rPr>
              <a:t>Signs and symptoms</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17</a:t>
            </a:fld>
            <a:endParaRPr lang="ar-SA">
              <a:latin typeface="Footlight MT Light" pitchFamily="18" charset="0"/>
            </a:endParaRPr>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Footlight MT Light" pitchFamily="18" charset="0"/>
                <a:cs typeface="Times New Roman" pitchFamily="18" charset="0"/>
              </a:rPr>
              <a:t>Rapid progression of sever pain with fever , chills (typical)</a:t>
            </a:r>
          </a:p>
          <a:p>
            <a:pPr marL="457200" indent="-457200" algn="l" rtl="0"/>
            <a:r>
              <a:rPr lang="en-US" sz="2000" dirty="0" smtClean="0">
                <a:latin typeface="Footlight MT Light" pitchFamily="18" charset="0"/>
                <a:cs typeface="Times New Roman" pitchFamily="18" charset="0"/>
              </a:rPr>
              <a:t>Swelling , redness, hotness, blister,  gas formation, gangrene and necrosis </a:t>
            </a:r>
          </a:p>
          <a:p>
            <a:pPr marL="457200" indent="-457200" algn="l" rtl="0"/>
            <a:r>
              <a:rPr lang="en-US" sz="2000" dirty="0" smtClean="0">
                <a:latin typeface="Footlight MT Light" pitchFamily="18" charset="0"/>
                <a:cs typeface="Times New Roman" pitchFamily="18" charset="0"/>
              </a:rPr>
              <a:t>Blisters with subsequent necrosis , necrotic </a:t>
            </a:r>
            <a:r>
              <a:rPr lang="en-US" sz="2000" dirty="0" err="1" smtClean="0">
                <a:latin typeface="Footlight MT Light" pitchFamily="18" charset="0"/>
                <a:cs typeface="Times New Roman" pitchFamily="18" charset="0"/>
              </a:rPr>
              <a:t>eschars</a:t>
            </a:r>
            <a:endParaRPr lang="en-US" sz="2000" dirty="0" smtClean="0">
              <a:latin typeface="Footlight MT Light" pitchFamily="18" charset="0"/>
              <a:cs typeface="Times New Roman" pitchFamily="18" charset="0"/>
            </a:endParaRPr>
          </a:p>
          <a:p>
            <a:pPr marL="457200" indent="-457200" algn="l" rtl="0"/>
            <a:r>
              <a:rPr lang="en-US" sz="2000" dirty="0" smtClean="0">
                <a:latin typeface="Footlight MT Light" pitchFamily="18" charset="0"/>
                <a:cs typeface="Times New Roman" pitchFamily="18" charset="0"/>
              </a:rPr>
              <a:t>Diarrhea and vomiting (very ill)</a:t>
            </a:r>
          </a:p>
          <a:p>
            <a:pPr marL="457200" indent="-457200" algn="l" rtl="0"/>
            <a:r>
              <a:rPr lang="en-US" sz="2000" dirty="0" smtClean="0">
                <a:latin typeface="Footlight MT Light" pitchFamily="18" charset="0"/>
                <a:cs typeface="Times New Roman" pitchFamily="18" charset="0"/>
              </a:rPr>
              <a:t>Shock  organ failure</a:t>
            </a:r>
          </a:p>
          <a:p>
            <a:pPr marL="457200" indent="-457200" algn="l" rtl="0"/>
            <a:r>
              <a:rPr lang="en-US" sz="2000" dirty="0" smtClean="0">
                <a:latin typeface="Footlight MT Light" pitchFamily="18" charset="0"/>
                <a:cs typeface="Times New Roman" pitchFamily="18" charset="0"/>
              </a:rPr>
              <a:t>Mortality as high as 73 % if untreated</a:t>
            </a:r>
          </a:p>
          <a:p>
            <a:pPr algn="l" rtl="0"/>
            <a:endParaRPr lang="en-US" sz="2000" dirty="0" smtClean="0">
              <a:latin typeface="Footlight MT Light" pitchFamily="18" charset="0"/>
              <a:cs typeface="Times New Roman" pitchFamily="18" charset="0"/>
            </a:endParaRPr>
          </a:p>
          <a:p>
            <a:pPr algn="l" rtl="0"/>
            <a:endParaRPr lang="en-US" sz="2000" dirty="0" smtClean="0">
              <a:latin typeface="Footlight MT Light" pitchFamily="18" charset="0"/>
              <a:cs typeface="Times New Roman" pitchFamily="18" charset="0"/>
            </a:endParaRPr>
          </a:p>
          <a:p>
            <a:pPr algn="l" rtl="0"/>
            <a:endParaRPr lang="en-US" sz="20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18</a:t>
            </a:fld>
            <a:endParaRPr lang="ar-SA"/>
          </a:p>
        </p:txBody>
      </p:sp>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4860031" y="3717032"/>
            <a:ext cx="4252733" cy="3140968"/>
          </a:xfrm>
          <a:prstGeom prst="rect">
            <a:avLst/>
          </a:prstGeom>
        </p:spPr>
        <p:style>
          <a:lnRef idx="1">
            <a:schemeClr val="dk1"/>
          </a:lnRef>
          <a:fillRef idx="3">
            <a:schemeClr val="dk1"/>
          </a:fillRef>
          <a:effectRef idx="2">
            <a:schemeClr val="dk1"/>
          </a:effectRef>
          <a:fontRef idx="minor">
            <a:schemeClr val="lt1"/>
          </a:fontRef>
        </p:style>
      </p:pic>
      <p:pic>
        <p:nvPicPr>
          <p:cNvPr id="6" name="Picture 1" descr="C:\Documents and Settings\Dr.Fauzia\My Documents\My Pictures\Necrotizing_Fasciitis_1_030302.jpg"/>
          <p:cNvPicPr>
            <a:picLocks noChangeAspect="1" noChangeArrowheads="1"/>
          </p:cNvPicPr>
          <p:nvPr/>
        </p:nvPicPr>
        <p:blipFill>
          <a:blip r:embed="rId4" cstate="print"/>
          <a:srcRect/>
          <a:stretch>
            <a:fillRect/>
          </a:stretch>
        </p:blipFill>
        <p:spPr bwMode="auto">
          <a:xfrm>
            <a:off x="4860032" y="0"/>
            <a:ext cx="4252733" cy="3717032"/>
          </a:xfrm>
          <a:prstGeom prst="rect">
            <a:avLst/>
          </a:prstGeom>
          <a:noFill/>
        </p:spPr>
      </p:pic>
      <p:pic>
        <p:nvPicPr>
          <p:cNvPr id="8" name="Picture 3" descr="C:\Documents and Settings\Dr.Fauzia\My Documents\My Pictures\necfasc.jpg"/>
          <p:cNvPicPr>
            <a:picLocks noChangeAspect="1" noChangeArrowheads="1"/>
          </p:cNvPicPr>
          <p:nvPr/>
        </p:nvPicPr>
        <p:blipFill>
          <a:blip r:embed="rId5" cstate="print"/>
          <a:srcRect/>
          <a:stretch>
            <a:fillRect/>
          </a:stretch>
        </p:blipFill>
        <p:spPr bwMode="auto">
          <a:xfrm>
            <a:off x="179512" y="-8066"/>
            <a:ext cx="4680520" cy="372509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17032"/>
            <a:ext cx="4680520" cy="31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Footlight MT Light" pitchFamily="18" charset="0"/>
              </a:rPr>
              <a:t>Diagnosis</a:t>
            </a:r>
            <a:r>
              <a:rPr lang="en-US" sz="3200" dirty="0" smtClean="0">
                <a:latin typeface="Footlight MT Light" pitchFamily="18" charset="0"/>
              </a:rPr>
              <a:t> </a:t>
            </a:r>
            <a:endParaRPr lang="en-US" sz="3200" dirty="0">
              <a:latin typeface="Footlight MT Light" pitchFamily="18" charset="0"/>
            </a:endParaRPr>
          </a:p>
        </p:txBody>
      </p:sp>
      <p:sp>
        <p:nvSpPr>
          <p:cNvPr id="6" name="Text Placeholder 5"/>
          <p:cNvSpPr>
            <a:spLocks noGrp="1"/>
          </p:cNvSpPr>
          <p:nvPr>
            <p:ph type="body" idx="2"/>
          </p:nvPr>
        </p:nvSpPr>
        <p:spPr/>
        <p:txBody>
          <a:bodyPr/>
          <a:lstStyle/>
          <a:p>
            <a:pPr algn="l" rtl="0"/>
            <a:endParaRPr lang="en-US" dirty="0">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19</a:t>
            </a:fld>
            <a:endParaRPr lang="ar-SA">
              <a:latin typeface="Footlight MT Light" pitchFamily="18" charset="0"/>
            </a:endParaRPr>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solidFill>
                  <a:schemeClr val="bg1"/>
                </a:solidFill>
                <a:latin typeface="Footlight MT Light" pitchFamily="18" charset="0"/>
              </a:rPr>
              <a:t>A delay in diagnosis is associated with a grave prognosis and increased mortality</a:t>
            </a:r>
          </a:p>
          <a:p>
            <a:pPr algn="l" rtl="0"/>
            <a:r>
              <a:rPr lang="en-US" sz="2400" dirty="0" smtClean="0">
                <a:latin typeface="Footlight MT Light" pitchFamily="18" charset="0"/>
              </a:rPr>
              <a:t>Clinical-</a:t>
            </a:r>
            <a:r>
              <a:rPr lang="en-US" sz="2000" u="sng" dirty="0" smtClean="0">
                <a:solidFill>
                  <a:srgbClr val="7030A0"/>
                </a:solidFill>
                <a:latin typeface="Footlight MT Light" pitchFamily="18" charset="0"/>
              </a:rPr>
              <a:t>high index of suspicion </a:t>
            </a:r>
            <a:endParaRPr lang="en-US" sz="2400" u="sng" dirty="0" smtClean="0">
              <a:solidFill>
                <a:srgbClr val="7030A0"/>
              </a:solidFill>
              <a:latin typeface="Footlight MT Light" pitchFamily="18" charset="0"/>
            </a:endParaRPr>
          </a:p>
          <a:p>
            <a:pPr algn="l" rtl="0"/>
            <a:r>
              <a:rPr lang="en-US" sz="2400" dirty="0" smtClean="0">
                <a:latin typeface="Footlight MT Light" pitchFamily="18" charset="0"/>
              </a:rPr>
              <a:t>Blood tests </a:t>
            </a:r>
          </a:p>
          <a:p>
            <a:pPr lvl="1" algn="l" rtl="0"/>
            <a:r>
              <a:rPr lang="en-US" sz="2000" dirty="0" smtClean="0">
                <a:solidFill>
                  <a:srgbClr val="FFC000"/>
                </a:solidFill>
                <a:latin typeface="Footlight MT Light" pitchFamily="18" charset="0"/>
              </a:rPr>
              <a:t>CBC-WBC , differential</a:t>
            </a:r>
            <a:r>
              <a:rPr lang="en-US" sz="2000" dirty="0" smtClean="0">
                <a:latin typeface="Footlight MT Light" pitchFamily="18" charset="0"/>
              </a:rPr>
              <a:t> </a:t>
            </a:r>
            <a:r>
              <a:rPr lang="en-US" sz="2000" dirty="0" smtClean="0">
                <a:solidFill>
                  <a:srgbClr val="FFC000"/>
                </a:solidFill>
                <a:latin typeface="Footlight MT Light" pitchFamily="18" charset="0"/>
              </a:rPr>
              <a:t>,</a:t>
            </a:r>
            <a:r>
              <a:rPr lang="en-US" sz="2000" dirty="0" smtClean="0">
                <a:latin typeface="Footlight MT Light" pitchFamily="18" charset="0"/>
              </a:rPr>
              <a:t> </a:t>
            </a:r>
            <a:r>
              <a:rPr lang="en-US" sz="2000" dirty="0" smtClean="0">
                <a:solidFill>
                  <a:srgbClr val="FFC000"/>
                </a:solidFill>
                <a:latin typeface="Footlight MT Light" pitchFamily="18" charset="0"/>
              </a:rPr>
              <a:t>ESR </a:t>
            </a:r>
          </a:p>
          <a:p>
            <a:pPr lvl="1" algn="l" rtl="0"/>
            <a:r>
              <a:rPr lang="en-US" sz="2000" dirty="0" smtClean="0">
                <a:solidFill>
                  <a:srgbClr val="FFC000"/>
                </a:solidFill>
                <a:latin typeface="Footlight MT Light" pitchFamily="18" charset="0"/>
              </a:rPr>
              <a:t>BUN (blood urea nitrogen)</a:t>
            </a:r>
          </a:p>
          <a:p>
            <a:pPr algn="l" rtl="0"/>
            <a:r>
              <a:rPr lang="en-US" sz="2400" dirty="0" smtClean="0">
                <a:latin typeface="Footlight MT Light" pitchFamily="18" charset="0"/>
              </a:rPr>
              <a:t>Surgery debridement- amputation</a:t>
            </a:r>
          </a:p>
          <a:p>
            <a:pPr algn="l" rtl="0"/>
            <a:r>
              <a:rPr lang="en-US" sz="2400" dirty="0" smtClean="0">
                <a:latin typeface="Footlight MT Light" pitchFamily="18" charset="0"/>
              </a:rPr>
              <a:t>Radiographic studies</a:t>
            </a:r>
          </a:p>
          <a:p>
            <a:pPr lvl="1" algn="l" rtl="0"/>
            <a:r>
              <a:rPr lang="en-US" sz="2100" dirty="0" smtClean="0">
                <a:latin typeface="Footlight MT Light" pitchFamily="18" charset="0"/>
              </a:rPr>
              <a:t>X-rays : </a:t>
            </a:r>
            <a:r>
              <a:rPr lang="en-US" sz="2000" dirty="0" smtClean="0">
                <a:latin typeface="Footlight MT Light" pitchFamily="18" charset="0"/>
              </a:rPr>
              <a:t>subcutaneous gases</a:t>
            </a:r>
            <a:endParaRPr lang="en-US" sz="2100" dirty="0" smtClean="0">
              <a:latin typeface="Footlight MT Light" pitchFamily="18" charset="0"/>
            </a:endParaRPr>
          </a:p>
          <a:p>
            <a:pPr lvl="1" algn="l" rtl="0"/>
            <a:r>
              <a:rPr lang="en-US" sz="2100" dirty="0" smtClean="0">
                <a:latin typeface="Footlight MT Light" pitchFamily="18" charset="0"/>
              </a:rPr>
              <a:t>Doppler  CT or MRI</a:t>
            </a:r>
          </a:p>
          <a:p>
            <a:pPr algn="l" rtl="0"/>
            <a:r>
              <a:rPr lang="en-US" sz="2400" dirty="0" smtClean="0">
                <a:latin typeface="Footlight MT Light" pitchFamily="18" charset="0"/>
              </a:rPr>
              <a:t>Microbiology</a:t>
            </a:r>
          </a:p>
          <a:p>
            <a:pPr lvl="1" algn="l" rtl="0"/>
            <a:r>
              <a:rPr lang="en-US" dirty="0" smtClean="0">
                <a:solidFill>
                  <a:srgbClr val="FFC000"/>
                </a:solidFill>
                <a:latin typeface="Footlight MT Light" pitchFamily="18" charset="0"/>
              </a:rPr>
              <a:t>Culture &amp;Gram's stain</a:t>
            </a:r>
          </a:p>
          <a:p>
            <a:pPr lvl="2" algn="l" rtl="0"/>
            <a:r>
              <a:rPr lang="en-US" dirty="0" smtClean="0">
                <a:solidFill>
                  <a:srgbClr val="FFC000"/>
                </a:solidFill>
                <a:latin typeface="Footlight MT Light" pitchFamily="18" charset="0"/>
              </a:rPr>
              <a:t> </a:t>
            </a:r>
            <a:r>
              <a:rPr lang="en-US" dirty="0" smtClean="0">
                <a:solidFill>
                  <a:srgbClr val="7030A0"/>
                </a:solidFill>
                <a:latin typeface="Footlight MT Light" pitchFamily="18" charset="0"/>
              </a:rPr>
              <a:t>( </a:t>
            </a:r>
            <a:r>
              <a:rPr lang="en-US" u="sng" dirty="0" smtClean="0">
                <a:solidFill>
                  <a:srgbClr val="7030A0"/>
                </a:solidFill>
                <a:latin typeface="Footlight MT Light" pitchFamily="18" charset="0"/>
              </a:rPr>
              <a:t>blood</a:t>
            </a:r>
            <a:r>
              <a:rPr lang="en-US" dirty="0" smtClean="0">
                <a:solidFill>
                  <a:srgbClr val="7030A0"/>
                </a:solidFill>
                <a:latin typeface="Footlight MT Light" pitchFamily="18" charset="0"/>
              </a:rPr>
              <a:t>, tissue, pus aspirate)</a:t>
            </a:r>
          </a:p>
          <a:p>
            <a:pPr lvl="1" algn="l" rtl="0"/>
            <a:r>
              <a:rPr lang="en-US" dirty="0" smtClean="0">
                <a:solidFill>
                  <a:srgbClr val="FFC000"/>
                </a:solidFill>
                <a:latin typeface="Footlight MT Light" pitchFamily="18" charset="0"/>
              </a:rPr>
              <a:t>Susceptibility tests  </a:t>
            </a:r>
            <a:endParaRPr lang="en-US" dirty="0">
              <a:solidFill>
                <a:srgbClr val="FFC000"/>
              </a:solidFill>
              <a:latin typeface="Footlight MT Light" pitchFamily="18" charset="0"/>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Objectives</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p:txBody>
          <a:bodyPr>
            <a:normAutofit fontScale="47500" lnSpcReduction="20000"/>
          </a:bodyPr>
          <a:lstStyle/>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anatomical structure of skin and soft tissues.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Differentiate the various types of skin and soft tissue infections and there clinical presentation.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Name bacteria commonly involved in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pathogenesis of various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Recognize specimens that are acceptable and unacceptable for different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microscopic and colony morphology and the results of differentiating bacteria isolates in addition to other non-microbiological investigation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Discuss antimicrobial susceptibility testing of anaerobes including methods and antimicrobial agents to be tested.</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major approaches to treat of skin and soft tissue infections</a:t>
            </a:r>
            <a:endParaRPr lang="en-US" sz="3300" dirty="0">
              <a:latin typeface="Calibri"/>
              <a:ea typeface="Times New Roman"/>
              <a:cs typeface="Arial"/>
            </a:endParaRPr>
          </a:p>
          <a:p>
            <a:pPr marL="457200" marR="0" algn="just" rtl="0">
              <a:lnSpc>
                <a:spcPct val="150000"/>
              </a:lnSpc>
              <a:spcBef>
                <a:spcPts val="0"/>
              </a:spcBef>
              <a:spcAft>
                <a:spcPts val="0"/>
              </a:spcAft>
            </a:pPr>
            <a:r>
              <a:rPr lang="en-US" sz="3300" dirty="0">
                <a:latin typeface="Footlight MT Light"/>
                <a:ea typeface="Times New Roman"/>
                <a:cs typeface="Arial"/>
              </a:rPr>
              <a:t>either medical or surgical.</a:t>
            </a:r>
            <a:endParaRPr lang="en-US" sz="3300" dirty="0">
              <a:latin typeface="Calibri"/>
              <a:ea typeface="Times New Roman"/>
              <a:cs typeface="Arial"/>
            </a:endParaRPr>
          </a:p>
          <a:p>
            <a:pPr marL="5029200" algn="l">
              <a:lnSpc>
                <a:spcPct val="150000"/>
              </a:lnSpc>
              <a:spcBef>
                <a:spcPts val="0"/>
              </a:spcBef>
            </a:pPr>
            <a:endParaRPr lang="en-US" sz="3300" dirty="0">
              <a:latin typeface="Calibri"/>
              <a:ea typeface="Times New Roman"/>
              <a:cs typeface="Arial"/>
            </a:endParaRPr>
          </a:p>
          <a:p>
            <a:pPr marL="5029200" algn="l">
              <a:lnSpc>
                <a:spcPct val="150000"/>
              </a:lnSpc>
              <a:spcBef>
                <a:spcPts val="0"/>
              </a:spcBef>
            </a:pPr>
            <a:endParaRPr lang="en-US" sz="2400" dirty="0">
              <a:latin typeface="Calibri"/>
              <a:ea typeface="Times New Roman"/>
              <a:cs typeface="Arial"/>
            </a:endParaRPr>
          </a:p>
          <a:p>
            <a:endParaRPr lang="en-US" dirty="0"/>
          </a:p>
        </p:txBody>
      </p:sp>
    </p:spTree>
    <p:extLst>
      <p:ext uri="{BB962C8B-B14F-4D97-AF65-F5344CB8AC3E}">
        <p14:creationId xmlns:p14="http://schemas.microsoft.com/office/powerpoint/2010/main" val="274225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Treatment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20</a:t>
            </a:fld>
            <a:endParaRPr lang="ar-SA">
              <a:latin typeface="Footlight MT Light" pitchFamily="18" charset="0"/>
            </a:endParaRPr>
          </a:p>
        </p:txBody>
      </p:sp>
      <p:sp>
        <p:nvSpPr>
          <p:cNvPr id="4" name="Content Placeholder 3"/>
          <p:cNvSpPr>
            <a:spLocks noGrp="1"/>
          </p:cNvSpPr>
          <p:nvPr>
            <p:ph sz="quarter" idx="1"/>
          </p:nvPr>
        </p:nvSpPr>
        <p:spPr/>
        <p:txBody>
          <a:bodyPr>
            <a:normAutofit/>
          </a:bodyPr>
          <a:lstStyle/>
          <a:p>
            <a:pPr algn="l" rtl="0"/>
            <a:r>
              <a:rPr lang="en-US" sz="2000" dirty="0" smtClean="0">
                <a:latin typeface="Footlight MT Light" pitchFamily="18" charset="0"/>
              </a:rPr>
              <a:t>If clinically suspected patient needs to be hospitalized OR require admission to ICU</a:t>
            </a:r>
          </a:p>
          <a:p>
            <a:pPr algn="l" rtl="0"/>
            <a:r>
              <a:rPr lang="en-US" sz="2000" dirty="0" smtClean="0">
                <a:latin typeface="Footlight MT Light" pitchFamily="18" charset="0"/>
              </a:rPr>
              <a:t>Start intravenous antibiotics immediately </a:t>
            </a:r>
          </a:p>
          <a:p>
            <a:pPr algn="l" rtl="0"/>
            <a:r>
              <a:rPr lang="en-US" sz="2000" dirty="0" smtClean="0">
                <a:latin typeface="Footlight MT Light" pitchFamily="18" charset="0"/>
              </a:rPr>
              <a:t>Antibiotic selection based on bacteria suspected</a:t>
            </a:r>
          </a:p>
          <a:p>
            <a:pPr algn="l" rtl="0"/>
            <a:r>
              <a:rPr lang="en-US" sz="2000" dirty="0" smtClean="0">
                <a:latin typeface="Footlight MT Light" pitchFamily="18" charset="0"/>
              </a:rPr>
              <a:t>broad spectrum antibiotic combinations against</a:t>
            </a:r>
          </a:p>
          <a:p>
            <a:pPr lvl="1" algn="l" rtl="0"/>
            <a:r>
              <a:rPr lang="en-US" sz="1800" dirty="0" smtClean="0">
                <a:latin typeface="Footlight MT Light" pitchFamily="18" charset="0"/>
              </a:rPr>
              <a:t>methicillin-resistant </a:t>
            </a:r>
            <a:r>
              <a:rPr lang="en-US" sz="1800" i="1" dirty="0" smtClean="0">
                <a:latin typeface="Footlight MT Light" pitchFamily="18" charset="0"/>
              </a:rPr>
              <a:t>Staphylococcus aureus</a:t>
            </a:r>
            <a:r>
              <a:rPr lang="en-US" sz="1800" dirty="0" smtClean="0">
                <a:latin typeface="Footlight MT Light" pitchFamily="18" charset="0"/>
              </a:rPr>
              <a:t> </a:t>
            </a:r>
            <a:r>
              <a:rPr lang="en-US" sz="1800" dirty="0" smtClean="0">
                <a:solidFill>
                  <a:schemeClr val="bg1"/>
                </a:solidFill>
                <a:latin typeface="Footlight MT Light" pitchFamily="18" charset="0"/>
              </a:rPr>
              <a:t>(MRSA)</a:t>
            </a:r>
          </a:p>
          <a:p>
            <a:pPr lvl="1" algn="l" rtl="0"/>
            <a:r>
              <a:rPr lang="en-US" sz="1800" dirty="0" smtClean="0">
                <a:latin typeface="Footlight MT Light" pitchFamily="18" charset="0"/>
              </a:rPr>
              <a:t>anaerobic bacteria</a:t>
            </a:r>
          </a:p>
          <a:p>
            <a:pPr lvl="1" algn="l" rtl="0"/>
            <a:r>
              <a:rPr lang="en-US" sz="1800" dirty="0" smtClean="0">
                <a:latin typeface="Footlight MT Light" pitchFamily="18" charset="0"/>
              </a:rPr>
              <a:t>Gram-negative and gram-positive bacilli</a:t>
            </a:r>
          </a:p>
          <a:p>
            <a:pPr algn="l" rtl="0"/>
            <a:r>
              <a:rPr lang="en-US" sz="2400" b="1" dirty="0" smtClean="0">
                <a:solidFill>
                  <a:schemeClr val="bg1"/>
                </a:solidFill>
                <a:latin typeface="Footlight MT Light" pitchFamily="18" charset="0"/>
              </a:rPr>
              <a:t>Surgeon consultation</a:t>
            </a:r>
          </a:p>
          <a:p>
            <a:pPr lvl="1" algn="l" rtl="0"/>
            <a:r>
              <a:rPr lang="en-US" sz="1800" u="sng" dirty="0" smtClean="0">
                <a:latin typeface="Footlight MT Light" pitchFamily="18" charset="0"/>
              </a:rPr>
              <a:t>Extensive Debridement </a:t>
            </a:r>
            <a:r>
              <a:rPr lang="en-US" sz="1800" dirty="0" smtClean="0">
                <a:latin typeface="Footlight MT Light" pitchFamily="18" charset="0"/>
              </a:rPr>
              <a:t>of necrotic tissue and collection of tissue samples</a:t>
            </a:r>
          </a:p>
          <a:p>
            <a:pPr lvl="1" algn="l" rtl="0"/>
            <a:r>
              <a:rPr lang="en-US" sz="2000" dirty="0" smtClean="0">
                <a:latin typeface="Footlight MT Light" pitchFamily="18" charset="0"/>
              </a:rPr>
              <a:t>Can reduce morbidity and mortality</a:t>
            </a:r>
            <a:r>
              <a:rPr lang="en-US" sz="2000" dirty="0" smtClean="0">
                <a:solidFill>
                  <a:srgbClr val="FFC000"/>
                </a:solidFill>
                <a:latin typeface="Footlight MT Light" pitchFamily="18" charset="0"/>
              </a:rPr>
              <a:t> </a:t>
            </a:r>
            <a:r>
              <a:rPr lang="en-US" sz="2100" dirty="0" smtClean="0">
                <a:solidFill>
                  <a:srgbClr val="FFC000"/>
                </a:solidFill>
                <a:latin typeface="Footlight MT Light" pitchFamily="18" charset="0"/>
              </a:rPr>
              <a:t> </a:t>
            </a:r>
            <a:endParaRPr lang="en-US" sz="1800" dirty="0" smtClean="0">
              <a:solidFill>
                <a:srgbClr val="FFC000"/>
              </a:solidFill>
              <a:latin typeface="Footlight MT Light" pitchFamily="18" charset="0"/>
            </a:endParaRPr>
          </a:p>
          <a:p>
            <a:pPr lvl="1" algn="l" rtl="0"/>
            <a:endParaRPr lang="en-US" sz="2100"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Treatment </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21</a:t>
            </a:fld>
            <a:endParaRPr lang="ar-SA"/>
          </a:p>
        </p:txBody>
      </p:sp>
      <p:sp>
        <p:nvSpPr>
          <p:cNvPr id="4" name="Content Placeholder 3"/>
          <p:cNvSpPr>
            <a:spLocks noGrp="1"/>
          </p:cNvSpPr>
          <p:nvPr>
            <p:ph sz="quarter" idx="1"/>
          </p:nvPr>
        </p:nvSpPr>
        <p:spPr/>
        <p:txBody>
          <a:bodyPr/>
          <a:lstStyle/>
          <a:p>
            <a:pPr algn="l" rtl="0"/>
            <a:r>
              <a:rPr lang="en-US" dirty="0" smtClean="0">
                <a:latin typeface="Footlight MT Light" pitchFamily="18" charset="0"/>
              </a:rPr>
              <a:t>Antibiotics combinations </a:t>
            </a:r>
          </a:p>
          <a:p>
            <a:pPr lvl="1" algn="l" rtl="0"/>
            <a:r>
              <a:rPr lang="en-US" dirty="0" smtClean="0">
                <a:solidFill>
                  <a:schemeClr val="tx1"/>
                </a:solidFill>
                <a:latin typeface="Footlight MT Light" pitchFamily="18" charset="0"/>
              </a:rPr>
              <a:t>Penicillin-</a:t>
            </a:r>
            <a:r>
              <a:rPr lang="en-US" dirty="0" err="1" smtClean="0">
                <a:solidFill>
                  <a:schemeClr val="tx1"/>
                </a:solidFill>
                <a:latin typeface="Footlight MT Light" pitchFamily="18" charset="0"/>
              </a:rPr>
              <a:t>clindamycin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gentamicin</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Ampicillin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sulbactam</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Cefazolin</a:t>
            </a:r>
            <a:r>
              <a:rPr lang="en-US" dirty="0" smtClean="0">
                <a:solidFill>
                  <a:schemeClr val="tx1"/>
                </a:solidFill>
                <a:latin typeface="Footlight MT Light" pitchFamily="18" charset="0"/>
              </a:rPr>
              <a:t> plus </a:t>
            </a:r>
            <a:r>
              <a:rPr lang="en-US" dirty="0" err="1" smtClean="0">
                <a:solidFill>
                  <a:schemeClr val="tx1"/>
                </a:solidFill>
                <a:latin typeface="Footlight MT Light" pitchFamily="18" charset="0"/>
              </a:rPr>
              <a:t>metronidazol</a:t>
            </a:r>
            <a:endParaRPr lang="en-US" dirty="0" smtClean="0">
              <a:solidFill>
                <a:schemeClr val="tx1"/>
              </a:solidFill>
              <a:latin typeface="Footlight MT Light" pitchFamily="18" charset="0"/>
            </a:endParaRPr>
          </a:p>
          <a:p>
            <a:pPr lvl="1" algn="l" rtl="0"/>
            <a:r>
              <a:rPr lang="en-US" dirty="0" smtClean="0">
                <a:solidFill>
                  <a:schemeClr val="tx1"/>
                </a:solidFill>
                <a:latin typeface="Footlight MT Light" pitchFamily="18" charset="0"/>
              </a:rPr>
              <a:t> </a:t>
            </a:r>
            <a:r>
              <a:rPr lang="en-US" dirty="0" err="1" smtClean="0">
                <a:solidFill>
                  <a:schemeClr val="tx1"/>
                </a:solidFill>
                <a:latin typeface="Footlight MT Light" pitchFamily="18" charset="0"/>
              </a:rPr>
              <a:t>Piperacillin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tazobactam</a:t>
            </a:r>
            <a:endParaRPr lang="en-US" dirty="0" smtClean="0">
              <a:solidFill>
                <a:schemeClr val="tx1"/>
              </a:solidFill>
              <a:latin typeface="Footlight MT Light" pitchFamily="18" charset="0"/>
            </a:endParaRPr>
          </a:p>
          <a:p>
            <a:pPr lvl="1" algn="l" rtl="0"/>
            <a:r>
              <a:rPr lang="en-US" i="1" dirty="0" smtClean="0">
                <a:solidFill>
                  <a:schemeClr val="tx1"/>
                </a:solidFill>
                <a:latin typeface="Footlight MT Light" pitchFamily="18" charset="0"/>
              </a:rPr>
              <a:t>Clostridium </a:t>
            </a:r>
            <a:r>
              <a:rPr lang="en-US" i="1" dirty="0" err="1" smtClean="0">
                <a:solidFill>
                  <a:schemeClr val="tx1"/>
                </a:solidFill>
                <a:latin typeface="Footlight MT Light" pitchFamily="18" charset="0"/>
              </a:rPr>
              <a:t>perfringens</a:t>
            </a:r>
            <a:r>
              <a:rPr lang="en-US" i="1" dirty="0" smtClean="0">
                <a:solidFill>
                  <a:schemeClr val="tx1"/>
                </a:solidFill>
                <a:latin typeface="Footlight MT Light" pitchFamily="18" charset="0"/>
              </a:rPr>
              <a:t> - </a:t>
            </a:r>
            <a:r>
              <a:rPr lang="en-US" dirty="0" smtClean="0">
                <a:solidFill>
                  <a:schemeClr val="tx1"/>
                </a:solidFill>
                <a:latin typeface="Footlight MT Light" pitchFamily="18" charset="0"/>
              </a:rPr>
              <a:t>penicillin G</a:t>
            </a:r>
          </a:p>
          <a:p>
            <a:pPr algn="l" rtl="0"/>
            <a:r>
              <a:rPr lang="en-US" dirty="0" smtClean="0">
                <a:latin typeface="Footlight MT Light" pitchFamily="18" charset="0"/>
              </a:rPr>
              <a:t>Hyperbaric oxygen therapy (HBO) treatment</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175220"/>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0723" name="Rectangle 3"/>
          <p:cNvSpPr>
            <a:spLocks noGrp="1" noChangeArrowheads="1"/>
          </p:cNvSpPr>
          <p:nvPr>
            <p:ph type="body" idx="1"/>
          </p:nvPr>
        </p:nvSpPr>
        <p:spPr>
          <a:xfrm>
            <a:off x="539552" y="1700808"/>
            <a:ext cx="7313612" cy="4114800"/>
          </a:xfrm>
        </p:spPr>
        <p:txBody>
          <a:bodyPr/>
          <a:lstStyle/>
          <a:p>
            <a:pPr>
              <a:lnSpc>
                <a:spcPct val="90000"/>
              </a:lnSpc>
            </a:pPr>
            <a:r>
              <a:rPr lang="en-US" dirty="0">
                <a:latin typeface="Footlight MT Light" pitchFamily="18" charset="0"/>
              </a:rPr>
              <a:t>Acute bacterial infection of skeletal muscle, usually caused by Staph. </a:t>
            </a:r>
            <a:r>
              <a:rPr lang="en-US" dirty="0" err="1">
                <a:latin typeface="Footlight MT Light" pitchFamily="18" charset="0"/>
              </a:rPr>
              <a:t>aureus</a:t>
            </a:r>
            <a:endParaRPr lang="en-US" dirty="0">
              <a:latin typeface="Footlight MT Light" pitchFamily="18" charset="0"/>
            </a:endParaRPr>
          </a:p>
          <a:p>
            <a:pPr>
              <a:lnSpc>
                <a:spcPct val="90000"/>
              </a:lnSpc>
            </a:pPr>
            <a:r>
              <a:rPr lang="en-US" dirty="0">
                <a:latin typeface="Footlight MT Light" pitchFamily="18" charset="0"/>
              </a:rPr>
              <a:t>No predisposing penetrating wound, vascular insufficiency, or contiguous infection</a:t>
            </a:r>
          </a:p>
          <a:p>
            <a:pPr>
              <a:lnSpc>
                <a:spcPct val="90000"/>
              </a:lnSpc>
            </a:pPr>
            <a:r>
              <a:rPr lang="en-US" dirty="0">
                <a:latin typeface="Footlight MT Light" pitchFamily="18" charset="0"/>
              </a:rPr>
              <a:t>Most cases occur in the tropics</a:t>
            </a:r>
          </a:p>
          <a:p>
            <a:pPr>
              <a:lnSpc>
                <a:spcPct val="90000"/>
              </a:lnSpc>
            </a:pPr>
            <a:r>
              <a:rPr lang="en-US" dirty="0">
                <a:latin typeface="Footlight MT Light" pitchFamily="18" charset="0"/>
              </a:rPr>
              <a:t>60% of cases outside of tropics have predisposing RF: DM, </a:t>
            </a:r>
            <a:r>
              <a:rPr lang="en-US" dirty="0" err="1">
                <a:latin typeface="Footlight MT Light" pitchFamily="18" charset="0"/>
              </a:rPr>
              <a:t>EtOH</a:t>
            </a:r>
            <a:r>
              <a:rPr lang="en-US" dirty="0">
                <a:latin typeface="Footlight MT Light" pitchFamily="18" charset="0"/>
              </a:rPr>
              <a:t> liver disease, steroid </a:t>
            </a:r>
            <a:r>
              <a:rPr lang="en-US" dirty="0" err="1">
                <a:latin typeface="Footlight MT Light" pitchFamily="18" charset="0"/>
              </a:rPr>
              <a:t>rx</a:t>
            </a:r>
            <a:r>
              <a:rPr lang="en-US" dirty="0">
                <a:latin typeface="Footlight MT Light" pitchFamily="18" charset="0"/>
              </a:rPr>
              <a:t>, HIV, hematologic malignancy</a:t>
            </a:r>
          </a:p>
        </p:txBody>
      </p:sp>
    </p:spTree>
    <p:extLst>
      <p:ext uri="{BB962C8B-B14F-4D97-AF65-F5344CB8AC3E}">
        <p14:creationId xmlns:p14="http://schemas.microsoft.com/office/powerpoint/2010/main" val="417637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332656"/>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1747" name="Rectangle 3"/>
          <p:cNvSpPr>
            <a:spLocks noGrp="1" noChangeArrowheads="1"/>
          </p:cNvSpPr>
          <p:nvPr>
            <p:ph type="body" idx="1"/>
          </p:nvPr>
        </p:nvSpPr>
        <p:spPr>
          <a:xfrm>
            <a:off x="467544" y="1858244"/>
            <a:ext cx="7313612" cy="4114800"/>
          </a:xfrm>
        </p:spPr>
        <p:txBody>
          <a:bodyPr/>
          <a:lstStyle/>
          <a:p>
            <a:r>
              <a:rPr lang="en-US" dirty="0" err="1">
                <a:latin typeface="Footlight MT Light" pitchFamily="18" charset="0"/>
              </a:rPr>
              <a:t>Hx</a:t>
            </a:r>
            <a:r>
              <a:rPr lang="en-US" dirty="0">
                <a:latin typeface="Footlight MT Light" pitchFamily="18" charset="0"/>
              </a:rPr>
              <a:t> of blunt trauma or vigorous exercise (50%), then period of swelling without pain. 10-21 days later, pain, tenderness, swelling and fever, Pus can be aspirated from muscle. 3</a:t>
            </a:r>
            <a:r>
              <a:rPr lang="en-US" baseline="30000" dirty="0">
                <a:latin typeface="Footlight MT Light" pitchFamily="18" charset="0"/>
              </a:rPr>
              <a:t>rd</a:t>
            </a:r>
            <a:r>
              <a:rPr lang="en-US" dirty="0">
                <a:latin typeface="Footlight MT Light" pitchFamily="18" charset="0"/>
              </a:rPr>
              <a:t> stage: sepsis, later metastatic abscesses if untreated</a:t>
            </a:r>
          </a:p>
          <a:p>
            <a:r>
              <a:rPr lang="en-US" dirty="0" err="1">
                <a:latin typeface="Footlight MT Light" pitchFamily="18" charset="0"/>
              </a:rPr>
              <a:t>Dx</a:t>
            </a:r>
            <a:r>
              <a:rPr lang="en-US" dirty="0">
                <a:latin typeface="Footlight MT Light" pitchFamily="18" charset="0"/>
              </a:rPr>
              <a:t>: X-ray, US, MRI or CT</a:t>
            </a:r>
          </a:p>
          <a:p>
            <a:r>
              <a:rPr lang="en-US" dirty="0">
                <a:latin typeface="Footlight MT Light" pitchFamily="18" charset="0"/>
              </a:rPr>
              <a:t>Rx: surgical drainage +</a:t>
            </a:r>
            <a:r>
              <a:rPr lang="en-US" dirty="0" err="1">
                <a:latin typeface="Footlight MT Light" pitchFamily="18" charset="0"/>
              </a:rPr>
              <a:t>abx</a:t>
            </a:r>
            <a:endParaRPr lang="en-US" dirty="0">
              <a:latin typeface="Footlight MT Light" pitchFamily="18" charset="0"/>
            </a:endParaRPr>
          </a:p>
        </p:txBody>
      </p:sp>
    </p:spTree>
    <p:extLst>
      <p:ext uri="{BB962C8B-B14F-4D97-AF65-F5344CB8AC3E}">
        <p14:creationId xmlns:p14="http://schemas.microsoft.com/office/powerpoint/2010/main" val="159573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3" y="-93059"/>
            <a:ext cx="9144000" cy="820738"/>
          </a:xfrm>
        </p:spPr>
        <p:txBody>
          <a:bodyPr/>
          <a:lstStyle/>
          <a:p>
            <a:pPr algn="ctr" eaLnBrk="1" hangingPunct="1"/>
            <a:r>
              <a:rPr lang="en-US" sz="4000" b="1" dirty="0" smtClean="0">
                <a:solidFill>
                  <a:schemeClr val="bg1"/>
                </a:solidFill>
                <a:latin typeface="Footlight MT Light" pitchFamily="18" charset="0"/>
              </a:rPr>
              <a:t>Other Specific Skin Infections</a:t>
            </a:r>
          </a:p>
        </p:txBody>
      </p:sp>
      <p:graphicFrame>
        <p:nvGraphicFramePr>
          <p:cNvPr id="375874" name="Group 66"/>
          <p:cNvGraphicFramePr>
            <a:graphicFrameLocks noGrp="1"/>
          </p:cNvGraphicFramePr>
          <p:nvPr>
            <p:extLst>
              <p:ext uri="{D42A27DB-BD31-4B8C-83A1-F6EECF244321}">
                <p14:modId xmlns:p14="http://schemas.microsoft.com/office/powerpoint/2010/main" val="3950730098"/>
              </p:ext>
            </p:extLst>
          </p:nvPr>
        </p:nvGraphicFramePr>
        <p:xfrm>
          <a:off x="11665" y="815661"/>
          <a:ext cx="9144000" cy="5919546"/>
        </p:xfrm>
        <a:graphic>
          <a:graphicData uri="http://schemas.openxmlformats.org/drawingml/2006/table">
            <a:tbl>
              <a:tblPr>
                <a:effectLst/>
              </a:tblPr>
              <a:tblGrid>
                <a:gridCol w="3048000"/>
                <a:gridCol w="3048000"/>
                <a:gridCol w="3048000"/>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Pasturella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multocida</a:t>
                      </a:r>
                      <a:r>
                        <a:rPr kumimoji="0" lang="en-US" sz="1600" b="0" i="0" u="none" strike="noStrike" cap="none" normalizeH="0" baseline="0" dirty="0" smtClean="0">
                          <a:ln>
                            <a:noFill/>
                          </a:ln>
                          <a:solidFill>
                            <a:schemeClr val="tx1"/>
                          </a:solidFill>
                          <a:effectLst/>
                          <a:latin typeface="Footlight MT Light" pitchFamily="18"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Capnocytophaga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eikenella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corrodens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Aeromonas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Vibrio</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vulnificus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sporothrix</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schenckii</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Footlight MT Light" pitchFamily="18" charset="0"/>
                        </a:rPr>
                        <a:t>  Potassium iodine</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Erysipelothrix</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Footlight MT Light" pitchFamily="18"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Bartonella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Azithromycin</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0" name="Text Box 67"/>
          <p:cNvSpPr txBox="1">
            <a:spLocks noChangeArrowheads="1"/>
          </p:cNvSpPr>
          <p:nvPr/>
        </p:nvSpPr>
        <p:spPr bwMode="auto">
          <a:xfrm>
            <a:off x="3042028" y="62728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defTabSz="457200" rtl="0" eaLnBrk="1" fontAlgn="base" hangingPunct="1">
              <a:spcBef>
                <a:spcPct val="0"/>
              </a:spcBef>
              <a:spcAft>
                <a:spcPct val="0"/>
              </a:spcAft>
            </a:pPr>
            <a:endParaRPr lang="en-US" sz="1800" smtClean="0">
              <a:solidFill>
                <a:prstClr val="black"/>
              </a:solidFill>
              <a:latin typeface="Footlight MT Light" pitchFamily="18" charset="0"/>
            </a:endParaRPr>
          </a:p>
        </p:txBody>
      </p:sp>
    </p:spTree>
    <p:extLst>
      <p:ext uri="{BB962C8B-B14F-4D97-AF65-F5344CB8AC3E}">
        <p14:creationId xmlns:p14="http://schemas.microsoft.com/office/powerpoint/2010/main" val="3525547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25</a:t>
            </a:fld>
            <a:endParaRPr lang="ar-SA"/>
          </a:p>
        </p:txBody>
      </p:sp>
      <p:sp>
        <p:nvSpPr>
          <p:cNvPr id="4" name="Content Placeholder 3"/>
          <p:cNvSpPr>
            <a:spLocks noGrp="1"/>
          </p:cNvSpPr>
          <p:nvPr>
            <p:ph sz="quarter" idx="1"/>
          </p:nvPr>
        </p:nvSpPr>
        <p:spPr>
          <a:xfrm>
            <a:off x="457200" y="404664"/>
            <a:ext cx="8003232" cy="612068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buNone/>
            </a:pPr>
            <a:r>
              <a:rPr lang="en-US" b="1" dirty="0" smtClean="0">
                <a:latin typeface="Footlight MT Light" pitchFamily="18" charset="0"/>
              </a:rPr>
              <a:t>     TAKE HOME POINTS</a:t>
            </a:r>
          </a:p>
          <a:p>
            <a:pPr algn="l" rtl="0"/>
            <a:r>
              <a:rPr lang="en-US" sz="2400" dirty="0" smtClean="0">
                <a:solidFill>
                  <a:schemeClr val="tx1"/>
                </a:solidFill>
                <a:latin typeface="Footlight MT Light" pitchFamily="18" charset="0"/>
                <a:cs typeface="Times New Roman" pitchFamily="18" charset="0"/>
              </a:rPr>
              <a:t>Most commonly caused by </a:t>
            </a:r>
            <a:r>
              <a:rPr lang="en-US" sz="2400" i="1" dirty="0" smtClean="0">
                <a:solidFill>
                  <a:schemeClr val="tx1"/>
                </a:solidFill>
                <a:latin typeface="Footlight MT Light" pitchFamily="18" charset="0"/>
                <a:cs typeface="Times New Roman" pitchFamily="18" charset="0"/>
              </a:rPr>
              <a:t>Staphylococcus aureus and Streptococcus     </a:t>
            </a:r>
            <a:r>
              <a:rPr lang="en-US" sz="2400" i="1" dirty="0" err="1" smtClean="0">
                <a:solidFill>
                  <a:schemeClr val="tx1"/>
                </a:solidFill>
                <a:latin typeface="Footlight MT Light" pitchFamily="18" charset="0"/>
                <a:cs typeface="Times New Roman" pitchFamily="18" charset="0"/>
              </a:rPr>
              <a:t>pyogenes</a:t>
            </a:r>
            <a:r>
              <a:rPr lang="en-US" sz="2400" i="1" dirty="0" smtClean="0">
                <a:solidFill>
                  <a:schemeClr val="tx1"/>
                </a:solidFill>
                <a:latin typeface="Footlight MT Light" pitchFamily="18" charset="0"/>
                <a:cs typeface="Times New Roman" pitchFamily="18" charset="0"/>
              </a:rPr>
              <a:t> </a:t>
            </a:r>
          </a:p>
          <a:p>
            <a:pPr algn="l" rtl="0"/>
            <a:r>
              <a:rPr lang="en-US" sz="2400" dirty="0" smtClean="0">
                <a:solidFill>
                  <a:schemeClr val="tx1"/>
                </a:solidFill>
                <a:latin typeface="Footlight MT Light" pitchFamily="18" charset="0"/>
                <a:cs typeface="Times New Roman" pitchFamily="18" charset="0"/>
              </a:rPr>
              <a:t>Risk factors for developing SSTIs include breakdown of the epidermis,  surgical procedures ,crowding, </a:t>
            </a:r>
            <a:r>
              <a:rPr lang="en-US" sz="2400" dirty="0" err="1" smtClean="0">
                <a:solidFill>
                  <a:schemeClr val="tx1"/>
                </a:solidFill>
                <a:latin typeface="Footlight MT Light" pitchFamily="18" charset="0"/>
                <a:cs typeface="Times New Roman" pitchFamily="18" charset="0"/>
              </a:rPr>
              <a:t>comorbidities</a:t>
            </a:r>
            <a:r>
              <a:rPr lang="en-US" sz="2400" dirty="0" smtClean="0">
                <a:solidFill>
                  <a:schemeClr val="tx1"/>
                </a:solidFill>
                <a:latin typeface="Footlight MT Light" pitchFamily="18" charset="0"/>
                <a:cs typeface="Times New Roman" pitchFamily="18" charset="0"/>
              </a:rPr>
              <a:t>, venous stasis, </a:t>
            </a:r>
            <a:r>
              <a:rPr lang="en-US" sz="2400" dirty="0" err="1" smtClean="0">
                <a:solidFill>
                  <a:schemeClr val="tx1"/>
                </a:solidFill>
                <a:latin typeface="Footlight MT Light" pitchFamily="18" charset="0"/>
                <a:cs typeface="Times New Roman" pitchFamily="18" charset="0"/>
              </a:rPr>
              <a:t>lymphedema</a:t>
            </a:r>
            <a:endParaRPr lang="en-US" sz="2400" dirty="0" smtClean="0">
              <a:solidFill>
                <a:schemeClr val="tx1"/>
              </a:solidFill>
              <a:latin typeface="Footlight MT Light" pitchFamily="18" charset="0"/>
              <a:cs typeface="Times New Roman" pitchFamily="18" charset="0"/>
            </a:endParaRPr>
          </a:p>
          <a:p>
            <a:pPr algn="l" rtl="0"/>
            <a:r>
              <a:rPr lang="en-US" sz="2400" dirty="0" smtClean="0">
                <a:solidFill>
                  <a:schemeClr val="tx1"/>
                </a:solidFill>
                <a:latin typeface="Footlight MT Light" pitchFamily="18" charset="0"/>
                <a:cs typeface="Times New Roman" pitchFamily="18" charset="0"/>
              </a:rPr>
              <a:t>Most of the infection are mild and can be managed on an outpatient basis</a:t>
            </a:r>
          </a:p>
          <a:p>
            <a:pPr algn="l" rtl="0"/>
            <a:r>
              <a:rPr lang="en-US" sz="2400" dirty="0" smtClean="0">
                <a:solidFill>
                  <a:schemeClr val="tx1"/>
                </a:solidFill>
                <a:latin typeface="Footlight MT Light" pitchFamily="18" charset="0"/>
                <a:cs typeface="Times New Roman" pitchFamily="18" charset="0"/>
              </a:rPr>
              <a:t>In case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26</a:t>
            </a:fld>
            <a:endParaRPr lang="ar-SA">
              <a:latin typeface="Footlight MT Light" pitchFamily="18" charset="0"/>
            </a:endParaRPr>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solidFill>
                  <a:schemeClr val="tx1"/>
                </a:solidFill>
                <a:latin typeface="Footlight MT Light" pitchFamily="18" charset="0"/>
                <a:cs typeface="Times New Roman" pitchFamily="18" charset="0"/>
              </a:rPr>
              <a:t>Most SSTIs can be managed on an outpatient basis, although patients with evidence of rapidly progressive infection, high fevers, or other signs of systemic inflammatory response should be monitored in the hospital setting.</a:t>
            </a:r>
          </a:p>
          <a:p>
            <a:pPr algn="l" rtl="0"/>
            <a:r>
              <a:rPr lang="en-US" dirty="0" smtClean="0">
                <a:solidFill>
                  <a:schemeClr val="tx1"/>
                </a:solidFill>
                <a:latin typeface="Footlight MT Light" pitchFamily="18" charset="0"/>
                <a:cs typeface="Times New Roman" pitchFamily="18" charset="0"/>
              </a:rPr>
              <a:t>Superficial SSTIs typically do not require systemic antibiotic treatment and can be managed with topical antibiotic agents, heat packs, or incision and drainage.</a:t>
            </a:r>
          </a:p>
          <a:p>
            <a:pPr algn="l" rtl="0"/>
            <a:r>
              <a:rPr lang="en-US" dirty="0" smtClean="0">
                <a:solidFill>
                  <a:schemeClr val="tx1"/>
                </a:solidFill>
                <a:latin typeface="Footlight MT Light" pitchFamily="18" charset="0"/>
                <a:cs typeface="Times New Roman" pitchFamily="18" charset="0"/>
              </a:rPr>
              <a:t>Systemic antibiotic agents that provide coverage for both </a:t>
            </a:r>
            <a:r>
              <a:rPr lang="en-US" i="1" dirty="0" smtClean="0">
                <a:solidFill>
                  <a:schemeClr val="tx1"/>
                </a:solidFill>
                <a:latin typeface="Footlight MT Light" pitchFamily="18" charset="0"/>
                <a:cs typeface="Times New Roman" pitchFamily="18" charset="0"/>
              </a:rPr>
              <a:t>Staphylococcus aureus and Streptococcus </a:t>
            </a:r>
            <a:r>
              <a:rPr lang="en-US" i="1" dirty="0" err="1" smtClean="0">
                <a:solidFill>
                  <a:schemeClr val="tx1"/>
                </a:solidFill>
                <a:latin typeface="Footlight MT Light" pitchFamily="18" charset="0"/>
                <a:cs typeface="Times New Roman" pitchFamily="18" charset="0"/>
              </a:rPr>
              <a:t>pyogenes</a:t>
            </a:r>
            <a:r>
              <a:rPr lang="en-US" i="1" dirty="0" smtClean="0">
                <a:solidFill>
                  <a:schemeClr val="tx1"/>
                </a:solidFill>
                <a:latin typeface="Footlight MT Light" pitchFamily="18" charset="0"/>
                <a:cs typeface="Times New Roman" pitchFamily="18" charset="0"/>
              </a:rPr>
              <a:t> </a:t>
            </a:r>
            <a:r>
              <a:rPr lang="en-US" dirty="0" smtClean="0">
                <a:solidFill>
                  <a:schemeClr val="tx1"/>
                </a:solidFill>
                <a:latin typeface="Footlight MT Light" pitchFamily="18" charset="0"/>
                <a:cs typeface="Times New Roman" pitchFamily="18" charset="0"/>
              </a:rPr>
              <a:t>are most commonly used as empiric therapy for both uncomplicated and complicated deeper infections.</a:t>
            </a:r>
          </a:p>
          <a:p>
            <a:pPr algn="l" rtl="0"/>
            <a:endParaRPr lang="en-US" dirty="0">
              <a:latin typeface="Footlight MT Light" pitchFamily="18" charset="0"/>
            </a:endParaRPr>
          </a:p>
        </p:txBody>
      </p:sp>
      <p:sp>
        <p:nvSpPr>
          <p:cNvPr id="6" name="Title 1"/>
          <p:cNvSpPr>
            <a:spLocks noGrp="1"/>
          </p:cNvSpPr>
          <p:nvPr>
            <p:ph type="title"/>
          </p:nvPr>
        </p:nvSpPr>
        <p:spPr/>
        <p:txBody>
          <a:bodyPr>
            <a:noAutofit/>
          </a:bodyPr>
          <a:lstStyle/>
          <a:p>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solidFill>
                  <a:schemeClr val="bg1"/>
                </a:solidFill>
                <a:latin typeface="Footlight MT Light" pitchFamily="18" charset="0"/>
              </a:rPr>
              <a:t>TAKE HOME POINTS</a:t>
            </a:r>
            <a:br>
              <a:rPr lang="en-US" sz="2400" b="1" dirty="0" smtClean="0">
                <a:solidFill>
                  <a:schemeClr val="bg1"/>
                </a:solidFill>
                <a:latin typeface="Footlight MT Light" pitchFamily="18" charset="0"/>
              </a:rPr>
            </a:br>
            <a:endParaRPr lang="en-US" sz="2400" b="1" dirty="0">
              <a:solidFill>
                <a:schemeClr val="bg1"/>
              </a:solidFill>
              <a:latin typeface="Footlight MT Light"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27</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3"/>
            <a:ext cx="9144000" cy="68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chemeClr val="bg1"/>
                </a:solidFill>
                <a:latin typeface="Footlight MT Light" pitchFamily="18" charset="0"/>
              </a:rPr>
              <a:t>Introduction </a:t>
            </a:r>
            <a:endParaRPr lang="ar-SA" sz="3600" b="1" dirty="0">
              <a:solidFill>
                <a:schemeClr val="bg1"/>
              </a:solidFill>
              <a:latin typeface="Footlight MT Light" pitchFamily="18" charset="0"/>
            </a:endParaRPr>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Footlight MT Light" pitchFamily="18" charset="0"/>
                <a:cs typeface="Times New Roman" pitchFamily="18" charset="0"/>
              </a:rPr>
              <a:t>Common</a:t>
            </a:r>
          </a:p>
          <a:p>
            <a:pPr algn="l" rtl="0"/>
            <a:r>
              <a:rPr lang="en-US" sz="2800" dirty="0" smtClean="0">
                <a:latin typeface="Footlight MT Light" pitchFamily="18" charset="0"/>
                <a:cs typeface="Times New Roman" pitchFamily="18" charset="0"/>
              </a:rPr>
              <a:t>Can  be </a:t>
            </a:r>
            <a:r>
              <a:rPr lang="en-US" sz="2800" dirty="0">
                <a:latin typeface="Footlight MT Light" pitchFamily="18" charset="0"/>
                <a:cs typeface="Times New Roman" pitchFamily="18" charset="0"/>
              </a:rPr>
              <a:t>mild </a:t>
            </a:r>
            <a:r>
              <a:rPr lang="en-US" sz="2800" dirty="0" smtClean="0">
                <a:latin typeface="Footlight MT Light" pitchFamily="18" charset="0"/>
                <a:cs typeface="Times New Roman" pitchFamily="18" charset="0"/>
              </a:rPr>
              <a:t>to moderate or sever  muscle or bone and lungs or heart </a:t>
            </a:r>
            <a:r>
              <a:rPr lang="en-US" sz="2800" dirty="0" smtClean="0">
                <a:latin typeface="Footlight MT Light" pitchFamily="18" charset="0"/>
                <a:cs typeface="Times New Roman" pitchFamily="18" charset="0"/>
              </a:rPr>
              <a:t>valves infection </a:t>
            </a:r>
            <a:r>
              <a:rPr lang="en-US" sz="2800" dirty="0" smtClean="0">
                <a:latin typeface="Footlight MT Light" pitchFamily="18" charset="0"/>
                <a:cs typeface="Times New Roman" pitchFamily="18" charset="0"/>
              </a:rPr>
              <a:t>. </a:t>
            </a:r>
          </a:p>
          <a:p>
            <a:pPr algn="l" rtl="0"/>
            <a:r>
              <a:rPr lang="en-US" sz="2800" b="1" i="1" dirty="0" smtClean="0">
                <a:solidFill>
                  <a:srgbClr val="FFFF00"/>
                </a:solidFill>
                <a:latin typeface="Footlight MT Light" pitchFamily="18" charset="0"/>
                <a:cs typeface="Times New Roman" pitchFamily="18" charset="0"/>
              </a:rPr>
              <a:t>Staphylococcus aureus</a:t>
            </a:r>
            <a:r>
              <a:rPr lang="en-US" sz="2800" b="1" dirty="0" smtClean="0">
                <a:solidFill>
                  <a:srgbClr val="FFFF00"/>
                </a:solidFill>
                <a:latin typeface="Footlight MT Light" pitchFamily="18" charset="0"/>
                <a:cs typeface="Times New Roman" pitchFamily="18" charset="0"/>
              </a:rPr>
              <a:t> </a:t>
            </a:r>
            <a:r>
              <a:rPr lang="en-US" sz="2800" b="1" dirty="0" smtClean="0">
                <a:solidFill>
                  <a:srgbClr val="FFFF00"/>
                </a:solidFill>
                <a:latin typeface="Footlight MT Light" pitchFamily="18" charset="0"/>
                <a:cs typeface="Times New Roman" pitchFamily="18" charset="0"/>
              </a:rPr>
              <a:t> and streptococcus  </a:t>
            </a:r>
            <a:r>
              <a:rPr lang="en-US" sz="2800" b="1" dirty="0" smtClean="0">
                <a:latin typeface="Footlight MT Light" pitchFamily="18" charset="0"/>
                <a:cs typeface="Times New Roman" pitchFamily="18" charset="0"/>
              </a:rPr>
              <a:t>are</a:t>
            </a:r>
            <a:r>
              <a:rPr lang="en-US" sz="2800"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the most cause</a:t>
            </a:r>
          </a:p>
          <a:p>
            <a:pPr algn="l" rtl="0"/>
            <a:r>
              <a:rPr lang="en-US" sz="2800" b="1" dirty="0" smtClean="0">
                <a:solidFill>
                  <a:srgbClr val="7030A0"/>
                </a:solidFill>
                <a:latin typeface="Footlight MT Light" pitchFamily="18" charset="0"/>
                <a:cs typeface="Times New Roman" pitchFamily="18" charset="0"/>
              </a:rPr>
              <a:t>Emerging antibiotic resistance among</a:t>
            </a:r>
          </a:p>
          <a:p>
            <a:pPr lvl="1" algn="l" rtl="0"/>
            <a:r>
              <a:rPr lang="en-US" sz="2800" dirty="0" smtClean="0">
                <a:latin typeface="Footlight MT Light" pitchFamily="18" charset="0"/>
                <a:cs typeface="Times New Roman" pitchFamily="18" charset="0"/>
              </a:rPr>
              <a:t> </a:t>
            </a:r>
            <a:r>
              <a:rPr lang="en-US" sz="2800" b="1" i="1" dirty="0" smtClean="0">
                <a:solidFill>
                  <a:srgbClr val="FF0000"/>
                </a:solidFill>
                <a:latin typeface="Footlight MT Light" pitchFamily="18" charset="0"/>
                <a:cs typeface="Times New Roman" pitchFamily="18" charset="0"/>
              </a:rPr>
              <a:t>Staphylococcus </a:t>
            </a:r>
            <a:r>
              <a:rPr lang="en-US" sz="2800" b="1" i="1" dirty="0" err="1" smtClean="0">
                <a:solidFill>
                  <a:srgbClr val="FF0000"/>
                </a:solidFill>
                <a:latin typeface="Footlight MT Light" pitchFamily="18" charset="0"/>
                <a:cs typeface="Times New Roman" pitchFamily="18" charset="0"/>
              </a:rPr>
              <a:t>aureus</a:t>
            </a:r>
            <a:r>
              <a:rPr lang="en-US" sz="2800" b="1" i="1" dirty="0" smtClean="0">
                <a:solidFill>
                  <a:srgbClr val="FF0000"/>
                </a:solidFill>
                <a:latin typeface="Footlight MT Light" pitchFamily="18" charset="0"/>
                <a:cs typeface="Times New Roman" pitchFamily="18" charset="0"/>
              </a:rPr>
              <a:t> (</a:t>
            </a:r>
            <a:r>
              <a:rPr lang="en-US" sz="2800" b="1" i="1" dirty="0" err="1" smtClean="0">
                <a:solidFill>
                  <a:srgbClr val="FF0000"/>
                </a:solidFill>
                <a:latin typeface="Footlight MT Light" pitchFamily="18" charset="0"/>
                <a:cs typeface="Times New Roman" pitchFamily="18" charset="0"/>
              </a:rPr>
              <a:t>methicillin</a:t>
            </a:r>
            <a:r>
              <a:rPr lang="en-US" sz="2800" b="1" i="1" dirty="0" smtClean="0">
                <a:solidFill>
                  <a:srgbClr val="FF0000"/>
                </a:solidFill>
                <a:latin typeface="Footlight MT Light" pitchFamily="18" charset="0"/>
                <a:cs typeface="Times New Roman" pitchFamily="18" charset="0"/>
              </a:rPr>
              <a:t> resistance) </a:t>
            </a:r>
          </a:p>
          <a:p>
            <a:pPr lvl="1" algn="l" rtl="0"/>
            <a:r>
              <a:rPr lang="en-US" sz="2800" b="1" i="1" dirty="0" smtClean="0">
                <a:solidFill>
                  <a:srgbClr val="FF0000"/>
                </a:solidFill>
                <a:latin typeface="Footlight MT Light" pitchFamily="18" charset="0"/>
                <a:cs typeface="Times New Roman" pitchFamily="18" charset="0"/>
              </a:rPr>
              <a:t>Streptococcus </a:t>
            </a:r>
            <a:r>
              <a:rPr lang="en-US" sz="2800" b="1" i="1" dirty="0" err="1" smtClean="0">
                <a:solidFill>
                  <a:srgbClr val="FF0000"/>
                </a:solidFill>
                <a:latin typeface="Footlight MT Light" pitchFamily="18" charset="0"/>
                <a:cs typeface="Times New Roman" pitchFamily="18" charset="0"/>
              </a:rPr>
              <a:t>pyogenes</a:t>
            </a:r>
            <a:r>
              <a:rPr lang="en-US" sz="2800" b="1" i="1" dirty="0" smtClean="0">
                <a:solidFill>
                  <a:srgbClr val="FF0000"/>
                </a:solidFill>
                <a:latin typeface="Footlight MT Light" pitchFamily="18" charset="0"/>
                <a:cs typeface="Times New Roman" pitchFamily="18" charset="0"/>
              </a:rPr>
              <a:t> </a:t>
            </a:r>
            <a:r>
              <a:rPr lang="en-US" sz="2800" b="1" dirty="0" smtClean="0">
                <a:solidFill>
                  <a:srgbClr val="FF0000"/>
                </a:solidFill>
                <a:latin typeface="Footlight MT Light" pitchFamily="18" charset="0"/>
                <a:cs typeface="Times New Roman" pitchFamily="18" charset="0"/>
              </a:rPr>
              <a:t>(erythromycin resistance) </a:t>
            </a:r>
            <a:endParaRPr lang="ar-SA" sz="2800" b="1" dirty="0">
              <a:solidFill>
                <a:srgbClr val="FF0000"/>
              </a:solidFill>
              <a:latin typeface="Footlight MT Light"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20000"/>
          </a:bodyPr>
          <a:lstStyle/>
          <a:p>
            <a:pPr algn="l" rtl="0">
              <a:buNone/>
            </a:pPr>
            <a:r>
              <a:rPr lang="en-US" sz="2400" b="1" dirty="0" smtClean="0">
                <a:solidFill>
                  <a:srgbClr val="FF0000"/>
                </a:solidFill>
                <a:latin typeface="Footlight MT Light" pitchFamily="18" charset="0"/>
                <a:ea typeface="Batang" pitchFamily="18" charset="-127"/>
              </a:rPr>
              <a:t>  </a:t>
            </a:r>
            <a:r>
              <a:rPr lang="en-US" sz="2400" b="1" dirty="0" smtClean="0">
                <a:solidFill>
                  <a:srgbClr val="EFEF29"/>
                </a:solidFill>
                <a:latin typeface="Footlight MT Light" pitchFamily="18" charset="0"/>
                <a:ea typeface="Batang" pitchFamily="18" charset="-127"/>
              </a:rPr>
              <a:t> </a:t>
            </a:r>
            <a:r>
              <a:rPr lang="en-US" b="1" dirty="0" smtClean="0">
                <a:solidFill>
                  <a:schemeClr val="bg1"/>
                </a:solidFill>
                <a:latin typeface="Footlight MT Light" pitchFamily="18" charset="0"/>
                <a:ea typeface="Batang" pitchFamily="18" charset="-127"/>
              </a:rPr>
              <a:t>Key to developing an adequate differential </a:t>
            </a:r>
            <a:r>
              <a:rPr lang="en-US" b="1" dirty="0" smtClean="0">
                <a:solidFill>
                  <a:schemeClr val="bg1"/>
                </a:solidFill>
                <a:latin typeface="Footlight MT Light" pitchFamily="18" charset="0"/>
                <a:ea typeface="Batang" pitchFamily="18" charset="-127"/>
                <a:cs typeface="+mj-cs"/>
              </a:rPr>
              <a:t>diagnosis requires</a:t>
            </a:r>
            <a:endParaRPr lang="en-US" sz="2400" b="1" dirty="0" smtClean="0">
              <a:solidFill>
                <a:schemeClr val="bg1"/>
              </a:solidFill>
              <a:latin typeface="Footlight MT Light" pitchFamily="18" charset="0"/>
              <a:ea typeface="Batang" pitchFamily="18" charset="-127"/>
              <a:cs typeface="+mj-cs"/>
            </a:endParaRPr>
          </a:p>
          <a:p>
            <a:pPr algn="l" rtl="0"/>
            <a:r>
              <a:rPr lang="en-US" sz="2800" dirty="0" smtClean="0">
                <a:solidFill>
                  <a:srgbClr val="FF0000"/>
                </a:solidFill>
                <a:latin typeface="Footlight MT Light" pitchFamily="18" charset="0"/>
                <a:ea typeface="Batang" pitchFamily="18" charset="-127"/>
                <a:cs typeface="Times New Roman" pitchFamily="18" charset="0"/>
              </a:rPr>
              <a:t>History</a:t>
            </a:r>
          </a:p>
          <a:p>
            <a:pPr lvl="1" algn="l" rtl="0"/>
            <a:r>
              <a:rPr lang="en-US" sz="2800" dirty="0" smtClean="0">
                <a:solidFill>
                  <a:schemeClr val="tx1"/>
                </a:solidFill>
                <a:latin typeface="Footlight MT Light" pitchFamily="18" charset="0"/>
                <a:ea typeface="Batang" pitchFamily="18" charset="-127"/>
                <a:cs typeface="Times New Roman" pitchFamily="18" charset="0"/>
              </a:rPr>
              <a:t>patient’s immune status</a:t>
            </a:r>
            <a:r>
              <a:rPr lang="en-US" sz="2800" dirty="0">
                <a:solidFill>
                  <a:schemeClr val="tx1"/>
                </a:solidFill>
                <a:latin typeface="Footlight MT Light" pitchFamily="18" charset="0"/>
                <a:ea typeface="Batang" pitchFamily="18" charset="-127"/>
                <a:cs typeface="Times New Roman" pitchFamily="18" charset="0"/>
              </a:rPr>
              <a:t>, the geographical locale, travel history, recent trauma </a:t>
            </a:r>
            <a:r>
              <a:rPr lang="en-US" sz="2800" dirty="0" smtClean="0">
                <a:solidFill>
                  <a:schemeClr val="tx1"/>
                </a:solidFill>
                <a:latin typeface="Footlight MT Light" pitchFamily="18" charset="0"/>
                <a:ea typeface="Batang" pitchFamily="18" charset="-127"/>
                <a:cs typeface="Times New Roman" pitchFamily="18" charset="0"/>
              </a:rPr>
              <a:t>or surgery</a:t>
            </a:r>
            <a:r>
              <a:rPr lang="en-US" sz="2800" dirty="0">
                <a:solidFill>
                  <a:schemeClr val="tx1"/>
                </a:solidFill>
                <a:latin typeface="Footlight MT Light" pitchFamily="18" charset="0"/>
                <a:ea typeface="Batang" pitchFamily="18" charset="-127"/>
                <a:cs typeface="Times New Roman" pitchFamily="18" charset="0"/>
              </a:rPr>
              <a:t>, previous antimicrobial therapy, </a:t>
            </a:r>
            <a:r>
              <a:rPr lang="en-US" sz="2800" dirty="0" smtClean="0">
                <a:solidFill>
                  <a:schemeClr val="tx1"/>
                </a:solidFill>
                <a:latin typeface="Footlight MT Light" pitchFamily="18" charset="0"/>
                <a:ea typeface="Batang" pitchFamily="18" charset="-127"/>
                <a:cs typeface="Times New Roman" pitchFamily="18" charset="0"/>
              </a:rPr>
              <a:t>lifestyle, and animal </a:t>
            </a:r>
            <a:r>
              <a:rPr lang="en-US" sz="2800" dirty="0">
                <a:solidFill>
                  <a:schemeClr val="tx1"/>
                </a:solidFill>
                <a:latin typeface="Footlight MT Light" pitchFamily="18" charset="0"/>
                <a:ea typeface="Batang" pitchFamily="18" charset="-127"/>
                <a:cs typeface="Times New Roman" pitchFamily="18" charset="0"/>
              </a:rPr>
              <a:t>exposure or </a:t>
            </a:r>
            <a:r>
              <a:rPr lang="en-US" sz="2800" dirty="0" smtClean="0">
                <a:solidFill>
                  <a:schemeClr val="tx1"/>
                </a:solidFill>
                <a:latin typeface="Footlight MT Light" pitchFamily="18" charset="0"/>
                <a:ea typeface="Batang" pitchFamily="18" charset="-127"/>
                <a:cs typeface="Times New Roman" pitchFamily="18" charset="0"/>
              </a:rPr>
              <a:t>bites</a:t>
            </a:r>
          </a:p>
          <a:p>
            <a:pPr algn="l" rtl="0"/>
            <a:r>
              <a:rPr lang="en-US" sz="2800" dirty="0">
                <a:solidFill>
                  <a:srgbClr val="FF0000"/>
                </a:solidFill>
                <a:latin typeface="Footlight MT Light" pitchFamily="18" charset="0"/>
                <a:ea typeface="Batang" pitchFamily="18" charset="-127"/>
                <a:cs typeface="Times New Roman" pitchFamily="18" charset="0"/>
              </a:rPr>
              <a:t>P</a:t>
            </a:r>
            <a:r>
              <a:rPr lang="en-US" sz="2800" dirty="0" smtClean="0">
                <a:solidFill>
                  <a:srgbClr val="FF0000"/>
                </a:solidFill>
                <a:latin typeface="Footlight MT Light" pitchFamily="18" charset="0"/>
                <a:ea typeface="Batang" pitchFamily="18" charset="-127"/>
                <a:cs typeface="Times New Roman" pitchFamily="18" charset="0"/>
              </a:rPr>
              <a:t>hysical examination</a:t>
            </a:r>
          </a:p>
          <a:p>
            <a:pPr lvl="1" algn="l" rtl="0"/>
            <a:r>
              <a:rPr lang="en-US" sz="2800" dirty="0">
                <a:solidFill>
                  <a:schemeClr val="tx1"/>
                </a:solidFill>
                <a:latin typeface="Footlight MT Light" pitchFamily="18" charset="0"/>
                <a:cs typeface="Times New Roman" pitchFamily="18" charset="0"/>
              </a:rPr>
              <a:t>severity of </a:t>
            </a:r>
            <a:r>
              <a:rPr lang="en-US" sz="2800" dirty="0" smtClean="0">
                <a:solidFill>
                  <a:schemeClr val="tx1"/>
                </a:solidFill>
                <a:latin typeface="Footlight MT Light" pitchFamily="18" charset="0"/>
                <a:cs typeface="Times New Roman" pitchFamily="18" charset="0"/>
              </a:rPr>
              <a:t>infection</a:t>
            </a:r>
            <a:endParaRPr lang="en-US" sz="2800" dirty="0" smtClean="0">
              <a:solidFill>
                <a:schemeClr val="tx1"/>
              </a:solidFill>
              <a:latin typeface="Footlight MT Light" pitchFamily="18" charset="0"/>
              <a:ea typeface="Batang" pitchFamily="18" charset="-127"/>
              <a:cs typeface="Times New Roman" pitchFamily="18" charset="0"/>
            </a:endParaRPr>
          </a:p>
          <a:p>
            <a:pPr algn="l" rtl="0"/>
            <a:r>
              <a:rPr lang="en-US" sz="2800" dirty="0" smtClean="0">
                <a:solidFill>
                  <a:srgbClr val="FF0000"/>
                </a:solidFill>
                <a:latin typeface="Footlight MT Light" pitchFamily="18" charset="0"/>
                <a:ea typeface="Batang" pitchFamily="18" charset="-127"/>
                <a:cs typeface="Times New Roman" pitchFamily="18" charset="0"/>
              </a:rPr>
              <a:t>Investigation</a:t>
            </a:r>
          </a:p>
          <a:p>
            <a:pPr lvl="1" algn="l" rtl="0"/>
            <a:r>
              <a:rPr lang="en-US" sz="2500" dirty="0" smtClean="0">
                <a:solidFill>
                  <a:schemeClr val="tx1"/>
                </a:solidFill>
                <a:latin typeface="Footlight MT Light" pitchFamily="18" charset="0"/>
                <a:ea typeface="Batang" pitchFamily="18" charset="-127"/>
                <a:cs typeface="Times New Roman" pitchFamily="18" charset="0"/>
              </a:rPr>
              <a:t>CBCs, Chemistry</a:t>
            </a:r>
          </a:p>
          <a:p>
            <a:pPr lvl="1" algn="l" rtl="0"/>
            <a:r>
              <a:rPr lang="en-US" sz="2500" dirty="0" smtClean="0">
                <a:solidFill>
                  <a:schemeClr val="tx1"/>
                </a:solidFill>
                <a:latin typeface="Footlight MT Light" pitchFamily="18" charset="0"/>
                <a:ea typeface="Batang" pitchFamily="18" charset="-127"/>
                <a:cs typeface="Times New Roman" pitchFamily="18" charset="0"/>
              </a:rPr>
              <a:t>Swab, biopsy </a:t>
            </a:r>
            <a:r>
              <a:rPr lang="en-US" sz="2500" dirty="0">
                <a:solidFill>
                  <a:schemeClr val="tx1"/>
                </a:solidFill>
                <a:latin typeface="Footlight MT Light" pitchFamily="18" charset="0"/>
                <a:ea typeface="Batang" pitchFamily="18" charset="-127"/>
                <a:cs typeface="Times New Roman" pitchFamily="18" charset="0"/>
              </a:rPr>
              <a:t>or </a:t>
            </a:r>
            <a:r>
              <a:rPr lang="en-US" sz="2500" dirty="0" smtClean="0">
                <a:solidFill>
                  <a:schemeClr val="tx1"/>
                </a:solidFill>
                <a:latin typeface="Footlight MT Light" pitchFamily="18" charset="0"/>
                <a:ea typeface="Batang" pitchFamily="18" charset="-127"/>
                <a:cs typeface="Times New Roman" pitchFamily="18" charset="0"/>
              </a:rPr>
              <a:t>aspiration</a:t>
            </a:r>
          </a:p>
          <a:p>
            <a:pPr lvl="1" algn="l" rtl="0"/>
            <a:r>
              <a:rPr lang="en-US" sz="2500" dirty="0" smtClean="0">
                <a:solidFill>
                  <a:schemeClr val="tx1"/>
                </a:solidFill>
                <a:latin typeface="Footlight MT Light" pitchFamily="18" charset="0"/>
                <a:ea typeface="Batang" pitchFamily="18" charset="-127"/>
                <a:cs typeface="Times New Roman" pitchFamily="18" charset="0"/>
              </a:rPr>
              <a:t>Radiographic procedures</a:t>
            </a:r>
          </a:p>
          <a:p>
            <a:pPr lvl="2" algn="l" rtl="0"/>
            <a:r>
              <a:rPr lang="en-US" sz="2500" dirty="0" smtClean="0">
                <a:latin typeface="Footlight MT Light" pitchFamily="18" charset="0"/>
                <a:ea typeface="Batang" pitchFamily="18" charset="-127"/>
                <a:cs typeface="Times New Roman" pitchFamily="18" charset="0"/>
              </a:rPr>
              <a:t>Level of </a:t>
            </a:r>
            <a:r>
              <a:rPr lang="en-US" sz="2500" dirty="0">
                <a:latin typeface="Footlight MT Light" pitchFamily="18" charset="0"/>
                <a:ea typeface="Batang" pitchFamily="18" charset="-127"/>
                <a:cs typeface="Times New Roman" pitchFamily="18" charset="0"/>
              </a:rPr>
              <a:t>infection and the presence of gas or abscess</a:t>
            </a:r>
            <a:r>
              <a:rPr lang="en-US" sz="2500" dirty="0" smtClean="0">
                <a:latin typeface="Footlight MT Light" pitchFamily="18" charset="0"/>
                <a:ea typeface="Batang" pitchFamily="18" charset="-127"/>
                <a:cs typeface="Times New Roman" pitchFamily="18" charset="0"/>
              </a:rPr>
              <a:t>.</a:t>
            </a:r>
          </a:p>
          <a:p>
            <a:pPr algn="l" rtl="0"/>
            <a:r>
              <a:rPr lang="en-US" sz="2800" dirty="0" smtClean="0">
                <a:solidFill>
                  <a:srgbClr val="FF0000"/>
                </a:solidFill>
                <a:latin typeface="Footlight MT Light" pitchFamily="18" charset="0"/>
                <a:ea typeface="Batang" pitchFamily="18" charset="-127"/>
                <a:cs typeface="Times New Roman" pitchFamily="18" charset="0"/>
              </a:rPr>
              <a:t>Diagnostic  and therapeutic</a:t>
            </a:r>
          </a:p>
          <a:p>
            <a:pPr lvl="1" algn="l" rtl="0"/>
            <a:r>
              <a:rPr lang="en-US" sz="2500" dirty="0" smtClean="0">
                <a:solidFill>
                  <a:schemeClr val="tx1"/>
                </a:solidFill>
                <a:latin typeface="Footlight MT Light" pitchFamily="18" charset="0"/>
                <a:ea typeface="Batang" pitchFamily="18" charset="-127"/>
                <a:cs typeface="Times New Roman" pitchFamily="18" charset="0"/>
              </a:rPr>
              <a:t>Surgical </a:t>
            </a:r>
            <a:r>
              <a:rPr lang="en-US" sz="2500" dirty="0">
                <a:solidFill>
                  <a:schemeClr val="tx1"/>
                </a:solidFill>
                <a:latin typeface="Footlight MT Light" pitchFamily="18" charset="0"/>
                <a:ea typeface="Batang" pitchFamily="18" charset="-127"/>
                <a:cs typeface="Times New Roman" pitchFamily="18" charset="0"/>
              </a:rPr>
              <a:t>exploration or </a:t>
            </a:r>
            <a:r>
              <a:rPr lang="en-US" sz="2500" dirty="0" smtClean="0">
                <a:solidFill>
                  <a:schemeClr val="tx1"/>
                </a:solidFill>
                <a:latin typeface="Footlight MT Light" pitchFamily="18" charset="0"/>
                <a:ea typeface="Batang" pitchFamily="18" charset="-127"/>
                <a:cs typeface="Times New Roman" pitchFamily="18" charset="0"/>
              </a:rPr>
              <a:t>debridement</a:t>
            </a:r>
          </a:p>
          <a:p>
            <a:pPr lvl="1" algn="l" rtl="0"/>
            <a:r>
              <a:rPr lang="en-US" sz="2500" dirty="0" smtClean="0">
                <a:solidFill>
                  <a:schemeClr val="tx1"/>
                </a:solidFill>
                <a:latin typeface="Footlight MT Light" pitchFamily="18" charset="0"/>
                <a:ea typeface="Batang" pitchFamily="18" charset="-127"/>
                <a:cs typeface="Times New Roman" pitchFamily="18" charset="0"/>
              </a:rPr>
              <a:t>Medical treatment</a:t>
            </a:r>
            <a:endParaRPr lang="en-US" sz="2500" dirty="0" smtClean="0">
              <a:solidFill>
                <a:schemeClr val="tx1"/>
              </a:solidFill>
              <a:latin typeface="Footlight MT Light" pitchFamily="18" charset="0"/>
              <a:ea typeface="Batang" pitchFamily="18" charset="-127"/>
              <a:cs typeface="Times New Roman" pitchFamily="18" charset="0"/>
            </a:endParaRPr>
          </a:p>
          <a:p>
            <a:pPr algn="l" rtl="0"/>
            <a:endParaRPr lang="en-US" sz="7100" dirty="0" smtClean="0">
              <a:latin typeface="Footlight MT Light" pitchFamily="18" charset="0"/>
            </a:endParaRPr>
          </a:p>
          <a:p>
            <a:pPr lvl="1" algn="l" rtl="0"/>
            <a:endParaRPr lang="en-US" sz="7400" dirty="0" smtClean="0">
              <a:latin typeface="Footlight MT Light" pitchFamily="18" charset="0"/>
              <a:ea typeface="Batang" pitchFamily="18" charset="-127"/>
            </a:endParaRPr>
          </a:p>
          <a:p>
            <a:pPr algn="l" rtl="0"/>
            <a:endParaRPr lang="en-US"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5</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fontScale="90000"/>
          </a:bodyPr>
          <a:lstStyle/>
          <a:p>
            <a:r>
              <a:rPr lang="en-US" b="1" dirty="0" smtClean="0">
                <a:solidFill>
                  <a:schemeClr val="bg1"/>
                </a:solidFill>
                <a:latin typeface="Footlight MT Light" pitchFamily="18" charset="0"/>
              </a:rPr>
              <a:t>   </a:t>
            </a:r>
            <a:r>
              <a:rPr lang="en-US" b="1" u="sng" dirty="0" smtClean="0">
                <a:solidFill>
                  <a:schemeClr val="bg1"/>
                </a:solidFill>
                <a:latin typeface="Footlight MT Light" pitchFamily="18" charset="0"/>
                <a:ea typeface="Batang" pitchFamily="18" charset="-127"/>
              </a:rPr>
              <a:t>IMPETIGO-(</a:t>
            </a:r>
            <a:r>
              <a:rPr lang="en-US" b="1" u="sng" dirty="0" smtClean="0">
                <a:solidFill>
                  <a:schemeClr val="bg1"/>
                </a:solidFill>
                <a:latin typeface="Footlight MT Light" pitchFamily="18" charset="0"/>
              </a:rPr>
              <a:t> </a:t>
            </a:r>
            <a:r>
              <a:rPr lang="en-US" b="1" u="sng" dirty="0" err="1" smtClean="0">
                <a:solidFill>
                  <a:schemeClr val="bg1"/>
                </a:solidFill>
                <a:latin typeface="Footlight MT Light" pitchFamily="18" charset="0"/>
                <a:ea typeface="Batang" pitchFamily="18" charset="-127"/>
              </a:rPr>
              <a:t>Pyoderma</a:t>
            </a:r>
            <a:r>
              <a:rPr lang="en-US" b="1" u="sng" dirty="0" smtClean="0">
                <a:solidFill>
                  <a:schemeClr val="bg1"/>
                </a:solidFill>
                <a:latin typeface="Footlight MT Light" pitchFamily="18" charset="0"/>
                <a:ea typeface="Batang" pitchFamily="18" charset="-127"/>
              </a:rPr>
              <a:t>)</a:t>
            </a:r>
            <a:br>
              <a:rPr lang="en-US" b="1" u="sng" dirty="0" smtClean="0">
                <a:solidFill>
                  <a:schemeClr val="bg1"/>
                </a:solidFill>
                <a:latin typeface="Footlight MT Light" pitchFamily="18" charset="0"/>
                <a:ea typeface="Batang" pitchFamily="18" charset="-127"/>
              </a:rPr>
            </a:b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a:xfrm>
            <a:off x="323528" y="1034271"/>
            <a:ext cx="8064896" cy="4680520"/>
          </a:xfrm>
        </p:spPr>
        <p:txBody>
          <a:bodyPr>
            <a:normAutofit fontScale="25000" lnSpcReduction="20000"/>
          </a:bodyPr>
          <a:lstStyle/>
          <a:p>
            <a:pPr lvl="1" algn="l" rtl="0">
              <a:lnSpc>
                <a:spcPct val="120000"/>
              </a:lnSpc>
            </a:pPr>
            <a:r>
              <a:rPr lang="en-US" sz="8000" b="1" dirty="0" smtClean="0">
                <a:latin typeface="Footlight MT Light" pitchFamily="18" charset="0"/>
                <a:ea typeface="Batang" pitchFamily="18" charset="-127"/>
              </a:rPr>
              <a:t>A common skin infection</a:t>
            </a:r>
          </a:p>
          <a:p>
            <a:pPr lvl="1" algn="l" rtl="0">
              <a:lnSpc>
                <a:spcPct val="120000"/>
              </a:lnSpc>
            </a:pPr>
            <a:r>
              <a:rPr lang="en-US" sz="8000" b="1" dirty="0" smtClean="0">
                <a:latin typeface="Footlight MT Light" pitchFamily="18" charset="0"/>
                <a:ea typeface="Batang" pitchFamily="18" charset="-127"/>
              </a:rPr>
              <a:t>Children </a:t>
            </a:r>
            <a:r>
              <a:rPr lang="en-US" sz="8000" b="1" dirty="0">
                <a:solidFill>
                  <a:srgbClr val="FFFF00"/>
                </a:solidFill>
                <a:latin typeface="Footlight MT Light" pitchFamily="18" charset="0"/>
                <a:ea typeface="Batang" pitchFamily="18" charset="-127"/>
              </a:rPr>
              <a:t>2–5</a:t>
            </a:r>
            <a:r>
              <a:rPr lang="en-US" sz="8000" b="1" dirty="0">
                <a:latin typeface="Footlight MT Light" pitchFamily="18" charset="0"/>
                <a:ea typeface="Batang" pitchFamily="18" charset="-127"/>
              </a:rPr>
              <a:t> </a:t>
            </a:r>
            <a:r>
              <a:rPr lang="en-US" sz="8000" b="1" dirty="0" err="1">
                <a:latin typeface="Footlight MT Light" pitchFamily="18" charset="0"/>
                <a:ea typeface="Batang" pitchFamily="18" charset="-127"/>
              </a:rPr>
              <a:t>Yr</a:t>
            </a:r>
            <a:r>
              <a:rPr lang="en-US" sz="8000" b="1" dirty="0">
                <a:latin typeface="Footlight MT Light" pitchFamily="18" charset="0"/>
                <a:ea typeface="Batang" pitchFamily="18" charset="-127"/>
              </a:rPr>
              <a:t>  in tropical or subtropical regions</a:t>
            </a:r>
          </a:p>
          <a:p>
            <a:pPr lvl="1" algn="l" rtl="0">
              <a:lnSpc>
                <a:spcPct val="120000"/>
              </a:lnSpc>
            </a:pPr>
            <a:r>
              <a:rPr lang="en-US" sz="8000" b="1" dirty="0" smtClean="0">
                <a:latin typeface="Footlight MT Light" pitchFamily="18" charset="0"/>
                <a:ea typeface="Batang" pitchFamily="18" charset="-127"/>
              </a:rPr>
              <a:t>Nearly always caused by </a:t>
            </a:r>
            <a:r>
              <a:rPr lang="el-GR" sz="8000" b="1" dirty="0" smtClean="0">
                <a:solidFill>
                  <a:srgbClr val="FFFF00"/>
                </a:solidFill>
                <a:latin typeface="+mj-lt"/>
                <a:ea typeface="Batang" pitchFamily="18" charset="-127"/>
              </a:rPr>
              <a:t>β</a:t>
            </a:r>
            <a:r>
              <a:rPr lang="en-US" sz="8000" b="1" dirty="0" smtClean="0">
                <a:solidFill>
                  <a:srgbClr val="FFFF00"/>
                </a:solidFill>
                <a:latin typeface="Footlight MT Light" pitchFamily="18" charset="0"/>
                <a:ea typeface="Batang" pitchFamily="18" charset="-127"/>
              </a:rPr>
              <a:t>-hemolytic streptococci </a:t>
            </a:r>
            <a:r>
              <a:rPr lang="en-US" sz="8000" b="1" dirty="0" smtClean="0">
                <a:latin typeface="Footlight MT Light" pitchFamily="18" charset="0"/>
                <a:ea typeface="Batang" pitchFamily="18" charset="-127"/>
              </a:rPr>
              <a:t>and/or </a:t>
            </a:r>
            <a:r>
              <a:rPr lang="en-US" sz="8000" b="1" i="1" dirty="0" err="1" smtClean="0">
                <a:solidFill>
                  <a:srgbClr val="FFFF00"/>
                </a:solidFill>
                <a:latin typeface="Footlight MT Light" pitchFamily="18" charset="0"/>
                <a:ea typeface="Batang" pitchFamily="18" charset="-127"/>
              </a:rPr>
              <a:t>S.aureus</a:t>
            </a:r>
            <a:r>
              <a:rPr lang="en-US" sz="8000" b="1" i="1" dirty="0" smtClean="0">
                <a:latin typeface="Footlight MT Light" pitchFamily="18" charset="0"/>
                <a:ea typeface="Batang" pitchFamily="18" charset="-127"/>
              </a:rPr>
              <a:t>.</a:t>
            </a:r>
          </a:p>
          <a:p>
            <a:pPr lvl="1" algn="l" rtl="0">
              <a:lnSpc>
                <a:spcPct val="120000"/>
              </a:lnSpc>
            </a:pPr>
            <a:r>
              <a:rPr lang="en-US" sz="8000" b="1" dirty="0" err="1">
                <a:latin typeface="Footlight MT Light" pitchFamily="18" charset="0"/>
                <a:ea typeface="Batang" pitchFamily="18" charset="-127"/>
                <a:cs typeface="Times New Roman" pitchFamily="18" charset="0"/>
              </a:rPr>
              <a:t>Nonbullous</a:t>
            </a:r>
            <a:r>
              <a:rPr lang="en-US" sz="8000" b="1" dirty="0">
                <a:latin typeface="Footlight MT Light" pitchFamily="18" charset="0"/>
                <a:ea typeface="Batang" pitchFamily="18" charset="-127"/>
                <a:cs typeface="Times New Roman" pitchFamily="18" charset="0"/>
              </a:rPr>
              <a:t> (Streptococcus) or Bullous  (</a:t>
            </a:r>
            <a:r>
              <a:rPr lang="en-US" sz="8000" b="1" i="1" dirty="0">
                <a:solidFill>
                  <a:srgbClr val="FFFF00"/>
                </a:solidFill>
                <a:latin typeface="Footlight MT Light" pitchFamily="18" charset="0"/>
                <a:cs typeface="Times New Roman" pitchFamily="18" charset="0"/>
              </a:rPr>
              <a:t>S. </a:t>
            </a:r>
            <a:r>
              <a:rPr lang="en-US" sz="8000" b="1" i="1" dirty="0" err="1">
                <a:solidFill>
                  <a:srgbClr val="FFFF00"/>
                </a:solidFill>
                <a:latin typeface="Footlight MT Light" pitchFamily="18" charset="0"/>
                <a:cs typeface="Times New Roman" pitchFamily="18" charset="0"/>
              </a:rPr>
              <a:t>aureus</a:t>
            </a:r>
            <a:r>
              <a:rPr lang="en-US" sz="8000" b="1" i="1" dirty="0">
                <a:solidFill>
                  <a:srgbClr val="FFFF00"/>
                </a:solidFill>
                <a:latin typeface="Footlight MT Light" pitchFamily="18" charset="0"/>
                <a:cs typeface="Times New Roman" pitchFamily="18" charset="0"/>
              </a:rPr>
              <a:t> </a:t>
            </a:r>
            <a:r>
              <a:rPr lang="en-US" sz="8000" i="1" dirty="0">
                <a:latin typeface="Footlight MT Light" pitchFamily="18" charset="0"/>
                <a:cs typeface="Times New Roman" pitchFamily="18" charset="0"/>
              </a:rPr>
              <a:t>)</a:t>
            </a:r>
          </a:p>
          <a:p>
            <a:pPr lvl="1" algn="l" rtl="0">
              <a:lnSpc>
                <a:spcPct val="120000"/>
              </a:lnSpc>
            </a:pPr>
            <a:r>
              <a:rPr lang="en-US" sz="8000" b="1" dirty="0" smtClean="0">
                <a:latin typeface="Footlight MT Light" pitchFamily="18" charset="0"/>
                <a:ea typeface="Batang" pitchFamily="18" charset="-127"/>
              </a:rPr>
              <a:t>Consists </a:t>
            </a:r>
            <a:r>
              <a:rPr lang="en-US" sz="8000" b="1" dirty="0">
                <a:latin typeface="Footlight MT Light" pitchFamily="18" charset="0"/>
                <a:ea typeface="Batang" pitchFamily="18" charset="-127"/>
              </a:rPr>
              <a:t>of discrete purulent lesions </a:t>
            </a:r>
            <a:endParaRPr lang="en-US" sz="8000" b="1" dirty="0" smtClean="0">
              <a:latin typeface="Footlight MT Light" pitchFamily="18" charset="0"/>
              <a:ea typeface="Batang" pitchFamily="18" charset="-127"/>
            </a:endParaRPr>
          </a:p>
          <a:p>
            <a:pPr lvl="1" algn="l" rtl="0">
              <a:lnSpc>
                <a:spcPct val="120000"/>
              </a:lnSpc>
            </a:pPr>
            <a:r>
              <a:rPr lang="en-US" sz="8000" b="1" dirty="0" smtClean="0">
                <a:latin typeface="Footlight MT Light" pitchFamily="18" charset="0"/>
                <a:ea typeface="Batang" pitchFamily="18" charset="-127"/>
              </a:rPr>
              <a:t>Exposed </a:t>
            </a:r>
            <a:r>
              <a:rPr lang="en-US" sz="8000" b="1" dirty="0">
                <a:latin typeface="Footlight MT Light" pitchFamily="18" charset="0"/>
                <a:ea typeface="Batang" pitchFamily="18" charset="-127"/>
              </a:rPr>
              <a:t>areas of the </a:t>
            </a:r>
            <a:r>
              <a:rPr lang="en-US" sz="8000" b="1" dirty="0" smtClean="0">
                <a:latin typeface="Footlight MT Light" pitchFamily="18" charset="0"/>
                <a:ea typeface="Batang" pitchFamily="18" charset="-127"/>
              </a:rPr>
              <a:t>body( </a:t>
            </a:r>
            <a:r>
              <a:rPr lang="en-US" sz="8000" b="1" dirty="0">
                <a:latin typeface="Footlight MT Light" pitchFamily="18" charset="0"/>
                <a:ea typeface="Batang" pitchFamily="18" charset="-127"/>
              </a:rPr>
              <a:t>face and </a:t>
            </a:r>
            <a:r>
              <a:rPr lang="en-US" sz="8000" b="1" dirty="0" smtClean="0">
                <a:latin typeface="Footlight MT Light" pitchFamily="18" charset="0"/>
                <a:ea typeface="Batang" pitchFamily="18" charset="-127"/>
              </a:rPr>
              <a:t>extremities</a:t>
            </a:r>
            <a:r>
              <a:rPr lang="en-US" sz="8000" dirty="0" smtClean="0">
                <a:latin typeface="Footlight MT Light" pitchFamily="18" charset="0"/>
              </a:rPr>
              <a:t>)</a:t>
            </a:r>
          </a:p>
          <a:p>
            <a:pPr lvl="1" algn="l" rtl="0">
              <a:lnSpc>
                <a:spcPct val="120000"/>
              </a:lnSpc>
            </a:pPr>
            <a:r>
              <a:rPr lang="en-US" sz="8000" b="1" dirty="0" smtClean="0">
                <a:latin typeface="Footlight MT Light" pitchFamily="18" charset="0"/>
                <a:ea typeface="Batang" pitchFamily="18" charset="-127"/>
              </a:rPr>
              <a:t>Skin colonization- Inoculation by abrasions, minor trauma, or insect bites</a:t>
            </a:r>
            <a:endParaRPr lang="en-US" sz="8000" dirty="0" smtClean="0">
              <a:latin typeface="Footlight MT Light" pitchFamily="18" charset="0"/>
            </a:endParaRPr>
          </a:p>
          <a:p>
            <a:pPr lvl="1" algn="l" rtl="0">
              <a:lnSpc>
                <a:spcPct val="120000"/>
              </a:lnSpc>
            </a:pPr>
            <a:r>
              <a:rPr lang="en-US" sz="8000" b="1" dirty="0" smtClean="0">
                <a:latin typeface="Footlight MT Light" pitchFamily="18" charset="0"/>
                <a:ea typeface="Batang" pitchFamily="18" charset="-127"/>
                <a:cs typeface="Times New Roman" pitchFamily="18" charset="0"/>
              </a:rPr>
              <a:t>Systemic </a:t>
            </a:r>
            <a:r>
              <a:rPr lang="en-US" sz="8000" b="1" dirty="0">
                <a:latin typeface="Footlight MT Light" pitchFamily="18" charset="0"/>
                <a:ea typeface="Batang" pitchFamily="18" charset="-127"/>
                <a:cs typeface="Times New Roman" pitchFamily="18" charset="0"/>
              </a:rPr>
              <a:t>symptoms are </a:t>
            </a:r>
            <a:r>
              <a:rPr lang="en-US" sz="8000" b="1" dirty="0" smtClean="0">
                <a:latin typeface="Footlight MT Light" pitchFamily="18" charset="0"/>
                <a:ea typeface="Batang" pitchFamily="18" charset="-127"/>
                <a:cs typeface="Times New Roman" pitchFamily="18" charset="0"/>
              </a:rPr>
              <a:t>usually absent.</a:t>
            </a:r>
          </a:p>
          <a:p>
            <a:pPr lvl="1" algn="l" rtl="0">
              <a:lnSpc>
                <a:spcPct val="120000"/>
              </a:lnSpc>
            </a:pPr>
            <a:r>
              <a:rPr lang="en-US" sz="8000" b="1" dirty="0" err="1" smtClean="0">
                <a:solidFill>
                  <a:srgbClr val="FFFF00"/>
                </a:solidFill>
                <a:latin typeface="Footlight MT Light" pitchFamily="18" charset="0"/>
                <a:cs typeface="Times New Roman" pitchFamily="18" charset="0"/>
              </a:rPr>
              <a:t>Poststreptococcal</a:t>
            </a:r>
            <a:r>
              <a:rPr lang="en-US" sz="8000" b="1" dirty="0" smtClean="0">
                <a:solidFill>
                  <a:srgbClr val="FFFF00"/>
                </a:solidFill>
                <a:latin typeface="Footlight MT Light" pitchFamily="18" charset="0"/>
                <a:cs typeface="Times New Roman" pitchFamily="18" charset="0"/>
              </a:rPr>
              <a:t> </a:t>
            </a:r>
            <a:r>
              <a:rPr lang="en-US" sz="8000" b="1" dirty="0">
                <a:solidFill>
                  <a:srgbClr val="FFFF00"/>
                </a:solidFill>
                <a:latin typeface="Footlight MT Light" pitchFamily="18" charset="0"/>
                <a:cs typeface="Times New Roman" pitchFamily="18" charset="0"/>
              </a:rPr>
              <a:t>glomerulonephritis</a:t>
            </a:r>
            <a:r>
              <a:rPr lang="en-US" sz="8000" b="1" dirty="0" smtClean="0">
                <a:solidFill>
                  <a:srgbClr val="FFFF00"/>
                </a:solidFill>
                <a:latin typeface="Footlight MT Light" pitchFamily="18" charset="0"/>
                <a:cs typeface="Times New Roman" pitchFamily="18" charset="0"/>
              </a:rPr>
              <a:t>. </a:t>
            </a:r>
          </a:p>
          <a:p>
            <a:pPr lvl="1" algn="l" rtl="0">
              <a:lnSpc>
                <a:spcPct val="120000"/>
              </a:lnSpc>
            </a:pPr>
            <a:r>
              <a:rPr lang="en-US" sz="8000" b="1" dirty="0" smtClean="0">
                <a:solidFill>
                  <a:srgbClr val="FFFF00"/>
                </a:solidFill>
                <a:latin typeface="Footlight MT Light" pitchFamily="18" charset="0"/>
                <a:cs typeface="Times New Roman" pitchFamily="18" charset="0"/>
              </a:rPr>
              <a:t>(</a:t>
            </a:r>
            <a:r>
              <a:rPr lang="en-US" sz="8000" b="1" dirty="0">
                <a:solidFill>
                  <a:srgbClr val="FFFF00"/>
                </a:solidFill>
                <a:latin typeface="Footlight MT Light" pitchFamily="18" charset="0"/>
                <a:cs typeface="Times New Roman" pitchFamily="18" charset="0"/>
              </a:rPr>
              <a:t>anti–</a:t>
            </a:r>
            <a:r>
              <a:rPr lang="en-US" sz="8000" b="1" dirty="0" err="1">
                <a:solidFill>
                  <a:srgbClr val="FFFF00"/>
                </a:solidFill>
                <a:latin typeface="Footlight MT Light" pitchFamily="18" charset="0"/>
                <a:cs typeface="Times New Roman" pitchFamily="18" charset="0"/>
              </a:rPr>
              <a:t>DNAse</a:t>
            </a:r>
            <a:r>
              <a:rPr lang="en-US" sz="8000" b="1" dirty="0">
                <a:solidFill>
                  <a:srgbClr val="FFFF00"/>
                </a:solidFill>
                <a:latin typeface="Footlight MT Light" pitchFamily="18" charset="0"/>
                <a:cs typeface="Times New Roman" pitchFamily="18" charset="0"/>
              </a:rPr>
              <a:t> </a:t>
            </a:r>
            <a:r>
              <a:rPr lang="en-US" sz="8000" b="1" dirty="0" smtClean="0">
                <a:solidFill>
                  <a:srgbClr val="FFFF00"/>
                </a:solidFill>
                <a:latin typeface="Footlight MT Light" pitchFamily="18" charset="0"/>
                <a:cs typeface="Times New Roman" pitchFamily="18" charset="0"/>
              </a:rPr>
              <a:t>B)</a:t>
            </a:r>
          </a:p>
          <a:p>
            <a:pPr lvl="1" algn="l" rtl="0">
              <a:lnSpc>
                <a:spcPct val="120000"/>
              </a:lnSpc>
            </a:pPr>
            <a:r>
              <a:rPr lang="en-US" sz="8000" b="1" dirty="0" err="1" smtClean="0">
                <a:solidFill>
                  <a:srgbClr val="FFFF00"/>
                </a:solidFill>
                <a:latin typeface="Footlight MT Light" pitchFamily="18" charset="0"/>
                <a:ea typeface="Batang" pitchFamily="18" charset="-127"/>
                <a:cs typeface="Times New Roman" pitchFamily="18" charset="0"/>
              </a:rPr>
              <a:t>Cefazolin</a:t>
            </a:r>
            <a:r>
              <a:rPr lang="en-US" sz="8000" b="1" dirty="0" smtClean="0">
                <a:solidFill>
                  <a:srgbClr val="FFFF00"/>
                </a:solidFill>
                <a:latin typeface="Footlight MT Light" pitchFamily="18" charset="0"/>
                <a:ea typeface="Batang" pitchFamily="18" charset="-127"/>
                <a:cs typeface="Times New Roman" pitchFamily="18" charset="0"/>
              </a:rPr>
              <a:t>, </a:t>
            </a:r>
            <a:r>
              <a:rPr lang="en-US" sz="8000" b="1" dirty="0" err="1" smtClean="0">
                <a:solidFill>
                  <a:srgbClr val="FFFF00"/>
                </a:solidFill>
                <a:latin typeface="Footlight MT Light" pitchFamily="18" charset="0"/>
                <a:ea typeface="Batang" pitchFamily="18" charset="-127"/>
                <a:cs typeface="Times New Roman" pitchFamily="18" charset="0"/>
              </a:rPr>
              <a:t>Cloxacillin</a:t>
            </a:r>
            <a:r>
              <a:rPr lang="en-US" sz="8000" b="1" dirty="0" smtClean="0">
                <a:solidFill>
                  <a:srgbClr val="FFFF00"/>
                </a:solidFill>
                <a:latin typeface="Footlight MT Light" pitchFamily="18" charset="0"/>
                <a:ea typeface="Batang" pitchFamily="18" charset="-127"/>
                <a:cs typeface="Times New Roman" pitchFamily="18" charset="0"/>
              </a:rPr>
              <a:t> , or erythromycin</a:t>
            </a:r>
          </a:p>
          <a:p>
            <a:pPr lvl="1" algn="l" rtl="0">
              <a:lnSpc>
                <a:spcPct val="120000"/>
              </a:lnSpc>
            </a:pPr>
            <a:r>
              <a:rPr lang="en-US" sz="8000" b="1" dirty="0" err="1" smtClean="0">
                <a:latin typeface="Footlight MT Light" pitchFamily="18" charset="0"/>
                <a:ea typeface="Batang" pitchFamily="18" charset="-127"/>
              </a:rPr>
              <a:t>Mupirocin</a:t>
            </a:r>
            <a:r>
              <a:rPr lang="en-US" sz="8000" b="1" i="1" dirty="0" smtClean="0">
                <a:latin typeface="Footlight MT Light" pitchFamily="18" charset="0"/>
                <a:ea typeface="Batang" pitchFamily="18" charset="-127"/>
              </a:rPr>
              <a:t> </a:t>
            </a:r>
            <a:endParaRPr lang="en-US" sz="8000" b="1" dirty="0" smtClean="0">
              <a:latin typeface="Footlight MT Light" pitchFamily="18" charset="0"/>
              <a:ea typeface="Batang" pitchFamily="18" charset="-127"/>
            </a:endParaRPr>
          </a:p>
          <a:p>
            <a:pPr lvl="1" algn="l" rtl="0"/>
            <a:endParaRPr lang="en-US" sz="7100" b="1" dirty="0" smtClean="0">
              <a:latin typeface="Footlight MT Light" pitchFamily="18" charset="0"/>
              <a:ea typeface="Batang" pitchFamily="18" charset="-127"/>
            </a:endParaRPr>
          </a:p>
          <a:p>
            <a:pPr lvl="1" algn="l" rtl="0">
              <a:buNone/>
            </a:pPr>
            <a:endParaRPr lang="en-US" sz="7100" b="1" dirty="0" smtClean="0">
              <a:latin typeface="Footlight MT Light" pitchFamily="18" charset="0"/>
              <a:ea typeface="Batang" pitchFamily="18" charset="-127"/>
            </a:endParaRPr>
          </a:p>
          <a:p>
            <a:pPr lvl="1" algn="l" rtl="0"/>
            <a:endParaRPr lang="en-US" sz="6600" b="1" dirty="0" smtClean="0">
              <a:latin typeface="Footlight MT Light" pitchFamily="18" charset="0"/>
              <a:ea typeface="Batang" pitchFamily="18" charset="-127"/>
            </a:endParaRPr>
          </a:p>
          <a:p>
            <a:pPr lvl="1" algn="l" rtl="0"/>
            <a:endParaRPr lang="ar-SA" b="1"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6</a:t>
            </a:fld>
            <a:endParaRPr lang="ar-SA" dirty="0">
              <a:latin typeface="Footlight MT Light" pitchFamily="18" charset="0"/>
            </a:endParaRPr>
          </a:p>
        </p:txBody>
      </p:sp>
      <p:pic>
        <p:nvPicPr>
          <p:cNvPr id="6" name="Picture 5" descr="FACE: impetigo, bullous">
            <a:hlinkClick r:id="rId2"/>
          </p:cNvPr>
          <p:cNvPicPr>
            <a:picLocks noChangeAspect="1" noChangeArrowheads="1"/>
          </p:cNvPicPr>
          <p:nvPr/>
        </p:nvPicPr>
        <p:blipFill>
          <a:blip r:embed="rId3"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solidFill>
                  <a:schemeClr val="bg1"/>
                </a:solidFill>
                <a:latin typeface="Footlight MT Light" pitchFamily="18" charset="0"/>
              </a:rPr>
              <a:t>ABSCESSES, CELLULITIS, AND ERYSIPELA</a:t>
            </a:r>
          </a:p>
          <a:p>
            <a:pPr lvl="1" algn="l" rtl="0"/>
            <a:r>
              <a:rPr lang="en-US" b="1" i="1" u="sng" dirty="0" err="1" smtClean="0">
                <a:solidFill>
                  <a:srgbClr val="FF0000"/>
                </a:solidFill>
                <a:latin typeface="Footlight MT Light" pitchFamily="18" charset="0"/>
              </a:rPr>
              <a:t>Cutaneous</a:t>
            </a:r>
            <a:r>
              <a:rPr lang="en-US" b="1" i="1" u="sng" dirty="0" smtClean="0">
                <a:solidFill>
                  <a:srgbClr val="FF0000"/>
                </a:solidFill>
                <a:latin typeface="Footlight MT Light" pitchFamily="18" charset="0"/>
              </a:rPr>
              <a:t> abscesses. </a:t>
            </a:r>
          </a:p>
          <a:p>
            <a:pPr lvl="2" algn="l" rtl="0"/>
            <a:r>
              <a:rPr lang="en-US" sz="2800" dirty="0" smtClean="0">
                <a:latin typeface="Footlight MT Light" pitchFamily="18" charset="0"/>
                <a:cs typeface="Times New Roman" pitchFamily="18" charset="0"/>
              </a:rPr>
              <a:t>Collections of pus within the dermis and deeper skin tissues.</a:t>
            </a:r>
            <a:r>
              <a:rPr lang="en-US" sz="2800" b="1" dirty="0" smtClean="0">
                <a:solidFill>
                  <a:srgbClr val="7030A0"/>
                </a:solidFill>
                <a:latin typeface="Footlight MT Light" pitchFamily="18" charset="0"/>
                <a:cs typeface="Times New Roman" pitchFamily="18" charset="0"/>
              </a:rPr>
              <a:t>	</a:t>
            </a:r>
          </a:p>
          <a:p>
            <a:pPr lvl="2" algn="l" rtl="0"/>
            <a:r>
              <a:rPr lang="en-US" sz="2800" dirty="0" smtClean="0">
                <a:latin typeface="Footlight MT Light" pitchFamily="18" charset="0"/>
                <a:cs typeface="Times New Roman" pitchFamily="18" charset="0"/>
              </a:rPr>
              <a:t>Painful, tender, and fluctuant</a:t>
            </a:r>
          </a:p>
          <a:p>
            <a:pPr lvl="2" algn="l" rtl="0"/>
            <a:r>
              <a:rPr lang="en-US" sz="2800" dirty="0" smtClean="0">
                <a:latin typeface="Footlight MT Light" pitchFamily="18" charset="0"/>
                <a:cs typeface="Times New Roman" pitchFamily="18" charset="0"/>
              </a:rPr>
              <a:t>Typically </a:t>
            </a:r>
            <a:r>
              <a:rPr lang="en-US" sz="2800" dirty="0" err="1" smtClean="0">
                <a:latin typeface="Footlight MT Light" pitchFamily="18" charset="0"/>
                <a:cs typeface="Times New Roman" pitchFamily="18" charset="0"/>
              </a:rPr>
              <a:t>polymicrobial</a:t>
            </a:r>
            <a:r>
              <a:rPr lang="en-US" sz="2800" dirty="0" smtClean="0">
                <a:latin typeface="Footlight MT Light" pitchFamily="18" charset="0"/>
                <a:cs typeface="Times New Roman" pitchFamily="18" charset="0"/>
              </a:rPr>
              <a:t>, </a:t>
            </a:r>
            <a:r>
              <a:rPr lang="en-US" sz="2800" i="1" dirty="0" smtClean="0">
                <a:latin typeface="Footlight MT Light" pitchFamily="18" charset="0"/>
                <a:cs typeface="Times New Roman" pitchFamily="18" charset="0"/>
              </a:rPr>
              <a:t>S. </a:t>
            </a:r>
            <a:r>
              <a:rPr lang="en-US" sz="2800" i="1" dirty="0" err="1" smtClean="0">
                <a:latin typeface="Footlight MT Light" pitchFamily="18" charset="0"/>
                <a:cs typeface="Times New Roman" pitchFamily="18" charset="0"/>
              </a:rPr>
              <a:t>aureus</a:t>
            </a:r>
            <a:r>
              <a:rPr lang="en-US" sz="2800" i="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alone in</a:t>
            </a:r>
            <a:r>
              <a:rPr lang="ar-SA" sz="2800" dirty="0" smtClean="0">
                <a:latin typeface="Footlight MT Light" pitchFamily="18" charset="0"/>
                <a:cs typeface="Times New Roman" pitchFamily="18" charset="0"/>
              </a:rPr>
              <a:t> ∼ </a:t>
            </a:r>
            <a:r>
              <a:rPr lang="en-US" sz="2800" dirty="0" smtClean="0">
                <a:latin typeface="Footlight MT Light" pitchFamily="18" charset="0"/>
                <a:cs typeface="Times New Roman" pitchFamily="18" charset="0"/>
              </a:rPr>
              <a:t>25 %</a:t>
            </a:r>
          </a:p>
          <a:p>
            <a:pPr lvl="2" algn="l" rtl="0"/>
            <a:r>
              <a:rPr lang="en-US" sz="2800" dirty="0" smtClean="0">
                <a:latin typeface="Footlight MT Light" pitchFamily="18" charset="0"/>
                <a:cs typeface="Times New Roman" pitchFamily="18" charset="0"/>
              </a:rPr>
              <a:t>Do Gram </a:t>
            </a:r>
            <a:r>
              <a:rPr lang="en-US" sz="2800" dirty="0" err="1" smtClean="0">
                <a:latin typeface="Footlight MT Light" pitchFamily="18" charset="0"/>
                <a:cs typeface="Times New Roman" pitchFamily="18" charset="0"/>
              </a:rPr>
              <a:t>stain,culture</a:t>
            </a:r>
            <a:r>
              <a:rPr lang="en-US" sz="2800" dirty="0" smtClean="0">
                <a:latin typeface="Footlight MT Light" pitchFamily="18" charset="0"/>
                <a:cs typeface="Times New Roman" pitchFamily="18" charset="0"/>
              </a:rPr>
              <a:t>, and systemic antibiotics</a:t>
            </a:r>
          </a:p>
          <a:p>
            <a:pPr lvl="3" algn="l" rtl="0"/>
            <a:r>
              <a:rPr lang="en-US" sz="2800" dirty="0" smtClean="0">
                <a:latin typeface="Footlight MT Light" pitchFamily="18" charset="0"/>
                <a:cs typeface="Times New Roman" pitchFamily="18" charset="0"/>
              </a:rPr>
              <a:t>Multiple lesions, cutaneous gangrene, severely impaired host defenses, extensive surrounding cellulitis or high fever.</a:t>
            </a:r>
            <a:endParaRPr lang="en-US" sz="2800" b="1" dirty="0" smtClean="0">
              <a:solidFill>
                <a:srgbClr val="7030A0"/>
              </a:solidFill>
              <a:latin typeface="Footlight MT Light" pitchFamily="18" charset="0"/>
              <a:cs typeface="Times New Roman" pitchFamily="18" charset="0"/>
            </a:endParaRPr>
          </a:p>
          <a:p>
            <a:pPr marL="822960" lvl="4" indent="-274320" algn="l" rtl="0">
              <a:spcBef>
                <a:spcPts val="600"/>
              </a:spcBef>
              <a:buClr>
                <a:schemeClr val="accent1"/>
              </a:buClr>
            </a:pPr>
            <a:r>
              <a:rPr lang="en-US" sz="2800" dirty="0" smtClean="0">
                <a:latin typeface="Footlight MT Light" pitchFamily="18" charset="0"/>
                <a:cs typeface="Times New Roman" pitchFamily="18" charset="0"/>
              </a:rPr>
              <a:t>Incision and evacuation of the pus</a:t>
            </a:r>
          </a:p>
          <a:p>
            <a:pPr algn="l" rtl="0"/>
            <a:endParaRPr lang="ar-SA" dirty="0">
              <a:solidFill>
                <a:srgbClr val="7030A0"/>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7</a:t>
            </a:fld>
            <a:endParaRPr lang="ar-SA">
              <a:latin typeface="Footlight MT Light" pitchFamily="18" charset="0"/>
            </a:endParaRPr>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5373216"/>
            <a:ext cx="1769688" cy="1484784"/>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solidFill>
                  <a:schemeClr val="bg1"/>
                </a:solidFill>
                <a:latin typeface="Footlight MT Light" pitchFamily="18" charset="0"/>
                <a:cs typeface="Andalus" pitchFamily="18" charset="-78"/>
              </a:rPr>
              <a:t>Furuncles and carbuncles.</a:t>
            </a:r>
            <a:endParaRPr lang="en-US" i="1" u="sng" dirty="0" smtClean="0">
              <a:solidFill>
                <a:schemeClr val="bg1"/>
              </a:solidFill>
              <a:latin typeface="Footlight MT Light" pitchFamily="18" charset="0"/>
              <a:cs typeface="Andalus" pitchFamily="18" charset="-78"/>
            </a:endParaRPr>
          </a:p>
          <a:p>
            <a:pPr lvl="1" algn="l" rtl="0"/>
            <a:r>
              <a:rPr lang="en-US" sz="2800" b="1" dirty="0" smtClean="0">
                <a:solidFill>
                  <a:srgbClr val="FFFF00"/>
                </a:solidFill>
                <a:latin typeface="Footlight MT Light" pitchFamily="18" charset="0"/>
                <a:cs typeface="Times New Roman" pitchFamily="18" charset="0"/>
              </a:rPr>
              <a:t>Furuncles </a:t>
            </a:r>
            <a:r>
              <a:rPr lang="en-US" sz="2800" dirty="0" smtClean="0">
                <a:latin typeface="Footlight MT Light" pitchFamily="18" charset="0"/>
                <a:cs typeface="Times New Roman" pitchFamily="18" charset="0"/>
              </a:rPr>
              <a:t>(or “boils”) are infections of the hair follicle (</a:t>
            </a:r>
            <a:r>
              <a:rPr lang="en-US" sz="2800" dirty="0" smtClean="0">
                <a:solidFill>
                  <a:srgbClr val="FFFF00"/>
                </a:solidFill>
                <a:latin typeface="Footlight MT Light" pitchFamily="18" charset="0"/>
                <a:cs typeface="Times New Roman" pitchFamily="18" charset="0"/>
              </a:rPr>
              <a:t>folliculitis</a:t>
            </a:r>
            <a:r>
              <a:rPr lang="en-US" sz="2800" dirty="0" smtClean="0">
                <a:latin typeface="Footlight MT Light" pitchFamily="18" charset="0"/>
                <a:cs typeface="Times New Roman" pitchFamily="18" charset="0"/>
              </a:rPr>
              <a:t> ), usually caused by </a:t>
            </a:r>
            <a:r>
              <a:rPr lang="en-US" sz="2800" i="1" dirty="0" smtClean="0">
                <a:latin typeface="Footlight MT Light" pitchFamily="18" charset="0"/>
                <a:cs typeface="Times New Roman" pitchFamily="18" charset="0"/>
              </a:rPr>
              <a:t>S. </a:t>
            </a:r>
            <a:r>
              <a:rPr lang="en-US" sz="2800" i="1" dirty="0" err="1" smtClean="0">
                <a:latin typeface="Footlight MT Light" pitchFamily="18" charset="0"/>
                <a:cs typeface="Times New Roman" pitchFamily="18" charset="0"/>
              </a:rPr>
              <a:t>aureus</a:t>
            </a:r>
            <a:r>
              <a:rPr lang="en-US" sz="2800" i="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in which  suppuration extends through the dermis into the subcutaneous tissue</a:t>
            </a:r>
          </a:p>
          <a:p>
            <a:pPr lvl="1" algn="l" rtl="0"/>
            <a:r>
              <a:rPr lang="en-US" sz="2800" b="1" dirty="0" smtClean="0">
                <a:solidFill>
                  <a:srgbClr val="FFFF00"/>
                </a:solidFill>
                <a:latin typeface="Footlight MT Light" pitchFamily="18" charset="0"/>
                <a:cs typeface="Times New Roman" pitchFamily="18" charset="0"/>
              </a:rPr>
              <a:t>Carbuncle</a:t>
            </a:r>
            <a:r>
              <a:rPr lang="en-US" sz="2800" dirty="0" smtClean="0">
                <a:latin typeface="Footlight MT Light" pitchFamily="18" charset="0"/>
                <a:cs typeface="Times New Roman" pitchFamily="18" charset="0"/>
              </a:rPr>
              <a:t>- extension to involve several adjacent follicles with coalescent inflammatory mass - back of the neck  especially  in diabetics</a:t>
            </a:r>
          </a:p>
          <a:p>
            <a:pPr lvl="1" algn="l" rtl="0"/>
            <a:r>
              <a:rPr lang="en-US" sz="2800" dirty="0" smtClean="0">
                <a:latin typeface="Footlight MT Light" pitchFamily="18" charset="0"/>
                <a:cs typeface="Times New Roman" pitchFamily="18" charset="0"/>
              </a:rPr>
              <a:t>Larger furuncles and all carbuncles require incision and drainage.</a:t>
            </a:r>
          </a:p>
          <a:p>
            <a:pPr lvl="1" algn="l" rtl="0"/>
            <a:r>
              <a:rPr lang="en-US" sz="2800" dirty="0" smtClean="0">
                <a:latin typeface="Footlight MT Light" pitchFamily="18" charset="0"/>
                <a:cs typeface="Times New Roman" pitchFamily="18" charset="0"/>
              </a:rPr>
              <a:t>Systemic antibiotics are usually unnecessary</a:t>
            </a:r>
          </a:p>
          <a:p>
            <a:pPr lvl="2" algn="l" rtl="0"/>
            <a:endParaRPr lang="en-US" dirty="0" smtClean="0">
              <a:latin typeface="Footlight MT Light" pitchFamily="18" charset="0"/>
              <a:cs typeface="Andalus" pitchFamily="18" charset="-78"/>
            </a:endParaRPr>
          </a:p>
          <a:p>
            <a:pPr lvl="2" algn="l" rtl="0"/>
            <a:endParaRPr lang="en-US" sz="1600" dirty="0" smtClean="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8</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b="1" dirty="0" smtClean="0">
                <a:solidFill>
                  <a:schemeClr val="bg1"/>
                </a:solidFill>
                <a:latin typeface="Footlight MT Light" pitchFamily="18" charset="0"/>
                <a:cs typeface="Andalus" pitchFamily="18" charset="-78"/>
              </a:rPr>
              <a:t>Outbreaks of </a:t>
            </a:r>
            <a:r>
              <a:rPr lang="en-US" sz="2800" b="1" dirty="0" err="1" smtClean="0">
                <a:solidFill>
                  <a:schemeClr val="bg1"/>
                </a:solidFill>
                <a:latin typeface="Footlight MT Light" pitchFamily="18" charset="0"/>
                <a:cs typeface="Andalus" pitchFamily="18" charset="-78"/>
              </a:rPr>
              <a:t>furunculosis</a:t>
            </a:r>
            <a:r>
              <a:rPr lang="en-US" sz="2800" b="1" dirty="0" smtClean="0">
                <a:solidFill>
                  <a:schemeClr val="bg1"/>
                </a:solidFill>
                <a:latin typeface="Footlight MT Light" pitchFamily="18" charset="0"/>
                <a:cs typeface="Andalus" pitchFamily="18" charset="-78"/>
              </a:rPr>
              <a:t> caused by MSSA, and MRSA</a:t>
            </a:r>
            <a:r>
              <a:rPr lang="en-US" sz="2100" b="1" dirty="0" smtClean="0">
                <a:solidFill>
                  <a:schemeClr val="bg1"/>
                </a:solidFill>
                <a:latin typeface="Footlight MT Light" pitchFamily="18" charset="0"/>
                <a:cs typeface="Andalus" pitchFamily="18" charset="-78"/>
              </a:rPr>
              <a:t>,</a:t>
            </a:r>
            <a:r>
              <a:rPr lang="en-US" sz="5700" b="1" dirty="0" smtClean="0">
                <a:solidFill>
                  <a:schemeClr val="bg1"/>
                </a:solidFill>
                <a:latin typeface="Footlight MT Light" pitchFamily="18" charset="0"/>
                <a:cs typeface="Andalus" pitchFamily="18" charset="-78"/>
              </a:rPr>
              <a:t/>
            </a:r>
            <a:br>
              <a:rPr lang="en-US" sz="5700" b="1" dirty="0" smtClean="0">
                <a:solidFill>
                  <a:schemeClr val="bg1"/>
                </a:solidFill>
                <a:latin typeface="Footlight MT Light" pitchFamily="18" charset="0"/>
                <a:cs typeface="Andalus" pitchFamily="18" charset="-78"/>
              </a:rPr>
            </a:b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9</a:t>
            </a:fld>
            <a:endParaRPr lang="ar-SA">
              <a:latin typeface="Footlight MT Light" pitchFamily="18" charset="0"/>
            </a:endParaRPr>
          </a:p>
        </p:txBody>
      </p:sp>
      <p:sp>
        <p:nvSpPr>
          <p:cNvPr id="4" name="Content Placeholder 3"/>
          <p:cNvSpPr>
            <a:spLocks noGrp="1"/>
          </p:cNvSpPr>
          <p:nvPr>
            <p:ph sz="quarter" idx="1"/>
          </p:nvPr>
        </p:nvSpPr>
        <p:spPr/>
        <p:txBody>
          <a:bodyPr/>
          <a:lstStyle/>
          <a:p>
            <a:pPr lvl="2" algn="l" rtl="0"/>
            <a:r>
              <a:rPr lang="en-US" sz="2800" dirty="0" smtClean="0">
                <a:latin typeface="Footlight MT Light" pitchFamily="18" charset="0"/>
                <a:cs typeface="Andalus" pitchFamily="18" charset="-78"/>
              </a:rPr>
              <a:t>Families-prisons-sports teams</a:t>
            </a:r>
          </a:p>
          <a:p>
            <a:pPr lvl="2" algn="l" rtl="0"/>
            <a:r>
              <a:rPr lang="en-US" sz="2800" dirty="0" smtClean="0">
                <a:latin typeface="Footlight MT Light" pitchFamily="18" charset="0"/>
                <a:cs typeface="Andalus" pitchFamily="18" charset="-78"/>
              </a:rPr>
              <a:t>Inadequate personal hygiene</a:t>
            </a:r>
          </a:p>
          <a:p>
            <a:pPr lvl="2" algn="l" rtl="0"/>
            <a:r>
              <a:rPr lang="en-US" sz="2800" dirty="0" smtClean="0">
                <a:latin typeface="Footlight MT Light" pitchFamily="18" charset="0"/>
                <a:cs typeface="Andalus" pitchFamily="18" charset="-78"/>
              </a:rPr>
              <a:t>Repeated attacks of </a:t>
            </a:r>
            <a:r>
              <a:rPr lang="en-US" sz="2800" dirty="0" err="1" smtClean="0">
                <a:latin typeface="Footlight MT Light" pitchFamily="18" charset="0"/>
                <a:cs typeface="Andalus" pitchFamily="18" charset="-78"/>
              </a:rPr>
              <a:t>furunculosis</a:t>
            </a:r>
            <a:endParaRPr lang="en-US" sz="2800" dirty="0" smtClean="0">
              <a:latin typeface="Footlight MT Light" pitchFamily="18" charset="0"/>
              <a:cs typeface="Andalus" pitchFamily="18" charset="-78"/>
            </a:endParaRPr>
          </a:p>
          <a:p>
            <a:pPr lvl="2" algn="l" rtl="0"/>
            <a:r>
              <a:rPr lang="en-US" sz="2800" dirty="0" smtClean="0">
                <a:latin typeface="Footlight MT Light" pitchFamily="18" charset="0"/>
                <a:cs typeface="Andalus" pitchFamily="18" charset="-78"/>
              </a:rPr>
              <a:t>Presence of </a:t>
            </a:r>
            <a:r>
              <a:rPr lang="en-US" sz="2800" i="1" dirty="0" smtClean="0">
                <a:latin typeface="Footlight MT Light" pitchFamily="18" charset="0"/>
                <a:cs typeface="Andalus" pitchFamily="18" charset="-78"/>
              </a:rPr>
              <a:t>S. aureus in the  </a:t>
            </a:r>
            <a:r>
              <a:rPr lang="en-US" sz="2800" dirty="0" smtClean="0">
                <a:latin typeface="Footlight MT Light" pitchFamily="18" charset="0"/>
                <a:cs typeface="Andalus" pitchFamily="18" charset="-78"/>
              </a:rPr>
              <a:t>anterior </a:t>
            </a:r>
            <a:r>
              <a:rPr lang="en-US" sz="2800" dirty="0" err="1" smtClean="0">
                <a:latin typeface="Footlight MT Light" pitchFamily="18" charset="0"/>
                <a:cs typeface="Andalus" pitchFamily="18" charset="-78"/>
              </a:rPr>
              <a:t>nare</a:t>
            </a:r>
            <a:r>
              <a:rPr lang="en-US" sz="2800" dirty="0" smtClean="0">
                <a:latin typeface="Footlight MT Light" pitchFamily="18" charset="0"/>
                <a:cs typeface="Andalus" pitchFamily="18" charset="-78"/>
              </a:rPr>
              <a:t>- 20-40%</a:t>
            </a:r>
          </a:p>
          <a:p>
            <a:pPr lvl="2" algn="l" rtl="0"/>
            <a:r>
              <a:rPr lang="en-US" sz="2800" dirty="0" err="1" smtClean="0">
                <a:latin typeface="Footlight MT Light" pitchFamily="18" charset="0"/>
                <a:cs typeface="Andalus" pitchFamily="18" charset="-78"/>
              </a:rPr>
              <a:t>Mupirocin</a:t>
            </a:r>
            <a:r>
              <a:rPr lang="en-US" sz="2800" dirty="0" smtClean="0">
                <a:latin typeface="Footlight MT Light" pitchFamily="18" charset="0"/>
                <a:cs typeface="Andalus" pitchFamily="18" charset="-78"/>
              </a:rPr>
              <a:t> ointment- eradicate staphylococcal carriage nasal colonization</a:t>
            </a:r>
          </a:p>
          <a:p>
            <a:endParaRPr lang="en-US" dirty="0">
              <a:latin typeface="Footlight MT Light" pitchFamily="18" charset="0"/>
            </a:endParaRPr>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5984</TotalTime>
  <Words>1486</Words>
  <Application>Microsoft Office PowerPoint</Application>
  <PresentationFormat>On-screen Show (4:3)</PresentationFormat>
  <Paragraphs>249</Paragraphs>
  <Slides>27</Slides>
  <Notes>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Origin</vt:lpstr>
      <vt:lpstr>Eclipse</vt:lpstr>
      <vt:lpstr>1_Origin</vt:lpstr>
      <vt:lpstr>Skin and Soft-Tissue Infections</vt:lpstr>
      <vt:lpstr>Objectives</vt:lpstr>
      <vt:lpstr>PowerPoint Presentation</vt:lpstr>
      <vt:lpstr>Introduction </vt:lpstr>
      <vt:lpstr>PowerPoint Presentation</vt:lpstr>
      <vt:lpstr>   IMPETIGO-( Pyoderma) </vt:lpstr>
      <vt:lpstr>PowerPoint Presentation</vt:lpstr>
      <vt:lpstr>PowerPoint Presentation</vt:lpstr>
      <vt:lpstr>Outbreaks of furunculosis caused by MSSA, and MRSA, </vt:lpstr>
      <vt:lpstr>PowerPoint Presentation</vt:lpstr>
      <vt:lpstr>PowerPoint Presentation</vt:lpstr>
      <vt:lpstr>Diagnosis and Treatment </vt:lpstr>
      <vt:lpstr>Necrotizing fasciitis</vt:lpstr>
      <vt:lpstr>Introduction </vt:lpstr>
      <vt:lpstr>Risk factors </vt:lpstr>
      <vt:lpstr>Pathophysiology</vt:lpstr>
      <vt:lpstr>Signs and symptoms</vt:lpstr>
      <vt:lpstr>PowerPoint Presentation</vt:lpstr>
      <vt:lpstr>Diagnosis </vt:lpstr>
      <vt:lpstr>Treatment </vt:lpstr>
      <vt:lpstr>Treatment </vt:lpstr>
      <vt:lpstr>Pyomyositis</vt:lpstr>
      <vt:lpstr>Pyomyositis</vt:lpstr>
      <vt:lpstr>Other Specific Skin Infections</vt:lpstr>
      <vt:lpstr>PowerPoint Presentation</vt:lpstr>
      <vt:lpstr>   TAKE HOME POINTS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DRSUMAILI</cp:lastModifiedBy>
  <cp:revision>95</cp:revision>
  <dcterms:created xsi:type="dcterms:W3CDTF">2010-12-21T19:22:49Z</dcterms:created>
  <dcterms:modified xsi:type="dcterms:W3CDTF">2013-12-25T05:13:59Z</dcterms:modified>
</cp:coreProperties>
</file>