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8" r:id="rId3"/>
    <p:sldId id="309" r:id="rId4"/>
    <p:sldId id="323" r:id="rId5"/>
    <p:sldId id="311" r:id="rId6"/>
    <p:sldId id="325" r:id="rId7"/>
    <p:sldId id="328" r:id="rId8"/>
    <p:sldId id="330" r:id="rId9"/>
    <p:sldId id="333" r:id="rId10"/>
    <p:sldId id="335" r:id="rId11"/>
    <p:sldId id="336" r:id="rId12"/>
    <p:sldId id="339" r:id="rId13"/>
    <p:sldId id="340" r:id="rId14"/>
    <p:sldId id="322" r:id="rId15"/>
    <p:sldId id="257" r:id="rId16"/>
    <p:sldId id="342" r:id="rId17"/>
    <p:sldId id="343" r:id="rId18"/>
    <p:sldId id="347" r:id="rId19"/>
    <p:sldId id="348" r:id="rId20"/>
    <p:sldId id="349" r:id="rId21"/>
    <p:sldId id="350" r:id="rId22"/>
    <p:sldId id="351" r:id="rId23"/>
    <p:sldId id="260" r:id="rId24"/>
    <p:sldId id="352" r:id="rId25"/>
    <p:sldId id="356" r:id="rId26"/>
    <p:sldId id="35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70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Prof. </a:t>
            </a:r>
            <a:r>
              <a:rPr lang="en-US" i="1" dirty="0" err="1" smtClean="0">
                <a:solidFill>
                  <a:schemeClr val="tx1"/>
                </a:solidFill>
              </a:rPr>
              <a:t>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r>
              <a:rPr lang="en-US" i="1" dirty="0" smtClean="0">
                <a:solidFill>
                  <a:schemeClr val="tx1"/>
                </a:solidFill>
              </a:rPr>
              <a:t> &amp; PROF A.M.KAMBAL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Microbiology of Bone and Joint Infections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i="1" dirty="0" smtClean="0">
              <a:solidFill>
                <a:srgbClr val="C00000"/>
              </a:solidFill>
            </a:endParaRPr>
          </a:p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err="1" smtClean="0"/>
              <a:t>S.epidermidis</a:t>
            </a:r>
            <a:r>
              <a:rPr lang="en-US" i="1" dirty="0" smtClean="0"/>
              <a:t>, </a:t>
            </a:r>
            <a:r>
              <a:rPr lang="en-US" i="1" dirty="0" err="1" smtClean="0"/>
              <a:t>Enterococci</a:t>
            </a:r>
            <a:r>
              <a:rPr lang="en-US" dirty="0" smtClean="0"/>
              <a:t>, streptococci, </a:t>
            </a:r>
            <a:r>
              <a:rPr lang="en-US" i="1" dirty="0" err="1" smtClean="0"/>
              <a:t>Enterobactericae</a:t>
            </a:r>
            <a:r>
              <a:rPr lang="en-US" i="1" dirty="0" smtClean="0"/>
              <a:t>, Pseudomonas, </a:t>
            </a:r>
            <a:r>
              <a:rPr lang="en-US" dirty="0" smtClean="0"/>
              <a:t>anaerobes.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</a:t>
            </a:r>
            <a:r>
              <a:rPr lang="en-US" dirty="0" err="1" smtClean="0"/>
              <a:t>decubitus</a:t>
            </a:r>
            <a:r>
              <a:rPr lang="en-US" dirty="0" smtClean="0"/>
              <a:t> ulcers and diabetic foot infections.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Mycobacteria</a:t>
            </a:r>
            <a:r>
              <a:rPr lang="en-US" dirty="0" smtClean="0"/>
              <a:t> and fungi may be seen in </a:t>
            </a:r>
            <a:r>
              <a:rPr lang="en-US" dirty="0" err="1" smtClean="0"/>
              <a:t>immunosuppressed</a:t>
            </a:r>
            <a:r>
              <a:rPr lang="en-US" dirty="0" smtClean="0"/>
              <a:t> 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MTB  </a:t>
            </a:r>
            <a:r>
              <a:rPr lang="en-US" dirty="0" err="1" smtClean="0">
                <a:solidFill>
                  <a:srgbClr val="C00000"/>
                </a:solidFill>
              </a:rPr>
              <a:t>oesteomyelitis</a:t>
            </a:r>
            <a:r>
              <a:rPr lang="en-US" dirty="0" smtClean="0">
                <a:solidFill>
                  <a:srgbClr val="C00000"/>
                </a:solidFill>
              </a:rPr>
              <a:t>  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spine). It resembles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oesteomyelitis</a:t>
            </a:r>
            <a:r>
              <a:rPr lang="en-US" dirty="0" smtClean="0">
                <a:solidFill>
                  <a:srgbClr val="C00000"/>
                </a:solidFill>
              </a:rPr>
              <a:t> 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TB &amp;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are common in KSA.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 err="1" smtClean="0"/>
              <a:t>oesteomyelitis</a:t>
            </a:r>
            <a:r>
              <a:rPr lang="en-US" dirty="0" smtClean="0"/>
              <a:t> due to fungi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Candida</a:t>
            </a:r>
            <a:r>
              <a:rPr lang="en-US" dirty="0" smtClean="0"/>
              <a:t> spp.,</a:t>
            </a:r>
            <a:r>
              <a:rPr lang="en-US" i="1" dirty="0" smtClean="0"/>
              <a:t>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spp. and other fungi may occur.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Blood culture not very helpful- because </a:t>
            </a:r>
            <a:r>
              <a:rPr lang="en-US" dirty="0" err="1" smtClean="0"/>
              <a:t>bacteremia</a:t>
            </a:r>
            <a:r>
              <a:rPr lang="en-US" dirty="0" smtClean="0"/>
              <a:t> is rare.</a:t>
            </a:r>
          </a:p>
          <a:p>
            <a:r>
              <a:rPr lang="en-US" dirty="0" smtClean="0"/>
              <a:t>WBC  normal, ESR elevated but not specific.</a:t>
            </a:r>
          </a:p>
          <a:p>
            <a:r>
              <a:rPr lang="en-US" dirty="0" smtClean="0"/>
              <a:t>Radiologic changes complicated by the presence of bony abnormalities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extent of disease.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Parenteral</a:t>
            </a:r>
            <a:r>
              <a:rPr lang="en-US" dirty="0" smtClean="0">
                <a:solidFill>
                  <a:srgbClr val="002060"/>
                </a:solidFill>
              </a:rPr>
              <a:t>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 treat as acute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months followed by RIF + INH for additional 4 months.  </a:t>
            </a:r>
            <a:r>
              <a:rPr lang="en-US" i="1" dirty="0" err="1" smtClean="0">
                <a:solidFill>
                  <a:srgbClr val="FF0000"/>
                </a:solidFill>
              </a:rPr>
              <a:t>Brucella</a:t>
            </a:r>
            <a:r>
              <a:rPr lang="en-US" dirty="0" smtClean="0">
                <a:solidFill>
                  <a:srgbClr val="FF0000"/>
                </a:solidFill>
              </a:rPr>
              <a:t> is treated with tetracycline and </a:t>
            </a:r>
            <a:r>
              <a:rPr lang="en-US" dirty="0" err="1" smtClean="0">
                <a:solidFill>
                  <a:srgbClr val="FF0000"/>
                </a:solidFill>
              </a:rPr>
              <a:t>rifampicin</a:t>
            </a:r>
            <a:r>
              <a:rPr lang="en-US" dirty="0" smtClean="0">
                <a:solidFill>
                  <a:srgbClr val="FF0000"/>
                </a:solidFill>
              </a:rPr>
              <a:t> for 2 to 3 months.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6002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Hematogenous</a:t>
            </a:r>
            <a:r>
              <a:rPr lang="en-US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Pain, swelling, limitation of movement common symptoms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b="1" dirty="0" err="1" smtClean="0">
                <a:solidFill>
                  <a:srgbClr val="7030A0"/>
                </a:solidFill>
              </a:rPr>
              <a:t>Arthrocentesis</a:t>
            </a:r>
            <a:r>
              <a:rPr lang="en-US" dirty="0" smtClean="0">
                <a:solidFill>
                  <a:srgbClr val="7030A0"/>
                </a:solidFill>
              </a:rPr>
              <a:t> to obtain synovial fluid for analysis.</a:t>
            </a:r>
          </a:p>
          <a:p>
            <a:pPr>
              <a:buNone/>
            </a:pPr>
            <a:r>
              <a:rPr lang="en-US" dirty="0" smtClean="0"/>
              <a:t>Gram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Etiology, Epidemiology&amp; Risk factors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. </a:t>
            </a:r>
            <a:r>
              <a:rPr lang="en-US" dirty="0" smtClean="0"/>
              <a:t>Leads 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fever, skin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Nongonococcal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arthritis occurs in older adults. Results from introduction of organisms into joint space as a results of </a:t>
            </a:r>
            <a:r>
              <a:rPr lang="en-US" dirty="0" err="1" smtClean="0">
                <a:solidFill>
                  <a:srgbClr val="002060"/>
                </a:solidFill>
              </a:rPr>
              <a:t>bacteremia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fungemia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Lyme disease in endemic areas</a:t>
            </a:r>
            <a:r>
              <a:rPr lang="en-US" dirty="0" smtClean="0"/>
              <a:t>. Uncommon in KSA.</a:t>
            </a:r>
          </a:p>
          <a:p>
            <a:r>
              <a:rPr lang="en-US" dirty="0" smtClean="0"/>
              <a:t>In sickle cell disease patients and like </a:t>
            </a:r>
            <a:r>
              <a:rPr lang="en-US" dirty="0" err="1" smtClean="0"/>
              <a:t>oesteomyelitis</a:t>
            </a:r>
            <a:r>
              <a:rPr lang="en-US" dirty="0" smtClean="0"/>
              <a:t> it is caused by </a:t>
            </a:r>
            <a:r>
              <a:rPr lang="en-US" i="1" dirty="0" smtClean="0">
                <a:solidFill>
                  <a:srgbClr val="FF0000"/>
                </a:solidFill>
              </a:rPr>
              <a:t>Salmonella</a:t>
            </a:r>
            <a:r>
              <a:rPr lang="en-US" dirty="0" smtClean="0"/>
              <a:t> species.</a:t>
            </a:r>
          </a:p>
          <a:p>
            <a:r>
              <a:rPr lang="en-US" dirty="0" smtClean="0"/>
              <a:t>Chronic arthritis may be due to MTB or fungi.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Infectious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history of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2- Leukocyte count generally &gt; 50,000/mm3,with &gt; 75 % PMN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Blood cultures indicated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-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Culture of joint fluid, skin lesions and blood culture also indicated.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children.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dirty="0" smtClean="0"/>
              <a:t> borne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trauma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Ocassionally</a:t>
            </a:r>
            <a:r>
              <a:rPr lang="en-US" dirty="0" smtClean="0">
                <a:solidFill>
                  <a:srgbClr val="0070C0"/>
                </a:solidFill>
              </a:rPr>
              <a:t>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the  suspected organism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</a:t>
            </a:r>
            <a:r>
              <a:rPr lang="en-US" dirty="0" err="1" smtClean="0"/>
              <a:t>Ceftriaxone</a:t>
            </a:r>
            <a:r>
              <a:rPr lang="en-US" dirty="0" smtClean="0"/>
              <a:t> ( 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</a:t>
            </a:r>
            <a:r>
              <a:rPr lang="en-US" dirty="0" err="1" smtClean="0"/>
              <a:t>Quinolone</a:t>
            </a:r>
            <a:r>
              <a:rPr lang="en-US" dirty="0" smtClean="0"/>
              <a:t>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Nongonococcal</a:t>
            </a:r>
            <a:r>
              <a:rPr lang="en-US" b="1" dirty="0" smtClean="0"/>
              <a:t> </a:t>
            </a:r>
            <a:r>
              <a:rPr lang="en-US" b="1" dirty="0" err="1" smtClean="0"/>
              <a:t>infectiuos</a:t>
            </a:r>
            <a:r>
              <a:rPr lang="en-US" b="1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Pesudomonas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Nongonococcal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Risk factors for long –term adverse </a:t>
            </a:r>
            <a:r>
              <a:rPr lang="en-US" dirty="0" err="1" smtClean="0">
                <a:solidFill>
                  <a:srgbClr val="002060"/>
                </a:solidFill>
              </a:rPr>
              <a:t>sequellae</a:t>
            </a:r>
            <a:r>
              <a:rPr lang="en-US" dirty="0" smtClean="0">
                <a:solidFill>
                  <a:srgbClr val="002060"/>
                </a:solidFill>
              </a:rPr>
              <a:t> 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Age, prior rheumatoid arthritis, </a:t>
            </a:r>
            <a:r>
              <a:rPr lang="en-US" dirty="0" err="1" smtClean="0">
                <a:solidFill>
                  <a:srgbClr val="002060"/>
                </a:solidFill>
              </a:rPr>
              <a:t>polyarticular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in 1 - 5  % of total joint replacement.</a:t>
            </a:r>
          </a:p>
          <a:p>
            <a:r>
              <a:rPr lang="en-US" dirty="0" smtClean="0"/>
              <a:t>Most  infections occur within 5 years of joint replacement.</a:t>
            </a:r>
          </a:p>
          <a:p>
            <a:r>
              <a:rPr lang="en-US" dirty="0" smtClean="0"/>
              <a:t>Often caused by skin flora.</a:t>
            </a:r>
          </a:p>
          <a:p>
            <a:r>
              <a:rPr lang="en-US" dirty="0" smtClean="0"/>
              <a:t>Diagnostic aspiration of joint fluid necessary .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&amp; sensitivity testing &amp; histopathology.</a:t>
            </a:r>
          </a:p>
          <a:p>
            <a:r>
              <a:rPr lang="en-US" dirty="0" smtClean="0"/>
              <a:t>Skin flora regarded as pathogens if isolated from multiple deep tissue cultures.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</a:t>
            </a:r>
          </a:p>
          <a:p>
            <a:r>
              <a:rPr lang="en-US" dirty="0" smtClean="0"/>
              <a:t>Bone scan-not specific  for infection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Ciprofloxacin, or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Oesteomyelitis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oesteomyelitis</a:t>
            </a:r>
            <a:r>
              <a:rPr lang="en-US" dirty="0" smtClean="0"/>
              <a:t> is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can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Can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25146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Etiology, Epidemiology &amp; Risk Factors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B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E.coli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A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Metaphysis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of long bones ( femur, tibia,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humerus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Adults: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Hematogenous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cases less common, but may occur due to reactivation of a quiescent focus of infection from infancy or childhood. Most cases due to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 arthritis common as the  infection begins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Streptococci and anaerobes in fist injuries, diabetic foot and </a:t>
            </a:r>
            <a:r>
              <a:rPr lang="en-US" dirty="0" err="1" smtClean="0">
                <a:solidFill>
                  <a:srgbClr val="002060"/>
                </a:solidFill>
              </a:rPr>
              <a:t>decubitus</a:t>
            </a:r>
            <a:r>
              <a:rPr lang="en-US" dirty="0" smtClean="0">
                <a:solidFill>
                  <a:srgbClr val="002060"/>
                </a:solidFill>
              </a:rPr>
              <a:t> ulcers.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>
                <a:solidFill>
                  <a:srgbClr val="C00000"/>
                </a:solidFill>
              </a:rPr>
              <a:t> or </a:t>
            </a:r>
            <a:r>
              <a:rPr lang="en-US" i="1" dirty="0" smtClean="0">
                <a:solidFill>
                  <a:srgbClr val="C00000"/>
                </a:solidFill>
              </a:rPr>
              <a:t>Streptococcus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pneumoniae</a:t>
            </a:r>
            <a:r>
              <a:rPr lang="en-US" dirty="0" smtClean="0">
                <a:solidFill>
                  <a:srgbClr val="C00000"/>
                </a:solidFill>
              </a:rPr>
              <a:t> in sickle cell patients</a:t>
            </a:r>
            <a:r>
              <a:rPr lang="en-US" dirty="0" smtClean="0"/>
              <a:t>; 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Mycobacterium tuberculosis</a:t>
            </a:r>
            <a:r>
              <a:rPr lang="en-US" dirty="0" smtClean="0"/>
              <a:t> ( MTB) or </a:t>
            </a:r>
            <a:r>
              <a:rPr lang="en-US" i="1" dirty="0" smtClean="0"/>
              <a:t>Mycobacterium  </a:t>
            </a:r>
            <a:r>
              <a:rPr lang="en-US" i="1" dirty="0" err="1" smtClean="0"/>
              <a:t>avium</a:t>
            </a:r>
            <a:r>
              <a:rPr lang="en-US" i="1" dirty="0" smtClean="0"/>
              <a:t> </a:t>
            </a:r>
            <a:r>
              <a:rPr lang="en-US" dirty="0" smtClean="0"/>
              <a:t>in AIDS patients.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</a:t>
            </a:r>
          </a:p>
          <a:p>
            <a:r>
              <a:rPr lang="en-US" dirty="0" smtClean="0"/>
              <a:t>Blood culture or aspiration of overlying abscess if blood cultures are negative.</a:t>
            </a:r>
          </a:p>
          <a:p>
            <a:r>
              <a:rPr lang="en-US" dirty="0" err="1" smtClean="0"/>
              <a:t>Leukocytosis</a:t>
            </a:r>
            <a:r>
              <a:rPr lang="en-US" dirty="0" smtClean="0"/>
              <a:t> may or may not occur.</a:t>
            </a:r>
          </a:p>
          <a:p>
            <a:r>
              <a:rPr lang="en-US" dirty="0" smtClean="0"/>
              <a:t>Erythrocyte sedimentation rate ( ESR) elevated or normal.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X-RAY, MRI, CT-SCAN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&amp;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MSSA(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sensitive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sz="2400" dirty="0" err="1" smtClean="0"/>
              <a:t>Cloxacillin</a:t>
            </a:r>
            <a:r>
              <a:rPr lang="en-US" sz="2400" dirty="0" smtClean="0"/>
              <a:t>, or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 .</a:t>
            </a:r>
          </a:p>
          <a:p>
            <a:r>
              <a:rPr lang="en-US" b="1" dirty="0" smtClean="0"/>
              <a:t>MRSA(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resistant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</a:t>
            </a:r>
            <a:r>
              <a:rPr lang="en-US" dirty="0" smtClean="0"/>
              <a:t>: 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, </a:t>
            </a:r>
            <a:r>
              <a:rPr lang="en-US" sz="2400" dirty="0" err="1" smtClean="0"/>
              <a:t>Linezolid</a:t>
            </a:r>
            <a:r>
              <a:rPr lang="en-US" sz="2400" dirty="0" smtClean="0"/>
              <a:t>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Oesteomyelitis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years, decades,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to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oesteomyelitis</a:t>
            </a:r>
            <a:r>
              <a:rPr lang="en-US" dirty="0" smtClean="0">
                <a:solidFill>
                  <a:srgbClr val="C00000"/>
                </a:solidFill>
              </a:rPr>
              <a:t> clinically have indolent “chronic” course.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2299</TotalTime>
  <Words>1361</Words>
  <Application>Microsoft Office PowerPoint</Application>
  <PresentationFormat>On-screen Show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Microbiology of Bone and Joint Infections</vt:lpstr>
      <vt:lpstr>Introduction</vt:lpstr>
      <vt:lpstr>Acute Oesteomyelitis</vt:lpstr>
      <vt:lpstr>PowerPoint Presentation</vt:lpstr>
      <vt:lpstr> Etiology, Epidemiology &amp; Risk Factors</vt:lpstr>
      <vt:lpstr>continue-special clinical situations</vt:lpstr>
      <vt:lpstr>Diagnosis  </vt:lpstr>
      <vt:lpstr>Treatment &amp; Management</vt:lpstr>
      <vt:lpstr>Chronic Oesteomyelitis</vt:lpstr>
      <vt:lpstr>PowerPoint Presentation</vt:lpstr>
      <vt:lpstr>PowerPoint Presentation</vt:lpstr>
      <vt:lpstr>Diagnosis</vt:lpstr>
      <vt:lpstr>Treatment and Management</vt:lpstr>
      <vt:lpstr> Blood culture &amp; Bone images and cases</vt:lpstr>
      <vt:lpstr>Arthritis</vt:lpstr>
      <vt:lpstr>Etiology, Epidemiology&amp; Risk factors</vt:lpstr>
      <vt:lpstr>PowerPoint Presentation</vt:lpstr>
      <vt:lpstr>Diagnosis of Infectious Arthritis</vt:lpstr>
      <vt:lpstr>PowerPoint Presentation</vt:lpstr>
      <vt:lpstr>Treatment &amp; Management</vt:lpstr>
      <vt:lpstr>PowerPoint Presentation</vt:lpstr>
      <vt:lpstr>Prognosis &amp; Complications</vt:lpstr>
      <vt:lpstr>Arthritis</vt:lpstr>
      <vt:lpstr>Infections of Joint Prosthesis</vt:lpstr>
      <vt:lpstr>Diagnosis of Prosthetic Arthritis</vt:lpstr>
      <vt:lpstr>Treatment &amp;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JERICA</cp:lastModifiedBy>
  <cp:revision>230</cp:revision>
  <dcterms:created xsi:type="dcterms:W3CDTF">2010-04-25T08:14:52Z</dcterms:created>
  <dcterms:modified xsi:type="dcterms:W3CDTF">2013-12-31T04:41:36Z</dcterms:modified>
</cp:coreProperties>
</file>