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8" r:id="rId2"/>
    <p:sldId id="259" r:id="rId3"/>
    <p:sldId id="260" r:id="rId4"/>
    <p:sldId id="261" r:id="rId5"/>
    <p:sldId id="323"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4" r:id="rId67"/>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C31"/>
    <a:srgbClr val="222327"/>
    <a:srgbClr val="2CB074"/>
    <a:srgbClr val="D7220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308" autoAdjust="0"/>
  </p:normalViewPr>
  <p:slideViewPr>
    <p:cSldViewPr>
      <p:cViewPr>
        <p:scale>
          <a:sx n="100" d="100"/>
          <a:sy n="100" d="100"/>
        </p:scale>
        <p:origin x="-210"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ECC059-EB4B-41D6-B319-F2E14167F109}" type="datetimeFigureOut">
              <a:rPr lang="en-US" smtClean="0"/>
              <a:t>12/3/2013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5FB3C1-295C-4216-922C-2C67B74941B9}" type="slidenum">
              <a:rPr lang="en-US" smtClean="0"/>
              <a:t>‹#›</a:t>
            </a:fld>
            <a:endParaRPr lang="en-US"/>
          </a:p>
        </p:txBody>
      </p:sp>
    </p:spTree>
    <p:extLst>
      <p:ext uri="{BB962C8B-B14F-4D97-AF65-F5344CB8AC3E}">
        <p14:creationId xmlns:p14="http://schemas.microsoft.com/office/powerpoint/2010/main" val="94933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Progressive erosion of </a:t>
            </a:r>
            <a:r>
              <a:rPr lang="en-US" dirty="0" err="1" smtClean="0"/>
              <a:t>articular</a:t>
            </a:r>
            <a:r>
              <a:rPr lang="en-US" dirty="0" smtClean="0"/>
              <a:t> cartilage, </a:t>
            </a:r>
            <a:r>
              <a:rPr lang="en-US" dirty="0" err="1" smtClean="0"/>
              <a:t>eburnated</a:t>
            </a:r>
            <a:r>
              <a:rPr lang="en-US" dirty="0" smtClean="0"/>
              <a:t> </a:t>
            </a:r>
            <a:r>
              <a:rPr lang="en-US" dirty="0" err="1" smtClean="0"/>
              <a:t>articular</a:t>
            </a:r>
            <a:r>
              <a:rPr lang="en-US" baseline="0" dirty="0" smtClean="0"/>
              <a:t> surface , </a:t>
            </a:r>
            <a:r>
              <a:rPr lang="en-US" baseline="0" dirty="0" err="1" smtClean="0"/>
              <a:t>subchondral</a:t>
            </a:r>
            <a:r>
              <a:rPr lang="en-US" baseline="0" dirty="0" smtClean="0"/>
              <a:t> cyst and residual </a:t>
            </a:r>
            <a:r>
              <a:rPr lang="en-US" baseline="0" dirty="0" err="1" smtClean="0"/>
              <a:t>articular</a:t>
            </a:r>
            <a:r>
              <a:rPr lang="en-US" baseline="0" dirty="0" smtClean="0"/>
              <a:t> cartilage</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b="1" dirty="0" smtClean="0">
                <a:solidFill>
                  <a:schemeClr val="tx2"/>
                </a:solidFill>
              </a:rPr>
              <a:t>(Osteoarthritis)</a:t>
            </a:r>
          </a:p>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Mushroom-shaped </a:t>
            </a:r>
            <a:r>
              <a:rPr lang="en-US" dirty="0" err="1" smtClean="0"/>
              <a:t>osteophytes</a:t>
            </a:r>
            <a:r>
              <a:rPr lang="en-US" dirty="0" smtClean="0"/>
              <a:t> (bony outgrowths ) develop at the margins of the </a:t>
            </a:r>
            <a:r>
              <a:rPr lang="en-US" dirty="0" err="1" smtClean="0"/>
              <a:t>articular</a:t>
            </a:r>
            <a:r>
              <a:rPr lang="en-US" dirty="0" smtClean="0"/>
              <a:t> surface and are capped by </a:t>
            </a:r>
            <a:r>
              <a:rPr lang="en-US" dirty="0" err="1" smtClean="0"/>
              <a:t>fibrocartilage</a:t>
            </a:r>
            <a:r>
              <a:rPr lang="en-US" dirty="0" smtClean="0"/>
              <a:t> and hyaline cartilage that gradually</a:t>
            </a:r>
            <a:r>
              <a:rPr lang="en-US" baseline="0" dirty="0" smtClean="0"/>
              <a:t> ossify .</a:t>
            </a:r>
            <a:r>
              <a:rPr lang="en-US" sz="1200" dirty="0" smtClean="0"/>
              <a:t> Note the absence of inflammation . </a:t>
            </a: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b="1" dirty="0" smtClean="0">
                <a:solidFill>
                  <a:schemeClr val="tx2"/>
                </a:solidFill>
              </a:rPr>
              <a:t>(Osteoarthritis)</a:t>
            </a:r>
          </a:p>
          <a:p>
            <a:pPr eaLnBrk="1" hangingPunct="1">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MRI picture showing two </a:t>
            </a:r>
            <a:r>
              <a:rPr lang="en-US" dirty="0" err="1" smtClean="0"/>
              <a:t>osteochondromatous</a:t>
            </a:r>
            <a:r>
              <a:rPr lang="en-US" dirty="0" smtClean="0"/>
              <a:t> </a:t>
            </a:r>
            <a:r>
              <a:rPr lang="en-US" dirty="0" err="1" smtClean="0"/>
              <a:t>exostosis</a:t>
            </a:r>
            <a:r>
              <a:rPr lang="en-US" dirty="0" smtClean="0"/>
              <a:t> which</a:t>
            </a:r>
            <a:r>
              <a:rPr lang="en-US" baseline="0" dirty="0" smtClean="0"/>
              <a:t> are arising from the upper third of fibula .</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This is an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osteochondroma</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of bone. This benign lesion appears as a bony projection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exostosis</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Most are solitary, incidental lesions that may be excised if they cause local pain. There is a rare condition of multiple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osteochondromatosis</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marked by bone deformity and by a greater propensity for development of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chondrosarcoma</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a:t>
            </a:r>
          </a:p>
        </p:txBody>
      </p:sp>
      <p:sp>
        <p:nvSpPr>
          <p:cNvPr id="4" name="Slide Number Placeholder 3"/>
          <p:cNvSpPr>
            <a:spLocks noGrp="1"/>
          </p:cNvSpPr>
          <p:nvPr>
            <p:ph type="sldNum" sz="quarter" idx="10"/>
          </p:nvPr>
        </p:nvSpPr>
        <p:spPr/>
        <p:txBody>
          <a:bodyPr/>
          <a:lstStyle/>
          <a:p>
            <a:fld id="{C40ABCB1-7B82-4FA1-802A-D7B312085DFA}" type="slidenum">
              <a:rPr lang="en-US" smtClean="0"/>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These are probably not true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neoplasms</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but they are a mass lesion that extends outward from the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metaphyseal</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region of a long bone.</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The microscopic appearance of an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osteochondroma</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displays the benign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cartilagenous</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cap at the left upper and the bony cortex at the right lower. This bone growth, though benign, can sometimes cause problems of pain and irritation that leads to removal surgically.</a:t>
            </a:r>
          </a:p>
          <a:p>
            <a:pPr eaLnBrk="1" hangingPunct="1">
              <a:spcBef>
                <a:spcPct val="0"/>
              </a:spcBef>
            </a:pP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a:lstStyle/>
          <a:p>
            <a:fld id="{EA4C9664-69A8-4801-9AEE-7C9B4A261E52}" type="slidenum">
              <a:rPr lang="ar-SA"/>
              <a:pPr/>
              <a:t>41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This is an </a:t>
            </a:r>
            <a:r>
              <a:rPr kumimoji="0" lang="en-US" sz="1200" b="1" i="0" u="none" strike="noStrike" cap="none" normalizeH="0" baseline="0" dirty="0" err="1" smtClean="0">
                <a:ln>
                  <a:noFill/>
                </a:ln>
                <a:solidFill>
                  <a:schemeClr val="tx1"/>
                </a:solidFill>
                <a:effectLst/>
                <a:latin typeface="Times New Roman" pitchFamily="18" charset="0"/>
                <a:cs typeface="Times New Roman" pitchFamily="18" charset="0"/>
              </a:rPr>
              <a:t>osteochondroma</a:t>
            </a: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of bone. </a:t>
            </a:r>
          </a:p>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100" b="1" dirty="0" smtClean="0">
                <a:solidFill>
                  <a:schemeClr val="tx2"/>
                </a:solidFill>
              </a:rPr>
              <a:t>Conventional</a:t>
            </a:r>
            <a:r>
              <a:rPr lang="en-US" sz="1200" b="1" dirty="0" smtClean="0">
                <a:solidFill>
                  <a:schemeClr val="tx2"/>
                </a:solidFill>
              </a:rPr>
              <a:t> </a:t>
            </a:r>
            <a:r>
              <a:rPr lang="en-US" sz="1200" b="1" dirty="0" err="1" smtClean="0">
                <a:solidFill>
                  <a:schemeClr val="tx2"/>
                </a:solidFill>
              </a:rPr>
              <a:t>osteosarcoma</a:t>
            </a:r>
            <a:endParaRPr lang="en-US" sz="1200" b="1" dirty="0" smtClean="0">
              <a:solidFill>
                <a:schemeClr val="tx2"/>
              </a:solidFill>
            </a:endParaRPr>
          </a:p>
          <a:p>
            <a:pPr eaLnBrk="1" hangingPunct="1">
              <a:spcBef>
                <a:spcPct val="0"/>
              </a:spcBef>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a:lstStyle/>
          <a:p>
            <a:fld id="{6041D3CC-DB0A-4AC2-8154-AE1244725BE2}" type="slidenum">
              <a:rPr lang="ar-SA"/>
              <a:pPr/>
              <a:t>46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b="1" dirty="0" smtClean="0">
                <a:solidFill>
                  <a:schemeClr val="tx2"/>
                </a:solidFill>
              </a:rPr>
              <a:t>Conventional </a:t>
            </a:r>
            <a:r>
              <a:rPr lang="en-US" sz="1200" b="1" dirty="0" err="1" smtClean="0">
                <a:solidFill>
                  <a:schemeClr val="tx2"/>
                </a:solidFill>
              </a:rPr>
              <a:t>osteosarcoma</a:t>
            </a:r>
            <a:endParaRPr lang="en-US" sz="1200" b="1" dirty="0" smtClean="0">
              <a:solidFill>
                <a:schemeClr val="tx2"/>
              </a:solidFill>
            </a:endParaRPr>
          </a:p>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47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b="1" dirty="0" err="1" smtClean="0">
                <a:solidFill>
                  <a:schemeClr val="tx2"/>
                </a:solidFill>
              </a:rPr>
              <a:t>Osteosarcoma</a:t>
            </a:r>
            <a:endParaRPr lang="en-US" sz="1200" b="1" dirty="0" smtClean="0">
              <a:solidFill>
                <a:schemeClr val="tx2"/>
              </a:solidFill>
            </a:endParaRPr>
          </a:p>
          <a:p>
            <a:pPr eaLnBrk="1" hangingPunct="1">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FB3C1-295C-4216-922C-2C67B74941B9}" type="slidenum">
              <a:rPr lang="en-US" smtClean="0"/>
              <a:t>5</a:t>
            </a:fld>
            <a:endParaRPr lang="en-US"/>
          </a:p>
        </p:txBody>
      </p:sp>
    </p:spTree>
    <p:extLst>
      <p:ext uri="{BB962C8B-B14F-4D97-AF65-F5344CB8AC3E}">
        <p14:creationId xmlns:p14="http://schemas.microsoft.com/office/powerpoint/2010/main" val="1201397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57</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err="1" smtClean="0"/>
              <a:t>Duchenne</a:t>
            </a:r>
            <a:r>
              <a:rPr lang="en-US" dirty="0" smtClean="0"/>
              <a:t> muscular dystrophy showing variations in muscle fiber size , increased </a:t>
            </a:r>
            <a:r>
              <a:rPr lang="en-US" dirty="0" err="1" smtClean="0"/>
              <a:t>endomysial</a:t>
            </a:r>
            <a:r>
              <a:rPr lang="en-US" baseline="0" dirty="0" smtClean="0"/>
              <a:t> connective tissue , and regenerating fibers (blue hue) .</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B1233370-9CB2-4F77-AFAA-0766CB07243A}" type="slidenum">
              <a:rPr lang="en-US" smtClean="0"/>
              <a:pPr/>
              <a:t>58</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smtClean="0"/>
              <a:t>Note again the atrophy/hypertrophy scenario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59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t>Dystrophin, an intracellular protein, forms an interface between the cytoskeletal proteins and a group of transmembrane proteins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histologic</a:t>
            </a:r>
            <a:r>
              <a:rPr lang="en-US" dirty="0" smtClean="0"/>
              <a:t> appearance of muscle shows </a:t>
            </a:r>
            <a:r>
              <a:rPr lang="en-US" dirty="0" err="1" smtClean="0"/>
              <a:t>perifascicular</a:t>
            </a:r>
            <a:r>
              <a:rPr lang="en-US" dirty="0" smtClean="0"/>
              <a:t> atrophy of muscle fibers and inflammation .</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Acute </a:t>
            </a:r>
            <a:r>
              <a:rPr lang="en-US" sz="1200" dirty="0" err="1" smtClean="0"/>
              <a:t>osteomyelitis</a:t>
            </a:r>
            <a:r>
              <a:rPr lang="en-US" sz="1200" dirty="0" smtClean="0"/>
              <a:t>. Bony </a:t>
            </a:r>
            <a:r>
              <a:rPr lang="en-US" sz="1200" dirty="0" err="1" smtClean="0"/>
              <a:t>sequestrae</a:t>
            </a:r>
            <a:r>
              <a:rPr lang="en-US" sz="1200" dirty="0" smtClean="0"/>
              <a:t> are surrounded by colonies of bacteria as well as purulent infiltrate.</a:t>
            </a:r>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bone shows </a:t>
            </a:r>
            <a:r>
              <a:rPr lang="en-US" dirty="0" err="1" smtClean="0"/>
              <a:t>granuloma</a:t>
            </a:r>
            <a:r>
              <a:rPr lang="en-US" dirty="0" smtClean="0"/>
              <a:t> formation with </a:t>
            </a:r>
            <a:r>
              <a:rPr lang="en-US" dirty="0" err="1" smtClean="0"/>
              <a:t>epithelioid</a:t>
            </a:r>
            <a:r>
              <a:rPr lang="en-US" dirty="0" smtClean="0"/>
              <a:t> like cells , </a:t>
            </a:r>
            <a:r>
              <a:rPr lang="en-US" dirty="0" err="1" smtClean="0"/>
              <a:t>langhans</a:t>
            </a:r>
            <a:r>
              <a:rPr lang="en-US" dirty="0" smtClean="0"/>
              <a:t>-type</a:t>
            </a:r>
            <a:r>
              <a:rPr lang="en-US" baseline="0" dirty="0" smtClean="0"/>
              <a:t> giant cells and rim of lymphocytes .</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b="1" dirty="0" smtClean="0">
                <a:solidFill>
                  <a:schemeClr val="tx2"/>
                </a:solidFill>
              </a:rPr>
              <a:t>Rheumatoid arthritis affecting the head of femur. The </a:t>
            </a:r>
            <a:r>
              <a:rPr lang="en-US" sz="1200" b="1" dirty="0" err="1" smtClean="0">
                <a:solidFill>
                  <a:schemeClr val="tx2"/>
                </a:solidFill>
              </a:rPr>
              <a:t>synovium</a:t>
            </a:r>
            <a:r>
              <a:rPr lang="en-US" sz="1200" b="1" dirty="0" smtClean="0">
                <a:solidFill>
                  <a:schemeClr val="tx2"/>
                </a:solidFill>
              </a:rPr>
              <a:t> becomes edematous, thickened and </a:t>
            </a:r>
            <a:r>
              <a:rPr lang="en-US" sz="1200" b="1" dirty="0" err="1" smtClean="0">
                <a:solidFill>
                  <a:schemeClr val="tx2"/>
                </a:solidFill>
              </a:rPr>
              <a:t>hyperplastic</a:t>
            </a:r>
            <a:r>
              <a:rPr lang="en-US" sz="1200" b="1" dirty="0" smtClean="0">
                <a:solidFill>
                  <a:schemeClr val="tx2"/>
                </a:solidFill>
              </a:rPr>
              <a:t> and transforming its smooth contour to one covered by delicate and bulbous fronds .</a:t>
            </a:r>
          </a:p>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shows </a:t>
            </a:r>
            <a:r>
              <a:rPr lang="en-US" dirty="0" err="1" smtClean="0"/>
              <a:t>hyperplastic</a:t>
            </a:r>
            <a:r>
              <a:rPr lang="en-US" dirty="0" smtClean="0"/>
              <a:t> synovial lining with villous like projections , underlying dense lymphocytic infiltration and vascular congestion .</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shows </a:t>
            </a:r>
            <a:r>
              <a:rPr lang="en-US" dirty="0" err="1" smtClean="0"/>
              <a:t>hyperplastic</a:t>
            </a:r>
            <a:r>
              <a:rPr lang="en-US" dirty="0" smtClean="0"/>
              <a:t> </a:t>
            </a:r>
            <a:r>
              <a:rPr lang="en-US" dirty="0" err="1" smtClean="0"/>
              <a:t>synovium</a:t>
            </a:r>
            <a:r>
              <a:rPr lang="en-US" baseline="0" dirty="0" smtClean="0"/>
              <a:t> with underlying plasma cells and lymphocytes including many congested blood vessels .</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shows a </a:t>
            </a:r>
            <a:r>
              <a:rPr lang="en-US" dirty="0" err="1" smtClean="0"/>
              <a:t>pannus</a:t>
            </a:r>
            <a:r>
              <a:rPr lang="en-US" dirty="0" smtClean="0"/>
              <a:t> consisting of </a:t>
            </a:r>
            <a:r>
              <a:rPr lang="en-US" dirty="0" err="1" smtClean="0"/>
              <a:t>fibrinous</a:t>
            </a:r>
            <a:r>
              <a:rPr lang="en-US" dirty="0" smtClean="0"/>
              <a:t> inflammatory exudates with underlying markedly inflamed </a:t>
            </a:r>
            <a:r>
              <a:rPr lang="en-US" dirty="0" err="1" smtClean="0"/>
              <a:t>synovium</a:t>
            </a:r>
            <a:r>
              <a:rPr lang="en-US" dirty="0" smtClean="0"/>
              <a:t> . Later on, the </a:t>
            </a:r>
            <a:r>
              <a:rPr lang="en-US" dirty="0" err="1" smtClean="0"/>
              <a:t>pannus</a:t>
            </a:r>
            <a:r>
              <a:rPr lang="en-US" dirty="0" smtClean="0"/>
              <a:t> may fill the joint space and undergo fibrosis , calcification and causes permanent </a:t>
            </a:r>
            <a:r>
              <a:rPr lang="en-US" dirty="0" err="1" smtClean="0"/>
              <a:t>ankylosis</a:t>
            </a:r>
            <a:r>
              <a:rPr lang="en-US" dirty="0" smtClean="0"/>
              <a:t>                         ( adhesions ) . </a:t>
            </a:r>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5760" y="2564904"/>
            <a:ext cx="6622504" cy="1470025"/>
          </a:xfrm>
        </p:spPr>
        <p:txBody>
          <a:bodyPr anchor="b">
            <a:noAutofit/>
          </a:bodyPr>
          <a:lstStyle>
            <a:lvl1pPr algn="l">
              <a:defRPr sz="5400">
                <a:ln>
                  <a:noFill/>
                </a:ln>
                <a:solidFill>
                  <a:srgbClr val="2B2C31"/>
                </a:solidFill>
              </a:defRPr>
            </a:lvl1pPr>
          </a:lstStyle>
          <a:p>
            <a:r>
              <a:rPr lang="en-US" smtClean="0"/>
              <a:t>Click to edit Master title style</a:t>
            </a:r>
            <a:endParaRPr lang="bs-Latn-BA" dirty="0"/>
          </a:p>
        </p:txBody>
      </p:sp>
      <p:sp>
        <p:nvSpPr>
          <p:cNvPr id="3" name="Subtitle 2"/>
          <p:cNvSpPr>
            <a:spLocks noGrp="1"/>
          </p:cNvSpPr>
          <p:nvPr>
            <p:ph type="subTitle" idx="1"/>
          </p:nvPr>
        </p:nvSpPr>
        <p:spPr>
          <a:xfrm>
            <a:off x="323528" y="4079503"/>
            <a:ext cx="6624736" cy="504056"/>
          </a:xfrm>
        </p:spPr>
        <p:txBody>
          <a:bodyPr anchor="t"/>
          <a:lstStyle>
            <a:lvl1pPr marL="0" indent="0" algn="l">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s-Latn-BA" dirty="0"/>
          </a:p>
        </p:txBody>
      </p:sp>
      <p:sp>
        <p:nvSpPr>
          <p:cNvPr id="4" name="Date Placeholder 3"/>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24064985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1378186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s-Latn-B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Date Placeholder 3"/>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419408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extLst>
      <p:ext uri="{BB962C8B-B14F-4D97-AF65-F5344CB8AC3E}">
        <p14:creationId xmlns:p14="http://schemas.microsoft.com/office/powerpoint/2010/main" val="11953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40960" cy="1143000"/>
          </a:xfrm>
        </p:spPr>
        <p:txBody>
          <a:bodyPr/>
          <a:lstStyle>
            <a:lvl1pPr>
              <a:defRPr lang="bs-Latn-BA" sz="5400" b="1" kern="1200" dirty="0">
                <a:ln>
                  <a:noFill/>
                </a:ln>
                <a:solidFill>
                  <a:srgbClr val="2B2C31"/>
                </a:solidFill>
                <a:latin typeface="Microsoft New Tai Lue" pitchFamily="34" charset="0"/>
                <a:ea typeface="+mj-ea"/>
                <a:cs typeface="Microsoft New Tai Lue" pitchFamily="34" charset="0"/>
              </a:defRPr>
            </a:lvl1pPr>
          </a:lstStyle>
          <a:p>
            <a:r>
              <a:rPr lang="en-US" smtClean="0"/>
              <a:t>Click to edit Master title style</a:t>
            </a:r>
            <a:endParaRPr lang="bs-Latn-BA" dirty="0"/>
          </a:p>
        </p:txBody>
      </p:sp>
      <p:sp>
        <p:nvSpPr>
          <p:cNvPr id="3" name="Content Placeholder 2"/>
          <p:cNvSpPr>
            <a:spLocks noGrp="1"/>
          </p:cNvSpPr>
          <p:nvPr>
            <p:ph idx="1"/>
          </p:nvPr>
        </p:nvSpPr>
        <p:spPr/>
        <p:txBody>
          <a:bodyPr/>
          <a:lstStyle>
            <a:lvl1pPr>
              <a:defRPr>
                <a:solidFill>
                  <a:schemeClr val="bg2">
                    <a:lumMod val="25000"/>
                  </a:schemeClr>
                </a:solidFill>
                <a:latin typeface="Microsoft New Tai Lue" pitchFamily="34" charset="0"/>
                <a:cs typeface="Microsoft New Tai Lue" pitchFamily="34" charset="0"/>
              </a:defRPr>
            </a:lvl1pPr>
            <a:lvl2pPr>
              <a:defRPr>
                <a:solidFill>
                  <a:schemeClr val="bg2">
                    <a:lumMod val="25000"/>
                  </a:schemeClr>
                </a:solidFill>
                <a:latin typeface="Microsoft New Tai Lue" pitchFamily="34" charset="0"/>
                <a:cs typeface="Microsoft New Tai Lue" pitchFamily="34" charset="0"/>
              </a:defRPr>
            </a:lvl2pPr>
            <a:lvl3pPr>
              <a:defRPr>
                <a:solidFill>
                  <a:schemeClr val="bg2">
                    <a:lumMod val="25000"/>
                  </a:schemeClr>
                </a:solidFill>
                <a:latin typeface="Microsoft New Tai Lue" pitchFamily="34" charset="0"/>
                <a:cs typeface="Microsoft New Tai Lue" pitchFamily="34" charset="0"/>
              </a:defRPr>
            </a:lvl3pPr>
            <a:lvl4pPr>
              <a:defRPr>
                <a:solidFill>
                  <a:schemeClr val="bg2">
                    <a:lumMod val="25000"/>
                  </a:schemeClr>
                </a:solidFill>
                <a:latin typeface="Microsoft New Tai Lue" pitchFamily="34" charset="0"/>
                <a:cs typeface="Microsoft New Tai Lue" pitchFamily="34" charset="0"/>
              </a:defRPr>
            </a:lvl4pPr>
            <a:lvl5pPr>
              <a:defRPr>
                <a:solidFill>
                  <a:schemeClr val="bg2">
                    <a:lumMod val="25000"/>
                  </a:schemeClr>
                </a:solidFill>
                <a:latin typeface="Microsoft New Tai Lue" pitchFamily="34" charset="0"/>
                <a:cs typeface="Microsoft New Tai Lue"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BEA1FFC-0729-4B4E-874A-BB33F34F7B19}" type="datetimeFigureOut">
              <a:rPr lang="bs-Latn-BA" smtClean="0"/>
              <a:pPr/>
              <a:t>3.12.2013</a:t>
            </a:fld>
            <a:endParaRPr lang="bs-Latn-BA"/>
          </a:p>
        </p:txBody>
      </p:sp>
      <p:sp>
        <p:nvSpPr>
          <p:cNvPr id="8" name="Footer Placeholder 4"/>
          <p:cNvSpPr>
            <a:spLocks noGrp="1"/>
          </p:cNvSpPr>
          <p:nvPr>
            <p:ph type="ftr" sz="quarter" idx="3"/>
          </p:nvPr>
        </p:nvSpPr>
        <p:spPr>
          <a:xfrm>
            <a:off x="3124200" y="6448251"/>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bs-Latn-BA"/>
          </a:p>
        </p:txBody>
      </p:sp>
      <p:sp>
        <p:nvSpPr>
          <p:cNvPr id="9" name="Slide Number Placeholder 5"/>
          <p:cNvSpPr>
            <a:spLocks noGrp="1"/>
          </p:cNvSpPr>
          <p:nvPr>
            <p:ph type="sldNum" sz="quarter" idx="4"/>
          </p:nvPr>
        </p:nvSpPr>
        <p:spPr>
          <a:xfrm>
            <a:off x="6553200" y="6448251"/>
            <a:ext cx="2133600" cy="365125"/>
          </a:xfrm>
          <a:prstGeom prst="rect">
            <a:avLst/>
          </a:prstGeom>
        </p:spPr>
        <p:txBody>
          <a:bodyPr vert="horz" lIns="91440" tIns="45720" rIns="91440" bIns="45720" rtlCol="0" anchor="ctr"/>
          <a:lstStyle>
            <a:lvl1pPr>
              <a:defRPr lang="bs-Latn-BA" sz="1200" smtClean="0">
                <a:solidFill>
                  <a:schemeClr val="tx1">
                    <a:lumMod val="65000"/>
                    <a:lumOff val="35000"/>
                  </a:schemeClr>
                </a:solidFill>
              </a:defRPr>
            </a:lvl1pPr>
          </a:lstStyle>
          <a:p>
            <a:pPr algn="ctr"/>
            <a:fld id="{D71A774C-E981-4CCA-AA75-161A658A4D12}" type="slidenum">
              <a:rPr lang="bs-Latn-BA" smtClean="0"/>
              <a:pPr algn="ctr"/>
              <a:t>‹#›</a:t>
            </a:fld>
            <a:endParaRPr lang="bs-Latn-BA"/>
          </a:p>
        </p:txBody>
      </p:sp>
    </p:spTree>
    <p:extLst>
      <p:ext uri="{BB962C8B-B14F-4D97-AF65-F5344CB8AC3E}">
        <p14:creationId xmlns:p14="http://schemas.microsoft.com/office/powerpoint/2010/main" val="23402544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520" y="4406900"/>
            <a:ext cx="6624736" cy="1362075"/>
          </a:xfrm>
        </p:spPr>
        <p:txBody>
          <a:bodyPr anchor="t"/>
          <a:lstStyle>
            <a:lvl1pPr algn="l">
              <a:defRPr sz="4000" b="1" cap="all"/>
            </a:lvl1pPr>
          </a:lstStyle>
          <a:p>
            <a:r>
              <a:rPr lang="en-US" smtClean="0"/>
              <a:t>Click to edit Master title style</a:t>
            </a:r>
            <a:endParaRPr lang="bs-Latn-BA" dirty="0"/>
          </a:p>
        </p:txBody>
      </p:sp>
      <p:sp>
        <p:nvSpPr>
          <p:cNvPr id="3" name="Text Placeholder 2"/>
          <p:cNvSpPr>
            <a:spLocks noGrp="1"/>
          </p:cNvSpPr>
          <p:nvPr>
            <p:ph type="body" idx="1"/>
          </p:nvPr>
        </p:nvSpPr>
        <p:spPr>
          <a:xfrm>
            <a:off x="251520" y="3861048"/>
            <a:ext cx="6624736" cy="432048"/>
          </a:xfrm>
        </p:spPr>
        <p:txBody>
          <a:bodyPr anchor="ctr"/>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172185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Date Placeholder 4"/>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89629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s-Latn-B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7" name="Date Placeholder 6"/>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8" name="Footer Placeholder 7"/>
          <p:cNvSpPr>
            <a:spLocks noGrp="1"/>
          </p:cNvSpPr>
          <p:nvPr>
            <p:ph type="ftr" sz="quarter" idx="11"/>
          </p:nvPr>
        </p:nvSpPr>
        <p:spPr/>
        <p:txBody>
          <a:bodyPr/>
          <a:lstStyle/>
          <a:p>
            <a:endParaRPr lang="bs-Latn-BA"/>
          </a:p>
        </p:txBody>
      </p:sp>
      <p:sp>
        <p:nvSpPr>
          <p:cNvPr id="9" name="Slide Number Placeholder 8"/>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2071443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Date Placeholder 2"/>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4" name="Footer Placeholder 3"/>
          <p:cNvSpPr>
            <a:spLocks noGrp="1"/>
          </p:cNvSpPr>
          <p:nvPr>
            <p:ph type="ftr" sz="quarter" idx="11"/>
          </p:nvPr>
        </p:nvSpPr>
        <p:spPr/>
        <p:txBody>
          <a:bodyPr/>
          <a:lstStyle/>
          <a:p>
            <a:endParaRPr lang="bs-Latn-BA"/>
          </a:p>
        </p:txBody>
      </p:sp>
      <p:sp>
        <p:nvSpPr>
          <p:cNvPr id="5" name="Slide Number Placeholder 4"/>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213394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3" name="Footer Placeholder 2"/>
          <p:cNvSpPr>
            <a:spLocks noGrp="1"/>
          </p:cNvSpPr>
          <p:nvPr>
            <p:ph type="ftr" sz="quarter" idx="11"/>
          </p:nvPr>
        </p:nvSpPr>
        <p:spPr/>
        <p:txBody>
          <a:bodyPr/>
          <a:lstStyle/>
          <a:p>
            <a:endParaRPr lang="bs-Latn-BA"/>
          </a:p>
        </p:txBody>
      </p:sp>
      <p:sp>
        <p:nvSpPr>
          <p:cNvPr id="4" name="Slide Number Placeholder 3"/>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75356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s-Latn-B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80030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s-Latn-B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s-Latn-B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A1FFC-0729-4B4E-874A-BB33F34F7B19}" type="datetimeFigureOut">
              <a:rPr lang="bs-Latn-BA" smtClean="0"/>
              <a:t>3.12.2013</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D71A774C-E981-4CCA-AA75-161A658A4D12}" type="slidenum">
              <a:rPr lang="bs-Latn-BA" smtClean="0"/>
              <a:t>‹#›</a:t>
            </a:fld>
            <a:endParaRPr lang="bs-Latn-BA"/>
          </a:p>
        </p:txBody>
      </p:sp>
    </p:spTree>
    <p:extLst>
      <p:ext uri="{BB962C8B-B14F-4D97-AF65-F5344CB8AC3E}">
        <p14:creationId xmlns:p14="http://schemas.microsoft.com/office/powerpoint/2010/main" val="14899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74638"/>
            <a:ext cx="8640960" cy="1143000"/>
          </a:xfrm>
          <a:prstGeom prst="rect">
            <a:avLst/>
          </a:prstGeom>
          <a:noFill/>
        </p:spPr>
        <p:txBody>
          <a:bodyPr vert="horz" lIns="91440" tIns="45720" rIns="91440" bIns="45720" rtlCol="0" anchor="ctr">
            <a:noAutofit/>
          </a:bodyPr>
          <a:lstStyle/>
          <a:p>
            <a:r>
              <a:rPr lang="en-US" smtClean="0"/>
              <a:t>Click to edit Master title style</a:t>
            </a:r>
            <a:endParaRPr lang="bs-Latn-BA" dirty="0"/>
          </a:p>
        </p:txBody>
      </p:sp>
      <p:sp>
        <p:nvSpPr>
          <p:cNvPr id="3" name="Text Placeholder 2"/>
          <p:cNvSpPr>
            <a:spLocks noGrp="1"/>
          </p:cNvSpPr>
          <p:nvPr>
            <p:ph type="body" idx="1"/>
          </p:nvPr>
        </p:nvSpPr>
        <p:spPr>
          <a:xfrm>
            <a:off x="251520" y="1556792"/>
            <a:ext cx="7056784" cy="4569371"/>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dirty="0"/>
          </a:p>
        </p:txBody>
      </p:sp>
      <p:sp>
        <p:nvSpPr>
          <p:cNvPr id="4"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BEA1FFC-0729-4B4E-874A-BB33F34F7B19}" type="datetimeFigureOut">
              <a:rPr lang="bs-Latn-BA" smtClean="0"/>
              <a:pPr/>
              <a:t>3.12.2013</a:t>
            </a:fld>
            <a:endParaRPr lang="bs-Latn-BA"/>
          </a:p>
        </p:txBody>
      </p:sp>
      <p:sp>
        <p:nvSpPr>
          <p:cNvPr id="5" name="Footer Placeholder 4"/>
          <p:cNvSpPr>
            <a:spLocks noGrp="1"/>
          </p:cNvSpPr>
          <p:nvPr>
            <p:ph type="ftr" sz="quarter" idx="3"/>
          </p:nvPr>
        </p:nvSpPr>
        <p:spPr>
          <a:xfrm>
            <a:off x="3124200" y="6448251"/>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bs-Latn-BA"/>
          </a:p>
        </p:txBody>
      </p:sp>
      <p:sp>
        <p:nvSpPr>
          <p:cNvPr id="6" name="Slide Number Placeholder 5"/>
          <p:cNvSpPr>
            <a:spLocks noGrp="1"/>
          </p:cNvSpPr>
          <p:nvPr>
            <p:ph type="sldNum" sz="quarter" idx="4"/>
          </p:nvPr>
        </p:nvSpPr>
        <p:spPr>
          <a:xfrm>
            <a:off x="6553200" y="6448251"/>
            <a:ext cx="2133600" cy="365125"/>
          </a:xfrm>
          <a:prstGeom prst="rect">
            <a:avLst/>
          </a:prstGeom>
        </p:spPr>
        <p:txBody>
          <a:bodyPr vert="horz" lIns="91440" tIns="45720" rIns="91440" bIns="45720" rtlCol="0" anchor="ctr"/>
          <a:lstStyle>
            <a:lvl1pPr>
              <a:defRPr lang="bs-Latn-BA" sz="1200" smtClean="0">
                <a:solidFill>
                  <a:schemeClr val="tx1">
                    <a:lumMod val="65000"/>
                    <a:lumOff val="35000"/>
                  </a:schemeClr>
                </a:solidFill>
              </a:defRPr>
            </a:lvl1pPr>
          </a:lstStyle>
          <a:p>
            <a:pPr algn="ctr"/>
            <a:fld id="{D71A774C-E981-4CCA-AA75-161A658A4D12}" type="slidenum">
              <a:rPr lang="bs-Latn-BA" smtClean="0"/>
              <a:pPr algn="ctr"/>
              <a:t>‹#›</a:t>
            </a:fld>
            <a:endParaRPr lang="bs-Latn-BA"/>
          </a:p>
        </p:txBody>
      </p:sp>
    </p:spTree>
    <p:extLst>
      <p:ext uri="{BB962C8B-B14F-4D97-AF65-F5344CB8AC3E}">
        <p14:creationId xmlns:p14="http://schemas.microsoft.com/office/powerpoint/2010/main" val="141317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lang="bs-Latn-BA" sz="5400" b="1" kern="1200" dirty="0">
          <a:ln>
            <a:noFill/>
          </a:ln>
          <a:solidFill>
            <a:srgbClr val="2B2C31"/>
          </a:solidFill>
          <a:latin typeface="Microsoft New Tai Lue" pitchFamily="34" charset="0"/>
          <a:ea typeface="+mj-ea"/>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jpe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lh5.ggpht.com/_RIjx_Mg4ZVM/TKbXIXA1klI/AAAAAAAACB4/VTlMn8NDebQ/s1600-h/image%5b31%5d.pn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lh5.ggpht.com/_RIjx_Mg4ZVM/TKbXMJN2Z9I/AAAAAAAACCA/9tgJQ29x0Ls/s1600-h/image%5b36%5d.png" TargetMode="External"/><Relationship Id="rId1" Type="http://schemas.openxmlformats.org/officeDocument/2006/relationships/slideLayout" Target="../slideLayouts/slideLayout7.xml"/><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3.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4.wdp"/></Relationships>
</file>

<file path=ppt/slides/_rels/slide4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6.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7.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8.wdp"/><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0.wdp"/></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1.wdp"/></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2.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4.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Musculoskeletal Block – Practical Sessions</a:t>
            </a:r>
            <a:endParaRPr lang="bs-Latn-BA" sz="5400" dirty="0"/>
          </a:p>
        </p:txBody>
      </p:sp>
      <p:sp>
        <p:nvSpPr>
          <p:cNvPr id="3" name="Subtitle 2"/>
          <p:cNvSpPr>
            <a:spLocks noGrp="1"/>
          </p:cNvSpPr>
          <p:nvPr>
            <p:ph type="subTitle" idx="1"/>
          </p:nvPr>
        </p:nvSpPr>
        <p:spPr>
          <a:xfrm>
            <a:off x="323528" y="4079502"/>
            <a:ext cx="6624736" cy="1254497"/>
          </a:xfrm>
        </p:spPr>
        <p:txBody>
          <a:bodyPr>
            <a:normAutofit fontScale="62500" lnSpcReduction="20000"/>
          </a:bodyPr>
          <a:lstStyle/>
          <a:p>
            <a:r>
              <a:rPr lang="en-US" dirty="0" smtClean="0"/>
              <a:t>Prof. </a:t>
            </a:r>
            <a:r>
              <a:rPr lang="en-US" dirty="0" err="1" smtClean="0"/>
              <a:t>Ammar</a:t>
            </a:r>
            <a:r>
              <a:rPr lang="en-US" dirty="0" smtClean="0"/>
              <a:t> Al-</a:t>
            </a:r>
            <a:r>
              <a:rPr lang="en-US" dirty="0" err="1" smtClean="0"/>
              <a:t>Rikabi</a:t>
            </a:r>
            <a:endParaRPr lang="en-US" dirty="0" smtClean="0"/>
          </a:p>
          <a:p>
            <a:r>
              <a:rPr lang="en-US" dirty="0" smtClean="0"/>
              <a:t>Dr. </a:t>
            </a:r>
            <a:r>
              <a:rPr lang="en-US" dirty="0" err="1" smtClean="0"/>
              <a:t>Maha</a:t>
            </a:r>
            <a:r>
              <a:rPr lang="en-US" dirty="0" smtClean="0"/>
              <a:t> </a:t>
            </a:r>
            <a:r>
              <a:rPr lang="en-US" dirty="0" err="1" smtClean="0"/>
              <a:t>Arafah</a:t>
            </a:r>
            <a:endParaRPr lang="en-US" dirty="0" smtClean="0"/>
          </a:p>
          <a:p>
            <a:r>
              <a:rPr lang="en-US" dirty="0" smtClean="0"/>
              <a:t>Dr. </a:t>
            </a:r>
            <a:r>
              <a:rPr lang="en-US" dirty="0" err="1" smtClean="0"/>
              <a:t>Shaesta</a:t>
            </a:r>
            <a:r>
              <a:rPr lang="en-US" dirty="0" smtClean="0"/>
              <a:t> Zaidi</a:t>
            </a:r>
          </a:p>
          <a:p>
            <a:r>
              <a:rPr lang="en-US" dirty="0" smtClean="0"/>
              <a:t>Dr. </a:t>
            </a:r>
            <a:r>
              <a:rPr lang="en-US" dirty="0" err="1" smtClean="0"/>
              <a:t>Marei</a:t>
            </a:r>
            <a:r>
              <a:rPr lang="en-US" dirty="0" smtClean="0"/>
              <a:t> </a:t>
            </a:r>
            <a:r>
              <a:rPr lang="en-US" dirty="0" err="1" smtClean="0"/>
              <a:t>Makashen</a:t>
            </a:r>
            <a:endParaRPr lang="bs-Latn-BA" dirty="0"/>
          </a:p>
        </p:txBody>
      </p:sp>
    </p:spTree>
    <p:extLst>
      <p:ext uri="{BB962C8B-B14F-4D97-AF65-F5344CB8AC3E}">
        <p14:creationId xmlns:p14="http://schemas.microsoft.com/office/powerpoint/2010/main" val="2027401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27"/>
          <p:cNvPicPr>
            <a:picLocks noGrp="1" noChangeAspect="1" noChangeArrowheads="1"/>
          </p:cNvPicPr>
          <p:nvPr>
            <p:ph/>
          </p:nvPr>
        </p:nvPicPr>
        <p:blipFill rotWithShape="1">
          <a:blip r:embed="rId2" cstate="print"/>
          <a:srcRect l="2216" t="16440" r="39143" b="3204"/>
          <a:stretch/>
        </p:blipFill>
        <p:spPr>
          <a:xfrm>
            <a:off x="323528" y="260648"/>
            <a:ext cx="6458272" cy="5362113"/>
          </a:xfrm>
          <a:noFill/>
          <a:ln/>
        </p:spPr>
      </p:pic>
      <p:sp>
        <p:nvSpPr>
          <p:cNvPr id="3" name="Subtitle 2"/>
          <p:cNvSpPr txBox="1">
            <a:spLocks/>
          </p:cNvSpPr>
          <p:nvPr/>
        </p:nvSpPr>
        <p:spPr bwMode="auto">
          <a:xfrm>
            <a:off x="0" y="5638800"/>
            <a:ext cx="9144000" cy="12192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1700" b="1" dirty="0" smtClean="0"/>
              <a:t>Advanced chronic osteomyelitis of the femur bone.</a:t>
            </a:r>
          </a:p>
          <a:p>
            <a:pPr>
              <a:spcBef>
                <a:spcPct val="20000"/>
              </a:spcBef>
              <a:buClr>
                <a:schemeClr val="accent1"/>
              </a:buClr>
              <a:buSzPct val="70000"/>
              <a:buFont typeface="Wingdings 2" pitchFamily="18" charset="2"/>
              <a:buNone/>
            </a:pPr>
            <a:r>
              <a:rPr lang="en-US" sz="1700" b="1" dirty="0" smtClean="0"/>
              <a:t>The blue arrow points to an area of reactive new bone formation (</a:t>
            </a:r>
            <a:r>
              <a:rPr lang="en-US" sz="1700" b="1" dirty="0" err="1" smtClean="0"/>
              <a:t>involucrum</a:t>
            </a:r>
            <a:r>
              <a:rPr lang="en-US" sz="1700" b="1" dirty="0" smtClean="0"/>
              <a:t>). The yellow arrow points towards an area of necrotic bone (</a:t>
            </a:r>
            <a:r>
              <a:rPr lang="en-US" sz="1700" b="1" dirty="0" err="1" smtClean="0"/>
              <a:t>sequestrum</a:t>
            </a:r>
            <a:r>
              <a:rPr lang="en-US" sz="1700" b="1" dirty="0" smtClean="0"/>
              <a:t>) surrounded by hemorrhage. The patient also had discharging sinuses on the surface of the skin which were draining pus from the diseased bone. </a:t>
            </a:r>
            <a:endParaRPr lang="en-US" sz="1700" b="1" dirty="0"/>
          </a:p>
        </p:txBody>
      </p:sp>
      <p:cxnSp>
        <p:nvCxnSpPr>
          <p:cNvPr id="4" name="Straight Arrow Connector 3"/>
          <p:cNvCxnSpPr/>
          <p:nvPr/>
        </p:nvCxnSpPr>
        <p:spPr>
          <a:xfrm flipH="1">
            <a:off x="3429000" y="2328124"/>
            <a:ext cx="1728192"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676400" y="2859032"/>
            <a:ext cx="864096" cy="72008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462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4" name="Picture 8" descr="BONE016"/>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228600" y="228600"/>
            <a:ext cx="8458200" cy="5334000"/>
          </a:xfrm>
          <a:prstGeom prst="rect">
            <a:avLst/>
          </a:prstGeom>
          <a:noFill/>
        </p:spPr>
      </p:pic>
      <p:cxnSp>
        <p:nvCxnSpPr>
          <p:cNvPr id="4" name="Straight Arrow Connector 3"/>
          <p:cNvCxnSpPr/>
          <p:nvPr/>
        </p:nvCxnSpPr>
        <p:spPr>
          <a:xfrm flipH="1" flipV="1">
            <a:off x="8001000" y="1066800"/>
            <a:ext cx="533400" cy="34709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72000" y="1524000"/>
            <a:ext cx="792088"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94480" y="3962400"/>
            <a:ext cx="648072" cy="25708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600" y="5562600"/>
            <a:ext cx="8458200" cy="1200329"/>
          </a:xfrm>
          <a:prstGeom prst="rect">
            <a:avLst/>
          </a:prstGeom>
        </p:spPr>
        <p:txBody>
          <a:bodyPr wrap="square">
            <a:spAutoFit/>
          </a:bodyPr>
          <a:lstStyle/>
          <a:p>
            <a:pPr lvl="0" fontAlgn="base">
              <a:spcBef>
                <a:spcPct val="0"/>
              </a:spcBef>
              <a:spcAft>
                <a:spcPct val="0"/>
              </a:spcAft>
            </a:pPr>
            <a:r>
              <a:rPr lang="en-US" b="1" dirty="0">
                <a:cs typeface="Times New Roman" pitchFamily="18" charset="0"/>
              </a:rPr>
              <a:t>Chronic osteomyelitis: note the fibrosis of the marrow space (yellow arrow) accompanied by chronic inflammatory cells (red arrow). The blue arrow points towards an </a:t>
            </a:r>
            <a:r>
              <a:rPr lang="en-US" b="1" dirty="0" err="1">
                <a:cs typeface="Times New Roman" pitchFamily="18" charset="0"/>
              </a:rPr>
              <a:t>involucrum</a:t>
            </a:r>
            <a:r>
              <a:rPr lang="en-US" b="1" dirty="0">
                <a:cs typeface="Times New Roman" pitchFamily="18" charset="0"/>
              </a:rPr>
              <a:t> consisting of active new bone formation. Chronic osteomyelitis can be complicated by amyloidosis.</a:t>
            </a:r>
          </a:p>
        </p:txBody>
      </p:sp>
    </p:spTree>
    <p:extLst>
      <p:ext uri="{BB962C8B-B14F-4D97-AF65-F5344CB8AC3E}">
        <p14:creationId xmlns:p14="http://schemas.microsoft.com/office/powerpoint/2010/main" val="2547953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rotWithShape="1">
          <a:blip r:embed="rId3" cstate="print"/>
          <a:srcRect l="3922" t="6218" r="4926" b="6277"/>
          <a:stretch/>
        </p:blipFill>
        <p:spPr bwMode="auto">
          <a:xfrm>
            <a:off x="107504" y="116632"/>
            <a:ext cx="8807896" cy="5547495"/>
          </a:xfrm>
          <a:prstGeom prst="rect">
            <a:avLst/>
          </a:prstGeom>
          <a:noFill/>
        </p:spPr>
      </p:pic>
      <p:sp>
        <p:nvSpPr>
          <p:cNvPr id="3" name="Subtitle 2"/>
          <p:cNvSpPr txBox="1">
            <a:spLocks/>
          </p:cNvSpPr>
          <p:nvPr/>
        </p:nvSpPr>
        <p:spPr bwMode="auto">
          <a:xfrm>
            <a:off x="107504" y="5664127"/>
            <a:ext cx="8807896" cy="1193873"/>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1550" b="1" dirty="0" smtClean="0"/>
              <a:t>Acute pyogenic osteomyelitis:</a:t>
            </a:r>
          </a:p>
          <a:p>
            <a:pPr>
              <a:spcBef>
                <a:spcPct val="20000"/>
              </a:spcBef>
              <a:buClr>
                <a:schemeClr val="accent1"/>
              </a:buClr>
              <a:buSzPct val="70000"/>
              <a:buFont typeface="Wingdings 2" pitchFamily="18" charset="2"/>
              <a:buNone/>
            </a:pPr>
            <a:r>
              <a:rPr lang="en-US" sz="1550" b="1" dirty="0" smtClean="0"/>
              <a:t>The yellow arrow shows colonies of Gram positive bacteria. The blue arrow points towards a </a:t>
            </a:r>
            <a:r>
              <a:rPr lang="en-US" sz="1550" b="1" dirty="0" err="1" smtClean="0"/>
              <a:t>trabeculae</a:t>
            </a:r>
            <a:r>
              <a:rPr lang="en-US" sz="1550" b="1" dirty="0" smtClean="0"/>
              <a:t> of dead bone (note the presence of empty lacunae). This type of diseased bone is called </a:t>
            </a:r>
            <a:r>
              <a:rPr lang="en-US" sz="1550" b="1" dirty="0" err="1" smtClean="0"/>
              <a:t>sequestrum</a:t>
            </a:r>
            <a:r>
              <a:rPr lang="en-US" sz="1550" b="1" dirty="0" smtClean="0"/>
              <a:t>. The green arrow points towards clusters of neutrophils admixed with fibrin (acute </a:t>
            </a:r>
            <a:r>
              <a:rPr lang="en-US" sz="1550" b="1" dirty="0" err="1" smtClean="0"/>
              <a:t>fibrinous</a:t>
            </a:r>
            <a:r>
              <a:rPr lang="en-US" sz="1550" b="1" dirty="0" smtClean="0"/>
              <a:t> inflammatory exudate).</a:t>
            </a:r>
            <a:endParaRPr lang="en-US" sz="1550" b="1" dirty="0"/>
          </a:p>
        </p:txBody>
      </p:sp>
      <p:cxnSp>
        <p:nvCxnSpPr>
          <p:cNvPr id="5" name="Straight Arrow Connector 4"/>
          <p:cNvCxnSpPr/>
          <p:nvPr/>
        </p:nvCxnSpPr>
        <p:spPr>
          <a:xfrm flipV="1">
            <a:off x="4325882" y="1043605"/>
            <a:ext cx="652998" cy="50405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315200" y="719569"/>
            <a:ext cx="283106" cy="57606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124200" y="3124200"/>
            <a:ext cx="652998" cy="50405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76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3600" dirty="0" smtClean="0"/>
              <a:t>Answer for Case 1:</a:t>
            </a:r>
            <a:br>
              <a:rPr lang="en-US" sz="3600" dirty="0" smtClean="0"/>
            </a:br>
            <a:r>
              <a:rPr lang="en-US" sz="3600" dirty="0"/>
              <a:t/>
            </a:r>
            <a:br>
              <a:rPr lang="en-US" sz="3600" dirty="0"/>
            </a:br>
            <a:r>
              <a:rPr lang="en-US" sz="3600" dirty="0" smtClean="0"/>
              <a:t>Osteomyelitis</a:t>
            </a:r>
            <a:endParaRPr lang="en-US" sz="3600" dirty="0"/>
          </a:p>
        </p:txBody>
      </p:sp>
    </p:spTree>
    <p:extLst>
      <p:ext uri="{BB962C8B-B14F-4D97-AF65-F5344CB8AC3E}">
        <p14:creationId xmlns:p14="http://schemas.microsoft.com/office/powerpoint/2010/main" val="466336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Case no. 2</a:t>
            </a:r>
            <a:endParaRPr lang="en-US" sz="5000" dirty="0"/>
          </a:p>
        </p:txBody>
      </p:sp>
    </p:spTree>
    <p:extLst>
      <p:ext uri="{BB962C8B-B14F-4D97-AF65-F5344CB8AC3E}">
        <p14:creationId xmlns:p14="http://schemas.microsoft.com/office/powerpoint/2010/main" val="3587983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304800"/>
            <a:ext cx="7056784" cy="6248400"/>
          </a:xfrm>
        </p:spPr>
        <p:txBody>
          <a:bodyPr>
            <a:noAutofit/>
          </a:bodyPr>
          <a:lstStyle/>
          <a:p>
            <a:pPr marL="0" indent="0">
              <a:buNone/>
            </a:pPr>
            <a:r>
              <a:rPr lang="en-US" sz="3700" dirty="0" smtClean="0">
                <a:latin typeface="+mj-lt"/>
              </a:rPr>
              <a:t>A 35 years old debilitated man presented to the orthopedic clinic with back pain, low grade fever, marked elevation of sedimentation rate and recent kyphosis with mild scoliosis . </a:t>
            </a:r>
            <a:r>
              <a:rPr lang="en-US" sz="3700" dirty="0" smtClean="0">
                <a:latin typeface="+mj-lt"/>
              </a:rPr>
              <a:t>The </a:t>
            </a:r>
            <a:r>
              <a:rPr lang="en-US" sz="3700" dirty="0" smtClean="0">
                <a:latin typeface="+mj-lt"/>
              </a:rPr>
              <a:t>patient has a history of coughing up blood, mild fever, chills and night sweats. He told his doctor that he also has a tendency to get tired very easily. </a:t>
            </a:r>
            <a:endParaRPr lang="en-US" sz="3700" dirty="0">
              <a:latin typeface="+mj-lt"/>
            </a:endParaRPr>
          </a:p>
        </p:txBody>
      </p:sp>
    </p:spTree>
    <p:extLst>
      <p:ext uri="{BB962C8B-B14F-4D97-AF65-F5344CB8AC3E}">
        <p14:creationId xmlns:p14="http://schemas.microsoft.com/office/powerpoint/2010/main" val="1673864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51520" y="226369"/>
            <a:ext cx="4320480" cy="5903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Subtitle 2"/>
          <p:cNvSpPr txBox="1">
            <a:spLocks/>
          </p:cNvSpPr>
          <p:nvPr/>
        </p:nvSpPr>
        <p:spPr bwMode="auto">
          <a:xfrm>
            <a:off x="4876800" y="304800"/>
            <a:ext cx="3962400" cy="5825481"/>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dirty="0" smtClean="0"/>
              <a:t>A fractured vertebrae associated with an abscess with fibrosis in the surrounding soft and muscular tissue. A biopsy taken from this lesion showed evidence of tuberculous osteomyelitis of the spine (also called </a:t>
            </a:r>
            <a:r>
              <a:rPr lang="en-US" sz="2800" b="1" dirty="0" err="1" smtClean="0"/>
              <a:t>Pott’s</a:t>
            </a:r>
            <a:r>
              <a:rPr lang="en-US" sz="2800" b="1" dirty="0" smtClean="0"/>
              <a:t> disease).</a:t>
            </a:r>
            <a:endParaRPr lang="en-US" sz="2800" b="1" dirty="0"/>
          </a:p>
        </p:txBody>
      </p:sp>
      <p:cxnSp>
        <p:nvCxnSpPr>
          <p:cNvPr id="3" name="Straight Arrow Connector 2"/>
          <p:cNvCxnSpPr/>
          <p:nvPr/>
        </p:nvCxnSpPr>
        <p:spPr>
          <a:xfrm flipH="1">
            <a:off x="2711184" y="2286000"/>
            <a:ext cx="864096" cy="74777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828800" y="2169440"/>
            <a:ext cx="864096" cy="74777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151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940765" y="1066800"/>
            <a:ext cx="7162800" cy="5608638"/>
          </a:xfrm>
          <a:prstGeom prst="rect">
            <a:avLst/>
          </a:prstGeom>
          <a:noFill/>
          <a:ln w="9525">
            <a:noFill/>
            <a:miter lim="800000"/>
            <a:headEnd/>
            <a:tailEnd/>
          </a:ln>
        </p:spPr>
      </p:pic>
      <p:sp>
        <p:nvSpPr>
          <p:cNvPr id="165891" name="AutoShape 3"/>
          <p:cNvSpPr>
            <a:spLocks noChangeArrowheads="1"/>
          </p:cNvSpPr>
          <p:nvPr/>
        </p:nvSpPr>
        <p:spPr bwMode="auto">
          <a:xfrm rot="-3858880">
            <a:off x="952500" y="3924300"/>
            <a:ext cx="685800" cy="457200"/>
          </a:xfrm>
          <a:prstGeom prst="rightArrow">
            <a:avLst>
              <a:gd name="adj1" fmla="val 50000"/>
              <a:gd name="adj2" fmla="val 37500"/>
            </a:avLst>
          </a:prstGeom>
          <a:solidFill>
            <a:srgbClr val="9966FF"/>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43500" y="2933700"/>
            <a:ext cx="914400" cy="533400"/>
          </a:xfrm>
          <a:prstGeom prst="leftArrow">
            <a:avLst>
              <a:gd name="adj1" fmla="val 50000"/>
              <a:gd name="adj2" fmla="val 42857"/>
            </a:avLst>
          </a:prstGeom>
          <a:solidFill>
            <a:srgbClr val="9966FF"/>
          </a:solidFill>
          <a:ln w="9525">
            <a:solidFill>
              <a:schemeClr val="tx1"/>
            </a:solidFill>
            <a:miter lim="800000"/>
            <a:headEnd/>
            <a:tailEnd/>
          </a:ln>
        </p:spPr>
        <p:txBody>
          <a:bodyPr wrap="none" anchor="ctr"/>
          <a:lstStyle/>
          <a:p>
            <a:endParaRPr lang="ar-SA"/>
          </a:p>
        </p:txBody>
      </p:sp>
      <p:sp>
        <p:nvSpPr>
          <p:cNvPr id="46085" name="Rectangle 5"/>
          <p:cNvSpPr>
            <a:spLocks noGrp="1" noChangeArrowheads="1"/>
          </p:cNvSpPr>
          <p:nvPr>
            <p:ph type="title"/>
          </p:nvPr>
        </p:nvSpPr>
        <p:spPr>
          <a:xfrm>
            <a:off x="152400" y="304800"/>
            <a:ext cx="8991600" cy="685800"/>
          </a:xfrm>
        </p:spPr>
        <p:txBody>
          <a:bodyPr>
            <a:noAutofit/>
          </a:bodyPr>
          <a:lstStyle/>
          <a:p>
            <a:pPr algn="l" eaLnBrk="1" hangingPunct="1"/>
            <a:r>
              <a:rPr lang="en-US" sz="2800" b="1" dirty="0" smtClean="0">
                <a:solidFill>
                  <a:schemeClr val="tx1"/>
                </a:solidFill>
                <a:latin typeface="+mj-lt"/>
              </a:rPr>
              <a:t>The vertebrae shows a lytic lesion with cavitation and </a:t>
            </a:r>
            <a:br>
              <a:rPr lang="en-US" sz="2800" b="1" dirty="0" smtClean="0">
                <a:solidFill>
                  <a:schemeClr val="tx1"/>
                </a:solidFill>
                <a:latin typeface="+mj-lt"/>
              </a:rPr>
            </a:br>
            <a:r>
              <a:rPr lang="en-US" sz="2800" b="1" dirty="0" smtClean="0">
                <a:solidFill>
                  <a:schemeClr val="tx1"/>
                </a:solidFill>
                <a:latin typeface="+mj-lt"/>
              </a:rPr>
              <a:t>areas of necrosis</a:t>
            </a:r>
            <a:r>
              <a:rPr lang="en-US" sz="2800" dirty="0" smtClean="0">
                <a:solidFill>
                  <a:schemeClr val="tx1"/>
                </a:solidFill>
                <a:latin typeface="+mj-lt"/>
              </a:rPr>
              <a:t>.</a:t>
            </a:r>
          </a:p>
        </p:txBody>
      </p:sp>
    </p:spTree>
    <p:extLst>
      <p:ext uri="{BB962C8B-B14F-4D97-AF65-F5344CB8AC3E}">
        <p14:creationId xmlns:p14="http://schemas.microsoft.com/office/powerpoint/2010/main" val="219647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additive="base">
                                        <p:cTn id="7" dur="500" fill="hold"/>
                                        <p:tgtEl>
                                          <p:spTgt spid="165891"/>
                                        </p:tgtEl>
                                        <p:attrNameLst>
                                          <p:attrName>ppt_x</p:attrName>
                                        </p:attrNameLst>
                                      </p:cBhvr>
                                      <p:tavLst>
                                        <p:tav tm="0">
                                          <p:val>
                                            <p:strVal val="0-#ppt_w/2"/>
                                          </p:val>
                                        </p:tav>
                                        <p:tav tm="100000">
                                          <p:val>
                                            <p:strVal val="#ppt_x"/>
                                          </p:val>
                                        </p:tav>
                                      </p:tavLst>
                                    </p:anim>
                                    <p:anim calcmode="lin" valueType="num">
                                      <p:cBhvr additive="base">
                                        <p:cTn id="8" dur="500" fill="hold"/>
                                        <p:tgtEl>
                                          <p:spTgt spid="1658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5892"/>
                                        </p:tgtEl>
                                        <p:attrNameLst>
                                          <p:attrName>style.visibility</p:attrName>
                                        </p:attrNameLst>
                                      </p:cBhvr>
                                      <p:to>
                                        <p:strVal val="visible"/>
                                      </p:to>
                                    </p:set>
                                    <p:anim calcmode="lin" valueType="num">
                                      <p:cBhvr additive="base">
                                        <p:cTn id="13" dur="500" fill="hold"/>
                                        <p:tgtEl>
                                          <p:spTgt spid="165892"/>
                                        </p:tgtEl>
                                        <p:attrNameLst>
                                          <p:attrName>ppt_x</p:attrName>
                                        </p:attrNameLst>
                                      </p:cBhvr>
                                      <p:tavLst>
                                        <p:tav tm="0">
                                          <p:val>
                                            <p:strVal val="0-#ppt_w/2"/>
                                          </p:val>
                                        </p:tav>
                                        <p:tav tm="100000">
                                          <p:val>
                                            <p:strVal val="#ppt_x"/>
                                          </p:val>
                                        </p:tav>
                                      </p:tavLst>
                                    </p:anim>
                                    <p:anim calcmode="lin" valueType="num">
                                      <p:cBhvr additive="base">
                                        <p:cTn id="14" dur="500" fill="hold"/>
                                        <p:tgtEl>
                                          <p:spTgt spid="1658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nimBg="1"/>
      <p:bldP spid="1658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304800" y="152399"/>
            <a:ext cx="8143493" cy="5638801"/>
          </a:xfrm>
          <a:prstGeom prst="rect">
            <a:avLst/>
          </a:prstGeom>
          <a:noFill/>
        </p:spPr>
      </p:pic>
      <p:sp>
        <p:nvSpPr>
          <p:cNvPr id="3" name="Rectangle 2"/>
          <p:cNvSpPr/>
          <p:nvPr/>
        </p:nvSpPr>
        <p:spPr>
          <a:xfrm>
            <a:off x="0" y="5822024"/>
            <a:ext cx="9144000" cy="1015663"/>
          </a:xfrm>
          <a:prstGeom prst="rect">
            <a:avLst/>
          </a:prstGeom>
        </p:spPr>
        <p:txBody>
          <a:bodyPr wrap="square">
            <a:spAutoFit/>
          </a:bodyPr>
          <a:lstStyle/>
          <a:p>
            <a:r>
              <a:rPr lang="en-US" sz="2000" b="1" dirty="0" smtClean="0"/>
              <a:t>Section of bone shows granuloma formation with epithelioid like cells , </a:t>
            </a:r>
            <a:r>
              <a:rPr lang="en-US" sz="2000" b="1" dirty="0" err="1" smtClean="0"/>
              <a:t>langhans</a:t>
            </a:r>
            <a:r>
              <a:rPr lang="en-US" sz="2000" b="1" dirty="0" smtClean="0"/>
              <a:t>-type giant cells and a rim of lymphocytes. The features are consistent with granulomatous inflammation secondary to tuberculosis.</a:t>
            </a:r>
            <a:endParaRPr lang="en-US" sz="2000" b="1" dirty="0"/>
          </a:p>
        </p:txBody>
      </p:sp>
    </p:spTree>
    <p:extLst>
      <p:ext uri="{BB962C8B-B14F-4D97-AF65-F5344CB8AC3E}">
        <p14:creationId xmlns:p14="http://schemas.microsoft.com/office/powerpoint/2010/main" val="3949795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560" y="2132856"/>
            <a:ext cx="7772400" cy="1470025"/>
          </a:xfrm>
        </p:spPr>
        <p:txBody>
          <a:bodyPr>
            <a:normAutofit fontScale="90000"/>
          </a:bodyPr>
          <a:lstStyle/>
          <a:p>
            <a:pPr algn="l"/>
            <a:r>
              <a:rPr lang="en-US" sz="3600" dirty="0" smtClean="0"/>
              <a:t>Answer on Case 2:</a:t>
            </a:r>
            <a:br>
              <a:rPr lang="en-US" sz="3600" dirty="0" smtClean="0"/>
            </a:br>
            <a:r>
              <a:rPr lang="en-US" sz="3600" dirty="0"/>
              <a:t/>
            </a:r>
            <a:br>
              <a:rPr lang="en-US" sz="3600" dirty="0"/>
            </a:br>
            <a:r>
              <a:rPr lang="en-US" sz="3600" dirty="0" smtClean="0"/>
              <a:t>Spinal </a:t>
            </a:r>
            <a:r>
              <a:rPr lang="en-US" sz="3600" dirty="0" smtClean="0"/>
              <a:t>TB - Potts Disease (Tuberculous osteomyelitis)</a:t>
            </a:r>
            <a:endParaRPr lang="en-US" sz="3600" dirty="0"/>
          </a:p>
        </p:txBody>
      </p:sp>
    </p:spTree>
    <p:extLst>
      <p:ext uri="{BB962C8B-B14F-4D97-AF65-F5344CB8AC3E}">
        <p14:creationId xmlns:p14="http://schemas.microsoft.com/office/powerpoint/2010/main" val="2465019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000" dirty="0" smtClean="0"/>
              <a:t>Normal anatomy and histology</a:t>
            </a:r>
            <a:endParaRPr lang="en-US" sz="5000" dirty="0"/>
          </a:p>
        </p:txBody>
      </p:sp>
    </p:spTree>
    <p:extLst>
      <p:ext uri="{BB962C8B-B14F-4D97-AF65-F5344CB8AC3E}">
        <p14:creationId xmlns:p14="http://schemas.microsoft.com/office/powerpoint/2010/main" val="275589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000" dirty="0" smtClean="0"/>
              <a:t>Case no. 3</a:t>
            </a:r>
            <a:endParaRPr lang="en-US" sz="5000" dirty="0"/>
          </a:p>
        </p:txBody>
      </p:sp>
    </p:spTree>
    <p:extLst>
      <p:ext uri="{BB962C8B-B14F-4D97-AF65-F5344CB8AC3E}">
        <p14:creationId xmlns:p14="http://schemas.microsoft.com/office/powerpoint/2010/main" val="3332725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51520" y="838200"/>
            <a:ext cx="6606480" cy="5287963"/>
          </a:xfrm>
        </p:spPr>
        <p:txBody>
          <a:bodyPr>
            <a:normAutofit/>
          </a:bodyPr>
          <a:lstStyle/>
          <a:p>
            <a:pPr marL="0" indent="0">
              <a:buNone/>
            </a:pPr>
            <a:r>
              <a:rPr lang="en-US" sz="4800" dirty="0" smtClean="0">
                <a:latin typeface="+mj-lt"/>
              </a:rPr>
              <a:t>A 40 years old woman complains of low grade fever , malaise and stiffness in her joints each morning .                                                                  </a:t>
            </a:r>
            <a:endParaRPr lang="en-US" sz="4800" dirty="0">
              <a:latin typeface="+mj-lt"/>
            </a:endParaRPr>
          </a:p>
        </p:txBody>
      </p:sp>
    </p:spTree>
    <p:extLst>
      <p:ext uri="{BB962C8B-B14F-4D97-AF65-F5344CB8AC3E}">
        <p14:creationId xmlns:p14="http://schemas.microsoft.com/office/powerpoint/2010/main" val="1401538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40960" cy="946448"/>
          </a:xfrm>
        </p:spPr>
        <p:txBody>
          <a:bodyPr>
            <a:noAutofit/>
          </a:bodyPr>
          <a:lstStyle/>
          <a:p>
            <a:r>
              <a:rPr lang="en-US" sz="3600" dirty="0" smtClean="0">
                <a:latin typeface="+mj-lt"/>
              </a:rPr>
              <a:t>Clinical picture of early </a:t>
            </a:r>
            <a:r>
              <a:rPr lang="en-US" sz="3600" dirty="0" smtClean="0">
                <a:latin typeface="+mj-lt"/>
              </a:rPr>
              <a:t>rheumatoid </a:t>
            </a:r>
            <a:r>
              <a:rPr lang="en-US" sz="3600" dirty="0" smtClean="0">
                <a:latin typeface="+mj-lt"/>
              </a:rPr>
              <a:t>arthritis</a:t>
            </a:r>
            <a:endParaRPr lang="en-US" sz="3600" dirty="0">
              <a:latin typeface="+mj-lt"/>
            </a:endParaRPr>
          </a:p>
        </p:txBody>
      </p:sp>
      <p:pic>
        <p:nvPicPr>
          <p:cNvPr id="2050" name="Picture 2" descr="http://www.disabilityinaction.com/wp-content/uploads/2012/02/swelling-of-joints-in-earl-rheumatoid-arthritis.jpg"/>
          <p:cNvPicPr>
            <a:picLocks noChangeAspect="1" noChangeArrowheads="1"/>
          </p:cNvPicPr>
          <p:nvPr/>
        </p:nvPicPr>
        <p:blipFill rotWithShape="1">
          <a:blip r:embed="rId2">
            <a:extLst>
              <a:ext uri="{28A0092B-C50C-407E-A947-70E740481C1C}">
                <a14:useLocalDpi xmlns:a14="http://schemas.microsoft.com/office/drawing/2010/main" val="0"/>
              </a:ext>
            </a:extLst>
          </a:blip>
          <a:srcRect b="2506"/>
          <a:stretch/>
        </p:blipFill>
        <p:spPr bwMode="auto">
          <a:xfrm>
            <a:off x="762000" y="1241876"/>
            <a:ext cx="7467600" cy="499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531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1520" y="620688"/>
            <a:ext cx="4415236" cy="5918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4800600" y="590208"/>
            <a:ext cx="3733800" cy="5810592"/>
          </a:xfrm>
        </p:spPr>
        <p:txBody>
          <a:bodyPr>
            <a:noAutofit/>
          </a:bodyPr>
          <a:lstStyle/>
          <a:p>
            <a:pPr marL="0" indent="0">
              <a:buNone/>
            </a:pPr>
            <a:r>
              <a:rPr lang="en-US" b="1" dirty="0" smtClean="0">
                <a:solidFill>
                  <a:schemeClr val="tx1"/>
                </a:solidFill>
                <a:latin typeface="+mj-lt"/>
              </a:rPr>
              <a:t>Rheumatoid arthritis affecting the head of femur. The </a:t>
            </a:r>
            <a:r>
              <a:rPr lang="en-US" b="1" dirty="0" err="1" smtClean="0">
                <a:solidFill>
                  <a:schemeClr val="tx1"/>
                </a:solidFill>
                <a:latin typeface="+mj-lt"/>
              </a:rPr>
              <a:t>synovium</a:t>
            </a:r>
            <a:r>
              <a:rPr lang="en-US" b="1" dirty="0" smtClean="0">
                <a:solidFill>
                  <a:schemeClr val="tx1"/>
                </a:solidFill>
                <a:latin typeface="+mj-lt"/>
              </a:rPr>
              <a:t> becomes edematous, thickened and hyperplastic: note the presence of inflammatory protrusions on the synovial surface. </a:t>
            </a:r>
          </a:p>
        </p:txBody>
      </p:sp>
    </p:spTree>
    <p:extLst>
      <p:ext uri="{BB962C8B-B14F-4D97-AF65-F5344CB8AC3E}">
        <p14:creationId xmlns:p14="http://schemas.microsoft.com/office/powerpoint/2010/main" val="4053564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956" y="0"/>
            <a:ext cx="9141044" cy="5697251"/>
          </a:xfrm>
          <a:prstGeom prst="rect">
            <a:avLst/>
          </a:prstGeom>
          <a:noFill/>
        </p:spPr>
      </p:pic>
      <p:sp>
        <p:nvSpPr>
          <p:cNvPr id="2" name="Rectangle 1"/>
          <p:cNvSpPr/>
          <p:nvPr/>
        </p:nvSpPr>
        <p:spPr>
          <a:xfrm>
            <a:off x="0" y="5744189"/>
            <a:ext cx="9144000" cy="1015663"/>
          </a:xfrm>
          <a:prstGeom prst="rect">
            <a:avLst/>
          </a:prstGeom>
        </p:spPr>
        <p:txBody>
          <a:bodyPr wrap="square">
            <a:spAutoFit/>
          </a:bodyPr>
          <a:lstStyle/>
          <a:p>
            <a:r>
              <a:rPr lang="en-US" sz="2000" b="1" dirty="0"/>
              <a:t>Hyperplastic synovial lining with villous like projections: note the presence of dense </a:t>
            </a:r>
            <a:r>
              <a:rPr lang="en-US" sz="2000" b="1" dirty="0" err="1"/>
              <a:t>lymphoplasmacytic</a:t>
            </a:r>
            <a:r>
              <a:rPr lang="en-US" sz="2000" b="1" dirty="0"/>
              <a:t> infiltration and extreme vascular congestion. This biopsy was taken from a classical case of active rheumatoid arthritis. </a:t>
            </a:r>
          </a:p>
        </p:txBody>
      </p:sp>
    </p:spTree>
    <p:extLst>
      <p:ext uri="{BB962C8B-B14F-4D97-AF65-F5344CB8AC3E}">
        <p14:creationId xmlns:p14="http://schemas.microsoft.com/office/powerpoint/2010/main" val="656759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0" y="0"/>
            <a:ext cx="9144000" cy="5913276"/>
          </a:xfrm>
          <a:prstGeom prst="rect">
            <a:avLst/>
          </a:prstGeom>
          <a:noFill/>
        </p:spPr>
      </p:pic>
      <p:sp>
        <p:nvSpPr>
          <p:cNvPr id="2" name="Rectangle 1"/>
          <p:cNvSpPr/>
          <p:nvPr/>
        </p:nvSpPr>
        <p:spPr>
          <a:xfrm>
            <a:off x="0" y="5943600"/>
            <a:ext cx="9144000" cy="830997"/>
          </a:xfrm>
          <a:prstGeom prst="rect">
            <a:avLst/>
          </a:prstGeom>
        </p:spPr>
        <p:txBody>
          <a:bodyPr wrap="square">
            <a:spAutoFit/>
          </a:bodyPr>
          <a:lstStyle/>
          <a:p>
            <a:r>
              <a:rPr lang="en-US" sz="2400" b="1" dirty="0"/>
              <a:t>Hyperplastic synovial lining associated with plasma cells and lymphocytic infiltration with vascular congestion.</a:t>
            </a:r>
          </a:p>
        </p:txBody>
      </p:sp>
    </p:spTree>
    <p:extLst>
      <p:ext uri="{BB962C8B-B14F-4D97-AF65-F5344CB8AC3E}">
        <p14:creationId xmlns:p14="http://schemas.microsoft.com/office/powerpoint/2010/main" val="994888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0" y="0"/>
            <a:ext cx="9144000" cy="5949280"/>
          </a:xfrm>
          <a:prstGeom prst="rect">
            <a:avLst/>
          </a:prstGeom>
          <a:noFill/>
        </p:spPr>
      </p:pic>
      <p:cxnSp>
        <p:nvCxnSpPr>
          <p:cNvPr id="4" name="Straight Arrow Connector 3"/>
          <p:cNvCxnSpPr/>
          <p:nvPr/>
        </p:nvCxnSpPr>
        <p:spPr>
          <a:xfrm>
            <a:off x="3203848" y="1412776"/>
            <a:ext cx="1008112" cy="792088"/>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5996659"/>
            <a:ext cx="9144000" cy="707886"/>
          </a:xfrm>
          <a:prstGeom prst="rect">
            <a:avLst/>
          </a:prstGeom>
        </p:spPr>
        <p:txBody>
          <a:bodyPr wrap="square">
            <a:spAutoFit/>
          </a:bodyPr>
          <a:lstStyle/>
          <a:p>
            <a:r>
              <a:rPr lang="en-US" sz="2000" b="1" dirty="0"/>
              <a:t>The yellow arrow points towards a </a:t>
            </a:r>
            <a:r>
              <a:rPr lang="en-US" sz="2000" b="1" dirty="0" err="1"/>
              <a:t>pannus</a:t>
            </a:r>
            <a:r>
              <a:rPr lang="en-US" sz="2000" b="1" dirty="0"/>
              <a:t> (</a:t>
            </a:r>
            <a:r>
              <a:rPr lang="en-US" sz="2000" b="1" dirty="0" err="1"/>
              <a:t>fibrinous</a:t>
            </a:r>
            <a:r>
              <a:rPr lang="en-US" sz="2000" b="1" dirty="0"/>
              <a:t> inflammatory exudates ) and inflamed </a:t>
            </a:r>
            <a:r>
              <a:rPr lang="en-US" sz="2000" b="1" dirty="0" err="1"/>
              <a:t>synovium</a:t>
            </a:r>
            <a:r>
              <a:rPr lang="en-US" sz="2000" b="1" dirty="0"/>
              <a:t> in a case of advanced rheumatoid arthritis. </a:t>
            </a:r>
            <a:endParaRPr lang="en-US" sz="2000" b="1" dirty="0"/>
          </a:p>
        </p:txBody>
      </p:sp>
    </p:spTree>
    <p:extLst>
      <p:ext uri="{BB962C8B-B14F-4D97-AF65-F5344CB8AC3E}">
        <p14:creationId xmlns:p14="http://schemas.microsoft.com/office/powerpoint/2010/main" val="2480013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32656"/>
            <a:ext cx="8534400" cy="1470025"/>
          </a:xfrm>
        </p:spPr>
        <p:txBody>
          <a:bodyPr>
            <a:normAutofit fontScale="90000"/>
          </a:bodyPr>
          <a:lstStyle/>
          <a:p>
            <a:r>
              <a:rPr lang="en-US" sz="3600" dirty="0" smtClean="0">
                <a:latin typeface="+mj-lt"/>
              </a:rPr>
              <a:t>What is a definition of </a:t>
            </a:r>
            <a:r>
              <a:rPr lang="en-US" sz="3600" dirty="0" err="1" smtClean="0">
                <a:latin typeface="+mj-lt"/>
              </a:rPr>
              <a:t>pannus</a:t>
            </a:r>
            <a:r>
              <a:rPr lang="en-US" sz="3600" dirty="0" smtClean="0">
                <a:latin typeface="+mj-lt"/>
              </a:rPr>
              <a:t>? What are the serological test that we can do in cases of rheumatoid arthritis?</a:t>
            </a:r>
            <a:endParaRPr lang="en-US" sz="3600" dirty="0">
              <a:latin typeface="+mj-lt"/>
            </a:endParaRPr>
          </a:p>
        </p:txBody>
      </p:sp>
      <p:sp>
        <p:nvSpPr>
          <p:cNvPr id="3" name="Subtitle 2"/>
          <p:cNvSpPr>
            <a:spLocks noGrp="1"/>
          </p:cNvSpPr>
          <p:nvPr>
            <p:ph type="subTitle" idx="1"/>
          </p:nvPr>
        </p:nvSpPr>
        <p:spPr>
          <a:xfrm>
            <a:off x="304800" y="1905000"/>
            <a:ext cx="8568952" cy="4896544"/>
          </a:xfrm>
        </p:spPr>
        <p:txBody>
          <a:bodyPr/>
          <a:lstStyle/>
          <a:p>
            <a:pPr algn="l"/>
            <a:r>
              <a:rPr lang="en-US" dirty="0" smtClean="0">
                <a:latin typeface="+mj-lt"/>
              </a:rPr>
              <a:t>The </a:t>
            </a:r>
            <a:r>
              <a:rPr lang="en-US" dirty="0" err="1" smtClean="0">
                <a:latin typeface="+mj-lt"/>
              </a:rPr>
              <a:t>pannus</a:t>
            </a:r>
            <a:r>
              <a:rPr lang="en-US" dirty="0" smtClean="0">
                <a:latin typeface="+mj-lt"/>
              </a:rPr>
              <a:t> consisting of </a:t>
            </a:r>
            <a:r>
              <a:rPr lang="en-US" dirty="0" err="1" smtClean="0">
                <a:latin typeface="+mj-lt"/>
              </a:rPr>
              <a:t>fibrinous</a:t>
            </a:r>
            <a:r>
              <a:rPr lang="en-US" dirty="0" smtClean="0">
                <a:latin typeface="+mj-lt"/>
              </a:rPr>
              <a:t> inflammatory exudates and later on, the </a:t>
            </a:r>
            <a:r>
              <a:rPr lang="en-US" dirty="0" err="1" smtClean="0">
                <a:latin typeface="+mj-lt"/>
              </a:rPr>
              <a:t>pannus</a:t>
            </a:r>
            <a:r>
              <a:rPr lang="en-US" dirty="0" smtClean="0">
                <a:latin typeface="+mj-lt"/>
              </a:rPr>
              <a:t> may fill the joint space and undergo fibrosis , calcification and causes permanent </a:t>
            </a:r>
            <a:r>
              <a:rPr lang="en-US" dirty="0" err="1" smtClean="0">
                <a:latin typeface="+mj-lt"/>
              </a:rPr>
              <a:t>ankylosis</a:t>
            </a:r>
            <a:r>
              <a:rPr lang="en-US" dirty="0" smtClean="0">
                <a:latin typeface="+mj-lt"/>
              </a:rPr>
              <a:t> (adhesions</a:t>
            </a:r>
            <a:r>
              <a:rPr lang="en-US" dirty="0" smtClean="0">
                <a:latin typeface="+mj-lt"/>
              </a:rPr>
              <a:t>).</a:t>
            </a:r>
            <a:endParaRPr lang="en-US" dirty="0" smtClean="0">
              <a:latin typeface="+mj-lt"/>
            </a:endParaRPr>
          </a:p>
          <a:p>
            <a:pPr algn="l"/>
            <a:r>
              <a:rPr lang="en-US" dirty="0" smtClean="0">
                <a:latin typeface="+mj-lt"/>
              </a:rPr>
              <a:t>The </a:t>
            </a:r>
            <a:r>
              <a:rPr lang="en-US" dirty="0" smtClean="0">
                <a:latin typeface="+mj-lt"/>
              </a:rPr>
              <a:t>serological tests that can be done to diagnose this disease are:</a:t>
            </a:r>
          </a:p>
          <a:p>
            <a:pPr marL="457200" indent="-457200" algn="l">
              <a:buFont typeface="Arial" panose="020B0604020202020204" pitchFamily="34" charset="0"/>
              <a:buChar char="•"/>
            </a:pPr>
            <a:r>
              <a:rPr lang="en-US" dirty="0" smtClean="0">
                <a:latin typeface="+mj-lt"/>
              </a:rPr>
              <a:t>      </a:t>
            </a:r>
            <a:r>
              <a:rPr lang="en-US" dirty="0" err="1" smtClean="0">
                <a:latin typeface="+mj-lt"/>
              </a:rPr>
              <a:t>Rhematoid</a:t>
            </a:r>
            <a:r>
              <a:rPr lang="en-US" dirty="0" smtClean="0">
                <a:latin typeface="+mj-lt"/>
              </a:rPr>
              <a:t> factor.</a:t>
            </a:r>
          </a:p>
          <a:p>
            <a:pPr marL="457200" indent="-457200" algn="l">
              <a:buFont typeface="Arial" panose="020B0604020202020204" pitchFamily="34" charset="0"/>
              <a:buChar char="•"/>
            </a:pPr>
            <a:r>
              <a:rPr lang="en-US" dirty="0" smtClean="0">
                <a:latin typeface="+mj-lt"/>
              </a:rPr>
              <a:t>      Cyclic </a:t>
            </a:r>
            <a:r>
              <a:rPr lang="en-US" dirty="0" err="1" smtClean="0">
                <a:latin typeface="+mj-lt"/>
              </a:rPr>
              <a:t>citrullinated</a:t>
            </a:r>
            <a:r>
              <a:rPr lang="en-US" dirty="0" smtClean="0">
                <a:latin typeface="+mj-lt"/>
              </a:rPr>
              <a:t> peptides</a:t>
            </a:r>
            <a:endParaRPr lang="en-US" dirty="0">
              <a:latin typeface="+mj-lt"/>
            </a:endParaRPr>
          </a:p>
        </p:txBody>
      </p:sp>
    </p:spTree>
    <p:extLst>
      <p:ext uri="{BB962C8B-B14F-4D97-AF65-F5344CB8AC3E}">
        <p14:creationId xmlns:p14="http://schemas.microsoft.com/office/powerpoint/2010/main" val="2013381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000" dirty="0" smtClean="0"/>
              <a:t>Case no. 4</a:t>
            </a:r>
            <a:endParaRPr lang="en-US" sz="5000" dirty="0"/>
          </a:p>
        </p:txBody>
      </p:sp>
    </p:spTree>
    <p:extLst>
      <p:ext uri="{BB962C8B-B14F-4D97-AF65-F5344CB8AC3E}">
        <p14:creationId xmlns:p14="http://schemas.microsoft.com/office/powerpoint/2010/main" val="3747335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838200"/>
            <a:ext cx="7056784" cy="4724400"/>
          </a:xfrm>
        </p:spPr>
        <p:txBody>
          <a:bodyPr>
            <a:normAutofit/>
          </a:bodyPr>
          <a:lstStyle/>
          <a:p>
            <a:pPr marL="0" indent="0">
              <a:buNone/>
            </a:pPr>
            <a:r>
              <a:rPr lang="en-US" sz="4000" dirty="0" smtClean="0">
                <a:latin typeface="+mj-lt"/>
              </a:rPr>
              <a:t>An obese 56 years old woman presented with bilateral localized pain in her knees and hands, associated with difficulty in walking. The patient mentions that her pain gets worse after movements.                                                </a:t>
            </a:r>
            <a:endParaRPr lang="en-US" sz="4000" dirty="0">
              <a:latin typeface="+mj-lt"/>
            </a:endParaRPr>
          </a:p>
        </p:txBody>
      </p:sp>
    </p:spTree>
    <p:extLst>
      <p:ext uri="{BB962C8B-B14F-4D97-AF65-F5344CB8AC3E}">
        <p14:creationId xmlns:p14="http://schemas.microsoft.com/office/powerpoint/2010/main" val="1873423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a:t>The overall structure of a long bone</a:t>
            </a:r>
          </a:p>
        </p:txBody>
      </p:sp>
      <p:pic>
        <p:nvPicPr>
          <p:cNvPr id="11267" name="Picture 4" descr="ScannedImage"/>
          <p:cNvPicPr>
            <a:picLocks noChangeAspect="1" noChangeArrowheads="1"/>
          </p:cNvPicPr>
          <p:nvPr/>
        </p:nvPicPr>
        <p:blipFill>
          <a:blip r:embed="rId3" cstate="print"/>
          <a:srcRect/>
          <a:stretch>
            <a:fillRect/>
          </a:stretch>
        </p:blipFill>
        <p:spPr bwMode="auto">
          <a:xfrm>
            <a:off x="2421731" y="260349"/>
            <a:ext cx="4300538" cy="5991225"/>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956604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www.workingknees.com/images/oe2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761129" y="188870"/>
            <a:ext cx="7051231" cy="6130530"/>
          </a:xfrm>
          <a:prstGeom prst="rect">
            <a:avLst/>
          </a:prstGeom>
          <a:noFill/>
        </p:spPr>
      </p:pic>
    </p:spTree>
    <p:extLst>
      <p:ext uri="{BB962C8B-B14F-4D97-AF65-F5344CB8AC3E}">
        <p14:creationId xmlns:p14="http://schemas.microsoft.com/office/powerpoint/2010/main" val="909083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9552" y="476672"/>
            <a:ext cx="3737909" cy="4143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499992" y="404664"/>
            <a:ext cx="4203129" cy="4143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048" y="4800600"/>
            <a:ext cx="9064752" cy="1569660"/>
          </a:xfrm>
          <a:prstGeom prst="rect">
            <a:avLst/>
          </a:prstGeom>
        </p:spPr>
        <p:txBody>
          <a:bodyPr wrap="square">
            <a:spAutoFit/>
          </a:bodyPr>
          <a:lstStyle/>
          <a:p>
            <a:pPr>
              <a:spcBef>
                <a:spcPct val="0"/>
              </a:spcBef>
            </a:pPr>
            <a:r>
              <a:rPr lang="en-US" sz="2400" b="1" dirty="0" smtClean="0"/>
              <a:t>Progressive erosion of articular cartilage. Note the presence of </a:t>
            </a:r>
            <a:r>
              <a:rPr lang="en-US" sz="2400" b="1" dirty="0" err="1" smtClean="0"/>
              <a:t>eburnated</a:t>
            </a:r>
            <a:r>
              <a:rPr lang="en-US" sz="2400" b="1" dirty="0" smtClean="0"/>
              <a:t> articular surface (blue arrows). </a:t>
            </a:r>
            <a:r>
              <a:rPr lang="en-US" sz="2400" b="1" dirty="0" err="1" smtClean="0"/>
              <a:t>Subchondral</a:t>
            </a:r>
            <a:r>
              <a:rPr lang="en-US" sz="2400" b="1" dirty="0" smtClean="0"/>
              <a:t> cyst (yellow arrow) and residual articular cartilage (green arrow). The features are consistent with classical osteoarthritis (degenerative joint disease). </a:t>
            </a:r>
          </a:p>
        </p:txBody>
      </p:sp>
      <p:cxnSp>
        <p:nvCxnSpPr>
          <p:cNvPr id="6" name="Straight Arrow Connector 5"/>
          <p:cNvCxnSpPr/>
          <p:nvPr/>
        </p:nvCxnSpPr>
        <p:spPr>
          <a:xfrm flipH="1">
            <a:off x="3095344" y="2250238"/>
            <a:ext cx="681966" cy="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751297" y="1700808"/>
            <a:ext cx="340983" cy="621438"/>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812360" y="3284984"/>
            <a:ext cx="504056" cy="576064"/>
          </a:xfrm>
          <a:prstGeom prst="straightConnector1">
            <a:avLst/>
          </a:prstGeom>
          <a:ln w="444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01556" y="2996952"/>
            <a:ext cx="681966" cy="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088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200" y="76199"/>
            <a:ext cx="8915400" cy="5656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0" y="5842337"/>
            <a:ext cx="8892480" cy="1015663"/>
          </a:xfrm>
          <a:prstGeom prst="rect">
            <a:avLst/>
          </a:prstGeom>
        </p:spPr>
        <p:txBody>
          <a:bodyPr wrap="square">
            <a:spAutoFit/>
          </a:bodyPr>
          <a:lstStyle/>
          <a:p>
            <a:pPr>
              <a:spcBef>
                <a:spcPct val="0"/>
              </a:spcBef>
            </a:pPr>
            <a:r>
              <a:rPr lang="en-US" sz="2000" b="1" dirty="0" smtClean="0"/>
              <a:t>Histopathological section of articular cartilage from a case of advanced osteoarthritis. Note the fibrillation and irregularities in the articular surface which are caused by the degenerative changes. </a:t>
            </a:r>
          </a:p>
        </p:txBody>
      </p:sp>
    </p:spTree>
    <p:extLst>
      <p:ext uri="{BB962C8B-B14F-4D97-AF65-F5344CB8AC3E}">
        <p14:creationId xmlns:p14="http://schemas.microsoft.com/office/powerpoint/2010/main" val="2261486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dirty="0" smtClean="0"/>
              <a:t>Answer </a:t>
            </a:r>
            <a:r>
              <a:rPr lang="en-US" sz="3600" dirty="0" smtClean="0"/>
              <a:t>to Case 4:</a:t>
            </a:r>
            <a:br>
              <a:rPr lang="en-US" sz="3600" dirty="0" smtClean="0"/>
            </a:br>
            <a:r>
              <a:rPr lang="en-US" sz="3600" dirty="0"/>
              <a:t/>
            </a:r>
            <a:br>
              <a:rPr lang="en-US" sz="3600" dirty="0"/>
            </a:br>
            <a:r>
              <a:rPr lang="en-US" sz="3600" dirty="0" smtClean="0"/>
              <a:t>Osteoarthritis</a:t>
            </a:r>
            <a:endParaRPr lang="en-US" sz="3600" dirty="0"/>
          </a:p>
        </p:txBody>
      </p:sp>
    </p:spTree>
    <p:extLst>
      <p:ext uri="{BB962C8B-B14F-4D97-AF65-F5344CB8AC3E}">
        <p14:creationId xmlns:p14="http://schemas.microsoft.com/office/powerpoint/2010/main" val="62089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Case no. 5</a:t>
            </a:r>
            <a:endParaRPr lang="en-US" sz="5000" dirty="0"/>
          </a:p>
        </p:txBody>
      </p:sp>
    </p:spTree>
    <p:extLst>
      <p:ext uri="{BB962C8B-B14F-4D97-AF65-F5344CB8AC3E}">
        <p14:creationId xmlns:p14="http://schemas.microsoft.com/office/powerpoint/2010/main" val="757538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762000"/>
            <a:ext cx="6324600" cy="4569371"/>
          </a:xfrm>
        </p:spPr>
        <p:txBody>
          <a:bodyPr>
            <a:normAutofit/>
          </a:bodyPr>
          <a:lstStyle/>
          <a:p>
            <a:pPr marL="0" indent="0">
              <a:buNone/>
            </a:pPr>
            <a:r>
              <a:rPr lang="en-US" sz="4400" dirty="0" smtClean="0">
                <a:latin typeface="+mj-lt"/>
              </a:rPr>
              <a:t>A 16 years old male was found to have a small swelling protruding from the upper part of his leg associated with mild tenderness.                                                      </a:t>
            </a:r>
            <a:endParaRPr lang="en-US" sz="4400" dirty="0">
              <a:latin typeface="+mj-lt"/>
            </a:endParaRPr>
          </a:p>
        </p:txBody>
      </p:sp>
    </p:spTree>
    <p:extLst>
      <p:ext uri="{BB962C8B-B14F-4D97-AF65-F5344CB8AC3E}">
        <p14:creationId xmlns:p14="http://schemas.microsoft.com/office/powerpoint/2010/main" val="545292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3" name="TextBox 2"/>
          <p:cNvSpPr txBox="1"/>
          <p:nvPr/>
        </p:nvSpPr>
        <p:spPr>
          <a:xfrm>
            <a:off x="5220072" y="2564904"/>
            <a:ext cx="3923928" cy="1200329"/>
          </a:xfrm>
          <a:prstGeom prst="rect">
            <a:avLst/>
          </a:prstGeom>
          <a:solidFill>
            <a:schemeClr val="bg1"/>
          </a:solidFill>
        </p:spPr>
        <p:txBody>
          <a:bodyPr wrap="square" rtlCol="0">
            <a:spAutoFit/>
          </a:bodyPr>
          <a:lstStyle/>
          <a:p>
            <a:r>
              <a:rPr lang="en-US" sz="2400" b="1" dirty="0" smtClean="0"/>
              <a:t>Multiple masses mass protruding from the upper part of fibula</a:t>
            </a:r>
            <a:endParaRPr lang="en-US" sz="2400" b="1" dirty="0"/>
          </a:p>
        </p:txBody>
      </p:sp>
    </p:spTree>
    <p:extLst>
      <p:ext uri="{BB962C8B-B14F-4D97-AF65-F5344CB8AC3E}">
        <p14:creationId xmlns:p14="http://schemas.microsoft.com/office/powerpoint/2010/main" val="3979814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0" y="-30778"/>
            <a:ext cx="9144000" cy="5898177"/>
          </a:xfrm>
          <a:prstGeom prst="rect">
            <a:avLst/>
          </a:prstGeom>
          <a:noFill/>
        </p:spPr>
      </p:pic>
      <p:sp>
        <p:nvSpPr>
          <p:cNvPr id="2" name="Rectangle 1"/>
          <p:cNvSpPr/>
          <p:nvPr/>
        </p:nvSpPr>
        <p:spPr>
          <a:xfrm>
            <a:off x="0" y="6027003"/>
            <a:ext cx="9144000" cy="830997"/>
          </a:xfrm>
          <a:prstGeom prst="rect">
            <a:avLst/>
          </a:prstGeom>
        </p:spPr>
        <p:txBody>
          <a:bodyPr wrap="square">
            <a:spAutoFit/>
          </a:bodyPr>
          <a:lstStyle/>
          <a:p>
            <a:r>
              <a:rPr lang="en-US" sz="2400" b="1" dirty="0"/>
              <a:t>The radiologic image: Cauliflower-like neoplastic lesion protruding from the periosteum of the lower femur</a:t>
            </a:r>
            <a:r>
              <a:rPr lang="en-US" sz="2400" b="1" dirty="0" smtClean="0"/>
              <a:t>.</a:t>
            </a:r>
            <a:endParaRPr lang="en-US" sz="2400" b="1" dirty="0"/>
          </a:p>
        </p:txBody>
      </p:sp>
    </p:spTree>
    <p:extLst>
      <p:ext uri="{BB962C8B-B14F-4D97-AF65-F5344CB8AC3E}">
        <p14:creationId xmlns:p14="http://schemas.microsoft.com/office/powerpoint/2010/main" val="3605189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4860032" y="5473005"/>
            <a:ext cx="4283968" cy="1384995"/>
          </a:xfrm>
          <a:prstGeom prst="rect">
            <a:avLst/>
          </a:prstGeom>
          <a:solidFill>
            <a:schemeClr val="bg1"/>
          </a:solidFill>
        </p:spPr>
        <p:txBody>
          <a:bodyPr wrap="square" rtlCol="0">
            <a:spAutoFit/>
          </a:bodyPr>
          <a:lstStyle/>
          <a:p>
            <a:r>
              <a:rPr lang="en-US" sz="2800" b="1" dirty="0" smtClean="0"/>
              <a:t>Radiological image and the excised mass removed from the upper tibia. </a:t>
            </a:r>
            <a:endParaRPr lang="en-US" sz="2800" b="1" dirty="0"/>
          </a:p>
        </p:txBody>
      </p:sp>
    </p:spTree>
    <p:extLst>
      <p:ext uri="{BB962C8B-B14F-4D97-AF65-F5344CB8AC3E}">
        <p14:creationId xmlns:p14="http://schemas.microsoft.com/office/powerpoint/2010/main" val="478375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5691" name="Group 11"/>
          <p:cNvGraphicFramePr>
            <a:graphicFrameLocks noGrp="1"/>
          </p:cNvGraphicFramePr>
          <p:nvPr/>
        </p:nvGraphicFramePr>
        <p:xfrm>
          <a:off x="685800" y="5029200"/>
          <a:ext cx="7696200" cy="730250"/>
        </p:xfrm>
        <a:graphic>
          <a:graphicData uri="http://schemas.openxmlformats.org/drawingml/2006/table">
            <a:tbl>
              <a:tblPr/>
              <a:tblGrid>
                <a:gridCol w="7696200"/>
              </a:tblGrid>
              <a:tr h="730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anchor="ctr" horzOverflow="overflow">
                    <a:lnL cap="flat">
                      <a:noFill/>
                    </a:lnL>
                    <a:lnR cap="flat">
                      <a:noFill/>
                    </a:lnR>
                    <a:lnT cap="flat">
                      <a:noFill/>
                    </a:lnT>
                    <a:lnB cap="flat">
                      <a:noFill/>
                    </a:lnB>
                    <a:lnTlToBr>
                      <a:noFill/>
                    </a:lnTlToBr>
                    <a:lnBlToTr>
                      <a:noFill/>
                    </a:lnBlToTr>
                    <a:solidFill>
                      <a:schemeClr val="bg1"/>
                    </a:solidFill>
                  </a:tcPr>
                </a:tc>
              </a:tr>
            </a:tbl>
          </a:graphicData>
        </a:graphic>
      </p:graphicFrame>
      <p:pic>
        <p:nvPicPr>
          <p:cNvPr id="455688" name="Picture 8" descr="BONE00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0" y="0"/>
            <a:ext cx="9144000" cy="830997"/>
          </a:xfrm>
          <a:prstGeom prst="rect">
            <a:avLst/>
          </a:prstGeom>
          <a:solidFill>
            <a:schemeClr val="bg1"/>
          </a:solidFill>
        </p:spPr>
        <p:txBody>
          <a:bodyPr wrap="square" rtlCol="0">
            <a:spAutoFit/>
          </a:bodyPr>
          <a:lstStyle/>
          <a:p>
            <a:r>
              <a:rPr lang="en-US" sz="2400" b="1" dirty="0" smtClean="0">
                <a:latin typeface="+mj-lt"/>
                <a:cs typeface="Times New Roman" pitchFamily="18" charset="0"/>
              </a:rPr>
              <a:t>A bluish-white </a:t>
            </a:r>
            <a:r>
              <a:rPr lang="en-US" sz="2400" b="1" dirty="0" err="1" smtClean="0">
                <a:latin typeface="+mj-lt"/>
                <a:cs typeface="Times New Roman" pitchFamily="18" charset="0"/>
              </a:rPr>
              <a:t>cartilagenous</a:t>
            </a:r>
            <a:r>
              <a:rPr lang="en-US" sz="2400" b="1" dirty="0" smtClean="0">
                <a:latin typeface="+mj-lt"/>
                <a:cs typeface="Times New Roman" pitchFamily="18" charset="0"/>
              </a:rPr>
              <a:t> cap overlies the bony tissue in a case of </a:t>
            </a:r>
            <a:r>
              <a:rPr lang="en-US" sz="2400" b="1" dirty="0" err="1" smtClean="0">
                <a:latin typeface="+mj-lt"/>
                <a:cs typeface="Times New Roman" pitchFamily="18" charset="0"/>
              </a:rPr>
              <a:t>osteochondromatous</a:t>
            </a:r>
            <a:r>
              <a:rPr lang="en-US" sz="2400" b="1" dirty="0" smtClean="0">
                <a:latin typeface="+mj-lt"/>
                <a:cs typeface="Times New Roman" pitchFamily="18" charset="0"/>
              </a:rPr>
              <a:t> </a:t>
            </a:r>
            <a:r>
              <a:rPr lang="en-US" sz="2400" b="1" dirty="0" err="1" smtClean="0">
                <a:latin typeface="+mj-lt"/>
                <a:cs typeface="Times New Roman" pitchFamily="18" charset="0"/>
              </a:rPr>
              <a:t>exostosis</a:t>
            </a:r>
            <a:r>
              <a:rPr lang="en-US" sz="2400" b="1" dirty="0" smtClean="0">
                <a:latin typeface="+mj-lt"/>
                <a:cs typeface="Times New Roman" pitchFamily="18" charset="0"/>
              </a:rPr>
              <a:t>. </a:t>
            </a:r>
            <a:endParaRPr lang="en-US" sz="2400" b="1" dirty="0">
              <a:latin typeface="+mj-lt"/>
            </a:endParaRPr>
          </a:p>
        </p:txBody>
      </p:sp>
    </p:spTree>
    <p:extLst>
      <p:ext uri="{BB962C8B-B14F-4D97-AF65-F5344CB8AC3E}">
        <p14:creationId xmlns:p14="http://schemas.microsoft.com/office/powerpoint/2010/main" val="4053992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716321" y="152400"/>
            <a:ext cx="7715303" cy="5429288"/>
          </a:xfrm>
          <a:prstGeom prst="rect">
            <a:avLst/>
          </a:prstGeom>
          <a:noFill/>
          <a:ln w="9525">
            <a:noFill/>
            <a:miter lim="800000"/>
            <a:headEnd/>
            <a:tailEnd/>
          </a:ln>
          <a:effectLst/>
        </p:spPr>
      </p:pic>
      <p:sp>
        <p:nvSpPr>
          <p:cNvPr id="4" name="Subtitle 2"/>
          <p:cNvSpPr txBox="1">
            <a:spLocks/>
          </p:cNvSpPr>
          <p:nvPr/>
        </p:nvSpPr>
        <p:spPr bwMode="auto">
          <a:xfrm>
            <a:off x="1973" y="5715000"/>
            <a:ext cx="9144000" cy="9144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000" b="1" dirty="0" smtClean="0"/>
              <a:t>Blue arrows: </a:t>
            </a:r>
            <a:r>
              <a:rPr lang="en-US" sz="2000" b="1" dirty="0" err="1" smtClean="0"/>
              <a:t>Haversian</a:t>
            </a:r>
            <a:r>
              <a:rPr lang="en-US" sz="2000" b="1" dirty="0" smtClean="0"/>
              <a:t> canals	</a:t>
            </a:r>
            <a:r>
              <a:rPr lang="en-US" sz="2000" b="1" dirty="0" smtClean="0"/>
              <a:t>Yellow </a:t>
            </a:r>
            <a:r>
              <a:rPr lang="en-US" sz="2000" b="1" dirty="0" smtClean="0"/>
              <a:t>arrow: Osteoclasts and </a:t>
            </a:r>
            <a:r>
              <a:rPr lang="en-US" sz="2000" b="1" dirty="0" err="1" smtClean="0"/>
              <a:t>osteoclastic</a:t>
            </a:r>
            <a:endParaRPr lang="en-US" sz="2000" b="1" dirty="0" smtClean="0"/>
          </a:p>
          <a:p>
            <a:pPr>
              <a:spcBef>
                <a:spcPct val="20000"/>
              </a:spcBef>
              <a:buClr>
                <a:schemeClr val="accent1"/>
              </a:buClr>
              <a:buSzPct val="70000"/>
              <a:buFont typeface="Wingdings 2" pitchFamily="18" charset="2"/>
              <a:buNone/>
            </a:pPr>
            <a:r>
              <a:rPr lang="en-US" sz="2000" b="1" dirty="0" smtClean="0"/>
              <a:t>Green arrows: Osteocytes 	</a:t>
            </a:r>
            <a:r>
              <a:rPr lang="en-US" sz="2000" b="1" dirty="0" smtClean="0"/>
              <a:t>giant </a:t>
            </a:r>
            <a:r>
              <a:rPr lang="en-US" sz="2000" b="1" dirty="0" smtClean="0"/>
              <a:t>cells.</a:t>
            </a:r>
            <a:endParaRPr lang="en-US" sz="2000" b="1" dirty="0"/>
          </a:p>
        </p:txBody>
      </p:sp>
    </p:spTree>
    <p:extLst>
      <p:ext uri="{BB962C8B-B14F-4D97-AF65-F5344CB8AC3E}">
        <p14:creationId xmlns:p14="http://schemas.microsoft.com/office/powerpoint/2010/main" val="351978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image">
            <a:hlinkClick r:id="rId2"/>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13290" t="14240" r="6410" b="5243"/>
          <a:stretch/>
        </p:blipFill>
        <p:spPr bwMode="auto">
          <a:xfrm>
            <a:off x="141412" y="44390"/>
            <a:ext cx="8773988" cy="5521912"/>
          </a:xfrm>
          <a:prstGeom prst="rect">
            <a:avLst/>
          </a:prstGeom>
          <a:noFill/>
        </p:spPr>
      </p:pic>
      <p:cxnSp>
        <p:nvCxnSpPr>
          <p:cNvPr id="4" name="Straight Arrow Connector 3"/>
          <p:cNvCxnSpPr/>
          <p:nvPr/>
        </p:nvCxnSpPr>
        <p:spPr>
          <a:xfrm flipV="1">
            <a:off x="1475656" y="828686"/>
            <a:ext cx="825621" cy="24537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428296" y="2996952"/>
            <a:ext cx="825621" cy="245377"/>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867400" y="3428999"/>
            <a:ext cx="1185661" cy="43204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79512" y="5629096"/>
            <a:ext cx="8812088" cy="1200329"/>
          </a:xfrm>
          <a:prstGeom prst="rect">
            <a:avLst/>
          </a:prstGeom>
        </p:spPr>
        <p:txBody>
          <a:bodyPr wrap="square">
            <a:spAutoFit/>
          </a:bodyPr>
          <a:lstStyle/>
          <a:p>
            <a:r>
              <a:rPr lang="en-US" sz="2400" b="1" dirty="0"/>
              <a:t>Histological section of an </a:t>
            </a:r>
            <a:r>
              <a:rPr lang="en-US" sz="2400" b="1" dirty="0" err="1"/>
              <a:t>osteochondroma</a:t>
            </a:r>
            <a:r>
              <a:rPr lang="en-US" sz="2400" b="1" dirty="0"/>
              <a:t> showing the three layers which form this lesion: yellow arrow – fibrous cap, blue arrow – degenerate cartilage, green arrow – underlying bone. </a:t>
            </a:r>
            <a:endParaRPr lang="en-US" sz="2400" b="1" dirty="0"/>
          </a:p>
        </p:txBody>
      </p:sp>
    </p:spTree>
    <p:extLst>
      <p:ext uri="{BB962C8B-B14F-4D97-AF65-F5344CB8AC3E}">
        <p14:creationId xmlns:p14="http://schemas.microsoft.com/office/powerpoint/2010/main" val="1274747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ubtitle 2"/>
          <p:cNvSpPr txBox="1">
            <a:spLocks/>
          </p:cNvSpPr>
          <p:nvPr/>
        </p:nvSpPr>
        <p:spPr bwMode="auto">
          <a:xfrm>
            <a:off x="0" y="6357938"/>
            <a:ext cx="9144000" cy="500062"/>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1508" name="Picture 4" descr="ScannedImage-1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395536" y="332656"/>
            <a:ext cx="4438650" cy="612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Content Placeholder 5"/>
          <p:cNvSpPr>
            <a:spLocks noGrp="1"/>
          </p:cNvSpPr>
          <p:nvPr>
            <p:ph sz="half" idx="4294967295"/>
          </p:nvPr>
        </p:nvSpPr>
        <p:spPr>
          <a:xfrm>
            <a:off x="4953000" y="342181"/>
            <a:ext cx="3657600" cy="6015757"/>
          </a:xfrm>
        </p:spPr>
        <p:txBody>
          <a:bodyPr>
            <a:noAutofit/>
          </a:bodyPr>
          <a:lstStyle/>
          <a:p>
            <a:pPr marL="0" lvl="0" indent="0">
              <a:buNone/>
            </a:pPr>
            <a:r>
              <a:rPr lang="en-US" sz="2800" b="1" dirty="0" smtClean="0">
                <a:solidFill>
                  <a:schemeClr val="tx1"/>
                </a:solidFill>
                <a:latin typeface="+mj-lt"/>
                <a:cs typeface="Times New Roman" pitchFamily="18" charset="0"/>
              </a:rPr>
              <a:t>The microscopic appearance of an </a:t>
            </a:r>
            <a:r>
              <a:rPr lang="en-US" sz="2800" b="1" dirty="0" err="1" smtClean="0">
                <a:solidFill>
                  <a:schemeClr val="tx1"/>
                </a:solidFill>
                <a:latin typeface="+mj-lt"/>
                <a:cs typeface="Times New Roman" pitchFamily="18" charset="0"/>
              </a:rPr>
              <a:t>osteochondroma</a:t>
            </a:r>
            <a:r>
              <a:rPr lang="en-US" sz="2800" b="1" dirty="0" smtClean="0">
                <a:solidFill>
                  <a:schemeClr val="tx1"/>
                </a:solidFill>
                <a:latin typeface="+mj-lt"/>
                <a:cs typeface="Times New Roman" pitchFamily="18" charset="0"/>
              </a:rPr>
              <a:t> displays the benign </a:t>
            </a:r>
            <a:r>
              <a:rPr lang="en-US" sz="2800" b="1" dirty="0" err="1" smtClean="0">
                <a:solidFill>
                  <a:schemeClr val="tx1"/>
                </a:solidFill>
                <a:latin typeface="+mj-lt"/>
                <a:cs typeface="Times New Roman" pitchFamily="18" charset="0"/>
              </a:rPr>
              <a:t>cartilagenous</a:t>
            </a:r>
            <a:r>
              <a:rPr lang="en-US" sz="2800" b="1" dirty="0" smtClean="0">
                <a:solidFill>
                  <a:schemeClr val="tx1"/>
                </a:solidFill>
                <a:latin typeface="+mj-lt"/>
                <a:cs typeface="Times New Roman" pitchFamily="18" charset="0"/>
              </a:rPr>
              <a:t> cap at the left upper and the bony cortex at the right lower. This bone growth, though benign, can sometimes cause pain and irritation that leads to the patient asking for its removal. </a:t>
            </a:r>
            <a:endParaRPr lang="en-US" sz="2800" dirty="0">
              <a:solidFill>
                <a:schemeClr val="tx1"/>
              </a:solidFill>
              <a:latin typeface="+mj-lt"/>
            </a:endParaRPr>
          </a:p>
        </p:txBody>
      </p:sp>
    </p:spTree>
    <p:extLst>
      <p:ext uri="{BB962C8B-B14F-4D97-AF65-F5344CB8AC3E}">
        <p14:creationId xmlns:p14="http://schemas.microsoft.com/office/powerpoint/2010/main" val="1397401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7738" name="Group 10"/>
          <p:cNvGraphicFramePr>
            <a:graphicFrameLocks noGrp="1"/>
          </p:cNvGraphicFramePr>
          <p:nvPr/>
        </p:nvGraphicFramePr>
        <p:xfrm>
          <a:off x="533400" y="5410200"/>
          <a:ext cx="8077200" cy="1447800"/>
        </p:xfrm>
        <a:graphic>
          <a:graphicData uri="http://schemas.openxmlformats.org/drawingml/2006/table">
            <a:tbl>
              <a:tblPr/>
              <a:tblGrid>
                <a:gridCol w="8077200"/>
              </a:tblGrid>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457736" name="Picture 8" descr="BONE00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0" y="0"/>
            <a:ext cx="9144000" cy="6858000"/>
          </a:xfrm>
          <a:prstGeom prst="rect">
            <a:avLst/>
          </a:prstGeom>
          <a:noFill/>
        </p:spPr>
      </p:pic>
      <p:sp>
        <p:nvSpPr>
          <p:cNvPr id="5" name="TextBox 4"/>
          <p:cNvSpPr txBox="1"/>
          <p:nvPr/>
        </p:nvSpPr>
        <p:spPr>
          <a:xfrm>
            <a:off x="3707904" y="0"/>
            <a:ext cx="5436096" cy="523220"/>
          </a:xfrm>
          <a:prstGeom prst="rect">
            <a:avLst/>
          </a:prstGeom>
          <a:solidFill>
            <a:schemeClr val="bg1"/>
          </a:solidFill>
        </p:spPr>
        <p:txBody>
          <a:bodyPr wrap="square" rtlCol="0">
            <a:spAutoFit/>
          </a:bodyPr>
          <a:lstStyle/>
          <a:p>
            <a:r>
              <a:rPr lang="en-US" sz="2800" dirty="0" err="1" smtClean="0">
                <a:latin typeface="Times New Roman" pitchFamily="18" charset="0"/>
                <a:cs typeface="Times New Roman" pitchFamily="18" charset="0"/>
              </a:rPr>
              <a:t>cartilagenous</a:t>
            </a:r>
            <a:r>
              <a:rPr lang="en-US" sz="2800" dirty="0" smtClean="0">
                <a:latin typeface="Times New Roman" pitchFamily="18" charset="0"/>
                <a:cs typeface="Times New Roman" pitchFamily="18" charset="0"/>
              </a:rPr>
              <a:t> cap  and bone cortex</a:t>
            </a:r>
            <a:endParaRPr lang="en-US" sz="2800" dirty="0"/>
          </a:p>
        </p:txBody>
      </p:sp>
    </p:spTree>
    <p:extLst>
      <p:ext uri="{BB962C8B-B14F-4D97-AF65-F5344CB8AC3E}">
        <p14:creationId xmlns:p14="http://schemas.microsoft.com/office/powerpoint/2010/main" val="3246343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197273"/>
          </a:xfrm>
        </p:spPr>
        <p:txBody>
          <a:bodyPr>
            <a:noAutofit/>
          </a:bodyPr>
          <a:lstStyle/>
          <a:p>
            <a:r>
              <a:rPr lang="en-US" sz="3600" b="1" dirty="0" err="1" smtClean="0">
                <a:latin typeface="+mj-lt"/>
              </a:rPr>
              <a:t>Osteochondroma</a:t>
            </a:r>
            <a:r>
              <a:rPr lang="en-US" sz="3600" dirty="0" smtClean="0">
                <a:latin typeface="+mj-lt"/>
              </a:rPr>
              <a:t> </a:t>
            </a:r>
            <a:r>
              <a:rPr lang="en-US" sz="3600" b="1" dirty="0" smtClean="0">
                <a:latin typeface="+mj-lt"/>
              </a:rPr>
              <a:t>(</a:t>
            </a:r>
            <a:r>
              <a:rPr lang="en-US" sz="3600" b="1" dirty="0" err="1" smtClean="0">
                <a:latin typeface="+mj-lt"/>
              </a:rPr>
              <a:t>osteochondroma</a:t>
            </a:r>
            <a:r>
              <a:rPr lang="en-US" sz="3600" b="1" dirty="0" smtClean="0">
                <a:latin typeface="+mj-lt"/>
              </a:rPr>
              <a:t> </a:t>
            </a:r>
            <a:r>
              <a:rPr lang="en-US" sz="3600" b="1" dirty="0" err="1" smtClean="0">
                <a:latin typeface="+mj-lt"/>
              </a:rPr>
              <a:t>exostosis</a:t>
            </a:r>
            <a:r>
              <a:rPr lang="en-US" sz="3600" b="1" dirty="0" smtClean="0">
                <a:latin typeface="+mj-lt"/>
              </a:rPr>
              <a:t>)</a:t>
            </a:r>
            <a:endParaRPr lang="en-US" sz="3600" dirty="0">
              <a:latin typeface="+mj-lt"/>
            </a:endParaRPr>
          </a:p>
        </p:txBody>
      </p:sp>
      <p:sp>
        <p:nvSpPr>
          <p:cNvPr id="3" name="Subtitle 2"/>
          <p:cNvSpPr>
            <a:spLocks noGrp="1"/>
          </p:cNvSpPr>
          <p:nvPr>
            <p:ph type="subTitle" idx="1"/>
          </p:nvPr>
        </p:nvSpPr>
        <p:spPr>
          <a:xfrm>
            <a:off x="755576" y="1484784"/>
            <a:ext cx="7560840" cy="4608512"/>
          </a:xfrm>
        </p:spPr>
        <p:txBody>
          <a:bodyPr>
            <a:normAutofit fontScale="92500" lnSpcReduction="10000"/>
          </a:bodyPr>
          <a:lstStyle/>
          <a:p>
            <a:pPr algn="l">
              <a:buFont typeface="Arial" pitchFamily="34" charset="0"/>
              <a:buChar char="•"/>
            </a:pPr>
            <a:r>
              <a:rPr lang="en-US" b="1" dirty="0" smtClean="0">
                <a:latin typeface="+mj-lt"/>
                <a:cs typeface="Times New Roman" pitchFamily="18" charset="0"/>
              </a:rPr>
              <a:t> This is an </a:t>
            </a:r>
            <a:r>
              <a:rPr lang="en-US" b="1" dirty="0" err="1" smtClean="0">
                <a:latin typeface="+mj-lt"/>
                <a:cs typeface="Times New Roman" pitchFamily="18" charset="0"/>
              </a:rPr>
              <a:t>osteochondroma</a:t>
            </a:r>
            <a:r>
              <a:rPr lang="en-US" b="1" dirty="0" smtClean="0">
                <a:latin typeface="+mj-lt"/>
                <a:cs typeface="Times New Roman" pitchFamily="18" charset="0"/>
              </a:rPr>
              <a:t> of bone. This benign tumor appears as a bony projection (</a:t>
            </a:r>
            <a:r>
              <a:rPr lang="en-US" b="1" dirty="0" err="1" smtClean="0">
                <a:latin typeface="+mj-lt"/>
                <a:cs typeface="Times New Roman" pitchFamily="18" charset="0"/>
              </a:rPr>
              <a:t>exostosis</a:t>
            </a:r>
            <a:r>
              <a:rPr lang="en-US" b="1" dirty="0" smtClean="0">
                <a:latin typeface="+mj-lt"/>
                <a:cs typeface="Times New Roman" pitchFamily="18" charset="0"/>
              </a:rPr>
              <a:t>) and excision is curative .</a:t>
            </a:r>
          </a:p>
          <a:p>
            <a:pPr algn="l"/>
            <a:r>
              <a:rPr lang="en-US" b="1" dirty="0" smtClean="0">
                <a:latin typeface="+mj-lt"/>
                <a:cs typeface="Times New Roman" pitchFamily="18" charset="0"/>
              </a:rPr>
              <a:t> </a:t>
            </a:r>
          </a:p>
          <a:p>
            <a:pPr algn="l">
              <a:buFont typeface="Arial" pitchFamily="34" charset="0"/>
              <a:buChar char="•"/>
            </a:pPr>
            <a:r>
              <a:rPr lang="en-US" b="1" dirty="0" smtClean="0">
                <a:latin typeface="+mj-lt"/>
                <a:cs typeface="Times New Roman" pitchFamily="18" charset="0"/>
              </a:rPr>
              <a:t> Most are solitary, incidental lesions that may be excised if they cause local pain. There is a rare condition of multiple </a:t>
            </a:r>
            <a:r>
              <a:rPr lang="en-US" b="1" dirty="0" err="1" smtClean="0">
                <a:latin typeface="+mj-lt"/>
                <a:cs typeface="Times New Roman" pitchFamily="18" charset="0"/>
              </a:rPr>
              <a:t>osteochondromatosis</a:t>
            </a:r>
            <a:r>
              <a:rPr lang="en-US" b="1" dirty="0" smtClean="0">
                <a:latin typeface="+mj-lt"/>
                <a:cs typeface="Times New Roman" pitchFamily="18" charset="0"/>
              </a:rPr>
              <a:t> marked by bone deformity and by a greater propensity for development of </a:t>
            </a:r>
            <a:r>
              <a:rPr lang="en-US" b="1" dirty="0" err="1" smtClean="0">
                <a:latin typeface="+mj-lt"/>
                <a:cs typeface="Times New Roman" pitchFamily="18" charset="0"/>
              </a:rPr>
              <a:t>chondrosarcoma</a:t>
            </a:r>
            <a:endParaRPr lang="en-US" dirty="0">
              <a:latin typeface="+mj-lt"/>
            </a:endParaRPr>
          </a:p>
        </p:txBody>
      </p:sp>
    </p:spTree>
    <p:extLst>
      <p:ext uri="{BB962C8B-B14F-4D97-AF65-F5344CB8AC3E}">
        <p14:creationId xmlns:p14="http://schemas.microsoft.com/office/powerpoint/2010/main" val="20153738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000" dirty="0" smtClean="0"/>
              <a:t>Case no. 6</a:t>
            </a:r>
            <a:endParaRPr lang="en-US" sz="5000" dirty="0"/>
          </a:p>
        </p:txBody>
      </p:sp>
    </p:spTree>
    <p:extLst>
      <p:ext uri="{BB962C8B-B14F-4D97-AF65-F5344CB8AC3E}">
        <p14:creationId xmlns:p14="http://schemas.microsoft.com/office/powerpoint/2010/main" val="4253615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7056784" cy="5638800"/>
          </a:xfrm>
        </p:spPr>
        <p:txBody>
          <a:bodyPr>
            <a:noAutofit/>
          </a:bodyPr>
          <a:lstStyle/>
          <a:p>
            <a:pPr marL="0" indent="0">
              <a:buNone/>
            </a:pPr>
            <a:r>
              <a:rPr lang="en-US" sz="4400" dirty="0" smtClean="0">
                <a:latin typeface="+mj-lt"/>
              </a:rPr>
              <a:t>An 18 years old female presented to the rheumatology clinic with 2 months history of pain and swelling in her knee. This was associated with weight loss and difficulties in walking.                                                             </a:t>
            </a:r>
            <a:endParaRPr lang="en-US" sz="4400" dirty="0">
              <a:latin typeface="+mj-lt"/>
            </a:endParaRPr>
          </a:p>
        </p:txBody>
      </p:sp>
    </p:spTree>
    <p:extLst>
      <p:ext uri="{BB962C8B-B14F-4D97-AF65-F5344CB8AC3E}">
        <p14:creationId xmlns:p14="http://schemas.microsoft.com/office/powerpoint/2010/main" val="1733577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ubtitle 2"/>
          <p:cNvSpPr txBox="1">
            <a:spLocks/>
          </p:cNvSpPr>
          <p:nvPr/>
        </p:nvSpPr>
        <p:spPr bwMode="auto">
          <a:xfrm>
            <a:off x="0" y="6308725"/>
            <a:ext cx="9144000" cy="5492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25604" name="Picture 4" descr="ScannedImage-18"/>
          <p:cNvPicPr>
            <a:picLocks noChangeAspect="1" noChangeArrowheads="1"/>
          </p:cNvPicPr>
          <p:nvPr/>
        </p:nvPicPr>
        <p:blipFill>
          <a:blip r:embed="rId3" cstate="print">
            <a:extLst/>
          </a:blip>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844803" y="4739065"/>
            <a:ext cx="6300192" cy="1569660"/>
          </a:xfrm>
          <a:prstGeom prst="rect">
            <a:avLst/>
          </a:prstGeom>
          <a:solidFill>
            <a:schemeClr val="bg1"/>
          </a:solidFill>
        </p:spPr>
        <p:txBody>
          <a:bodyPr wrap="square" rtlCol="0">
            <a:spAutoFit/>
          </a:bodyPr>
          <a:lstStyle/>
          <a:p>
            <a:r>
              <a:rPr lang="en-US" sz="2400" b="1" dirty="0" smtClean="0"/>
              <a:t>An infiltrative mass arising from the </a:t>
            </a:r>
            <a:r>
              <a:rPr lang="en-US" sz="2400" b="1" dirty="0" err="1" smtClean="0"/>
              <a:t>tibial</a:t>
            </a:r>
            <a:r>
              <a:rPr lang="en-US" sz="2400" b="1" dirty="0" smtClean="0"/>
              <a:t> metaphysis. It consists of a hemorrhagic and necrotic tumor mass. Note the elevation of the periosteum. </a:t>
            </a:r>
            <a:endParaRPr lang="en-US" sz="2400" b="1" dirty="0"/>
          </a:p>
        </p:txBody>
      </p:sp>
    </p:spTree>
    <p:extLst>
      <p:ext uri="{BB962C8B-B14F-4D97-AF65-F5344CB8AC3E}">
        <p14:creationId xmlns:p14="http://schemas.microsoft.com/office/powerpoint/2010/main" val="3692631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ubtitle 2"/>
          <p:cNvSpPr txBox="1">
            <a:spLocks/>
          </p:cNvSpPr>
          <p:nvPr/>
        </p:nvSpPr>
        <p:spPr bwMode="auto">
          <a:xfrm>
            <a:off x="0" y="6357938"/>
            <a:ext cx="9144000" cy="500062"/>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4580" name="Picture 4" descr="ScannedImage-17"/>
          <p:cNvPicPr>
            <a:picLocks noChangeAspect="1" noChangeArrowheads="1"/>
          </p:cNvPicPr>
          <p:nvPr/>
        </p:nvPicPr>
        <p:blipFill>
          <a:blip r:embed="rId3" cstate="print">
            <a:extLst/>
          </a:blip>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4283968" y="0"/>
            <a:ext cx="4860032" cy="1569660"/>
          </a:xfrm>
          <a:prstGeom prst="rect">
            <a:avLst/>
          </a:prstGeom>
          <a:solidFill>
            <a:schemeClr val="bg1"/>
          </a:solidFill>
        </p:spPr>
        <p:txBody>
          <a:bodyPr wrap="square" rtlCol="0">
            <a:spAutoFit/>
          </a:bodyPr>
          <a:lstStyle/>
          <a:p>
            <a:r>
              <a:rPr lang="en-US" sz="2400" b="1" dirty="0" smtClean="0"/>
              <a:t>A large infiltrative mass with areas of hemorrhage and necrosis affecting the upper end of the femur. </a:t>
            </a:r>
            <a:endParaRPr lang="en-US" sz="2400" b="1" dirty="0"/>
          </a:p>
        </p:txBody>
      </p:sp>
    </p:spTree>
    <p:extLst>
      <p:ext uri="{BB962C8B-B14F-4D97-AF65-F5344CB8AC3E}">
        <p14:creationId xmlns:p14="http://schemas.microsoft.com/office/powerpoint/2010/main" val="54994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
            <a:ext cx="9144000"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p:cNvCxnSpPr/>
          <p:nvPr/>
        </p:nvCxnSpPr>
        <p:spPr>
          <a:xfrm>
            <a:off x="6214523" y="1830151"/>
            <a:ext cx="0" cy="79208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191869" y="2226196"/>
            <a:ext cx="0" cy="7920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87824" y="2728156"/>
            <a:ext cx="0" cy="79208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5667107"/>
            <a:ext cx="9144000" cy="1200329"/>
          </a:xfrm>
          <a:prstGeom prst="rect">
            <a:avLst/>
          </a:prstGeom>
        </p:spPr>
        <p:txBody>
          <a:bodyPr wrap="square">
            <a:spAutoFit/>
          </a:bodyPr>
          <a:lstStyle/>
          <a:p>
            <a:pPr marL="285750" indent="-285750">
              <a:buFont typeface="Arial" panose="020B0604020202020204" pitchFamily="34" charset="0"/>
              <a:buChar char="•"/>
            </a:pPr>
            <a:r>
              <a:rPr lang="en-US" sz="2400" b="1" dirty="0"/>
              <a:t>Pleomorphic malignant cells (blue arrow)</a:t>
            </a:r>
          </a:p>
          <a:p>
            <a:pPr marL="285750" indent="-285750">
              <a:buFont typeface="Arial" panose="020B0604020202020204" pitchFamily="34" charset="0"/>
              <a:buChar char="•"/>
            </a:pPr>
            <a:r>
              <a:rPr lang="en-US" sz="2400" b="1" dirty="0"/>
              <a:t>Malignant osteoid </a:t>
            </a:r>
            <a:r>
              <a:rPr lang="en-US" sz="2400" b="1" dirty="0" smtClean="0"/>
              <a:t>formation(yellow </a:t>
            </a:r>
            <a:r>
              <a:rPr lang="en-US" sz="2400" b="1" dirty="0"/>
              <a:t>arrow)</a:t>
            </a:r>
          </a:p>
          <a:p>
            <a:pPr marL="285750" indent="-285750">
              <a:buFont typeface="Arial" panose="020B0604020202020204" pitchFamily="34" charset="0"/>
              <a:buChar char="•"/>
            </a:pPr>
            <a:r>
              <a:rPr lang="en-US" sz="2400" b="1" dirty="0"/>
              <a:t>Abnormal mitoses (red arrow)</a:t>
            </a:r>
            <a:endParaRPr lang="en-US" sz="2400" b="1" dirty="0"/>
          </a:p>
        </p:txBody>
      </p:sp>
    </p:spTree>
    <p:extLst>
      <p:ext uri="{BB962C8B-B14F-4D97-AF65-F5344CB8AC3E}">
        <p14:creationId xmlns:p14="http://schemas.microsoft.com/office/powerpoint/2010/main" val="15861751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27"/>
          <p:cNvPicPr>
            <a:picLocks noGrp="1" noChangeAspect="1" noChangeArrowheads="1"/>
          </p:cNvPicPr>
          <p:nvPr>
            <p:ph/>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18" t="12168" r="33176" b="3172"/>
          <a:stretch/>
        </p:blipFill>
        <p:spPr>
          <a:xfrm>
            <a:off x="107504" y="116632"/>
            <a:ext cx="8856984" cy="5521989"/>
          </a:xfrm>
          <a:noFill/>
          <a:ln/>
        </p:spPr>
      </p:pic>
      <p:sp>
        <p:nvSpPr>
          <p:cNvPr id="2" name="Rectangle 1"/>
          <p:cNvSpPr/>
          <p:nvPr/>
        </p:nvSpPr>
        <p:spPr>
          <a:xfrm>
            <a:off x="76200" y="5638621"/>
            <a:ext cx="8915400" cy="1200329"/>
          </a:xfrm>
          <a:prstGeom prst="rect">
            <a:avLst/>
          </a:prstGeom>
        </p:spPr>
        <p:txBody>
          <a:bodyPr wrap="square">
            <a:spAutoFit/>
          </a:bodyPr>
          <a:lstStyle/>
          <a:p>
            <a:pPr>
              <a:buFont typeface="Arial" pitchFamily="34" charset="0"/>
              <a:buChar char="•"/>
            </a:pPr>
            <a:r>
              <a:rPr lang="en-US" b="1" dirty="0"/>
              <a:t> The microscopic features of osteosarcoma are large Pleomorphic cells, malignant osteoid and abnormal mitosis.</a:t>
            </a:r>
          </a:p>
          <a:p>
            <a:pPr>
              <a:buFont typeface="Arial" pitchFamily="34" charset="0"/>
              <a:buChar char="•"/>
            </a:pPr>
            <a:r>
              <a:rPr lang="en-US" b="1" dirty="0"/>
              <a:t> The predisposing factors are Paget’s disease, irradiation, and bone infarcts.</a:t>
            </a:r>
          </a:p>
          <a:p>
            <a:pPr>
              <a:buFont typeface="Arial" pitchFamily="34" charset="0"/>
              <a:buChar char="•"/>
            </a:pPr>
            <a:r>
              <a:rPr lang="en-US" b="1" dirty="0"/>
              <a:t> It is a malignant neoplasm with bad prognosis </a:t>
            </a:r>
            <a:endParaRPr lang="en-US" b="1" dirty="0"/>
          </a:p>
        </p:txBody>
      </p:sp>
    </p:spTree>
    <p:extLst>
      <p:ext uri="{BB962C8B-B14F-4D97-AF65-F5344CB8AC3E}">
        <p14:creationId xmlns:p14="http://schemas.microsoft.com/office/powerpoint/2010/main" val="3998192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2" t="12627" r="40899" b="4437"/>
          <a:stretch/>
        </p:blipFill>
        <p:spPr bwMode="auto">
          <a:xfrm>
            <a:off x="1221173" y="157845"/>
            <a:ext cx="6705600" cy="557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p:cNvSpPr txBox="1">
            <a:spLocks/>
          </p:cNvSpPr>
          <p:nvPr/>
        </p:nvSpPr>
        <p:spPr bwMode="auto">
          <a:xfrm>
            <a:off x="1973" y="5715000"/>
            <a:ext cx="9144000" cy="9144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000" b="1" dirty="0" smtClean="0"/>
              <a:t>Active osteoblasts synthesizing bone matrix. The surrounding spindle cells represent </a:t>
            </a:r>
            <a:r>
              <a:rPr lang="en-US" sz="2000" b="1" dirty="0" err="1" smtClean="0"/>
              <a:t>osteoprogenitor</a:t>
            </a:r>
            <a:r>
              <a:rPr lang="en-US" sz="2000" b="1" dirty="0" smtClean="0"/>
              <a:t> cells.</a:t>
            </a:r>
            <a:endParaRPr lang="en-US" sz="2000" b="1" dirty="0"/>
          </a:p>
        </p:txBody>
      </p:sp>
    </p:spTree>
    <p:extLst>
      <p:ext uri="{BB962C8B-B14F-4D97-AF65-F5344CB8AC3E}">
        <p14:creationId xmlns:p14="http://schemas.microsoft.com/office/powerpoint/2010/main" val="1169729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descr="27"/>
          <p:cNvPicPr>
            <a:picLocks noGrp="1" noChangeAspect="1" noChangeArrowheads="1"/>
          </p:cNvPicPr>
          <p:nvPr>
            <p:ph/>
          </p:nvPr>
        </p:nvPicPr>
        <p:blipFill rotWithShape="1">
          <a:blip r:embed="rId2" cstate="print"/>
          <a:srcRect t="3236"/>
          <a:stretch/>
        </p:blipFill>
        <p:spPr>
          <a:xfrm>
            <a:off x="990600" y="221942"/>
            <a:ext cx="7467600" cy="6636058"/>
          </a:xfrm>
          <a:noFill/>
          <a:ln/>
        </p:spPr>
      </p:pic>
    </p:spTree>
    <p:extLst>
      <p:ext uri="{BB962C8B-B14F-4D97-AF65-F5344CB8AC3E}">
        <p14:creationId xmlns:p14="http://schemas.microsoft.com/office/powerpoint/2010/main" val="15342295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dirty="0" smtClean="0"/>
              <a:t>Answer to Case 6: </a:t>
            </a:r>
            <a:br>
              <a:rPr lang="en-US" sz="3600" dirty="0" smtClean="0"/>
            </a:br>
            <a:r>
              <a:rPr lang="en-US" sz="3600" dirty="0" smtClean="0"/>
              <a:t/>
            </a:r>
            <a:br>
              <a:rPr lang="en-US" sz="3600" dirty="0" smtClean="0"/>
            </a:br>
            <a:r>
              <a:rPr lang="en-US" sz="3600" dirty="0" smtClean="0"/>
              <a:t>Osteosarcoma</a:t>
            </a:r>
            <a:endParaRPr lang="en-US" sz="3600" dirty="0"/>
          </a:p>
        </p:txBody>
      </p:sp>
    </p:spTree>
    <p:extLst>
      <p:ext uri="{BB962C8B-B14F-4D97-AF65-F5344CB8AC3E}">
        <p14:creationId xmlns:p14="http://schemas.microsoft.com/office/powerpoint/2010/main" val="1948288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Case no. 7</a:t>
            </a:r>
            <a:endParaRPr lang="en-US" sz="5000" dirty="0"/>
          </a:p>
        </p:txBody>
      </p:sp>
    </p:spTree>
    <p:extLst>
      <p:ext uri="{BB962C8B-B14F-4D97-AF65-F5344CB8AC3E}">
        <p14:creationId xmlns:p14="http://schemas.microsoft.com/office/powerpoint/2010/main" val="39719699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uchenne muscular dystrophy"/>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755576" y="404664"/>
            <a:ext cx="7368753" cy="6127548"/>
          </a:xfrm>
          <a:prstGeom prst="rect">
            <a:avLst/>
          </a:prstGeom>
          <a:noFill/>
        </p:spPr>
      </p:pic>
    </p:spTree>
    <p:extLst>
      <p:ext uri="{BB962C8B-B14F-4D97-AF65-F5344CB8AC3E}">
        <p14:creationId xmlns:p14="http://schemas.microsoft.com/office/powerpoint/2010/main" val="35749848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5410944" cy="6324600"/>
          </a:xfrm>
        </p:spPr>
        <p:txBody>
          <a:bodyPr>
            <a:noAutofit/>
          </a:bodyPr>
          <a:lstStyle/>
          <a:p>
            <a:pPr marL="0" indent="0">
              <a:buNone/>
            </a:pPr>
            <a:r>
              <a:rPr lang="en-US" sz="3300" dirty="0" smtClean="0">
                <a:latin typeface="+mj-lt"/>
              </a:rPr>
              <a:t>A 3 years old boy presented to his pediatrician with complaint of his parents from difficulty in walking , poor balance , and frequent falls . Laboratory investigation shows elevated </a:t>
            </a:r>
            <a:r>
              <a:rPr lang="en-US" sz="3300" dirty="0" err="1" smtClean="0">
                <a:latin typeface="+mj-lt"/>
              </a:rPr>
              <a:t>creatine</a:t>
            </a:r>
            <a:r>
              <a:rPr lang="en-US" sz="3300" dirty="0" smtClean="0">
                <a:latin typeface="+mj-lt"/>
              </a:rPr>
              <a:t> </a:t>
            </a:r>
            <a:r>
              <a:rPr lang="en-US" sz="3300" dirty="0" err="1" smtClean="0">
                <a:latin typeface="+mj-lt"/>
              </a:rPr>
              <a:t>kinase</a:t>
            </a:r>
            <a:r>
              <a:rPr lang="en-US" sz="3300" dirty="0" smtClean="0">
                <a:latin typeface="+mj-lt"/>
              </a:rPr>
              <a:t> . Muscle biopsy show absence of </a:t>
            </a:r>
            <a:r>
              <a:rPr lang="en-US" sz="3300" dirty="0" err="1" smtClean="0">
                <a:latin typeface="+mj-lt"/>
              </a:rPr>
              <a:t>dystrophin</a:t>
            </a:r>
            <a:r>
              <a:rPr lang="en-US" sz="3300" dirty="0" smtClean="0">
                <a:latin typeface="+mj-lt"/>
              </a:rPr>
              <a:t> by western blot analysis .                                                  What is your provisional diagnosis?   </a:t>
            </a:r>
            <a:endParaRPr lang="en-US" sz="3300" dirty="0">
              <a:latin typeface="+mj-lt"/>
            </a:endParaRPr>
          </a:p>
        </p:txBody>
      </p:sp>
    </p:spTree>
    <p:extLst>
      <p:ext uri="{BB962C8B-B14F-4D97-AF65-F5344CB8AC3E}">
        <p14:creationId xmlns:p14="http://schemas.microsoft.com/office/powerpoint/2010/main" val="1929113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228600"/>
            <a:ext cx="5181600" cy="1143000"/>
          </a:xfrm>
        </p:spPr>
        <p:txBody>
          <a:bodyPr>
            <a:noAutofit/>
          </a:bodyPr>
          <a:lstStyle/>
          <a:p>
            <a:r>
              <a:rPr lang="en-US" sz="4000" dirty="0" err="1" smtClean="0">
                <a:latin typeface="+mj-lt"/>
              </a:rPr>
              <a:t>Duchenne</a:t>
            </a:r>
            <a:r>
              <a:rPr lang="en-US" sz="4000" dirty="0" smtClean="0">
                <a:latin typeface="+mj-lt"/>
              </a:rPr>
              <a:t> Muscular Dystrophy</a:t>
            </a:r>
            <a:endParaRPr lang="en-US" sz="4000" dirty="0">
              <a:latin typeface="+mj-lt"/>
            </a:endParaRPr>
          </a:p>
        </p:txBody>
      </p:sp>
      <p:pic>
        <p:nvPicPr>
          <p:cNvPr id="3074" name="Picture 2" descr="http://www.neurosurgeryresident.net/Mus.%20Muscular,%20Neuromuscular%20disorders/Mus5a.%20Duchenne%20muscular%20dystrophy%2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9981" l="0" r="99711"/>
                    </a14:imgEffect>
                  </a14:imgLayer>
                </a14:imgProps>
              </a:ext>
              <a:ext uri="{28A0092B-C50C-407E-A947-70E740481C1C}">
                <a14:useLocalDpi xmlns:a14="http://schemas.microsoft.com/office/drawing/2010/main" val="0"/>
              </a:ext>
            </a:extLst>
          </a:blip>
          <a:srcRect l="56536" t="17380" b="33393"/>
          <a:stretch/>
        </p:blipFill>
        <p:spPr bwMode="auto">
          <a:xfrm>
            <a:off x="6324599" y="762000"/>
            <a:ext cx="2552651" cy="431237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100000" l="19323" r="72510"/>
                    </a14:imgEffect>
                  </a14:imgLayer>
                </a14:imgProps>
              </a:ext>
              <a:ext uri="{28A0092B-C50C-407E-A947-70E740481C1C}">
                <a14:useLocalDpi xmlns:a14="http://schemas.microsoft.com/office/drawing/2010/main" val="0"/>
              </a:ext>
            </a:extLst>
          </a:blip>
          <a:srcRect l="17515" t="73024" r="55220"/>
          <a:stretch/>
        </p:blipFill>
        <p:spPr bwMode="auto">
          <a:xfrm>
            <a:off x="228600" y="1676400"/>
            <a:ext cx="1813180" cy="267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333" b="90000" l="9960" r="54980"/>
                    </a14:imgEffect>
                  </a14:imgLayer>
                </a14:imgProps>
              </a:ext>
              <a:ext uri="{28A0092B-C50C-407E-A947-70E740481C1C}">
                <a14:useLocalDpi xmlns:a14="http://schemas.microsoft.com/office/drawing/2010/main" val="0"/>
              </a:ext>
            </a:extLst>
          </a:blip>
          <a:srcRect l="33467" t="16892" r="45069" b="31248"/>
          <a:stretch/>
        </p:blipFill>
        <p:spPr bwMode="auto">
          <a:xfrm>
            <a:off x="4980552" y="1981200"/>
            <a:ext cx="1143253" cy="41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4000" b="90000" l="398" r="24502"/>
                    </a14:imgEffect>
                  </a14:imgLayer>
                </a14:imgProps>
              </a:ext>
              <a:ext uri="{28A0092B-C50C-407E-A947-70E740481C1C}">
                <a14:useLocalDpi xmlns:a14="http://schemas.microsoft.com/office/drawing/2010/main" val="0"/>
              </a:ext>
            </a:extLst>
          </a:blip>
          <a:srcRect t="27352" r="71736" b="33619"/>
          <a:stretch/>
        </p:blipFill>
        <p:spPr bwMode="auto">
          <a:xfrm>
            <a:off x="3474403" y="1531002"/>
            <a:ext cx="1440160" cy="297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73685" b="97076" l="48993" r="70470"/>
                    </a14:imgEffect>
                  </a14:imgLayer>
                </a14:imgProps>
              </a:ext>
              <a:ext uri="{28A0092B-C50C-407E-A947-70E740481C1C}">
                <a14:useLocalDpi xmlns:a14="http://schemas.microsoft.com/office/drawing/2010/main" val="0"/>
              </a:ext>
            </a:extLst>
          </a:blip>
          <a:srcRect l="50438" t="72875" r="26846" b="2183"/>
          <a:stretch/>
        </p:blipFill>
        <p:spPr bwMode="auto">
          <a:xfrm>
            <a:off x="1600200" y="2676775"/>
            <a:ext cx="1893253" cy="31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40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ealthandfitnesstalk.com/wp-content/uploads/2013/07/Duchenne-muscular-dystroph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5400" y="228600"/>
            <a:ext cx="5867400" cy="614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142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1" y="0"/>
            <a:ext cx="9144000" cy="5791200"/>
          </a:xfrm>
          <a:prstGeom prst="rect">
            <a:avLst/>
          </a:prstGeom>
          <a:noFill/>
          <a:ln w="9525">
            <a:noFill/>
            <a:miter lim="800000"/>
            <a:headEnd/>
            <a:tailEnd/>
          </a:ln>
        </p:spPr>
      </p:pic>
      <p:cxnSp>
        <p:nvCxnSpPr>
          <p:cNvPr id="4" name="Straight Arrow Connector 3"/>
          <p:cNvCxnSpPr/>
          <p:nvPr/>
        </p:nvCxnSpPr>
        <p:spPr>
          <a:xfrm flipV="1">
            <a:off x="5113542" y="1196752"/>
            <a:ext cx="432048" cy="64807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033420" y="2132856"/>
            <a:ext cx="1440160" cy="1440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43400" y="3438173"/>
            <a:ext cx="2827834" cy="2247246"/>
          </a:xfrm>
          <a:custGeom>
            <a:avLst/>
            <a:gdLst>
              <a:gd name="connsiteX0" fmla="*/ 0 w 1546690"/>
              <a:gd name="connsiteY0" fmla="*/ 792088 h 1584176"/>
              <a:gd name="connsiteX1" fmla="*/ 773345 w 1546690"/>
              <a:gd name="connsiteY1" fmla="*/ 0 h 1584176"/>
              <a:gd name="connsiteX2" fmla="*/ 1546690 w 1546690"/>
              <a:gd name="connsiteY2" fmla="*/ 792088 h 1584176"/>
              <a:gd name="connsiteX3" fmla="*/ 773345 w 1546690"/>
              <a:gd name="connsiteY3" fmla="*/ 1584176 h 1584176"/>
              <a:gd name="connsiteX4" fmla="*/ 0 w 1546690"/>
              <a:gd name="connsiteY4" fmla="*/ 792088 h 1584176"/>
              <a:gd name="connsiteX0" fmla="*/ 0 w 2603133"/>
              <a:gd name="connsiteY0" fmla="*/ 2210355 h 2340746"/>
              <a:gd name="connsiteX1" fmla="*/ 1829788 w 2603133"/>
              <a:gd name="connsiteY1" fmla="*/ 51106 h 2340746"/>
              <a:gd name="connsiteX2" fmla="*/ 2603133 w 2603133"/>
              <a:gd name="connsiteY2" fmla="*/ 843194 h 2340746"/>
              <a:gd name="connsiteX3" fmla="*/ 1829788 w 2603133"/>
              <a:gd name="connsiteY3" fmla="*/ 1635282 h 2340746"/>
              <a:gd name="connsiteX4" fmla="*/ 0 w 2603133"/>
              <a:gd name="connsiteY4" fmla="*/ 2210355 h 2340746"/>
              <a:gd name="connsiteX0" fmla="*/ 1720 w 2604853"/>
              <a:gd name="connsiteY0" fmla="*/ 2210355 h 2366530"/>
              <a:gd name="connsiteX1" fmla="*/ 1831508 w 2604853"/>
              <a:gd name="connsiteY1" fmla="*/ 51106 h 2366530"/>
              <a:gd name="connsiteX2" fmla="*/ 2604853 w 2604853"/>
              <a:gd name="connsiteY2" fmla="*/ 843194 h 2366530"/>
              <a:gd name="connsiteX3" fmla="*/ 1831508 w 2604853"/>
              <a:gd name="connsiteY3" fmla="*/ 1635282 h 2366530"/>
              <a:gd name="connsiteX4" fmla="*/ 1505001 w 2604853"/>
              <a:gd name="connsiteY4" fmla="*/ 2135139 h 2366530"/>
              <a:gd name="connsiteX5" fmla="*/ 1720 w 2604853"/>
              <a:gd name="connsiteY5" fmla="*/ 2210355 h 2366530"/>
              <a:gd name="connsiteX0" fmla="*/ 1720 w 2604853"/>
              <a:gd name="connsiteY0" fmla="*/ 2210355 h 2366530"/>
              <a:gd name="connsiteX1" fmla="*/ 1831508 w 2604853"/>
              <a:gd name="connsiteY1" fmla="*/ 51106 h 2366530"/>
              <a:gd name="connsiteX2" fmla="*/ 2604853 w 2604853"/>
              <a:gd name="connsiteY2" fmla="*/ 843194 h 2366530"/>
              <a:gd name="connsiteX3" fmla="*/ 1991306 w 2604853"/>
              <a:gd name="connsiteY3" fmla="*/ 1786202 h 2366530"/>
              <a:gd name="connsiteX4" fmla="*/ 1505001 w 2604853"/>
              <a:gd name="connsiteY4" fmla="*/ 2135139 h 2366530"/>
              <a:gd name="connsiteX5" fmla="*/ 1720 w 2604853"/>
              <a:gd name="connsiteY5" fmla="*/ 2210355 h 2366530"/>
              <a:gd name="connsiteX0" fmla="*/ 7816 w 2613766"/>
              <a:gd name="connsiteY0" fmla="*/ 2136146 h 2286403"/>
              <a:gd name="connsiteX1" fmla="*/ 2237099 w 2613766"/>
              <a:gd name="connsiteY1" fmla="*/ 56796 h 2286403"/>
              <a:gd name="connsiteX2" fmla="*/ 2610949 w 2613766"/>
              <a:gd name="connsiteY2" fmla="*/ 768985 h 2286403"/>
              <a:gd name="connsiteX3" fmla="*/ 1997402 w 2613766"/>
              <a:gd name="connsiteY3" fmla="*/ 1711993 h 2286403"/>
              <a:gd name="connsiteX4" fmla="*/ 1511097 w 2613766"/>
              <a:gd name="connsiteY4" fmla="*/ 2060930 h 2286403"/>
              <a:gd name="connsiteX5" fmla="*/ 7816 w 2613766"/>
              <a:gd name="connsiteY5" fmla="*/ 2136146 h 2286403"/>
              <a:gd name="connsiteX0" fmla="*/ 7816 w 2868401"/>
              <a:gd name="connsiteY0" fmla="*/ 2164496 h 2314753"/>
              <a:gd name="connsiteX1" fmla="*/ 2237099 w 2868401"/>
              <a:gd name="connsiteY1" fmla="*/ 85146 h 2314753"/>
              <a:gd name="connsiteX2" fmla="*/ 2868401 w 2868401"/>
              <a:gd name="connsiteY2" fmla="*/ 628659 h 2314753"/>
              <a:gd name="connsiteX3" fmla="*/ 1997402 w 2868401"/>
              <a:gd name="connsiteY3" fmla="*/ 1740343 h 2314753"/>
              <a:gd name="connsiteX4" fmla="*/ 1511097 w 2868401"/>
              <a:gd name="connsiteY4" fmla="*/ 2089280 h 2314753"/>
              <a:gd name="connsiteX5" fmla="*/ 7816 w 2868401"/>
              <a:gd name="connsiteY5" fmla="*/ 2164496 h 2314753"/>
              <a:gd name="connsiteX0" fmla="*/ 6739 w 2867324"/>
              <a:gd name="connsiteY0" fmla="*/ 2164496 h 2323855"/>
              <a:gd name="connsiteX1" fmla="*/ 2236022 w 2867324"/>
              <a:gd name="connsiteY1" fmla="*/ 85146 h 2323855"/>
              <a:gd name="connsiteX2" fmla="*/ 2867324 w 2867324"/>
              <a:gd name="connsiteY2" fmla="*/ 628659 h 2323855"/>
              <a:gd name="connsiteX3" fmla="*/ 1996325 w 2867324"/>
              <a:gd name="connsiteY3" fmla="*/ 1740343 h 2323855"/>
              <a:gd name="connsiteX4" fmla="*/ 1554408 w 2867324"/>
              <a:gd name="connsiteY4" fmla="*/ 2115913 h 2323855"/>
              <a:gd name="connsiteX5" fmla="*/ 6739 w 2867324"/>
              <a:gd name="connsiteY5" fmla="*/ 2164496 h 2323855"/>
              <a:gd name="connsiteX0" fmla="*/ 7228 w 2770159"/>
              <a:gd name="connsiteY0" fmla="*/ 1937014 h 2183781"/>
              <a:gd name="connsiteX1" fmla="*/ 2138857 w 2770159"/>
              <a:gd name="connsiteY1" fmla="*/ 70728 h 2183781"/>
              <a:gd name="connsiteX2" fmla="*/ 2770159 w 2770159"/>
              <a:gd name="connsiteY2" fmla="*/ 614241 h 2183781"/>
              <a:gd name="connsiteX3" fmla="*/ 1899160 w 2770159"/>
              <a:gd name="connsiteY3" fmla="*/ 1725925 h 2183781"/>
              <a:gd name="connsiteX4" fmla="*/ 1457243 w 2770159"/>
              <a:gd name="connsiteY4" fmla="*/ 2101495 h 2183781"/>
              <a:gd name="connsiteX5" fmla="*/ 7228 w 2770159"/>
              <a:gd name="connsiteY5" fmla="*/ 1937014 h 2183781"/>
              <a:gd name="connsiteX0" fmla="*/ 64903 w 2827834"/>
              <a:gd name="connsiteY0" fmla="*/ 1937014 h 2231512"/>
              <a:gd name="connsiteX1" fmla="*/ 2196532 w 2827834"/>
              <a:gd name="connsiteY1" fmla="*/ 70728 h 2231512"/>
              <a:gd name="connsiteX2" fmla="*/ 2827834 w 2827834"/>
              <a:gd name="connsiteY2" fmla="*/ 614241 h 2231512"/>
              <a:gd name="connsiteX3" fmla="*/ 1956835 w 2827834"/>
              <a:gd name="connsiteY3" fmla="*/ 1725925 h 2231512"/>
              <a:gd name="connsiteX4" fmla="*/ 1514918 w 2827834"/>
              <a:gd name="connsiteY4" fmla="*/ 2101495 h 2231512"/>
              <a:gd name="connsiteX5" fmla="*/ 636027 w 2827834"/>
              <a:gd name="connsiteY5" fmla="*/ 2225782 h 2231512"/>
              <a:gd name="connsiteX6" fmla="*/ 64903 w 2827834"/>
              <a:gd name="connsiteY6" fmla="*/ 1937014 h 2231512"/>
              <a:gd name="connsiteX0" fmla="*/ 64903 w 2827834"/>
              <a:gd name="connsiteY0" fmla="*/ 1937014 h 2238807"/>
              <a:gd name="connsiteX1" fmla="*/ 2196532 w 2827834"/>
              <a:gd name="connsiteY1" fmla="*/ 70728 h 2238807"/>
              <a:gd name="connsiteX2" fmla="*/ 2827834 w 2827834"/>
              <a:gd name="connsiteY2" fmla="*/ 614241 h 2238807"/>
              <a:gd name="connsiteX3" fmla="*/ 1956835 w 2827834"/>
              <a:gd name="connsiteY3" fmla="*/ 1725925 h 2238807"/>
              <a:gd name="connsiteX4" fmla="*/ 1550428 w 2827834"/>
              <a:gd name="connsiteY4" fmla="*/ 2163639 h 2238807"/>
              <a:gd name="connsiteX5" fmla="*/ 636027 w 2827834"/>
              <a:gd name="connsiteY5" fmla="*/ 2225782 h 2238807"/>
              <a:gd name="connsiteX6" fmla="*/ 64903 w 2827834"/>
              <a:gd name="connsiteY6" fmla="*/ 1937014 h 2238807"/>
              <a:gd name="connsiteX0" fmla="*/ 64903 w 2827834"/>
              <a:gd name="connsiteY0" fmla="*/ 1937014 h 2247246"/>
              <a:gd name="connsiteX1" fmla="*/ 2196532 w 2827834"/>
              <a:gd name="connsiteY1" fmla="*/ 70728 h 2247246"/>
              <a:gd name="connsiteX2" fmla="*/ 2827834 w 2827834"/>
              <a:gd name="connsiteY2" fmla="*/ 614241 h 2247246"/>
              <a:gd name="connsiteX3" fmla="*/ 1956835 w 2827834"/>
              <a:gd name="connsiteY3" fmla="*/ 1725925 h 2247246"/>
              <a:gd name="connsiteX4" fmla="*/ 1275220 w 2827834"/>
              <a:gd name="connsiteY4" fmla="*/ 2190272 h 2247246"/>
              <a:gd name="connsiteX5" fmla="*/ 636027 w 2827834"/>
              <a:gd name="connsiteY5" fmla="*/ 2225782 h 2247246"/>
              <a:gd name="connsiteX6" fmla="*/ 64903 w 2827834"/>
              <a:gd name="connsiteY6" fmla="*/ 1937014 h 224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834" h="2247246">
                <a:moveTo>
                  <a:pt x="64903" y="1937014"/>
                </a:moveTo>
                <a:cubicBezTo>
                  <a:pt x="324987" y="1577838"/>
                  <a:pt x="1736044" y="291190"/>
                  <a:pt x="2196532" y="70728"/>
                </a:cubicBezTo>
                <a:cubicBezTo>
                  <a:pt x="2657020" y="-149734"/>
                  <a:pt x="2827834" y="176783"/>
                  <a:pt x="2827834" y="614241"/>
                </a:cubicBezTo>
                <a:cubicBezTo>
                  <a:pt x="2827834" y="1051699"/>
                  <a:pt x="2215604" y="1463253"/>
                  <a:pt x="1956835" y="1725925"/>
                </a:cubicBezTo>
                <a:cubicBezTo>
                  <a:pt x="1698066" y="1988597"/>
                  <a:pt x="1496834" y="2114361"/>
                  <a:pt x="1275220" y="2190272"/>
                </a:cubicBezTo>
                <a:cubicBezTo>
                  <a:pt x="1053606" y="2266183"/>
                  <a:pt x="877696" y="2253195"/>
                  <a:pt x="636027" y="2225782"/>
                </a:cubicBezTo>
                <a:cubicBezTo>
                  <a:pt x="394358" y="2198369"/>
                  <a:pt x="-195181" y="2296190"/>
                  <a:pt x="64903" y="193701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 y="5791200"/>
            <a:ext cx="9133151" cy="1015663"/>
          </a:xfrm>
          <a:prstGeom prst="rect">
            <a:avLst/>
          </a:prstGeom>
        </p:spPr>
        <p:txBody>
          <a:bodyPr wrap="square">
            <a:spAutoFit/>
          </a:bodyPr>
          <a:lstStyle/>
          <a:p>
            <a:r>
              <a:rPr lang="en-US" sz="2000" b="1" dirty="0" err="1"/>
              <a:t>Duchenne</a:t>
            </a:r>
            <a:r>
              <a:rPr lang="en-US" sz="2000" b="1" dirty="0"/>
              <a:t> muscular dystrophy showing variations in muscle fiber size (red circle), increased </a:t>
            </a:r>
            <a:r>
              <a:rPr lang="en-US" sz="2000" b="1" dirty="0" err="1"/>
              <a:t>endomysial</a:t>
            </a:r>
            <a:r>
              <a:rPr lang="en-US" sz="2000" b="1" dirty="0"/>
              <a:t> fibrous connective tissue (brown arrow), and Basophilic regenerating fibers (yellow circle). </a:t>
            </a:r>
          </a:p>
        </p:txBody>
      </p:sp>
    </p:spTree>
    <p:extLst>
      <p:ext uri="{BB962C8B-B14F-4D97-AF65-F5344CB8AC3E}">
        <p14:creationId xmlns:p14="http://schemas.microsoft.com/office/powerpoint/2010/main" val="24365058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592727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sp>
        <p:nvSpPr>
          <p:cNvPr id="58371" name="Text Box 5"/>
          <p:cNvSpPr txBox="1">
            <a:spLocks noChangeArrowheads="1"/>
          </p:cNvSpPr>
          <p:nvPr/>
        </p:nvSpPr>
        <p:spPr bwMode="auto">
          <a:xfrm>
            <a:off x="467544" y="5517232"/>
            <a:ext cx="3200400" cy="914400"/>
          </a:xfrm>
          <a:prstGeom prst="rect">
            <a:avLst/>
          </a:prstGeom>
          <a:noFill/>
          <a:ln w="9525">
            <a:noFill/>
            <a:miter lim="800000"/>
            <a:headEnd/>
            <a:tailEnd/>
          </a:ln>
        </p:spPr>
        <p:txBody>
          <a:bodyPr>
            <a:spAutoFit/>
          </a:bodyPr>
          <a:lstStyle/>
          <a:p>
            <a:pPr>
              <a:spcBef>
                <a:spcPct val="50000"/>
              </a:spcBef>
            </a:pPr>
            <a:r>
              <a:rPr lang="en-US" sz="5400" b="1" dirty="0">
                <a:solidFill>
                  <a:srgbClr val="3333CC"/>
                </a:solidFill>
              </a:rPr>
              <a:t>NORMAL</a:t>
            </a:r>
          </a:p>
        </p:txBody>
      </p:sp>
      <p:sp>
        <p:nvSpPr>
          <p:cNvPr id="58372" name="Text Box 6"/>
          <p:cNvSpPr txBox="1">
            <a:spLocks noChangeArrowheads="1"/>
          </p:cNvSpPr>
          <p:nvPr/>
        </p:nvSpPr>
        <p:spPr bwMode="auto">
          <a:xfrm>
            <a:off x="4644008" y="5085184"/>
            <a:ext cx="3657600" cy="1384995"/>
          </a:xfrm>
          <a:prstGeom prst="rect">
            <a:avLst/>
          </a:prstGeom>
          <a:noFill/>
          <a:ln w="9525">
            <a:noFill/>
            <a:miter lim="800000"/>
            <a:headEnd/>
            <a:tailEnd/>
          </a:ln>
        </p:spPr>
        <p:txBody>
          <a:bodyPr>
            <a:spAutoFit/>
          </a:bodyPr>
          <a:lstStyle/>
          <a:p>
            <a:pPr>
              <a:spcBef>
                <a:spcPct val="50000"/>
              </a:spcBef>
            </a:pPr>
            <a:r>
              <a:rPr lang="en-US" sz="2800" b="1" dirty="0" smtClean="0">
                <a:solidFill>
                  <a:srgbClr val="002060"/>
                </a:solidFill>
              </a:rPr>
              <a:t>DMD; the </a:t>
            </a:r>
            <a:r>
              <a:rPr lang="en-US" sz="2800" b="1" dirty="0" err="1" smtClean="0">
                <a:solidFill>
                  <a:srgbClr val="002060"/>
                </a:solidFill>
              </a:rPr>
              <a:t>dystrophin</a:t>
            </a:r>
            <a:r>
              <a:rPr lang="en-US" sz="2800" b="1" dirty="0" smtClean="0">
                <a:solidFill>
                  <a:srgbClr val="002060"/>
                </a:solidFill>
              </a:rPr>
              <a:t> stain shows protein absence  </a:t>
            </a:r>
            <a:endParaRPr lang="en-US" sz="2800" b="1" dirty="0">
              <a:solidFill>
                <a:srgbClr val="002060"/>
              </a:solidFill>
            </a:endParaRPr>
          </a:p>
        </p:txBody>
      </p:sp>
    </p:spTree>
    <p:extLst>
      <p:ext uri="{BB962C8B-B14F-4D97-AF65-F5344CB8AC3E}">
        <p14:creationId xmlns:p14="http://schemas.microsoft.com/office/powerpoint/2010/main" val="2535126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40" name="Picture 8" descr="BONE039"/>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228600" y="304800"/>
            <a:ext cx="8610600" cy="5087349"/>
          </a:xfrm>
          <a:prstGeom prst="rect">
            <a:avLst/>
          </a:prstGeom>
          <a:noFill/>
        </p:spPr>
      </p:pic>
      <p:sp>
        <p:nvSpPr>
          <p:cNvPr id="2" name="Rectangle 1"/>
          <p:cNvSpPr/>
          <p:nvPr/>
        </p:nvSpPr>
        <p:spPr>
          <a:xfrm>
            <a:off x="228600" y="5509963"/>
            <a:ext cx="8610600" cy="1323439"/>
          </a:xfrm>
          <a:prstGeom prst="rect">
            <a:avLst/>
          </a:prstGeom>
        </p:spPr>
        <p:txBody>
          <a:bodyPr wrap="square">
            <a:spAutoFit/>
          </a:bodyPr>
          <a:lstStyle/>
          <a:p>
            <a:r>
              <a:rPr lang="en-US" sz="2000" b="1" dirty="0"/>
              <a:t>Normal </a:t>
            </a:r>
            <a:r>
              <a:rPr lang="en-US" sz="2000" b="1" dirty="0" err="1"/>
              <a:t>cancellous</a:t>
            </a:r>
            <a:r>
              <a:rPr lang="en-US" sz="2000" b="1" dirty="0"/>
              <a:t> bone as seen under polarized light microscopy, which highlights the lamellar structure. The bony spicules are even, with occasional lacunae containing osteocytes. Cellular marrow is seen between the spicules of bone.</a:t>
            </a:r>
          </a:p>
        </p:txBody>
      </p:sp>
    </p:spTree>
    <p:extLst>
      <p:ext uri="{BB962C8B-B14F-4D97-AF65-F5344CB8AC3E}">
        <p14:creationId xmlns:p14="http://schemas.microsoft.com/office/powerpoint/2010/main" val="2653978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5760" y="2209800"/>
            <a:ext cx="7065640" cy="2514600"/>
          </a:xfrm>
          <a:prstGeom prst="rect">
            <a:avLst/>
          </a:prstGeom>
        </p:spPr>
        <p:txBody>
          <a:bodyPr/>
          <a:lstStyle>
            <a:lvl1pPr algn="ctr" defTabSz="914400" rtl="0" eaLnBrk="1" latinLnBrk="0" hangingPunct="1">
              <a:spcBef>
                <a:spcPct val="0"/>
              </a:spcBef>
              <a:buNone/>
              <a:defRPr lang="bs-Latn-BA" sz="5400" b="1" kern="1200" dirty="0">
                <a:ln>
                  <a:noFill/>
                </a:ln>
                <a:solidFill>
                  <a:srgbClr val="2B2C31"/>
                </a:solidFill>
                <a:latin typeface="Microsoft New Tai Lue" pitchFamily="34" charset="0"/>
                <a:ea typeface="+mj-ea"/>
                <a:cs typeface="Microsoft New Tai Lue" pitchFamily="34" charset="0"/>
              </a:defRPr>
            </a:lvl1pPr>
          </a:lstStyle>
          <a:p>
            <a:pPr algn="l"/>
            <a:endParaRPr lang="en-US" sz="3600" dirty="0" smtClean="0"/>
          </a:p>
          <a:p>
            <a:pPr algn="l"/>
            <a:r>
              <a:rPr lang="en-US" sz="3600" dirty="0" smtClean="0"/>
              <a:t>Answer on Case 7:</a:t>
            </a:r>
          </a:p>
          <a:p>
            <a:pPr algn="l"/>
            <a:endParaRPr lang="en-US" sz="3600" dirty="0"/>
          </a:p>
          <a:p>
            <a:pPr algn="l"/>
            <a:r>
              <a:rPr lang="en-US" sz="3600" dirty="0" err="1" smtClean="0"/>
              <a:t>Duchenne</a:t>
            </a:r>
            <a:r>
              <a:rPr lang="en-US" sz="3600" dirty="0" smtClean="0"/>
              <a:t> Muscular Dystrophy</a:t>
            </a:r>
            <a:endParaRPr lang="en-US" sz="3600" dirty="0"/>
          </a:p>
        </p:txBody>
      </p:sp>
    </p:spTree>
    <p:extLst>
      <p:ext uri="{BB962C8B-B14F-4D97-AF65-F5344CB8AC3E}">
        <p14:creationId xmlns:p14="http://schemas.microsoft.com/office/powerpoint/2010/main" val="6218207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Case no.8</a:t>
            </a:r>
            <a:endParaRPr lang="en-US" sz="5000" dirty="0"/>
          </a:p>
        </p:txBody>
      </p:sp>
    </p:spTree>
    <p:extLst>
      <p:ext uri="{BB962C8B-B14F-4D97-AF65-F5344CB8AC3E}">
        <p14:creationId xmlns:p14="http://schemas.microsoft.com/office/powerpoint/2010/main" val="1400326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6166050" cy="6001643"/>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uFillTx/>
                <a:latin typeface="Calibri"/>
              </a:rPr>
              <a:t>Physical 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uFillTx/>
                <a:latin typeface="Calibri"/>
              </a:rPr>
              <a:t>Laboratory findings show an increase in </a:t>
            </a:r>
            <a:r>
              <a:rPr lang="en-US" sz="3200" b="0" i="0" u="none" strike="noStrike" kern="1200" cap="none" spc="0" baseline="0" dirty="0" err="1">
                <a:uFillTx/>
                <a:latin typeface="Calibri"/>
              </a:rPr>
              <a:t>creatine</a:t>
            </a:r>
            <a:r>
              <a:rPr lang="en-US" sz="3200" b="0" i="0" u="none" strike="noStrike" kern="1200" cap="none" spc="0" baseline="0" dirty="0">
                <a:uFillTx/>
                <a:latin typeface="Calibri"/>
              </a:rPr>
              <a:t> kinase (10 times the normal). </a:t>
            </a:r>
          </a:p>
        </p:txBody>
      </p:sp>
    </p:spTree>
    <p:extLst>
      <p:ext uri="{BB962C8B-B14F-4D97-AF65-F5344CB8AC3E}">
        <p14:creationId xmlns:p14="http://schemas.microsoft.com/office/powerpoint/2010/main" val="42464881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066800" y="228600"/>
            <a:ext cx="5638800" cy="6034505"/>
          </a:xfrm>
          <a:prstGeom prst="rect">
            <a:avLst/>
          </a:prstGeom>
          <a:noFill/>
        </p:spPr>
      </p:pic>
    </p:spTree>
    <p:extLst>
      <p:ext uri="{BB962C8B-B14F-4D97-AF65-F5344CB8AC3E}">
        <p14:creationId xmlns:p14="http://schemas.microsoft.com/office/powerpoint/2010/main" val="42470570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4068" t="2385" r="4781" b="18841"/>
          <a:stretch/>
        </p:blipFill>
        <p:spPr bwMode="auto">
          <a:xfrm>
            <a:off x="381000" y="228599"/>
            <a:ext cx="4724400" cy="6329399"/>
          </a:xfrm>
          <a:prstGeom prst="rect">
            <a:avLst/>
          </a:prstGeom>
          <a:noFill/>
        </p:spPr>
      </p:pic>
      <p:sp>
        <p:nvSpPr>
          <p:cNvPr id="5" name="Content Placeholder 4"/>
          <p:cNvSpPr>
            <a:spLocks noGrp="1"/>
          </p:cNvSpPr>
          <p:nvPr>
            <p:ph sz="half" idx="4294967295"/>
          </p:nvPr>
        </p:nvSpPr>
        <p:spPr>
          <a:xfrm>
            <a:off x="5181600" y="533400"/>
            <a:ext cx="3781425" cy="5029200"/>
          </a:xfrm>
        </p:spPr>
        <p:txBody>
          <a:bodyPr>
            <a:noAutofit/>
          </a:bodyPr>
          <a:lstStyle/>
          <a:p>
            <a:pPr marL="0" indent="0">
              <a:buNone/>
            </a:pPr>
            <a:r>
              <a:rPr lang="en-US" sz="3600" b="1" dirty="0" smtClean="0">
                <a:solidFill>
                  <a:schemeClr val="tx1"/>
                </a:solidFill>
                <a:latin typeface="+mj-lt"/>
              </a:rPr>
              <a:t>The histologic appearance of muscle shows </a:t>
            </a:r>
            <a:r>
              <a:rPr lang="en-US" sz="3600" b="1" dirty="0" err="1" smtClean="0">
                <a:solidFill>
                  <a:schemeClr val="tx1"/>
                </a:solidFill>
                <a:latin typeface="+mj-lt"/>
              </a:rPr>
              <a:t>perifascicular</a:t>
            </a:r>
            <a:r>
              <a:rPr lang="en-US" sz="3600" b="1" dirty="0" smtClean="0">
                <a:solidFill>
                  <a:schemeClr val="tx1"/>
                </a:solidFill>
                <a:latin typeface="+mj-lt"/>
              </a:rPr>
              <a:t> atrophy of muscle (red arrow) fibers and inflammation (blue arrow).</a:t>
            </a:r>
          </a:p>
          <a:p>
            <a:endParaRPr lang="en-US" sz="3600" b="1" dirty="0">
              <a:solidFill>
                <a:schemeClr val="tx1"/>
              </a:solidFill>
              <a:latin typeface="+mj-lt"/>
            </a:endParaRPr>
          </a:p>
        </p:txBody>
      </p:sp>
      <p:cxnSp>
        <p:nvCxnSpPr>
          <p:cNvPr id="3" name="Straight Arrow Connector 2"/>
          <p:cNvCxnSpPr/>
          <p:nvPr/>
        </p:nvCxnSpPr>
        <p:spPr>
          <a:xfrm>
            <a:off x="1682317" y="3393298"/>
            <a:ext cx="945467"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682317" y="1340768"/>
            <a:ext cx="801451" cy="21602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7231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Answer on Case 8:</a:t>
            </a:r>
            <a:br>
              <a:rPr lang="en-US" sz="4000" dirty="0" smtClean="0"/>
            </a:br>
            <a:r>
              <a:rPr lang="en-US" sz="4000" dirty="0"/>
              <a:t/>
            </a:r>
            <a:br>
              <a:rPr lang="en-US" sz="4000" dirty="0"/>
            </a:br>
            <a:r>
              <a:rPr lang="en-US" sz="4000" dirty="0" err="1" smtClean="0"/>
              <a:t>Dermatomyositis</a:t>
            </a:r>
            <a:endParaRPr lang="en-US" sz="4000" dirty="0"/>
          </a:p>
        </p:txBody>
      </p:sp>
    </p:spTree>
    <p:extLst>
      <p:ext uri="{BB962C8B-B14F-4D97-AF65-F5344CB8AC3E}">
        <p14:creationId xmlns:p14="http://schemas.microsoft.com/office/powerpoint/2010/main" val="39285368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95600"/>
            <a:ext cx="8640960" cy="1143000"/>
          </a:xfrm>
        </p:spPr>
        <p:txBody>
          <a:bodyPr/>
          <a:lstStyle/>
          <a:p>
            <a:r>
              <a:rPr lang="en-US" dirty="0" smtClean="0"/>
              <a:t>- END -</a:t>
            </a:r>
            <a:endParaRPr lang="en-US" dirty="0"/>
          </a:p>
        </p:txBody>
      </p:sp>
    </p:spTree>
    <p:extLst>
      <p:ext uri="{BB962C8B-B14F-4D97-AF65-F5344CB8AC3E}">
        <p14:creationId xmlns:p14="http://schemas.microsoft.com/office/powerpoint/2010/main" val="168709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Gross pathology and histopathology</a:t>
            </a:r>
            <a:endParaRPr lang="en-US" sz="5000" dirty="0"/>
          </a:p>
        </p:txBody>
      </p:sp>
    </p:spTree>
    <p:extLst>
      <p:ext uri="{BB962C8B-B14F-4D97-AF65-F5344CB8AC3E}">
        <p14:creationId xmlns:p14="http://schemas.microsoft.com/office/powerpoint/2010/main" val="3123720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000" dirty="0" smtClean="0"/>
              <a:t>Case no. 1</a:t>
            </a:r>
            <a:endParaRPr lang="en-US" sz="5000" dirty="0"/>
          </a:p>
        </p:txBody>
      </p:sp>
    </p:spTree>
    <p:extLst>
      <p:ext uri="{BB962C8B-B14F-4D97-AF65-F5344CB8AC3E}">
        <p14:creationId xmlns:p14="http://schemas.microsoft.com/office/powerpoint/2010/main" val="1720632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7056784" cy="5486400"/>
          </a:xfrm>
        </p:spPr>
        <p:txBody>
          <a:bodyPr>
            <a:noAutofit/>
          </a:bodyPr>
          <a:lstStyle/>
          <a:p>
            <a:pPr marL="0" indent="0">
              <a:buNone/>
            </a:pPr>
            <a:r>
              <a:rPr lang="en-US" sz="4400" dirty="0" smtClean="0">
                <a:latin typeface="+mj-lt"/>
              </a:rPr>
              <a:t>A 22 years old male presented with localized pain above his right knee joint with recurrent fever. Later on, he developed discharging sinuses from the skin overlying the right knee.                                                What is the most likely </a:t>
            </a:r>
            <a:r>
              <a:rPr lang="en-US" sz="4400" dirty="0" smtClean="0">
                <a:latin typeface="+mj-lt"/>
              </a:rPr>
              <a:t>diagnosis?</a:t>
            </a:r>
            <a:endParaRPr lang="en-US" sz="4400" dirty="0">
              <a:latin typeface="+mj-lt"/>
            </a:endParaRPr>
          </a:p>
        </p:txBody>
      </p:sp>
    </p:spTree>
    <p:extLst>
      <p:ext uri="{BB962C8B-B14F-4D97-AF65-F5344CB8AC3E}">
        <p14:creationId xmlns:p14="http://schemas.microsoft.com/office/powerpoint/2010/main" val="325509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Body-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Human-Body-PowerPoint-Template</Template>
  <TotalTime>207</TotalTime>
  <Words>1775</Words>
  <Application>Microsoft Office PowerPoint</Application>
  <PresentationFormat>On-screen Show (4:3)</PresentationFormat>
  <Paragraphs>131</Paragraphs>
  <Slides>66</Slides>
  <Notes>24</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Human-Body-PowerPoint-Template</vt:lpstr>
      <vt:lpstr>Musculoskeletal Block – Practical Sessions</vt:lpstr>
      <vt:lpstr>Normal anatomy and histology</vt:lpstr>
      <vt:lpstr>PowerPoint Presentation</vt:lpstr>
      <vt:lpstr>PowerPoint Presentation</vt:lpstr>
      <vt:lpstr>PowerPoint Presentation</vt:lpstr>
      <vt:lpstr>PowerPoint Presentation</vt:lpstr>
      <vt:lpstr>Gross pathology and histopathology</vt:lpstr>
      <vt:lpstr>Case no. 1</vt:lpstr>
      <vt:lpstr>PowerPoint Presentation</vt:lpstr>
      <vt:lpstr>PowerPoint Presentation</vt:lpstr>
      <vt:lpstr>PowerPoint Presentation</vt:lpstr>
      <vt:lpstr>PowerPoint Presentation</vt:lpstr>
      <vt:lpstr>Answer for Case 1:  Osteomyelitis</vt:lpstr>
      <vt:lpstr>Case no. 2</vt:lpstr>
      <vt:lpstr>PowerPoint Presentation</vt:lpstr>
      <vt:lpstr>PowerPoint Presentation</vt:lpstr>
      <vt:lpstr>The vertebrae shows a lytic lesion with cavitation and  areas of necrosis.</vt:lpstr>
      <vt:lpstr>PowerPoint Presentation</vt:lpstr>
      <vt:lpstr>Answer on Case 2:  Spinal TB - Potts Disease (Tuberculous osteomyelitis)</vt:lpstr>
      <vt:lpstr>Case no. 3</vt:lpstr>
      <vt:lpstr>PowerPoint Presentation</vt:lpstr>
      <vt:lpstr>Clinical picture of early rheumatoid arthritis</vt:lpstr>
      <vt:lpstr>PowerPoint Presentation</vt:lpstr>
      <vt:lpstr>PowerPoint Presentation</vt:lpstr>
      <vt:lpstr>PowerPoint Presentation</vt:lpstr>
      <vt:lpstr>PowerPoint Presentation</vt:lpstr>
      <vt:lpstr>What is a definition of pannus? What are the serological test that we can do in cases of rheumatoid arthritis?</vt:lpstr>
      <vt:lpstr>Case no. 4</vt:lpstr>
      <vt:lpstr>PowerPoint Presentation</vt:lpstr>
      <vt:lpstr>PowerPoint Presentation</vt:lpstr>
      <vt:lpstr>PowerPoint Presentation</vt:lpstr>
      <vt:lpstr>PowerPoint Presentation</vt:lpstr>
      <vt:lpstr>Answer to Case 4:  Osteoarthritis</vt:lpstr>
      <vt:lpstr>Case no.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Osteochondroma (osteochondroma exostosis)</vt:lpstr>
      <vt:lpstr>Case no. 6</vt:lpstr>
      <vt:lpstr>PowerPoint Presentation</vt:lpstr>
      <vt:lpstr>PowerPoint Presentation</vt:lpstr>
      <vt:lpstr>PowerPoint Presentation</vt:lpstr>
      <vt:lpstr>PowerPoint Presentation</vt:lpstr>
      <vt:lpstr>PowerPoint Presentation</vt:lpstr>
      <vt:lpstr>PowerPoint Presentation</vt:lpstr>
      <vt:lpstr>Answer to Case 6:   Osteosarcoma</vt:lpstr>
      <vt:lpstr>Case no. 7</vt:lpstr>
      <vt:lpstr>PowerPoint Presentation</vt:lpstr>
      <vt:lpstr>PowerPoint Presentation</vt:lpstr>
      <vt:lpstr>Duchenne Muscular Dystrophy</vt:lpstr>
      <vt:lpstr>PowerPoint Presentation</vt:lpstr>
      <vt:lpstr>PowerPoint Presentation</vt:lpstr>
      <vt:lpstr>PowerPoint Presentation</vt:lpstr>
      <vt:lpstr>PowerPoint Presentation</vt:lpstr>
      <vt:lpstr>PowerPoint Presentation</vt:lpstr>
      <vt:lpstr>Case no.8</vt:lpstr>
      <vt:lpstr>PowerPoint Presentation</vt:lpstr>
      <vt:lpstr>PowerPoint Presentation</vt:lpstr>
      <vt:lpstr>PowerPoint Presentation</vt:lpstr>
      <vt:lpstr>Answer on Case 8:  Dermatomyositis</vt:lpstr>
      <vt:lpstr>- END -</vt:lpstr>
    </vt:vector>
  </TitlesOfParts>
  <Company>KKUH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Roxie</dc:creator>
  <cp:lastModifiedBy>Roxie</cp:lastModifiedBy>
  <cp:revision>23</cp:revision>
  <dcterms:created xsi:type="dcterms:W3CDTF">2013-12-03T08:29:42Z</dcterms:created>
  <dcterms:modified xsi:type="dcterms:W3CDTF">2013-12-03T11:57:14Z</dcterms:modified>
</cp:coreProperties>
</file>