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307" r:id="rId3"/>
    <p:sldId id="334" r:id="rId4"/>
    <p:sldId id="362" r:id="rId5"/>
    <p:sldId id="363" r:id="rId6"/>
    <p:sldId id="346" r:id="rId7"/>
    <p:sldId id="367" r:id="rId8"/>
    <p:sldId id="343" r:id="rId9"/>
    <p:sldId id="265" r:id="rId10"/>
    <p:sldId id="269" r:id="rId11"/>
    <p:sldId id="364" r:id="rId12"/>
    <p:sldId id="309" r:id="rId13"/>
    <p:sldId id="274" r:id="rId14"/>
    <p:sldId id="293" r:id="rId15"/>
    <p:sldId id="317" r:id="rId16"/>
    <p:sldId id="338" r:id="rId17"/>
    <p:sldId id="349" r:id="rId18"/>
    <p:sldId id="351" r:id="rId19"/>
    <p:sldId id="327" r:id="rId20"/>
    <p:sldId id="352" r:id="rId21"/>
    <p:sldId id="322" r:id="rId22"/>
    <p:sldId id="321" r:id="rId23"/>
    <p:sldId id="279" r:id="rId24"/>
    <p:sldId id="354" r:id="rId25"/>
    <p:sldId id="329" r:id="rId26"/>
    <p:sldId id="324" r:id="rId27"/>
    <p:sldId id="366" r:id="rId28"/>
    <p:sldId id="281" r:id="rId29"/>
    <p:sldId id="355" r:id="rId30"/>
    <p:sldId id="286" r:id="rId31"/>
    <p:sldId id="325" r:id="rId32"/>
    <p:sldId id="356" r:id="rId33"/>
    <p:sldId id="357" r:id="rId34"/>
    <p:sldId id="358" r:id="rId35"/>
    <p:sldId id="359" r:id="rId36"/>
    <p:sldId id="326" r:id="rId37"/>
    <p:sldId id="368" r:id="rId38"/>
    <p:sldId id="330" r:id="rId39"/>
    <p:sldId id="360" r:id="rId40"/>
    <p:sldId id="331" r:id="rId41"/>
    <p:sldId id="361" r:id="rId42"/>
    <p:sldId id="332" r:id="rId43"/>
    <p:sldId id="365" r:id="rId44"/>
    <p:sldId id="333" r:id="rId45"/>
    <p:sldId id="335" r:id="rId46"/>
    <p:sldId id="336" r:id="rId47"/>
    <p:sldId id="337" r:id="rId48"/>
    <p:sldId id="303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0" autoAdjust="0"/>
    <p:restoredTop sz="94660"/>
  </p:normalViewPr>
  <p:slideViewPr>
    <p:cSldViewPr>
      <p:cViewPr varScale="1">
        <p:scale>
          <a:sx n="66" d="100"/>
          <a:sy n="66" d="100"/>
        </p:scale>
        <p:origin x="-64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8BE3E8-6A20-4B2D-89A0-2A905C2D094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36EC3-F100-457E-A442-C76C58006E4E}">
      <dgm:prSet phldrT="[Text]"/>
      <dgm:spPr/>
      <dgm:t>
        <a:bodyPr/>
        <a:lstStyle/>
        <a:p>
          <a:r>
            <a:rPr lang="en-US" dirty="0" smtClean="0"/>
            <a:t>Oral administration</a:t>
          </a:r>
          <a:endParaRPr lang="en-US" dirty="0"/>
        </a:p>
      </dgm:t>
    </dgm:pt>
    <dgm:pt modelId="{89956AA5-1654-47A0-82EC-421B333AD63F}" type="parTrans" cxnId="{3EEEFB6B-1560-4BED-ACC0-777E9B7550A2}">
      <dgm:prSet/>
      <dgm:spPr/>
      <dgm:t>
        <a:bodyPr/>
        <a:lstStyle/>
        <a:p>
          <a:endParaRPr lang="en-US"/>
        </a:p>
      </dgm:t>
    </dgm:pt>
    <dgm:pt modelId="{70BAD8ED-75E4-4E87-9CBA-89DFDABE3982}" type="sibTrans" cxnId="{3EEEFB6B-1560-4BED-ACC0-777E9B7550A2}">
      <dgm:prSet/>
      <dgm:spPr/>
      <dgm:t>
        <a:bodyPr/>
        <a:lstStyle/>
        <a:p>
          <a:endParaRPr lang="en-US" dirty="0"/>
        </a:p>
      </dgm:t>
    </dgm:pt>
    <dgm:pt modelId="{325EF6C7-2A7F-47F2-B68C-346F176A2E4C}">
      <dgm:prSet phldrT="[Text]"/>
      <dgm:spPr/>
      <dgm:t>
        <a:bodyPr/>
        <a:lstStyle/>
        <a:p>
          <a:r>
            <a:rPr lang="en-US" dirty="0" smtClean="0"/>
            <a:t>Most metabolized in liver (oxidation &amp; conjugation)</a:t>
          </a:r>
          <a:endParaRPr lang="en-US" dirty="0"/>
        </a:p>
      </dgm:t>
    </dgm:pt>
    <dgm:pt modelId="{C2C62B2F-F592-4D4A-AED9-568CF5F7323D}" type="parTrans" cxnId="{0965AFFC-3099-45EA-8ED0-543E7CC80687}">
      <dgm:prSet/>
      <dgm:spPr/>
      <dgm:t>
        <a:bodyPr/>
        <a:lstStyle/>
        <a:p>
          <a:endParaRPr lang="en-US"/>
        </a:p>
      </dgm:t>
    </dgm:pt>
    <dgm:pt modelId="{093260FD-BA22-4402-9DD5-4B8508B4A29D}" type="sibTrans" cxnId="{0965AFFC-3099-45EA-8ED0-543E7CC80687}">
      <dgm:prSet/>
      <dgm:spPr/>
      <dgm:t>
        <a:bodyPr/>
        <a:lstStyle/>
        <a:p>
          <a:endParaRPr lang="en-US" dirty="0"/>
        </a:p>
      </dgm:t>
    </dgm:pt>
    <dgm:pt modelId="{A7729126-CE66-4312-BBF7-1A420FF2FB63}">
      <dgm:prSet/>
      <dgm:spPr/>
      <dgm:t>
        <a:bodyPr/>
        <a:lstStyle/>
        <a:p>
          <a:r>
            <a:rPr lang="en-US" dirty="0" smtClean="0"/>
            <a:t>95% bound to plasma-protein (high bioavailability)</a:t>
          </a:r>
          <a:endParaRPr lang="en-US" dirty="0"/>
        </a:p>
      </dgm:t>
    </dgm:pt>
    <dgm:pt modelId="{EEFF78FF-F6A0-4081-8429-9B372AA91DE4}" type="parTrans" cxnId="{8F54143D-A6E1-4E81-A590-6C9B7793523E}">
      <dgm:prSet/>
      <dgm:spPr/>
      <dgm:t>
        <a:bodyPr/>
        <a:lstStyle/>
        <a:p>
          <a:endParaRPr lang="en-US"/>
        </a:p>
      </dgm:t>
    </dgm:pt>
    <dgm:pt modelId="{751244E9-6255-49AD-B407-E88015C62B72}" type="sibTrans" cxnId="{8F54143D-A6E1-4E81-A590-6C9B7793523E}">
      <dgm:prSet/>
      <dgm:spPr/>
      <dgm:t>
        <a:bodyPr/>
        <a:lstStyle/>
        <a:p>
          <a:endParaRPr lang="en-US" dirty="0"/>
        </a:p>
      </dgm:t>
    </dgm:pt>
    <dgm:pt modelId="{99512A64-F843-4C36-A84D-84F2751E8519}">
      <dgm:prSet/>
      <dgm:spPr/>
      <dgm:t>
        <a:bodyPr/>
        <a:lstStyle/>
        <a:p>
          <a:r>
            <a:rPr lang="en-US" dirty="0" smtClean="0"/>
            <a:t>Most NSAIDs are weak acid (absorbed well in stomach and intestinal mucosa)</a:t>
          </a:r>
        </a:p>
      </dgm:t>
    </dgm:pt>
    <dgm:pt modelId="{6F15E896-43FE-47F5-AB71-D8FBB82E020A}" type="parTrans" cxnId="{56A1444B-CF02-4C31-A15E-B60E3248B6E4}">
      <dgm:prSet/>
      <dgm:spPr/>
      <dgm:t>
        <a:bodyPr/>
        <a:lstStyle/>
        <a:p>
          <a:endParaRPr lang="en-US"/>
        </a:p>
      </dgm:t>
    </dgm:pt>
    <dgm:pt modelId="{D7A5776D-22F6-471D-96DD-2D816EA83B14}" type="sibTrans" cxnId="{56A1444B-CF02-4C31-A15E-B60E3248B6E4}">
      <dgm:prSet/>
      <dgm:spPr/>
      <dgm:t>
        <a:bodyPr/>
        <a:lstStyle/>
        <a:p>
          <a:endParaRPr lang="en-US" dirty="0"/>
        </a:p>
      </dgm:t>
    </dgm:pt>
    <dgm:pt modelId="{3677309C-9CAA-4A8B-B475-11200AAAD512}" type="pres">
      <dgm:prSet presAssocID="{358BE3E8-6A20-4B2D-89A0-2A905C2D09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D04C02-E168-48C2-B7CF-9FAB63DD5D4B}" type="pres">
      <dgm:prSet presAssocID="{1E136EC3-F100-457E-A442-C76C58006E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D5717-4D78-42BC-899F-E417B1045681}" type="pres">
      <dgm:prSet presAssocID="{1E136EC3-F100-457E-A442-C76C58006E4E}" presName="spNode" presStyleCnt="0"/>
      <dgm:spPr/>
    </dgm:pt>
    <dgm:pt modelId="{06AC3939-1072-4C63-AA96-03688256472A}" type="pres">
      <dgm:prSet presAssocID="{70BAD8ED-75E4-4E87-9CBA-89DFDABE3982}" presName="sibTrans" presStyleLbl="sibTrans1D1" presStyleIdx="0" presStyleCnt="4"/>
      <dgm:spPr/>
      <dgm:t>
        <a:bodyPr/>
        <a:lstStyle/>
        <a:p>
          <a:endParaRPr lang="en-US"/>
        </a:p>
      </dgm:t>
    </dgm:pt>
    <dgm:pt modelId="{4A6C0324-A501-43E1-8666-0FA76776590A}" type="pres">
      <dgm:prSet presAssocID="{99512A64-F843-4C36-A84D-84F2751E85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CDDC1-C99F-4811-8152-0806B45941BA}" type="pres">
      <dgm:prSet presAssocID="{99512A64-F843-4C36-A84D-84F2751E8519}" presName="spNode" presStyleCnt="0"/>
      <dgm:spPr/>
    </dgm:pt>
    <dgm:pt modelId="{041A0B21-F6DF-4543-9845-0E8F3CADC98B}" type="pres">
      <dgm:prSet presAssocID="{D7A5776D-22F6-471D-96DD-2D816EA83B1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6CA0270A-B1EC-48C8-9462-A6BE5DFF71B8}" type="pres">
      <dgm:prSet presAssocID="{A7729126-CE66-4312-BBF7-1A420FF2FB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5FE26-7B50-4DA1-A214-F58132C11F1F}" type="pres">
      <dgm:prSet presAssocID="{A7729126-CE66-4312-BBF7-1A420FF2FB63}" presName="spNode" presStyleCnt="0"/>
      <dgm:spPr/>
    </dgm:pt>
    <dgm:pt modelId="{35422269-ACE4-4F85-AF52-A3672B202FAD}" type="pres">
      <dgm:prSet presAssocID="{751244E9-6255-49AD-B407-E88015C62B72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47E3F62-905D-4882-AAD1-1E90047BD67B}" type="pres">
      <dgm:prSet presAssocID="{325EF6C7-2A7F-47F2-B68C-346F176A2E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9F362-5786-4F87-BF39-FB513FB90D3F}" type="pres">
      <dgm:prSet presAssocID="{325EF6C7-2A7F-47F2-B68C-346F176A2E4C}" presName="spNode" presStyleCnt="0"/>
      <dgm:spPr/>
    </dgm:pt>
    <dgm:pt modelId="{DECD1952-120D-4836-8186-5B62113F9FB3}" type="pres">
      <dgm:prSet presAssocID="{093260FD-BA22-4402-9DD5-4B8508B4A29D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49AD9DAA-8945-4F37-906C-958FA2F87120}" type="presOf" srcId="{325EF6C7-2A7F-47F2-B68C-346F176A2E4C}" destId="{247E3F62-905D-4882-AAD1-1E90047BD67B}" srcOrd="0" destOrd="0" presId="urn:microsoft.com/office/officeart/2005/8/layout/cycle5"/>
    <dgm:cxn modelId="{C3A1F0CE-39D5-49F2-992B-A5FEB2ED6781}" type="presOf" srcId="{99512A64-F843-4C36-A84D-84F2751E8519}" destId="{4A6C0324-A501-43E1-8666-0FA76776590A}" srcOrd="0" destOrd="0" presId="urn:microsoft.com/office/officeart/2005/8/layout/cycle5"/>
    <dgm:cxn modelId="{D847D172-9592-4143-9760-FF8A4682D974}" type="presOf" srcId="{D7A5776D-22F6-471D-96DD-2D816EA83B14}" destId="{041A0B21-F6DF-4543-9845-0E8F3CADC98B}" srcOrd="0" destOrd="0" presId="urn:microsoft.com/office/officeart/2005/8/layout/cycle5"/>
    <dgm:cxn modelId="{3EEEFB6B-1560-4BED-ACC0-777E9B7550A2}" srcId="{358BE3E8-6A20-4B2D-89A0-2A905C2D094A}" destId="{1E136EC3-F100-457E-A442-C76C58006E4E}" srcOrd="0" destOrd="0" parTransId="{89956AA5-1654-47A0-82EC-421B333AD63F}" sibTransId="{70BAD8ED-75E4-4E87-9CBA-89DFDABE3982}"/>
    <dgm:cxn modelId="{0965AFFC-3099-45EA-8ED0-543E7CC80687}" srcId="{358BE3E8-6A20-4B2D-89A0-2A905C2D094A}" destId="{325EF6C7-2A7F-47F2-B68C-346F176A2E4C}" srcOrd="3" destOrd="0" parTransId="{C2C62B2F-F592-4D4A-AED9-568CF5F7323D}" sibTransId="{093260FD-BA22-4402-9DD5-4B8508B4A29D}"/>
    <dgm:cxn modelId="{AE244348-5E56-48D8-B448-8F7F82A5A179}" type="presOf" srcId="{70BAD8ED-75E4-4E87-9CBA-89DFDABE3982}" destId="{06AC3939-1072-4C63-AA96-03688256472A}" srcOrd="0" destOrd="0" presId="urn:microsoft.com/office/officeart/2005/8/layout/cycle5"/>
    <dgm:cxn modelId="{56A1444B-CF02-4C31-A15E-B60E3248B6E4}" srcId="{358BE3E8-6A20-4B2D-89A0-2A905C2D094A}" destId="{99512A64-F843-4C36-A84D-84F2751E8519}" srcOrd="1" destOrd="0" parTransId="{6F15E896-43FE-47F5-AB71-D8FBB82E020A}" sibTransId="{D7A5776D-22F6-471D-96DD-2D816EA83B14}"/>
    <dgm:cxn modelId="{E6F327C5-1DBE-4029-B882-2F5B31979448}" type="presOf" srcId="{A7729126-CE66-4312-BBF7-1A420FF2FB63}" destId="{6CA0270A-B1EC-48C8-9462-A6BE5DFF71B8}" srcOrd="0" destOrd="0" presId="urn:microsoft.com/office/officeart/2005/8/layout/cycle5"/>
    <dgm:cxn modelId="{E0BE2A6E-1DF1-4D56-9442-9F30FE885051}" type="presOf" srcId="{358BE3E8-6A20-4B2D-89A0-2A905C2D094A}" destId="{3677309C-9CAA-4A8B-B475-11200AAAD512}" srcOrd="0" destOrd="0" presId="urn:microsoft.com/office/officeart/2005/8/layout/cycle5"/>
    <dgm:cxn modelId="{DFF3B178-04CF-403B-A395-DD0928CA57B2}" type="presOf" srcId="{1E136EC3-F100-457E-A442-C76C58006E4E}" destId="{8BD04C02-E168-48C2-B7CF-9FAB63DD5D4B}" srcOrd="0" destOrd="0" presId="urn:microsoft.com/office/officeart/2005/8/layout/cycle5"/>
    <dgm:cxn modelId="{8F54143D-A6E1-4E81-A590-6C9B7793523E}" srcId="{358BE3E8-6A20-4B2D-89A0-2A905C2D094A}" destId="{A7729126-CE66-4312-BBF7-1A420FF2FB63}" srcOrd="2" destOrd="0" parTransId="{EEFF78FF-F6A0-4081-8429-9B372AA91DE4}" sibTransId="{751244E9-6255-49AD-B407-E88015C62B72}"/>
    <dgm:cxn modelId="{07674EAF-A2AE-487C-A7EE-C29606363246}" type="presOf" srcId="{751244E9-6255-49AD-B407-E88015C62B72}" destId="{35422269-ACE4-4F85-AF52-A3672B202FAD}" srcOrd="0" destOrd="0" presId="urn:microsoft.com/office/officeart/2005/8/layout/cycle5"/>
    <dgm:cxn modelId="{0DFC5C88-531D-4E12-94E4-F343FEFACBF2}" type="presOf" srcId="{093260FD-BA22-4402-9DD5-4B8508B4A29D}" destId="{DECD1952-120D-4836-8186-5B62113F9FB3}" srcOrd="0" destOrd="0" presId="urn:microsoft.com/office/officeart/2005/8/layout/cycle5"/>
    <dgm:cxn modelId="{CC01122D-9D51-4F96-9916-A4EFEE6766E0}" type="presParOf" srcId="{3677309C-9CAA-4A8B-B475-11200AAAD512}" destId="{8BD04C02-E168-48C2-B7CF-9FAB63DD5D4B}" srcOrd="0" destOrd="0" presId="urn:microsoft.com/office/officeart/2005/8/layout/cycle5"/>
    <dgm:cxn modelId="{7320446A-B9C3-4388-9115-36C376E54EA7}" type="presParOf" srcId="{3677309C-9CAA-4A8B-B475-11200AAAD512}" destId="{103D5717-4D78-42BC-899F-E417B1045681}" srcOrd="1" destOrd="0" presId="urn:microsoft.com/office/officeart/2005/8/layout/cycle5"/>
    <dgm:cxn modelId="{55C79535-BE54-4AB6-929E-D3162220D70E}" type="presParOf" srcId="{3677309C-9CAA-4A8B-B475-11200AAAD512}" destId="{06AC3939-1072-4C63-AA96-03688256472A}" srcOrd="2" destOrd="0" presId="urn:microsoft.com/office/officeart/2005/8/layout/cycle5"/>
    <dgm:cxn modelId="{39AB3FE0-DD16-45CB-A13D-74224F599E5B}" type="presParOf" srcId="{3677309C-9CAA-4A8B-B475-11200AAAD512}" destId="{4A6C0324-A501-43E1-8666-0FA76776590A}" srcOrd="3" destOrd="0" presId="urn:microsoft.com/office/officeart/2005/8/layout/cycle5"/>
    <dgm:cxn modelId="{588AE8C0-47E5-4676-8781-F16DDC0FDA70}" type="presParOf" srcId="{3677309C-9CAA-4A8B-B475-11200AAAD512}" destId="{8E7CDDC1-C99F-4811-8152-0806B45941BA}" srcOrd="4" destOrd="0" presId="urn:microsoft.com/office/officeart/2005/8/layout/cycle5"/>
    <dgm:cxn modelId="{6633553F-230C-47A1-91F1-856B36BE3033}" type="presParOf" srcId="{3677309C-9CAA-4A8B-B475-11200AAAD512}" destId="{041A0B21-F6DF-4543-9845-0E8F3CADC98B}" srcOrd="5" destOrd="0" presId="urn:microsoft.com/office/officeart/2005/8/layout/cycle5"/>
    <dgm:cxn modelId="{834E9D07-D709-4FC1-B0A9-64D70186ECC6}" type="presParOf" srcId="{3677309C-9CAA-4A8B-B475-11200AAAD512}" destId="{6CA0270A-B1EC-48C8-9462-A6BE5DFF71B8}" srcOrd="6" destOrd="0" presId="urn:microsoft.com/office/officeart/2005/8/layout/cycle5"/>
    <dgm:cxn modelId="{ECC4DF20-907D-4BAD-92BF-3704894015E9}" type="presParOf" srcId="{3677309C-9CAA-4A8B-B475-11200AAAD512}" destId="{8F75FE26-7B50-4DA1-A214-F58132C11F1F}" srcOrd="7" destOrd="0" presId="urn:microsoft.com/office/officeart/2005/8/layout/cycle5"/>
    <dgm:cxn modelId="{B341AFCE-555F-4BAD-AB9C-23581B11546C}" type="presParOf" srcId="{3677309C-9CAA-4A8B-B475-11200AAAD512}" destId="{35422269-ACE4-4F85-AF52-A3672B202FAD}" srcOrd="8" destOrd="0" presId="urn:microsoft.com/office/officeart/2005/8/layout/cycle5"/>
    <dgm:cxn modelId="{888DBFE8-8B39-4BBA-BD81-FF3C867E4AED}" type="presParOf" srcId="{3677309C-9CAA-4A8B-B475-11200AAAD512}" destId="{247E3F62-905D-4882-AAD1-1E90047BD67B}" srcOrd="9" destOrd="0" presId="urn:microsoft.com/office/officeart/2005/8/layout/cycle5"/>
    <dgm:cxn modelId="{D1DCCEA1-CA9C-481A-BAB9-0464AAC5912D}" type="presParOf" srcId="{3677309C-9CAA-4A8B-B475-11200AAAD512}" destId="{FAB9F362-5786-4F87-BF39-FB513FB90D3F}" srcOrd="10" destOrd="0" presId="urn:microsoft.com/office/officeart/2005/8/layout/cycle5"/>
    <dgm:cxn modelId="{20535974-B42C-4EC1-AD56-4609FCEA097F}" type="presParOf" srcId="{3677309C-9CAA-4A8B-B475-11200AAAD512}" destId="{DECD1952-120D-4836-8186-5B62113F9FB3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04C02-E168-48C2-B7CF-9FAB63DD5D4B}">
      <dsp:nvSpPr>
        <dsp:cNvPr id="0" name=""/>
        <dsp:cNvSpPr/>
      </dsp:nvSpPr>
      <dsp:spPr>
        <a:xfrm>
          <a:off x="3482578" y="261"/>
          <a:ext cx="2178843" cy="1416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Oral administration</a:t>
          </a:r>
          <a:endParaRPr lang="en-US" sz="1600" kern="1200" dirty="0"/>
        </a:p>
      </dsp:txBody>
      <dsp:txXfrm>
        <a:off x="3551714" y="69397"/>
        <a:ext cx="2040571" cy="1277976"/>
      </dsp:txXfrm>
    </dsp:sp>
    <dsp:sp modelId="{06AC3939-1072-4C63-AA96-03688256472A}">
      <dsp:nvSpPr>
        <dsp:cNvPr id="0" name=""/>
        <dsp:cNvSpPr/>
      </dsp:nvSpPr>
      <dsp:spPr>
        <a:xfrm>
          <a:off x="2232385" y="708385"/>
          <a:ext cx="4679228" cy="4679228"/>
        </a:xfrm>
        <a:custGeom>
          <a:avLst/>
          <a:gdLst/>
          <a:ahLst/>
          <a:cxnLst/>
          <a:rect l="0" t="0" r="0" b="0"/>
          <a:pathLst>
            <a:path>
              <a:moveTo>
                <a:pt x="3729755" y="457779"/>
              </a:moveTo>
              <a:arcTo wR="2339614" hR="2339614" stAng="18387232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0324-A501-43E1-8666-0FA76776590A}">
      <dsp:nvSpPr>
        <dsp:cNvPr id="0" name=""/>
        <dsp:cNvSpPr/>
      </dsp:nvSpPr>
      <dsp:spPr>
        <a:xfrm>
          <a:off x="5822192" y="2339875"/>
          <a:ext cx="2178843" cy="1416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Most NSAIDs are weak acid (absorbed well in stomach and intestinal mucosa)</a:t>
          </a:r>
        </a:p>
      </dsp:txBody>
      <dsp:txXfrm>
        <a:off x="5891328" y="2409011"/>
        <a:ext cx="2040571" cy="1277976"/>
      </dsp:txXfrm>
    </dsp:sp>
    <dsp:sp modelId="{041A0B21-F6DF-4543-9845-0E8F3CADC98B}">
      <dsp:nvSpPr>
        <dsp:cNvPr id="0" name=""/>
        <dsp:cNvSpPr/>
      </dsp:nvSpPr>
      <dsp:spPr>
        <a:xfrm>
          <a:off x="2232385" y="708385"/>
          <a:ext cx="4679228" cy="4679228"/>
        </a:xfrm>
        <a:custGeom>
          <a:avLst/>
          <a:gdLst/>
          <a:ahLst/>
          <a:cxnLst/>
          <a:rect l="0" t="0" r="0" b="0"/>
          <a:pathLst>
            <a:path>
              <a:moveTo>
                <a:pt x="4436684" y="3376961"/>
              </a:moveTo>
              <a:arcTo wR="2339614" hR="2339614" stAng="1579199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0270A-B1EC-48C8-9462-A6BE5DFF71B8}">
      <dsp:nvSpPr>
        <dsp:cNvPr id="0" name=""/>
        <dsp:cNvSpPr/>
      </dsp:nvSpPr>
      <dsp:spPr>
        <a:xfrm>
          <a:off x="3482578" y="4679489"/>
          <a:ext cx="2178843" cy="1416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95% bound to plasma-protein (high bioavailability)</a:t>
          </a:r>
          <a:endParaRPr lang="en-US" sz="1600" kern="1200" dirty="0"/>
        </a:p>
      </dsp:txBody>
      <dsp:txXfrm>
        <a:off x="3551714" y="4748625"/>
        <a:ext cx="2040571" cy="1277976"/>
      </dsp:txXfrm>
    </dsp:sp>
    <dsp:sp modelId="{35422269-ACE4-4F85-AF52-A3672B202FAD}">
      <dsp:nvSpPr>
        <dsp:cNvPr id="0" name=""/>
        <dsp:cNvSpPr/>
      </dsp:nvSpPr>
      <dsp:spPr>
        <a:xfrm>
          <a:off x="2232385" y="708385"/>
          <a:ext cx="4679228" cy="4679228"/>
        </a:xfrm>
        <a:custGeom>
          <a:avLst/>
          <a:gdLst/>
          <a:ahLst/>
          <a:cxnLst/>
          <a:rect l="0" t="0" r="0" b="0"/>
          <a:pathLst>
            <a:path>
              <a:moveTo>
                <a:pt x="949472" y="4221448"/>
              </a:moveTo>
              <a:arcTo wR="2339614" hR="2339614" stAng="7587232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E3F62-905D-4882-AAD1-1E90047BD67B}">
      <dsp:nvSpPr>
        <dsp:cNvPr id="0" name=""/>
        <dsp:cNvSpPr/>
      </dsp:nvSpPr>
      <dsp:spPr>
        <a:xfrm>
          <a:off x="1142963" y="2339875"/>
          <a:ext cx="2178843" cy="1416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Most metabolized in liver (oxidation &amp; conjugation)</a:t>
          </a:r>
          <a:endParaRPr lang="en-US" sz="1600" kern="1200" dirty="0"/>
        </a:p>
      </dsp:txBody>
      <dsp:txXfrm>
        <a:off x="1212099" y="2409011"/>
        <a:ext cx="2040571" cy="1277976"/>
      </dsp:txXfrm>
    </dsp:sp>
    <dsp:sp modelId="{DECD1952-120D-4836-8186-5B62113F9FB3}">
      <dsp:nvSpPr>
        <dsp:cNvPr id="0" name=""/>
        <dsp:cNvSpPr/>
      </dsp:nvSpPr>
      <dsp:spPr>
        <a:xfrm>
          <a:off x="2232385" y="708385"/>
          <a:ext cx="4679228" cy="4679228"/>
        </a:xfrm>
        <a:custGeom>
          <a:avLst/>
          <a:gdLst/>
          <a:ahLst/>
          <a:cxnLst/>
          <a:rect l="0" t="0" r="0" b="0"/>
          <a:pathLst>
            <a:path>
              <a:moveTo>
                <a:pt x="242543" y="1302267"/>
              </a:moveTo>
              <a:arcTo wR="2339614" hR="2339614" stAng="12379199" swAng="163356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235060-59D1-469D-A46E-217F85D89B69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CCD1BD7-EBFF-416A-AAFF-D815A01F6A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51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ancerweb.ncl.ac.uk/cgi-bin/omd?surgery" TargetMode="External"/><Relationship Id="rId3" Type="http://schemas.openxmlformats.org/officeDocument/2006/relationships/hyperlink" Target="http://cancerweb.ncl.ac.uk/omd/contents/procedure.html" TargetMode="External"/><Relationship Id="rId7" Type="http://schemas.openxmlformats.org/officeDocument/2006/relationships/hyperlink" Target="http://cancerweb.ncl.ac.uk/cgi-bin/omd?abdominal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ancerweb.ncl.ac.uk/cgi-bin/omd?term" TargetMode="External"/><Relationship Id="rId5" Type="http://schemas.openxmlformats.org/officeDocument/2006/relationships/hyperlink" Target="http://cancerweb.ncl.ac.uk/cgi-bin/omd?General" TargetMode="External"/><Relationship Id="rId4" Type="http://schemas.openxmlformats.org/officeDocument/2006/relationships/hyperlink" Target="http://cancerweb.ncl.ac.uk/omd/contents/surgery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237D63-03B9-429B-A9F4-30F85E884866}" type="slidenum">
              <a:rPr lang="ar-SA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BA9E90-7022-409C-B529-56EC788331A7}" type="slidenum">
              <a:rPr lang="ar-SA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-SA" smtClean="0">
                <a:cs typeface="Times New Roman" pitchFamily="18" charset="0"/>
              </a:rPr>
              <a:t>&lt;</a:t>
            </a:r>
            <a:r>
              <a:rPr lang="en-US" smtClean="0">
                <a:cs typeface="Times New Roman" pitchFamily="18" charset="0"/>
                <a:hlinkClick r:id="rId3"/>
              </a:rPr>
              <a:t>procedure</a:t>
            </a:r>
            <a:r>
              <a:rPr lang="ar-SA" smtClean="0">
                <a:cs typeface="Times New Roman" pitchFamily="18" charset="0"/>
              </a:rPr>
              <a:t>, </a:t>
            </a:r>
            <a:r>
              <a:rPr lang="en-US" smtClean="0">
                <a:cs typeface="Times New Roman" pitchFamily="18" charset="0"/>
                <a:hlinkClick r:id="rId4"/>
              </a:rPr>
              <a:t>surgery</a:t>
            </a:r>
            <a:r>
              <a:rPr lang="ar-SA" smtClean="0">
                <a:cs typeface="Times New Roman" pitchFamily="18" charset="0"/>
              </a:rPr>
              <a:t>&gt; </a:t>
            </a:r>
            <a:r>
              <a:rPr lang="en-US" smtClean="0">
                <a:cs typeface="Times New Roman" pitchFamily="18" charset="0"/>
                <a:hlinkClick r:id="rId5"/>
              </a:rPr>
              <a:t>General</a:t>
            </a:r>
            <a:r>
              <a:rPr lang="ar-SA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  <a:hlinkClick r:id="rId6"/>
              </a:rPr>
              <a:t>term</a:t>
            </a:r>
            <a:r>
              <a:rPr lang="ar-SA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</a:rPr>
              <a:t>for</a:t>
            </a:r>
            <a:r>
              <a:rPr lang="ar-SA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  <a:hlinkClick r:id="rId7"/>
              </a:rPr>
              <a:t>abdominal</a:t>
            </a:r>
            <a:r>
              <a:rPr lang="ar-SA" smtClean="0">
                <a:cs typeface="Times New Roman" pitchFamily="18" charset="0"/>
              </a:rPr>
              <a:t> </a:t>
            </a:r>
            <a:r>
              <a:rPr lang="en-US" smtClean="0">
                <a:cs typeface="Times New Roman" pitchFamily="18" charset="0"/>
                <a:hlinkClick r:id="rId8"/>
              </a:rPr>
              <a:t>surgery</a:t>
            </a:r>
            <a:r>
              <a:rPr lang="ar-SA" smtClean="0"/>
              <a:t> </a:t>
            </a: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1B038-B8E8-4587-8059-7D6239E8558D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F14A9-2BBE-4538-BF46-4AADE622E8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0CED-86E2-4DD3-B839-F10FAC94E282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3B73D-98FE-43B4-B33B-5A9DD6C1C9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FEFE8-1DB7-44E3-9D7D-46D7CE8403DF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71C6-C9DE-450E-B5A7-49A9298022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E0046-62BD-4BA9-BFB6-EA18041BA0C7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CCF86-ED55-43C4-B62C-9A57DB1CE3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E33E-85BB-4363-8DA2-91440A5CC09A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28BC6-3B82-425B-B216-9471212610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3396BC-1A47-4225-81D9-3A9C61D3A649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61022-BF73-4823-8753-81294BFB67A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4608E-691B-49BB-BD5A-1A93C125D5A4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B6A82-AEEE-4E9F-8B7A-E918B327CF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5EB43-F975-4DBF-844B-7B00E247DC39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C371-EB73-4ED5-9C63-C663B992B9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90F11-8464-4541-BA0E-F169DECDF843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BBE9-4022-47FF-8B87-56E6C1D491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C8FDF7-92C0-407B-B6DF-AB5229A20095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6515-35EB-45F5-B408-3BACECF5F5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52E1-1894-420E-91BB-78AF5A14AD5D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5BAE4-E2B9-40BD-A2C0-340C6D363B3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A62186-4B0B-4D5A-BE01-FFE9AC07C2E5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04E41-7580-4066-A258-12DB4E7A5F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C406BF9-BB91-4528-9EA8-1AEBE1569D1F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74B3-5A23-4C14-AC29-38A8C73132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C7EE49-46FB-426A-A7A6-7FA665A7D1CA}" type="datetimeFigureOut">
              <a:rPr lang="en-US"/>
              <a:pPr>
                <a:defRPr/>
              </a:pPr>
              <a:t>12/11/2013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BC244943-A610-4C9F-9F1C-3B55797252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86" r:id="rId4"/>
    <p:sldLayoutId id="2147483987" r:id="rId5"/>
    <p:sldLayoutId id="2147483996" r:id="rId6"/>
    <p:sldLayoutId id="2147483988" r:id="rId7"/>
    <p:sldLayoutId id="2147483997" r:id="rId8"/>
    <p:sldLayoutId id="2147483998" r:id="rId9"/>
    <p:sldLayoutId id="2147483989" r:id="rId10"/>
    <p:sldLayoutId id="2147483990" r:id="rId11"/>
    <p:sldLayoutId id="2147483991" r:id="rId12"/>
    <p:sldLayoutId id="214748399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4471A6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2C1DB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CB3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240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Non-steroidal anti-inflammatory drugs</a:t>
            </a:r>
            <a:endParaRPr lang="en-US" dirty="0"/>
          </a:p>
        </p:txBody>
      </p:sp>
      <p:pic>
        <p:nvPicPr>
          <p:cNvPr id="3" name="Picture 3" descr="C:\Users\Mido\AppData\Local\Microsoft\Windows\Temporary Internet Files\Content.IE5\YE162FU6\MCj025022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267200"/>
            <a:ext cx="2087563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0" y="304800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900" cap="none" smtClean="0"/>
              <a:t>ANTIPYRETIC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3657600" cy="47244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4400" dirty="0" smtClean="0">
                <a:solidFill>
                  <a:srgbClr val="948A54"/>
                </a:solidFill>
              </a:rPr>
              <a:t>Drug that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400" dirty="0" smtClean="0">
                <a:solidFill>
                  <a:srgbClr val="948A54"/>
                </a:solidFill>
              </a:rPr>
              <a:t> lower the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elevated </a:t>
            </a:r>
            <a:r>
              <a:rPr lang="en-US" sz="4400" dirty="0" smtClean="0">
                <a:solidFill>
                  <a:srgbClr val="948A54"/>
                </a:solidFill>
              </a:rPr>
              <a:t>body temperature to normal</a:t>
            </a:r>
            <a:r>
              <a:rPr lang="en-US" sz="5400" dirty="0" smtClean="0">
                <a:solidFill>
                  <a:srgbClr val="948A54"/>
                </a:solidFill>
              </a:rPr>
              <a:t>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495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4000" cap="none" smtClean="0"/>
              <a:t>Antiinflammatory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3200" smtClean="0"/>
              <a:t>NSAIDs ↓ components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3200" smtClean="0"/>
              <a:t> of the inflammatory 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en-US" sz="3200" smtClean="0"/>
              <a:t>response → COX-2</a:t>
            </a:r>
            <a:r>
              <a:rPr lang="en-US" sz="2800" smtClean="0"/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sz="3200" smtClean="0"/>
              <a:t>vasodilatation</a:t>
            </a:r>
            <a:r>
              <a:rPr lang="ar-SA" sz="3200" smtClean="0"/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3200" smtClean="0"/>
              <a:t>oedema </a:t>
            </a:r>
            <a:endParaRPr lang="ar-SA" sz="3200" smtClean="0"/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r>
              <a:rPr lang="en-US" sz="3200" smtClean="0"/>
              <a:t>pain</a:t>
            </a:r>
            <a:endParaRPr lang="ar-SA" sz="3200" smtClean="0"/>
          </a:p>
          <a:p>
            <a:endParaRPr 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905000"/>
            <a:ext cx="411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PharmacokineticS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590800"/>
            <a:ext cx="2286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3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" dur="2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28600" y="1524000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b="1" cap="none" dirty="0" smtClean="0">
                <a:solidFill>
                  <a:srgbClr val="FF0000"/>
                </a:solidFill>
              </a:rPr>
              <a:t>THERAPEUTIC USES SHARED BY NS-NSAIDs</a:t>
            </a:r>
          </a:p>
        </p:txBody>
      </p:sp>
      <p:pic>
        <p:nvPicPr>
          <p:cNvPr id="3" name="Picture 4" descr="C:\Users\Mido\AppData\Local\Microsoft\Windows\Temporary Internet Files\Content.IE5\FL6JR4S6\MCj030431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819400"/>
            <a:ext cx="180975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4800" smtClean="0"/>
              <a:t>Fever.</a:t>
            </a:r>
          </a:p>
          <a:p>
            <a:pPr eaLnBrk="1" hangingPunct="1"/>
            <a:r>
              <a:rPr lang="en-US" sz="4800" smtClean="0"/>
              <a:t>Analgesic (Type of pain?)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Headache, Migraine,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600" smtClean="0"/>
              <a:t>Dental pain</a:t>
            </a:r>
          </a:p>
          <a:p>
            <a:pPr eaLnBrk="1" hangingPunct="1"/>
            <a:r>
              <a:rPr lang="en-US" sz="4800" smtClean="0"/>
              <a:t>Common cold.</a:t>
            </a:r>
          </a:p>
          <a:p>
            <a:pPr eaLnBrk="1" hangingPunct="1"/>
            <a:endParaRPr lang="en-US" smtClean="0"/>
          </a:p>
        </p:txBody>
      </p:sp>
      <p:pic>
        <p:nvPicPr>
          <p:cNvPr id="23555" name="Picture 4" descr="C:\Users\Nagwa\AppData\Local\Microsoft\Windows\Temporary Internet Files\Content.IE5\HBDXNUEF\MCj029907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10000"/>
            <a:ext cx="229711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Continue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3200" b="1" smtClean="0"/>
              <a:t>Rheumatic / Rheumatoid arthritis / myositis or other forms of inflammatory conditions.</a:t>
            </a:r>
          </a:p>
          <a:p>
            <a:endParaRPr lang="en-US" sz="3200" smtClean="0"/>
          </a:p>
          <a:p>
            <a:endParaRPr lang="en-US" sz="3200" smtClean="0"/>
          </a:p>
          <a:p>
            <a:endParaRPr lang="en-US" sz="3200" smtClean="0"/>
          </a:p>
          <a:p>
            <a:r>
              <a:rPr lang="en-US" sz="3200" b="1" smtClean="0"/>
              <a:t>Dysmenrrhea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SHARED ADVERSE  EFFECTS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GIT upsets ( nausea, vomiting)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GIT bleeding &amp; ulceration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Bleeding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Hypersensitivity reaction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Inhibition of uterine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smtClean="0">
                <a:solidFill>
                  <a:srgbClr val="0070C0"/>
                </a:solidFill>
              </a:rPr>
              <a:t> 	contraction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Salt &amp; water retention</a:t>
            </a:r>
          </a:p>
          <a:p>
            <a:pPr eaLnBrk="1" hangingPunct="1"/>
            <a:endParaRPr lang="en-US" smtClean="0">
              <a:solidFill>
                <a:srgbClr val="0070C0"/>
              </a:solidFill>
            </a:endParaRP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09800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2286000"/>
            <a:ext cx="3429000" cy="3352800"/>
          </a:xfrm>
          <a:noFill/>
        </p:spPr>
      </p:pic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Adverse renal effects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133600"/>
            <a:ext cx="411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2765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1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2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27656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sz="2100" b="1">
                <a:solidFill>
                  <a:schemeClr val="tx2"/>
                </a:solidFill>
                <a:latin typeface="Century Schoolbook" pitchFamily="18" charset="0"/>
              </a:rPr>
              <a:t>Quiz?</a:t>
            </a:r>
            <a:endParaRPr lang="en-US" sz="3000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762000" y="1752600"/>
            <a:ext cx="5754688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b="1" dirty="0">
                <a:latin typeface="Century Schoolbook" pitchFamily="18" charset="0"/>
              </a:rPr>
              <a:t>Cyclooxygenase-1 and-2 are responsible for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b="1" dirty="0">
                <a:latin typeface="Century Schoolbook" pitchFamily="18" charset="0"/>
              </a:rPr>
              <a:t>(A) The synthesis of prostaglandins from </a:t>
            </a:r>
            <a:r>
              <a:rPr lang="en-US" sz="2400" b="1" dirty="0" err="1">
                <a:latin typeface="Century Schoolbook" pitchFamily="18" charset="0"/>
              </a:rPr>
              <a:t>arachidonate</a:t>
            </a:r>
            <a:endParaRPr lang="en-US" sz="2400" b="1" dirty="0">
              <a:latin typeface="Century Schoolbook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b="1" dirty="0">
                <a:latin typeface="Century Schoolbook" pitchFamily="18" charset="0"/>
              </a:rPr>
              <a:t>(B) The synthesis of </a:t>
            </a:r>
            <a:r>
              <a:rPr lang="en-US" sz="2400" b="1" dirty="0" err="1">
                <a:latin typeface="Century Schoolbook" pitchFamily="18" charset="0"/>
              </a:rPr>
              <a:t>leukotrienes</a:t>
            </a:r>
            <a:r>
              <a:rPr lang="en-US" sz="2400" b="1" dirty="0">
                <a:latin typeface="Century Schoolbook" pitchFamily="18" charset="0"/>
              </a:rPr>
              <a:t> from </a:t>
            </a:r>
            <a:r>
              <a:rPr lang="en-US" sz="2400" b="1" dirty="0" err="1">
                <a:latin typeface="Century Schoolbook" pitchFamily="18" charset="0"/>
              </a:rPr>
              <a:t>arachidonate</a:t>
            </a:r>
            <a:endParaRPr lang="en-US" sz="2400" b="1" dirty="0">
              <a:latin typeface="Century Schoolbook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b="1" dirty="0">
                <a:latin typeface="Century Schoolbook" pitchFamily="18" charset="0"/>
              </a:rPr>
              <a:t> (C) The conversion of ATP to </a:t>
            </a:r>
            <a:r>
              <a:rPr lang="en-US" sz="2400" b="1" dirty="0" err="1">
                <a:latin typeface="Century Schoolbook" pitchFamily="18" charset="0"/>
              </a:rPr>
              <a:t>cAMP</a:t>
            </a:r>
            <a:r>
              <a:rPr lang="en-US" sz="2400" b="1" dirty="0">
                <a:latin typeface="Century Schoolbook" pitchFamily="18" charset="0"/>
              </a:rPr>
              <a:t> 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b="1" dirty="0">
                <a:latin typeface="Century Schoolbook" pitchFamily="18" charset="0"/>
              </a:rPr>
              <a:t>(D) The metabolic degradation of </a:t>
            </a:r>
            <a:r>
              <a:rPr lang="en-US" sz="2400" b="1" dirty="0" err="1" smtClean="0">
                <a:latin typeface="Century Schoolbook" pitchFamily="18" charset="0"/>
              </a:rPr>
              <a:t>cAMP</a:t>
            </a:r>
            <a:endParaRPr lang="en-US" sz="2400" b="1" dirty="0">
              <a:latin typeface="Century Schoolbook" pitchFamily="18" charset="0"/>
            </a:endParaRPr>
          </a:p>
        </p:txBody>
      </p:sp>
      <p:pic>
        <p:nvPicPr>
          <p:cNvPr id="27655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bc.ca/news/background/drugs/gfx/aspirin.jpg"/>
          <p:cNvPicPr>
            <a:picLocks noChangeAspect="1" noChangeArrowheads="1"/>
          </p:cNvPicPr>
          <p:nvPr/>
        </p:nvPicPr>
        <p:blipFill>
          <a:blip r:embed="rId2" cstate="print"/>
          <a:srcRect t="10292" b="8405"/>
          <a:stretch>
            <a:fillRect/>
          </a:stretch>
        </p:blipFill>
        <p:spPr bwMode="auto">
          <a:xfrm>
            <a:off x="5258074" y="-152400"/>
            <a:ext cx="3113484" cy="601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9699" name="Picture 4" descr="scan0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381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Bayer Aspirin (Germany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12348">
            <a:off x="2960452" y="1062566"/>
            <a:ext cx="6981825" cy="48318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smtClean="0"/>
              <a:t>At the end of the lecture the students should :</a:t>
            </a:r>
          </a:p>
          <a:p>
            <a:r>
              <a:rPr lang="en-US" b="1" smtClean="0"/>
              <a:t>Define NSAIDs</a:t>
            </a:r>
          </a:p>
          <a:p>
            <a:r>
              <a:rPr lang="en-US" b="1" smtClean="0"/>
              <a:t>Describe the classification of this group of drugs</a:t>
            </a:r>
          </a:p>
          <a:p>
            <a:pPr>
              <a:buFont typeface="Wingdings" pitchFamily="2" charset="2"/>
              <a:buNone/>
            </a:pPr>
            <a:endParaRPr lang="en-US" b="1" smtClean="0"/>
          </a:p>
          <a:p>
            <a:r>
              <a:rPr lang="en-US" b="1" smtClean="0"/>
              <a:t>Describe the general mechanism of actions </a:t>
            </a:r>
          </a:p>
          <a:p>
            <a:r>
              <a:rPr lang="en-US" b="1" smtClean="0"/>
              <a:t>Define the following terms :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       Analgesic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        Antipyretics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       </a:t>
            </a:r>
          </a:p>
          <a:p>
            <a:pPr>
              <a:buFont typeface="Wingdings" pitchFamily="2" charset="2"/>
              <a:buNone/>
            </a:pPr>
            <a:endParaRPr lang="en-US" b="1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3600" cap="none" smtClean="0"/>
              <a:t>Pharmacokinetics</a:t>
            </a:r>
          </a:p>
        </p:txBody>
      </p:sp>
      <p:pic>
        <p:nvPicPr>
          <p:cNvPr id="30723" name="Picture 4" descr="scan00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990600"/>
            <a:ext cx="3733800" cy="5105400"/>
          </a:xfrm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Clinical uses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31747" name="Picture 4" descr="aspirin3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04800"/>
            <a:ext cx="192246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467600" cy="4873625"/>
          </a:xfrm>
        </p:spPr>
        <p:txBody>
          <a:bodyPr/>
          <a:lstStyle/>
          <a:p>
            <a:pPr eaLnBrk="1" hangingPunct="1"/>
            <a:r>
              <a:rPr lang="en-US" sz="2800" b="1" smtClean="0"/>
              <a:t>Acute rheumatic fever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smtClean="0"/>
          </a:p>
          <a:p>
            <a:pPr eaLnBrk="1" hangingPunct="1"/>
            <a:r>
              <a:rPr lang="en-US" sz="2800" b="1" smtClean="0"/>
              <a:t>Reducing the risk of myocardial infarction ( </a:t>
            </a:r>
            <a:r>
              <a:rPr lang="en-US" sz="2800" b="1" smtClean="0">
                <a:solidFill>
                  <a:srgbClr val="002060"/>
                </a:solidFill>
              </a:rPr>
              <a:t>cardioprotective)</a:t>
            </a:r>
          </a:p>
          <a:p>
            <a:pPr eaLnBrk="1" hangingPunct="1"/>
            <a:endParaRPr lang="en-US" sz="2800" b="1" smtClean="0"/>
          </a:p>
          <a:p>
            <a:pPr eaLnBrk="1" hangingPunct="1">
              <a:buFont typeface="Wingdings" pitchFamily="2" charset="2"/>
              <a:buNone/>
            </a:pPr>
            <a:endParaRPr lang="en-US" sz="2800" b="1" smtClean="0"/>
          </a:p>
          <a:p>
            <a:pPr eaLnBrk="1" hangingPunct="1"/>
            <a:r>
              <a:rPr lang="en-US" sz="2800" b="1" smtClean="0"/>
              <a:t>Prevention of pre-eclampsia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0386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CLINICAL USES  ( continue</a:t>
            </a:r>
            <a:r>
              <a:rPr lang="en-US" sz="4000" b="1" dirty="0" smtClean="0"/>
              <a:t>)</a:t>
            </a:r>
            <a:br>
              <a:rPr lang="en-US" sz="4000" b="1" dirty="0" smtClean="0"/>
            </a:br>
            <a:endParaRPr lang="en-US" sz="4000" b="1" dirty="0" smtClean="0"/>
          </a:p>
        </p:txBody>
      </p:sp>
      <p:pic>
        <p:nvPicPr>
          <p:cNvPr id="32771" name="Picture 4" descr="aspirin3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192246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2800" b="1" smtClean="0"/>
              <a:t>Chronic gouty arthritis with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smtClean="0"/>
              <a:t>			 large doses </a:t>
            </a:r>
          </a:p>
          <a:p>
            <a:pPr eaLnBrk="1" hangingPunct="1"/>
            <a:endParaRPr lang="en-US" sz="2800" b="1" smtClean="0"/>
          </a:p>
          <a:p>
            <a:pPr eaLnBrk="1" hangingPunct="1"/>
            <a:endParaRPr lang="en-US" sz="2800" b="1" smtClean="0"/>
          </a:p>
          <a:p>
            <a:pPr eaLnBrk="1" hangingPunct="1">
              <a:buFont typeface="Wingdings" pitchFamily="2" charset="2"/>
              <a:buNone/>
            </a:pPr>
            <a:endParaRPr lang="en-US" sz="2800" b="1" smtClean="0"/>
          </a:p>
          <a:p>
            <a:pPr eaLnBrk="1" hangingPunct="1"/>
            <a:r>
              <a:rPr lang="en-US" sz="2800" b="1" smtClean="0"/>
              <a:t>Chronic use of small doses , reduce the incidence of colon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cap="none" dirty="0" smtClean="0">
                <a:solidFill>
                  <a:srgbClr val="FF0000"/>
                </a:solidFill>
              </a:rPr>
              <a:t>Adverse  Effects Related to Therapeutic Doses Of Aspirin</a:t>
            </a:r>
            <a:endParaRPr lang="en-US" sz="3600" cap="none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z="4400" b="1" smtClean="0"/>
              <a:t>Hypersensitivity</a:t>
            </a:r>
          </a:p>
          <a:p>
            <a:pPr eaLnBrk="1" hangingPunct="1"/>
            <a:r>
              <a:rPr lang="en-US" sz="4400" b="1" smtClean="0"/>
              <a:t>Acute Gouty arthritis</a:t>
            </a:r>
          </a:p>
          <a:p>
            <a:pPr eaLnBrk="1" hangingPunct="1"/>
            <a:r>
              <a:rPr lang="en-US" sz="4400" b="1" smtClean="0"/>
              <a:t>Reye's syndrome</a:t>
            </a:r>
          </a:p>
          <a:p>
            <a:pPr eaLnBrk="1" hangingPunct="1"/>
            <a:r>
              <a:rPr lang="en-US" sz="4400" b="1" smtClean="0"/>
              <a:t>Impaired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400" b="1" smtClean="0"/>
              <a:t>   haemostasis</a:t>
            </a:r>
          </a:p>
          <a:p>
            <a:pPr eaLnBrk="1" hangingPunct="1">
              <a:buFont typeface="Wingdings" pitchFamily="2" charset="2"/>
              <a:buNone/>
            </a:pPr>
            <a:endParaRPr lang="en-US" sz="4400" smtClean="0"/>
          </a:p>
          <a:p>
            <a:pPr eaLnBrk="1" hangingPunct="1"/>
            <a:endParaRPr lang="en-US" b="1" smtClean="0"/>
          </a:p>
        </p:txBody>
      </p:sp>
      <p:pic>
        <p:nvPicPr>
          <p:cNvPr id="7172" name="Picture 4" descr="C:\Users\Mido\AppData\Local\Microsoft\Windows\Temporary Internet Files\Content.IE5\T9JKGPRF\MCj008227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04800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4800" y="1600200"/>
            <a:ext cx="5232400" cy="4873625"/>
          </a:xfrm>
        </p:spPr>
      </p:pic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228600" y="309563"/>
            <a:ext cx="605948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400"/>
              <a:t>GIT side effects, dyspepsia, nausea, </a:t>
            </a:r>
          </a:p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400"/>
              <a:t>vomiting, mucosal damage</a:t>
            </a:r>
            <a:r>
              <a:rPr lang="en-US" sz="2400">
                <a:sym typeface="Symbol" pitchFamily="18" charset="2"/>
              </a:rPr>
              <a:t> hemorrhage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200" b="1" cap="none" smtClean="0">
                <a:solidFill>
                  <a:srgbClr val="FF0000"/>
                </a:solidFill>
              </a:rPr>
              <a:t>ADVERSE EFFECTS RELATED TO TO LARGE  DOSES OF ASPIRIN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7467600" cy="4187825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Salicylism</a:t>
            </a:r>
            <a:r>
              <a:rPr lang="en-US" b="1" dirty="0" smtClean="0"/>
              <a:t> ( ringing of ear ,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 </a:t>
            </a:r>
          </a:p>
          <a:p>
            <a:pPr eaLnBrk="1" hangingPunct="1"/>
            <a:r>
              <a:rPr lang="en-US" b="1" dirty="0" smtClean="0"/>
              <a:t>vertigo)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/>
            <a:r>
              <a:rPr lang="en-US" b="1" dirty="0" smtClean="0"/>
              <a:t>Hyperthermia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  <a:p>
            <a:pPr eaLnBrk="1" hangingPunct="1"/>
            <a:r>
              <a:rPr lang="en-US" sz="2800" b="1" dirty="0" smtClean="0"/>
              <a:t>Gastric ulceration &amp; bleeding</a:t>
            </a:r>
          </a:p>
        </p:txBody>
      </p:sp>
      <p:pic>
        <p:nvPicPr>
          <p:cNvPr id="36869" name="Content Placeholder 3" descr="tinnitus-ringing-in-the-ea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0000">
            <a:off x="6157853" y="1308601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dizzines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0000">
            <a:off x="4136176" y="2704563"/>
            <a:ext cx="2381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5" descr="Blood_Pressure_Carto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16906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AutoShape 11" descr="data:image/jpeg;base64,/9j/4AAQSkZJRgABAQAAAQABAAD/2wCEAAkGBxQTEhUUExQWFhUWGBgbGBgYGBoYGhobGBsYGBcYHBwaHCggGhwlHBgXIjEhJSkrLi4uFx8zODMsNygtLiwBCgoKDg0OGxAQGywlICQsLCwsLCwsLCwsLCwsLCwsLCwsLCwsLCwsLCwsLCwsLCwsLCwsLCwsLCwsLCwsLCwsLP/AABEIANEA8QMBIgACEQEDEQH/xAAcAAABBQEBAQAAAAAAAAAAAAAFAAMEBgcCAQj/xABHEAABAwIEAwUFBAgDBgcBAAABAAIRAyEEBRIxQVFhBhMicYEykaGx0RRCwfAHI1JUk9Lh8RZichUzU2OCoiQlNHODksII/8QAGgEAAgMBAQAAAAAAAAAAAAAAAwQAAQIFBv/EAC8RAAICAQQBAwMCBQUAAAAAAAABAhEDBBIhMUETIlEyYXEFkRQVIzOBUmKhscH/2gAMAwEAAhEDEQA/AMOSSSUIJetaSYAknYBesaSYFyj2W0G0gCRNQ7WsPL6rMpKITHic3SOG5cykyaw1Pd92SNPu3Kjsw9O8t8gCfqp+YkAibk/mFFNKGyd59EDe3yPehCPFEjCZXSefZjzJt8VKxOU4doiPF/qP1UZlQtiBHXcrnD+I877m6rdL5Nelj+CS3KqJFmeup3wulUyOmLhlv9R+q7pEi+rgp1Oi43m0Kb5fJPRx/AKp5NTvLSI2ubjnuuqeV0D90kdHG3xUzHV3NLWtIM2II4+akMwulsyJjfbz81W+XyWsOPyiJiuzlLTLGn3un3EohkHZTD1atNhbrDiNnOHnsUxWznTZ0SOXFWT9Fru+xQcWwGgmfh+Kpyn8hMOHE27j0mc9sOxmCol/dUS3SLfrHm/q5UnD5JTIdtMWku4+o2V77fY4jXB3cs7790kzHTgqjKTk+RjWabBihBbVdck3Kcsw72HUzxj/ADOvv1RDCdncP3UuZL44OcPxQCnVcw6gY6Inh88c0Q9lje3ULb3/ACc9LD5RMq9m6FwGEW/aO8TxPOE3QyLDkS5kR7XidtHmlSzdr37wCRMzu1u3lIRCrTadIAudRJB+6LlYbyLyMRw4ZLhIapdnMIWawwkOu0anbe/iV2/srhwB4DMX8TvqpNF7RSYGwLD0G8e9EW1NTRbZZ9WV9mlpcXwV+p2aw8f7s/8A2d9UzU7OUR9z/ud9VZNGqRB91lw+mtLJL5MPSw+Ct/4foR7H/c76ryv2apOYQwaXcDJPvBOyM1KcFc0XQ6Fv1H4Mehj8ozrF4V1NxY8QR+Z8kytHzXKmV2QbOHsu4g/iOioOPwT6Ty14g/A9QjwnuEc2B439iMkkktgBJJJKEEu6NFziGtBJPAXXWGw7nuDWiSfzfor9kuVswzNTrucN438uixOaiguLE8jIGR5EWN1OHi4zwHJO1wZtEifFwHIBdZzm5I0MBubnpyQnG4l9mxp6JXmTtnSSjjVIikuJl1yuauwkHSJ96dFBztiI4lPtqNDdEyI2j4rdmXyuCE6qSPgpNGkQJKhmxtsNlI71z4HwH9FckDhJ+SQLkR7kbwjw1nsmeI+ij4HC90xtZ8imSWhxadJcNwDxKi5ljPGNMc/osJNhrSRxmGKB2B8kwHuLZcbctl7UcWmZvxUd1Xdzp8ltIDKXI7ZxsI+J960n9FWG0U61Tk2J81l1WtPhZyvC17sfQNLLXu4uIHuCzLhod0S3X96X7spfbXEy4A8yVW6Te8MAwj3aC9XbaAhdNsOiPyUPG+A/6p7s9fCGjhNG5+CYr0m8z5cFYa2AcylTqOdTd3hcGtDpeNESXiLAza6hMwrHAwIfexRLo5u3gG08GDNifXipWHJZ7MgkAHUZEH5KVTo6IBgL2q2bm6jlZIxro9ybM2anNqESSI5WsAPj71Yab5Njbc/gqS2i3XItyPVE8tzM0zBu0m5VOKYWGWS7LlhwT5fjxSfRtK5weJaQC288kUw9Om5lUvcQ4Ad20D2nGZk8gENqhrcqsA1qPNCcdTdEt9ppkdenqFY8QxCsUy0rcWDnFCwtcOaHDioua5Y2s3S4eTuLSnsLAsNk7XfpvcxwCjbTskYRktrM5zTLX0H6XDyI2I5j6KEtQx2CZWpua9s8o3B5g8Cs+zbK30HQ64OzuB+h6JjHk3fk5mp0zxO10QEkkkUULB2cE2Agk3dyCL4uvAIaTO0k/LkonZin+p1SbuIj3XRHMMJ4IaBsLnmksj952NOl6SBVDGaQR947kqFjKsumZO55eS4xUyCbSmadIuIa0XKLGK7F82R3tQ46uSvKbHEiPiuquH0uI3I3SpG9zpgFXa8Avd5G6kzBRXs7jX0auum8MeGuALgCPENJsRGy6ySjh6ms1qlTUHM00qdMl9Vs/rND9JDXtFwHCCJXme5HVw4Y9zCKVaTSfra/U3cAlhIDoIkWUafRqDSdhDM8U/uG0XVJptktaDYE7kDmVXqTrgwuHVCU438PkspUaclfBKqUC5pduU0aDiACI6BFGuGgCLQk1zQJ/qZ5LFsJsTI2EwsECAJ47k9Fsb6Pd5ZQH7RJ+ayujR0vpzGp5s0TIg/eWp9rqmjD0WTGmlPvCHJu2/sdTR4/oS/1X+yMox2Kmo908femqdU6gRIiZniuKeGY7xCq2ZPn8VxiRDvvQetluK4SFNRk3ZZS+5LpEA6ouY2+q6ZT8QM8Z8pug9PGFrg0uAuAbT5mBe3LoitWq0OqBju9phxDaoBaHAGx0m7R5q3BgfUT4CAhwkKFWZqg7aeEDfjde4auPLh09F2+rI8t+qqyuaIRpOu0gQeI4KO6mGmBf5KZ9o3IiBz5cEOr4oGSy3pYcVpGW6DOR44tIYR4efLornhzI3WcYLFeGCCSNyBzVuyHH6hHER59FJINhyBeswAeRMoZXG6NCgX06rxpDWRuYJLjEAcTuq73pcZtGx/osIPJoaaQIKmgTfyUOmLEdTHxKm4TYnmArZmL5O6bTbkJt+KD9oaA7t9pGlx8oEg+YKsNFm/RC84pj7PV5hj/AIgrEfqCZUnB/gzGF6kkn7OBSLb2Pw5cyXO0sDjwlSM3zgAim32fvH6IR2fxTgwsDi289Lbp7tCR3ugFp0AS5tw4kAyDF90vJXMfhPbiVA7EVdTp4JYd7p8IMr37MbSCCdhBEjpzVn7OZc7Rr2DTeRv5eSkpqKM4sM5ytldZhajnkBp1C5U6jhNTCw05cTd0wQVa8myF2Ir1HGr3NOJ7x3ACwiOBKfxPZVhB0vcDO8lwd1uheo2NLAraZQcPRqU6wDXFj2mQ5pgjhII6SijciJA01GmL6Ttfci+5UbOMO9mIDHmIHhde4RDA4fWSwPh0AtO8j8DKJJugGOCUmgfisM5kNe1ouDA4id0zWwhAkDc7ee0dEexVEu8FURA8J59ZTGWey6k7cTB4wspm5xVA6iZaOllJwlVrHkmmHyxwEmNLnCGvEcQeCbo04NVsRBBi/Ic/f6rysCBPqFbKi6D9OocRmIMtOkMaNIhsABogH4q3fpMxIaHj9lgaEF7M4Nr8fQfTYW0qrWlsxJ0DxGxMeIHdO/pJxBL3jm+PcgN9/wCDsaWuH8Rb/czakSIMXlEm0i4EEXi0HY8JB4eSco0Ry9VxXLmAnmYjnCZOLJdsWVU/G6hXqGjRe9prENDnDRMETexcu8XlFTDVHd1Vp16bT7TCdLhHJCMRV1O396LZHX8fdvdDTLQbBoPAnp1Vg12hpzvBMaYgxG/NeUqpsRedxyUt9N2p1NzRLZl2+oc1Ba/SSItPhtCHQceNO+sRBs702soGZkSNJ2kQFLo1QXEQZI5qHXoaogXJJPlwWog8itcHuAF7HhJg7J6jiC2HkGOMGCo+FovGoAgDj16KV3XgLXDef6KOiQtIMZPmwMhrHaQLOJkDznrKnsqeGecdN0Jyh7DTGkAdCbTtKl4ivOxkcT5IfTGrtD1F93TtcoplzfAPIfVBaTNTtI24qxYSnpbPEySfgrbLxxtntIRN90MzF2rC1Tx7t8+gIPyRYNsTyuhGMEYasP8AlvHvBJ+KDF+4ZyL2P8GYJJJLpHniw5Dge8pXMNDjsLkmN0eyfI2nxPIgbAjePip36MKvd0hV8JNNz3AOuHbCI9Vz2gzVrTUfbW4lzQNgXGduAulMluTR0dOkoJtELtBm1SrUp4dz5p0JFPwgEa9xqFz0lT6TGFrW94WUgJcNi4+fJVfCsc9xdGpxOoo3RqvFjSBPndDmNYqSLdgMbRNGo0BxqFzO7cCdOkGXAj++6mYNpIuf6Kq4Gu5rpcw3PD7o4W4I7/tHSJAJ6LNBE0rYE7d5dNIVBGphmenEKrZRiwKgeAAYg368irr2iznDVGVGU6uqW2B9qS27dtwZHos5o5dWNxRqEcw0piPVM5+WTUrRfqj2V26XCOXOeBBVcx1B1GrLhJsWuHGN56woGBxD6bodqaReHy30urJUrsxNHwkavkQqo1uTVgg1C6sSRBc0WSAjyKaNU6xO8R7lJ1gsDhfefNXRlMvv6LcPRL6RaHitTNXvJ9jTB0FvI3A96rnbqvqqgcy4n3qwfomkDEPIiGGJ67Kt59QFeq+nqYyowa2uc4gvGxptHszu70QF/wCnUivThN/7Uv35KzWxHd7WHvUN1UvOnhMypdbCOA8bSR+0F7SDQBpgpizlUxl2W8abtQ62K8fIGkcwU84gbsnycQomJqg+ywj1lROzLSiF8PiGsqtNR50kGTEmYJAjjJgJvOcMKYiS58DvBu1riSQ2f9JCgZdi303NqAMdp1Q17dQ8QLSYncA26pxuL8OgnwkgkbiRsTzVqkU5tvg5bRMg8gQYMFOYSuPZa2PPiuQ8km9h8VxVqgMEWI2WfsX1ySsMQRcbkzw4p+ph7bzNz0gGPwQrLartXMb+ql4nEmDBU2mlNNWDqRLfIiYB4dUdw2H00Q8EyQCQdo5DlZCMuY0k6zYcOfRF6xBLKZdDfvRvA2Cki8T4DfZ5uu9ouTCOOsheU09DQGADcdRfpzCLtpE7+qWkzpYYUrGWuIgRIJuZgjzUPOKQGFrmPuVPkUTw+AaCHR4jsTKjZ1Q04TETfw1D72lZh9SC5o1B18GOJJQkuoeZLn2SzdlPC1abqep7/wDdP1Fvdum5iLzb3JvF4ckTMu3M3UPIKTHUSJPeAy0Xg3AgQN+N4Vty/s0Xw6oeGwsPVJ5ZVI6mmV40cZbpp0msADnG5IA1EnryCfo5fVJABAcbnifXknm16dEta6lDHyGuA3hTMLmNOhTdUdYvJjnA2QN76Ho4ElbIWBy51KoXV4IcDfeIU/NMeyk0OsRxE3joq1is2rYgkgFrDtzTTcjdUFi4uV9PkprjgYOHFSqNA0m5FrwSTf3o5TwNdglrpG8LvKezeIaQdYsIFp9Lo23Kq5s549ym9Fek2ugBisTqEVqRiN4kIWcJRB1UjodzG3kQruMmqvs5wgDg23xQ+t2Pa8yXEEE7Wn3LUcqBSwSfSM8zBrg46vfzleYRx0xeFfMX2PpwAQXcocfxQXH5AKRmHhvy6onqxfAJaXInZcuwEDBYh+3hA96ombPFSo7aZPqrhlVUUsA8NM6j8AFQajtUnnz3WI8ujoai4Ynflr/hIcpVHNsD6H8E3UbTNyHMMe03nzXTalgHCeYP1XJpCOM+sItnJqyG6nJgVh0mVzUw7os9h9VNGD17uNvimamXQJmPT6KbkU4NkbuogEj0XrmgFe92QfCHbX5XXL6DpEw3r+Kuyqo97wNuN7qJiMQXb8E+yhqdEk8yliQybDbktIFks5oMJgCedlyb7bBOYWuWSdNzx6clO0htGIl1Qj4qMkY8ETC1QKgcYA4geVt+MqfhHAkuqDfYH4KNhcB+tDSQYuSrXhcqYQHgTym8xsegQskqG9NibDGVYWGyeMWA4I3hqALTpHv3Q3L6gDI2OyMsB1scLN0uDhzNtPuulHK2ddQqIy6iLcwgvaurGHqt/ap1DHIaTf4KwNZJJPB3DyCr3asNNGq7j3VUe4f296kPqRMq/py/BjKSS9XXPKGhfo5wLTS7wiTqI+SvtfF06TQXCRIkTBIm4HKyz7sXjhTwrRxNR0fD4Ihmr4iX6numBNvQJDL9bO3pEnhVkvtrnNN5p0qDi6hSH6vWJLdVyJiSBsJKqrahrua0nwjhsFKdlVepMAEC/JT8s7H4h0O8LQR5rNpchoxpbV0TqYaGgCNItZWDJmjcN4blCh2arDRTY8HUTMt2tPNNV8FWbU01H62lsgAaZjcR0QZMahC3RdftVJoEvY2ObgPxUduZsh0u1GRpLWO0lsXMxvwVVrZO3Q17W6XDccwjeR1mloBMdNvMLO43LTNK7JNXtM3ZjC6B5fkoSztUwu/WEC+0G3KfqpdbLyahAFiSdQ4WFkxSyWTcCZnqfXks73fQSGLFFXZKpZmx1x4hzGwhN4uvrgaRDtibjyT9HKHNFjvwOwRahgiRDgFatlTniiU2rgXCkaTCB8rqt4rs9V5N9Cr/AEqM1n/5U/VwQIsiQbTK1cY5UkzJsTh307vbtxjZNsxY48eK0DG0Bdrh/VUfOMs7p5IEs3kcP6JiEk+zj5cTxkehWBm8Qmn44iwB6SJleuaNJIA6GFH+0N4ifKfqiVyLuXB2zEvnn+ei9qVNRgy6eKhmtwFgnsPimt3BJ+C1RjehuvUc22wT+Fw1tbzbeOai4yrqNtlIZh3abk7WH06K+kCXukScFR70lxswWAXlWq0u0tFhtxEc0y97nMawAgGwA5geIk8911iy0XFifCAODRxPmVKRrd8HmBqHVE7m60fJ6fhECwEDyhZnh9wRvK1nKKA7sNn2h8OKW1PB0f097uxU6RMRw34TuitA+yCdlAoVrEbGYCnNB90f36JSLOxJeB1gsbRJJVb7V0P1FawgMqEeo396sW/GN/ignaof+Grz/wAN3v0lbi/cgM1/Tl+DEV6vEl2DyRYuz9Iup9A4gCY3iVcMqy+DqcAQNju4e9VTs9QeaTSyNRc6BzjeVdG1HUWQ8cASQLJHK/c0dfSxfpxCLHCnSfUqQQD4AOIIsOl0T7L5i+uQ7Tpp6R5yeHkIVcw2YMqU3B0EubFx6SOSsHZ1zWu7tpIDGN1A7HVPxt8Uq+zrbfYyw/ZQQXNvKC5wzSWOG7TsOXFW/CZeXsJbaOVp6KmZw1z62ljR4R7RMf8AT5rUo+2wOjyqeRq+h6qG1GxNyJj8UJe3unyQNNvTqpVKsQdLhpIHsx8l3Xptc3U0h2ncC8ID5OjD2On0yflFfVMuBBJI8irJQwjCBpHlCouCw2ohzHQWTaed/crnkeIDQDzMreJtPk5uvx7eYP8AwEGYa06bRsmw0cBJ8oU81hHmDAHPzTVWkBtYxPwTu1eDjxyNumUjCMk13f8AMI/BLE1dIi8qXkF6Lrai6o838yLoxTyrUJcIS1bujsS1MYS9xn+ZOH7Q9bGUGqYgskVKZLeYvYrS8xyRhGwQKrlAY2AIG8bgeUqJOL5JOUMq9plOb0WGTRdDeLDzO8IHUYQYK0vNMnYLuDJ1C20zaBHmoWY9nQ0SWtqNPCIcPIpnHm8M5eo0j7RQE5QoudsPXgp2PywMdLT4Z47joVwXEAS8W2ATDn8CCxO/cS8ty+XgWMTJRDH1A0RHiv6AcVCwOMeNRaJ4ECJ81Hr5iSb+0bSeHvQ6bGk4x4Q1Qdpl8yYO3u+V1Ec8kp2uGgQCS77x4eQUdpREhbJOuCfldPXUY3mVs2XMhg4Q2yyTsnH2hpOwBn6rY8reHsBGxBj8Ck9U+Trfp6qG4G4yWGnDZL3GeEQCZ68PepGHq+Uc+vFQ82rn7QylsNJId1dwHoCV3VpE0wAYiEn0dte6KPcRiLtA21e9D+1FUnCVY3LHT5QZUuJ1W22J5oZnzicNXHKk4++Qrxt70TPFelL8GPpJJLuHiqNB7C0GfZi50glx0meUGFoTqDajQdwQs07H4t9PDtI0lup1iJM2RvD9pajfZpuIvuI3XMyp+o2ej0yX8PE57QZK+m4PpiIMyPxUvJM3k+OA8HytyU3BZtUqg66OkDmd/goOMytpdILWnpf4rEuVyNYdy/Bda+b/AKh0VO7BFyDw5W5qPleIA3a49QJHxVdwOTxHjtxBNiPwU9uFrMB0vB5D8JWNxr0IRtLhsLZtiAQHBp8JkzGo9EJxL2seXtcGucBLOMHjay4h5tVLqbjYaoLT5Fe1Mtc2fCD1BhU7fITHGMElZCZUfTcS3SY4ixjkRxhTWZmRAabSSTPwjzSo4Rg335HmnXYJhiwB4x+ZVUFm4vtE0Z+YES64kAx63RWjmp0vJt4bDlugI7PhwlrnNd0uPcUzicNVpsdqcHAA3uDstpSQo8OCbpcMP9k6rWUGFx3urMMxZFiPzyVAyjGaA0ObwEE7IjjqzajRfldttto5KRm4oV1Oj35Cw4rEA7xKr+OxbZI2EG6gYvFOAgH38eqEZixz2EjcGw4HzVPI5B8GkUO2eY+tre3wzBkX48CuhiHNEOaTO5/soYo1gPACL3JE+fkFIoOrkAOYD11RPlzVRbsJlgqBOZZKyq6dcGdrAXEWVfzPs4+lqe2C1ok367K44nL6nBrb8J/oQqrn2a1WO7kgMEeK26bxyk+DlZ8UVyyuVKpJkeE/5bLhzydzKdfF4TJTaORktM8XgXS9YyVpmIu3Qb7I0dVXnwjnOy1/AthgjgAPdwWTdhyRXgC8/GYWq4Rx0R1+BXM1f1HotCqwg3PmDvKVS2trmgf9Ug/BS3tlohN5qR3oaBIlsEiTDgb9F3qgwljpw+lUNY9ngjaboPnRjB1jxex/uDTCI46rqDeUA+9Qs+cPstfpSeP+1Xi/uIvN/Yf4ZjK9Xi9XdPFGx/ot7JHFZeKodB7yoI8tP1VoHYioL7p//wDn4/8AlX/z1f8A8rS0CeCM3Y3h/UsuKKiqpGUu7N1PZ2nnwT9DseWgSC/1utNNMHgF6GDksfwsRh/rGXwig0uxwPsk+RXR7P6NwI4lXwNTWIw4d+bHoRxWv4aNAv5pmb5ZS35RTrN0mDPCUPqZRUw9iDUpHju5nQ8wrj9nY27maAPLSmquKYZAcLbgocsS8h8etnfHKM6xzWzLHDpPy8k3hKry0zpkbQd0SznBNL3GnBBNwNv6IG8Bp0wQeiSyLaz0eGskFQVbmxYQCDtI+ibzXPGPw1Vuzi2ADveyDZlSqaCSS9ovLDLm+gQTC02ODzrebeGbaj0nYDii41a7OfnnCE+jQqVEGm3wiNI3QLM2upjVcMB+7foLbqs4bM69F0a9TBfQdx1kcFe8gzKnjAWeFrwJDXECerSd7q5YzMdVHl2AMPmFQlri0uab6jI+B2EKx5fpe2d+im/Yr6SPeLIVi8DocXsLgRa3KZ22Q3CuQ3qKXCPc4pOaw6QS0zIG8L3BVqZYGA+z4YO9kzUxLwL36j8UPbSJEzfg4beSHLjlB4w3KmFswf4HBsAxb5rI+0ALq9Rxn2jE8uQWk18K8j2jA5cR9VUs8yUCoWjd7hpJ/wA1zvyujYZ7XyKazT7oVEqAaI3vOy6FMEW3AJMn3AKZiMuIfob4jMed4kLn7KGhxNwJAI58E+siZ56eCSfKIQT4FgfL5pohEXU4pjoR8SpNkwY7bHMkqacRIJbeRBiLrS2Y7Q0C15Hu296zVtPTVcRYB8fJWqvXljRa5H0JSGpVtHodAltaYbwb9Z1zMu+AsAn8dUglDMorAQBvJJHOZ2T9ZxeJ4SlWqR0Vy7GcXiPCz87KNm1QnD1gL/q6hPq0rnHtIeG8xZT8bQjB4px/4LwPRpRMMbkgOrmlikvsYvKS8SXbPGWfQH6EsXGWtZ/zql5/0rSmYuoBtqA96yv9DmUuq5aH03eJtaoCJ/0kLScGKtMeNptxF0tJSU2xrZjeNOLV+UEaeasI3vyUini2u2KAY11OpciD0sgjqrmHwuMK97RvHoo5Fw6Zfn1LWummYieiruXZyJhxPqpWLxUiWHSd1fqMDLSSjLawnVw2ou1GWu3advNAc6yvTLhyUqjWfU4SRsV07AVXuHeHwjgo7fgJh3YZW5IrVHAVXexTdB48F4/su4S5wErQqTABAXTgOKnoxaDfzbKn7UkZPWwGgyGwfmq5nHZtxPeMBYeRnSePotsxuAY6+kSg2LwjnWbSJaZu4gD+yDLDXQ1H9ShmVTiYhWwxB01GljxbmCF5QoQQCDblv6LWMz7Hl7eE8Oh6Kt4jI64Og6S3r4T8liUpxVNEx4Mc5bscwZR7S12iO81NHBzR+ZRnA5qKg1TbaPnKVPsu17T3tjwAK9qZGGDwiAEDlj2Lam0c414FxtxKg4J/iLQRpNx05qPmGHe0H8yo+Dc4RtZYfI0uEWZgi3EoBjMMKmMgxoYy87SbfIhE6WJ1ABwItvKHYYl76nGzgT6wB8PgrbJFXdhLE4Jga1wABZxjgRELPu1GBcxzQPZcSRbfb6rQXiWNk7OB+iD9pMPqLWxJvBPAbm/DgrhOmLZsKnFozllG/kpVA6qjWc3D4GVJ/wANYkPEUtYNw5p8N+ZRbD5O7Ciq+tpL4AYReDF49YCclNVdnLxY2nVAzH4ctbrO1Qm/UEj5J3B15awE3/MKfnwjD02R7IBJ6/3KH5HQ8TSeAlBfuiPY7hOkH8IHAg3sIA4TxKLUoFIkdAq/hX2fJPE+UngiuGrjuWiOCVlE6KlQy4l2JA9fSyMZ/WazA4gc6T2jqXNKhZawGo6pwAAB8rlNZ9UFTD4h5Fm03Bs8CQb+f1RcXDSFNR7oy+KMeSSherrnlA52L7XV8trirQMtMCpTJ8FRvI8iODtx5Eg/UvZDtTQzGgK1B3R7D7VN3Frh8jsV8dIz2U7TV8BXFfDug7OafZe3i1w4j4jgrBn2FUwjHbtCFY3KgPYbxUXsL20oZlQ7ykdNRsd7SJ8TD+LTeHcehBAsiy0mFhmnB8MHMyphgloCkfYWwBFlLCSiiinlm/IHrYc0XB1NshxuB80Tp3FwnUlWzmypTcuxruANpHquw1dJLVGBrE0tTSLiRwsvaLYaB0CcXgClEPHMBQnM8uD+HqjC5c2VmUbCY8koO0UqtSNM3Fgd+HqlVeDuLK04jANcDPFAX5Jo9mXNnabjy6JSeJro6mLVQn9XZXM4wI4bKpQWVIOyvWY0C20+ipWcUzquCBP5KUlwzt4Hvx9kqq8NudiLprAYXRTA2kn47IZ/tDUAwm7T8tviitKv3gEHh8eKt0RSoar140M1SDvO/L5qJmVZztRBNg1o6T+MQncdgZkNdB59VFzCs6GgAAkhp6m2yG1bDRaaLPSqBoDWnYR9Sq1nFUVKjafDV8rkqdjsYKbY3MXJPH+6rmW1zUqvcLhgIHmd/RXGLfIKe1EbPTIPiN3QBPBc4J5gxa0TyCbzdsvdFgyx6k8Ao5qlgja3DjynomIq1QnKVTsn4eqRqE2KnuxBa24uIgcSTsguFfPid6cJKl0sQ3X3lR0Mp+JxPFx9kdTyHRYcLdB/WSjussVSo2lR8Z0tHtH5/wBlnfaPtI/EeAHTSBkN2nkT1TXaPtA/Eu/Zpj2W/ieZQROYNOo8vs4ms17n7Idf9nspLxJNHLEkkkoQJdns8rYKu2vh3lj2+ocDu1w+808vxX0r2M7fU8xw5LBorsANSlN283N/aYefoevywpmUZpVw1Vlag8sqMMtcPiDzBFiDuFTVlp0+T7LwmOa+wN+SlrLux36SsJjKE16lLC4hkB4e4MaT+3TLjcHi3cdRBNjq9usGyJxmGeOOmtTnzjUsW0bcU/pLcuQ4FAWdt8uI/wDXYUedan/Muv8AGuXfv2F/j0/5kQGHkkB/xrl379hf49P+Zc/41y/9/wAL/Hp/zKELAvEBHbXLv37C/wAen/MkO2mXfv2F/j0/5lCB4iyR2QL/ABrl379hf49P+Zef41y79+wv8en/ADKEDjnJmqduqD1e22XxbHYUn/36f8yhDtlgHift2GaRNjWp/wAyFOzUUSMzoMAJsDxVOzXBAyi2ZdqMA6B9rw5i8isyLf8AUoGLznAEz9qw+2wrM9/tJLJCTfR3NHnWNcsoOZYQsdPBP4TEgNkGIGyMZrj8IQQMRRIPKow/iqXisxpscdL2OF4IcD+KxGEumhyeWK5TQYr46mzxF7dJG0zx3HFBjmJqVQ9s92wyPP6oAXMLiSWxfjuum4oARqEeYRVhoCtV9whjcxdUc4zx/spuBxRpU7ABxM8/UoPgqzdy5vSSPepOOxlNohrw5x3Mi3qr2PpIp5k/c2P95rqNFyAZedpnj0UN8vcSbNm3GwKZ+2N0Bg0gn23T7Q4DyC8rY1rdnAxtBWlCuEBeZT5bJuLxDWDVtGwVZxmMc83NpmOC5xeKc834bBR0xjx7e+znarVPI9sehJJJIomJJJJQgkikkoQSSSShBFJqSSha7EV4kkoUxJJJKEEkkkoQSSSShBJJJKEOmpJJKjfg6CSSSo34PEivUlZgS8KSShfgQXpSSUK8HCRSSVmBJJJKEPUkklCH/9k="/>
          <p:cNvSpPr>
            <a:spLocks noChangeAspect="1" noChangeArrowheads="1"/>
          </p:cNvSpPr>
          <p:nvPr/>
        </p:nvSpPr>
        <p:spPr bwMode="auto">
          <a:xfrm>
            <a:off x="71438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7" name="Picture 13" descr="Forrest Ia ulcer bleeding in a small gastric ulc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886200"/>
            <a:ext cx="2566987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Contraindications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2800" b="1" smtClean="0"/>
              <a:t>Peptic ulcer</a:t>
            </a:r>
          </a:p>
          <a:p>
            <a:r>
              <a:rPr lang="en-US" sz="2800" b="1" smtClean="0"/>
              <a:t>Pregnancy</a:t>
            </a:r>
          </a:p>
          <a:p>
            <a:r>
              <a:rPr lang="en-US" sz="2800" b="1" smtClean="0"/>
              <a:t>Hemophilic patients</a:t>
            </a:r>
          </a:p>
          <a:p>
            <a:r>
              <a:rPr lang="en-US" sz="2800" b="1" smtClean="0"/>
              <a:t>Patients taking anticoagulants</a:t>
            </a:r>
          </a:p>
          <a:p>
            <a:r>
              <a:rPr lang="en-US" sz="2800" b="1" smtClean="0"/>
              <a:t>Children with viral infections</a:t>
            </a:r>
          </a:p>
          <a:p>
            <a:r>
              <a:rPr lang="en-US" sz="2800" b="1" smtClean="0"/>
              <a:t>Gout ( small doses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892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5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6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8920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91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sz="2100" b="1">
                <a:solidFill>
                  <a:schemeClr val="tx2"/>
                </a:solidFill>
                <a:latin typeface="Century Schoolbook" pitchFamily="18" charset="0"/>
              </a:rPr>
              <a:t>Quiz?</a:t>
            </a:r>
            <a:endParaRPr lang="en-US" sz="3000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381000" y="1752600"/>
            <a:ext cx="6248400" cy="487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800" b="1">
                <a:latin typeface="Century Schoolbook" pitchFamily="18" charset="0"/>
              </a:rPr>
              <a:t>The effects of aspirin do not include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800" b="1">
                <a:latin typeface="Century Schoolbook" pitchFamily="18" charset="0"/>
              </a:rPr>
              <a:t>(A) Reduction of fever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800" b="1">
                <a:latin typeface="Century Schoolbook" pitchFamily="18" charset="0"/>
              </a:rPr>
              <a:t>(B) Reduction of prostaglandin synthesis in inflamed tissues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800" b="1">
                <a:latin typeface="Century Schoolbook" pitchFamily="18" charset="0"/>
              </a:rPr>
              <a:t>(C) Impaired autoregulation of kidney function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800" b="1">
                <a:latin typeface="Century Schoolbook" pitchFamily="18" charset="0"/>
              </a:rPr>
              <a:t>(D) Reduction of bleeding tendency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800" b="1">
                <a:latin typeface="Century Schoolbook" pitchFamily="18" charset="0"/>
              </a:rPr>
              <a:t>(E) Tinnitus and vertigo</a:t>
            </a:r>
          </a:p>
        </p:txBody>
      </p:sp>
      <p:pic>
        <p:nvPicPr>
          <p:cNvPr id="38919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514600"/>
            <a:ext cx="2376488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 b="1" cap="none" smtClean="0"/>
              <a:t>PARACETAMOL</a:t>
            </a:r>
          </a:p>
        </p:txBody>
      </p:sp>
      <p:pic>
        <p:nvPicPr>
          <p:cNvPr id="1026" name="Picture 2" descr="C:\Users\Mido\AppData\Local\Microsoft\Windows\Temporary Internet Files\Content.IE5\FL6JR4S6\MPj04331650000[1].jpg"/>
          <p:cNvPicPr>
            <a:picLocks noChangeAspect="1" noChangeArrowheads="1"/>
          </p:cNvPicPr>
          <p:nvPr/>
        </p:nvPicPr>
        <p:blipFill>
          <a:blip r:embed="rId3" cstate="print"/>
          <a:srcRect l="12250" t="6528" r="9801" b="3264"/>
          <a:stretch>
            <a:fillRect/>
          </a:stretch>
        </p:blipFill>
        <p:spPr bwMode="auto">
          <a:xfrm>
            <a:off x="4495800" y="4800600"/>
            <a:ext cx="190023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0" y="1371600"/>
            <a:ext cx="45720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66"/>
                </a:solidFill>
              </a:rPr>
              <a:t>Pharmacokinetics</a:t>
            </a:r>
            <a:r>
              <a:rPr lang="en-US" sz="3200"/>
              <a:t>:-given orally , well absorbed, peak plasma concentration reached in 30-60min , variable proportion is bound to plasma protein </a:t>
            </a:r>
          </a:p>
          <a:p>
            <a:r>
              <a:rPr lang="en-US" sz="3200"/>
              <a:t>Drug is inactivated in the liver, conjugated with glucuronic &amp; sulphuric acid ,t½=2-4h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2 -0.60347 C -0.09549 -0.54143 -0.00035 -0.48634 0.12014 -0.48426 C 0.21545 -0.4794 0.29375 -0.50926 0.29618 -0.54699 C 0.29618 -0.5838 0.21857 -0.61898 0.12152 -0.62037 C 0.07309 -0.62037 0.02916 -0.61643 -0.00226 -0.60347 C -0.04757 -0.58634 -0.07414 -0.55903 -0.07414 -0.52639 C -0.07414 -0.50926 -0.06598 -0.4919 -0.05191 -0.47639 C -0.01927 -0.44468 0.04479 -0.42199 0.11805 -0.41991 C 0.20451 -0.41412 0.275 -0.44213 0.275 -0.47384 C 0.27673 -0.50926 0.20642 -0.53912 0.12014 -0.54421 C 0.07604 -0.54421 0.03732 -0.53912 0.00729 -0.52893 C -0.03212 -0.51157 -0.05712 -0.48426 -0.05712 -0.45671 C -0.05712 -0.44213 -0.04896 -0.42685 -0.03681 -0.41157 C -0.00677 -0.38449 0.04948 -0.36204 0.11684 -0.36018 C 0.19548 -0.35764 0.25816 -0.38218 0.25816 -0.41157 C 0.25937 -0.44213 0.19687 -0.46921 0.11805 -0.47176 C 0.07934 -0.47384 0.0434 -0.46921 0.01649 -0.45949 C -0.01927 -0.44468 -0.03976 -0.42199 -0.03976 -0.39444 C -0.03976 -0.38218 -0.03351 -0.3669 -0.02223 -0.35486 C 0.00399 -0.32963 0.05573 -0.30995 0.1151 -0.30764 C 0.18593 -0.30764 0.24201 -0.32708 0.24201 -0.35486 C 0.24201 -0.38218 0.18767 -0.40671 0.11684 -0.40972 C 0.08264 -0.40972 0.04948 -0.40463 0.02673 -0.39699 C -0.00677 -0.38449 -0.0257 -0.36204 -0.02726 -0.33958 C -0.02726 -0.32708 -0.01927 -0.31481 -0.0099 -0.30509 C 0.01354 -0.27986 0.06041 -0.26273 0.11389 -0.26273 C 0.17656 -0.25995 0.22847 -0.27685 0.22847 -0.30231 C 0.22951 -0.32708 0.17777 -0.34954 0.1151 -0.35185 C 0.0842 -0.35185 0.05434 -0.34954 0.03368 -0.33958 C 0.00399 -0.32963 -0.01302 -0.30995 -0.01302 -0.29005 C -0.01302 -0.27685 -0.00816 -0.26736 0.00104 -0.25718 C 0.02274 -0.23518 0.06354 -0.21991 0.11215 -0.21736 C 0.16996 -0.21736 0.21545 -0.23264 0.21545 -0.25532 C 0.21736 -0.27685 0.1717 -0.29745 0.11389 -0.29954 C 0.08524 -0.29954 0.06041 -0.29745 0.04184 -0.29005 C 0.0151 -0.27986 -0.00035 -0.26273 -0.00035 -0.24282 C -0.00035 -0.23264 0.00399 -0.22477 0.0118 -0.21505 C 0.0309 -0.19491 0.0684 -0.18241 0.11215 -0.17963 C 0.16371 -0.17685 0.20451 -0.19259 0.20451 -0.21505 C 0.20451 -0.23264 0.16562 -0.25255 0.11389 -0.25255 C 0.08698 -0.25532 0.06354 -0.25023 0.04618 -0.2456 C 0.02274 -0.23518 0.00868 -0.21991 0.00868 -0.20278 C 0.00868 -0.19259 0.01354 -0.18518 0.02152 -0.17755 C 0.03854 -0.16042 0.07309 -0.14745 0.11076 -0.14514 C 0.15764 -0.14259 0.19548 -0.15764 0.19548 -0.17523 C 0.19548 -0.19491 0.15764 -0.21018 0.11215 -0.2125 C 0.09045 -0.2125 0.0684 -0.21018 0.0526 -0.20278 C 0.0309 -0.19491 0.01857 -0.18287 0.01857 -0.16505 C 0.01857 -0.15764 0.02274 -0.15046 0.02916 -0.14259 C 0.04479 -0.12778 0.07448 -0.11551 0.11076 -0.11551 C 0.15156 -0.11273 0.18593 -0.12523 0.18593 -0.14259 C 0.18593 -0.15764 0.15277 -0.17292 0.11076 -0.17292 C 0.09201 -0.17523 0.0717 -0.17292 0.05746 -0.16782 C 0.03854 -0.15764 0.0276 -0.14514 0.0276 -0.13264 C 0.0276 -0.12523 0.0309 -0.11806 0.03732 -0.11273 C 0.05139 -0.09792 0.07812 -0.08796 0.11076 -0.08565 C 0.14809 -0.08565 0.17777 -0.09792 0.17777 -0.11042 C 0.17777 -0.12523 0.14809 -0.14051 0.11076 -0.14051 C 0.09201 -0.14051 0.07448 -0.13773 0.06354 -0.13264 C 0.04479 -0.12778 0.03524 -0.11551 0.03524 -0.10278 C 0.03524 -0.09792 0.03854 -0.09005 0.0434 -0.08565 C 0.05573 -0.07037 0.08073 -0.06273 0.1092 -0.05949 C 0.14392 -0.05949 0.16996 -0.07037 0.16996 -0.08264 C 0.16996 -0.09792 0.14392 -0.1081 0.11076 -0.11042 C 0.0934 -0.11042 0.07812 -0.1081 0.06649 -0.10278 C 0.05139 -0.09792 0.04184 -0.08796 0.04184 -0.07523 C 0.04184 -0.07037 0.04479 -0.06551 0.04948 -0.05949 " pathEditMode="relative" rAng="0" ptsTypes="fffffffffffffffffffffffffffffffffffffffffffffffffffffffffffffffffff">
                                      <p:cBhvr>
                                        <p:cTn id="11" dur="2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can0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8913"/>
            <a:ext cx="8610600" cy="644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</a:t>
            </a:r>
            <a:r>
              <a:rPr lang="en-US" b="1" dirty="0" smtClean="0"/>
              <a:t>Objectives ( continue)</a:t>
            </a:r>
            <a:endParaRPr lang="en-US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/>
              <a:t>    Anti-inflammatory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    Anti-platelet</a:t>
            </a:r>
          </a:p>
          <a:p>
            <a:pPr>
              <a:buFont typeface="Courier New" pitchFamily="49" charset="0"/>
              <a:buChar char="o"/>
            </a:pPr>
            <a:r>
              <a:rPr lang="en-US" b="1" smtClean="0"/>
              <a:t>Describe the general pharmacological actions</a:t>
            </a:r>
          </a:p>
          <a:p>
            <a:r>
              <a:rPr lang="en-US" b="1" smtClean="0"/>
              <a:t>Describe the general therapeutic uses</a:t>
            </a:r>
          </a:p>
          <a:p>
            <a:r>
              <a:rPr lang="en-US" b="1" smtClean="0"/>
              <a:t>Describe the general adverse effects </a:t>
            </a:r>
          </a:p>
          <a:p>
            <a:r>
              <a:rPr lang="en-US" b="1" smtClean="0"/>
              <a:t>Describe the general contraindications</a:t>
            </a:r>
          </a:p>
          <a:p>
            <a:r>
              <a:rPr lang="en-US" b="1" smtClean="0"/>
              <a:t>Know some examples of each group of NSAIDs</a:t>
            </a:r>
          </a:p>
          <a:p>
            <a:r>
              <a:rPr lang="en-US" b="1" smtClean="0"/>
              <a:t>Know the difference between the selective &amp; non-selective NSAIDs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dirty="0" smtClean="0"/>
              <a:t>Commonly used analgesic antipyretic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instead of aspirin in cases of:-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Peptic or gastric ulcers. </a:t>
            </a:r>
          </a:p>
          <a:p>
            <a:pPr eaLnBrk="1" hangingPunct="1"/>
            <a:r>
              <a:rPr lang="en-US" b="1" dirty="0" smtClean="0"/>
              <a:t>Bleeding tendency. </a:t>
            </a:r>
          </a:p>
          <a:p>
            <a:pPr eaLnBrk="1" hangingPunct="1"/>
            <a:r>
              <a:rPr lang="en-US" b="1" dirty="0" smtClean="0"/>
              <a:t>Allergy to aspirin.</a:t>
            </a:r>
          </a:p>
          <a:p>
            <a:pPr eaLnBrk="1" hangingPunct="1"/>
            <a:r>
              <a:rPr lang="en-US" b="1" dirty="0" smtClean="0"/>
              <a:t>Viral infections in</a:t>
            </a:r>
            <a:r>
              <a:rPr lang="en-US" sz="4000" b="1" dirty="0" smtClean="0"/>
              <a:t> </a:t>
            </a:r>
            <a:r>
              <a:rPr lang="en-US" b="1" dirty="0" smtClean="0"/>
              <a:t>children .</a:t>
            </a:r>
          </a:p>
          <a:p>
            <a:pPr eaLnBrk="1" hangingPunct="1"/>
            <a:r>
              <a:rPr lang="en-US" b="1" dirty="0" smtClean="0"/>
              <a:t>Pregnancy.</a:t>
            </a:r>
          </a:p>
          <a:p>
            <a:pPr eaLnBrk="1" hangingPunct="1"/>
            <a:endParaRPr lang="en-US" sz="4000" dirty="0" smtClean="0"/>
          </a:p>
        </p:txBody>
      </p:sp>
      <p:pic>
        <p:nvPicPr>
          <p:cNvPr id="4" name="Picture 3" descr="C:\Users\Mido\AppData\Local\Microsoft\Windows\Temporary Internet Files\Content.IE5\JFXZ6SKY\MCj039707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12303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95400"/>
            <a:ext cx="2692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Adverse   Effects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dirty="0" smtClean="0"/>
              <a:t>Mainly on liver due to </a:t>
            </a:r>
          </a:p>
          <a:p>
            <a:r>
              <a:rPr lang="en-US" b="1" dirty="0" smtClean="0"/>
              <a:t>its active metabolite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( N-acetyl-p-</a:t>
            </a:r>
            <a:r>
              <a:rPr lang="en-US" b="1" dirty="0" err="1" smtClean="0">
                <a:solidFill>
                  <a:srgbClr val="C00000"/>
                </a:solidFill>
              </a:rPr>
              <a:t>benzoquinone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b="1" dirty="0" smtClean="0"/>
              <a:t>Therapeutic doses 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   elevate liver enzymes</a:t>
            </a:r>
          </a:p>
          <a:p>
            <a:endParaRPr lang="en-US" b="1" dirty="0" smtClean="0"/>
          </a:p>
          <a:p>
            <a:r>
              <a:rPr lang="en-US" b="1" dirty="0" smtClean="0"/>
              <a:t>Large  doses cause 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  liver &amp; kidney necrosis</a:t>
            </a:r>
          </a:p>
          <a:p>
            <a:pPr>
              <a:buFont typeface="Wingdings" pitchFamily="2" charset="2"/>
              <a:buNone/>
            </a:pPr>
            <a:endParaRPr lang="en-US" b="1" dirty="0" smtClean="0"/>
          </a:p>
          <a:p>
            <a:r>
              <a:rPr lang="en-US" b="1" dirty="0" smtClean="0"/>
              <a:t>Treatment Of  toxicity of </a:t>
            </a:r>
            <a:r>
              <a:rPr lang="en-US" b="1" dirty="0" err="1" smtClean="0"/>
              <a:t>paracetamol</a:t>
            </a:r>
            <a:r>
              <a:rPr lang="en-US" b="1" dirty="0" smtClean="0"/>
              <a:t> by :</a:t>
            </a:r>
          </a:p>
          <a:p>
            <a:pPr>
              <a:buFont typeface="Wingdings" pitchFamily="2" charset="2"/>
              <a:buNone/>
            </a:pPr>
            <a:r>
              <a:rPr lang="en-US" b="1" dirty="0" smtClean="0"/>
              <a:t>  	</a:t>
            </a:r>
            <a:r>
              <a:rPr lang="en-US" b="1" dirty="0" smtClean="0">
                <a:solidFill>
                  <a:srgbClr val="FF0000"/>
                </a:solidFill>
              </a:rPr>
              <a:t>N- </a:t>
            </a:r>
            <a:r>
              <a:rPr lang="en-US" b="1" dirty="0" err="1" smtClean="0">
                <a:solidFill>
                  <a:srgbClr val="FF0000"/>
                </a:solidFill>
              </a:rPr>
              <a:t>acetylcysteine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to neutralize the toxic 			metabolite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396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body" idx="4294967295"/>
          </p:nvPr>
        </p:nvSpPr>
        <p:spPr>
          <a:xfrm>
            <a:off x="228600" y="1066800"/>
            <a:ext cx="5715000" cy="5791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endParaRPr lang="en-US" sz="20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44035" name="AutoShape 3" descr="VIP_Ambulance"/>
          <p:cNvSpPr>
            <a:spLocks noChangeAspect="1" noChangeArrowheads="1"/>
          </p:cNvSpPr>
          <p:nvPr/>
        </p:nvSpPr>
        <p:spPr bwMode="auto">
          <a:xfrm>
            <a:off x="8899525" y="46038"/>
            <a:ext cx="4752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4036" name="Picture 4" descr="VIP_Ambul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Ambulance_Stretch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048000"/>
            <a:ext cx="2971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WordArt 6"/>
          <p:cNvSpPr>
            <a:spLocks noChangeArrowheads="1" noChangeShapeType="1" noTextEdit="1"/>
          </p:cNvSpPr>
          <p:nvPr/>
        </p:nvSpPr>
        <p:spPr bwMode="auto">
          <a:xfrm rot="248677">
            <a:off x="533400" y="228600"/>
            <a:ext cx="36576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Impact"/>
              </a:rPr>
              <a:t>Case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1268413"/>
            <a:ext cx="6629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A 25 –year-old male is seen in the emergency department. He is disoriented but he states that he has nausea ,vomiting ,abdominal pain and </a:t>
            </a:r>
            <a:r>
              <a:rPr lang="en-US" sz="2800" dirty="0" err="1"/>
              <a:t>diarrhoea</a:t>
            </a:r>
            <a:r>
              <a:rPr lang="en-US" sz="2800" dirty="0"/>
              <a:t> since he took “too many pain pills”. Before he can tell you more , he loses consciousness. Liver function test was as follows:-</a:t>
            </a:r>
          </a:p>
          <a:p>
            <a:r>
              <a:rPr lang="en-US" sz="2800" dirty="0" err="1"/>
              <a:t>Alanine</a:t>
            </a:r>
            <a:r>
              <a:rPr lang="en-US" sz="2800" dirty="0"/>
              <a:t> </a:t>
            </a:r>
            <a:r>
              <a:rPr lang="en-US" sz="2800" dirty="0" err="1" smtClean="0"/>
              <a:t>aminotransferase</a:t>
            </a:r>
            <a:r>
              <a:rPr lang="en-US" sz="2800" dirty="0" smtClean="0"/>
              <a:t>   </a:t>
            </a:r>
            <a:r>
              <a:rPr lang="en-US" sz="2800" dirty="0"/>
              <a:t>243 IU/L normal (5-40)</a:t>
            </a:r>
          </a:p>
          <a:p>
            <a:r>
              <a:rPr lang="en-US" sz="2800" dirty="0" err="1"/>
              <a:t>Aspartate</a:t>
            </a:r>
            <a:r>
              <a:rPr lang="en-US" sz="2800" dirty="0"/>
              <a:t> </a:t>
            </a:r>
            <a:r>
              <a:rPr lang="en-US" sz="2800" dirty="0" err="1" smtClean="0"/>
              <a:t>aminotransferase</a:t>
            </a:r>
            <a:r>
              <a:rPr lang="en-US" sz="2800" dirty="0" smtClean="0"/>
              <a:t> </a:t>
            </a:r>
            <a:r>
              <a:rPr lang="en-US" sz="2800" dirty="0"/>
              <a:t>317 IU/l normal (10-40)</a:t>
            </a:r>
          </a:p>
          <a:p>
            <a:endParaRPr lang="en-US" sz="2800" dirty="0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45066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59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0" name="Group 6"/>
          <p:cNvGrpSpPr>
            <a:grpSpLocks/>
          </p:cNvGrpSpPr>
          <p:nvPr/>
        </p:nvGrpSpPr>
        <p:grpSpPr bwMode="auto">
          <a:xfrm>
            <a:off x="762000" y="1447800"/>
            <a:ext cx="7391400" cy="319088"/>
            <a:chOff x="144" y="1248"/>
            <a:chExt cx="4656" cy="201"/>
          </a:xfrm>
        </p:grpSpPr>
        <p:sp>
          <p:nvSpPr>
            <p:cNvPr id="45064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1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sz="2100" b="1">
                <a:solidFill>
                  <a:schemeClr val="tx2"/>
                </a:solidFill>
                <a:latin typeface="Century Schoolbook" pitchFamily="18" charset="0"/>
              </a:rPr>
              <a:t>Q1</a:t>
            </a:r>
            <a:endParaRPr lang="en-US" sz="3000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990600" y="1828800"/>
            <a:ext cx="6096000" cy="480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3600">
                <a:latin typeface="Century Schoolbook" pitchFamily="18" charset="0"/>
              </a:rPr>
              <a:t>The pain pills are most likely:-</a:t>
            </a: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SzPct val="70000"/>
              <a:buFontTx/>
              <a:buAutoNum type="arabicParenR"/>
            </a:pPr>
            <a:r>
              <a:rPr lang="en-US" sz="3600">
                <a:latin typeface="Century Schoolbook" pitchFamily="18" charset="0"/>
              </a:rPr>
              <a:t>Aspirin</a:t>
            </a: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SzPct val="70000"/>
              <a:buFontTx/>
              <a:buAutoNum type="arabicParenR"/>
            </a:pPr>
            <a:r>
              <a:rPr lang="en-US" sz="3600">
                <a:latin typeface="Century Schoolbook" pitchFamily="18" charset="0"/>
              </a:rPr>
              <a:t>Ibuprofen</a:t>
            </a: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SzPct val="70000"/>
              <a:buFontTx/>
              <a:buAutoNum type="arabicParenR"/>
            </a:pPr>
            <a:r>
              <a:rPr lang="en-US" sz="3600">
                <a:latin typeface="Century Schoolbook" pitchFamily="18" charset="0"/>
              </a:rPr>
              <a:t>Paracetamol</a:t>
            </a: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SzPct val="70000"/>
              <a:buFontTx/>
              <a:buAutoNum type="arabicParenR"/>
            </a:pPr>
            <a:r>
              <a:rPr lang="en-US" sz="3600">
                <a:latin typeface="Century Schoolbook" pitchFamily="18" charset="0"/>
              </a:rPr>
              <a:t>A combination of codeine and aspirin</a:t>
            </a:r>
          </a:p>
        </p:txBody>
      </p:sp>
      <p:pic>
        <p:nvPicPr>
          <p:cNvPr id="45063" name="Picture 11" descr="j007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09800"/>
            <a:ext cx="1676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4609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84" name="Group 6"/>
          <p:cNvGrpSpPr>
            <a:grpSpLocks/>
          </p:cNvGrpSpPr>
          <p:nvPr/>
        </p:nvGrpSpPr>
        <p:grpSpPr bwMode="auto">
          <a:xfrm>
            <a:off x="762000" y="1447800"/>
            <a:ext cx="7391400" cy="319088"/>
            <a:chOff x="144" y="1248"/>
            <a:chExt cx="4656" cy="201"/>
          </a:xfrm>
        </p:grpSpPr>
        <p:sp>
          <p:nvSpPr>
            <p:cNvPr id="46088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9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085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sz="2100" b="1">
                <a:solidFill>
                  <a:schemeClr val="tx2"/>
                </a:solidFill>
                <a:latin typeface="Century Schoolbook" pitchFamily="18" charset="0"/>
              </a:rPr>
              <a:t>Q2</a:t>
            </a:r>
            <a:endParaRPr lang="en-US" sz="3000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46086" name="Rectangle 10"/>
          <p:cNvSpPr>
            <a:spLocks noChangeArrowheads="1"/>
          </p:cNvSpPr>
          <p:nvPr/>
        </p:nvSpPr>
        <p:spPr bwMode="auto">
          <a:xfrm>
            <a:off x="990600" y="1828800"/>
            <a:ext cx="6096000" cy="480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3600">
                <a:latin typeface="Century Schoolbook" pitchFamily="18" charset="0"/>
              </a:rPr>
              <a:t>What non specific measures could be taken:-</a:t>
            </a: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SzPct val="70000"/>
              <a:buFontTx/>
              <a:buAutoNum type="arabicParenR"/>
            </a:pPr>
            <a:r>
              <a:rPr lang="en-US" sz="3600">
                <a:latin typeface="Century Schoolbook" pitchFamily="18" charset="0"/>
              </a:rPr>
              <a:t>Emesis</a:t>
            </a: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SzPct val="70000"/>
              <a:buFontTx/>
              <a:buAutoNum type="arabicParenR"/>
            </a:pPr>
            <a:r>
              <a:rPr lang="en-US" sz="3600">
                <a:latin typeface="Century Schoolbook" pitchFamily="18" charset="0"/>
              </a:rPr>
              <a:t>Gastric lavage</a:t>
            </a: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SzPct val="70000"/>
              <a:buFontTx/>
              <a:buAutoNum type="arabicParenR"/>
            </a:pPr>
            <a:r>
              <a:rPr lang="en-US" sz="3600">
                <a:latin typeface="Century Schoolbook" pitchFamily="18" charset="0"/>
              </a:rPr>
              <a:t>Activated charcoal</a:t>
            </a: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SzPct val="70000"/>
              <a:buFontTx/>
              <a:buAutoNum type="arabicParenR"/>
            </a:pPr>
            <a:r>
              <a:rPr lang="en-US" sz="3600">
                <a:latin typeface="Century Schoolbook" pitchFamily="18" charset="0"/>
              </a:rPr>
              <a:t>Cathartic</a:t>
            </a: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SzPct val="70000"/>
              <a:buFontTx/>
              <a:buAutoNum type="arabicParenR"/>
            </a:pPr>
            <a:r>
              <a:rPr lang="en-US" sz="3600">
                <a:latin typeface="Century Schoolbook" pitchFamily="18" charset="0"/>
              </a:rPr>
              <a:t>Forced diuresis</a:t>
            </a: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SzPct val="70000"/>
              <a:buFontTx/>
              <a:buAutoNum type="arabicParenR"/>
            </a:pPr>
            <a:endParaRPr lang="en-US" sz="3600">
              <a:latin typeface="Century Schoolbook" pitchFamily="18" charset="0"/>
            </a:endParaRPr>
          </a:p>
        </p:txBody>
      </p:sp>
      <p:pic>
        <p:nvPicPr>
          <p:cNvPr id="46087" name="Picture 11" descr="j007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09800"/>
            <a:ext cx="1676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471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6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07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08" name="Group 6"/>
          <p:cNvGrpSpPr>
            <a:grpSpLocks/>
          </p:cNvGrpSpPr>
          <p:nvPr/>
        </p:nvGrpSpPr>
        <p:grpSpPr bwMode="auto">
          <a:xfrm>
            <a:off x="762000" y="1447800"/>
            <a:ext cx="7391400" cy="319088"/>
            <a:chOff x="144" y="1248"/>
            <a:chExt cx="4656" cy="201"/>
          </a:xfrm>
        </p:grpSpPr>
        <p:sp>
          <p:nvSpPr>
            <p:cNvPr id="47113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4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09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sz="2100" b="1">
                <a:solidFill>
                  <a:schemeClr val="tx2"/>
                </a:solidFill>
                <a:latin typeface="Century Schoolbook" pitchFamily="18" charset="0"/>
              </a:rPr>
              <a:t>Q3</a:t>
            </a:r>
            <a:endParaRPr lang="en-US" sz="3000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47110" name="Rectangle 10"/>
          <p:cNvSpPr>
            <a:spLocks noChangeArrowheads="1"/>
          </p:cNvSpPr>
          <p:nvPr/>
        </p:nvSpPr>
        <p:spPr bwMode="auto">
          <a:xfrm>
            <a:off x="990600" y="1828800"/>
            <a:ext cx="6096000" cy="480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3600">
                <a:latin typeface="Century Schoolbook" pitchFamily="18" charset="0"/>
              </a:rPr>
              <a:t>The specific antidote is:-</a:t>
            </a: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SzPct val="70000"/>
              <a:buFontTx/>
              <a:buAutoNum type="arabicParenR"/>
            </a:pPr>
            <a:r>
              <a:rPr lang="en-US" sz="3600">
                <a:latin typeface="Century Schoolbook" pitchFamily="18" charset="0"/>
              </a:rPr>
              <a:t>Naloxone</a:t>
            </a: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SzPct val="70000"/>
              <a:buFontTx/>
              <a:buAutoNum type="arabicParenR"/>
            </a:pPr>
            <a:r>
              <a:rPr lang="en-US" sz="3600">
                <a:latin typeface="Century Schoolbook" pitchFamily="18" charset="0"/>
              </a:rPr>
              <a:t>Diphenoxylate</a:t>
            </a: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SzPct val="70000"/>
              <a:buFontTx/>
              <a:buAutoNum type="arabicParenR"/>
            </a:pPr>
            <a:r>
              <a:rPr lang="en-US" sz="3600">
                <a:latin typeface="Century Schoolbook" pitchFamily="18" charset="0"/>
              </a:rPr>
              <a:t>N-acetyle-L-cysteine</a:t>
            </a: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SzPct val="70000"/>
              <a:buFontTx/>
              <a:buAutoNum type="arabicParenR"/>
            </a:pPr>
            <a:r>
              <a:rPr lang="en-US" sz="3600">
                <a:latin typeface="Century Schoolbook" pitchFamily="18" charset="0"/>
              </a:rPr>
              <a:t>Neostigmine</a:t>
            </a: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SzPct val="70000"/>
              <a:buFontTx/>
              <a:buAutoNum type="arabicParenR"/>
            </a:pPr>
            <a:r>
              <a:rPr lang="en-US" sz="3600">
                <a:latin typeface="Century Schoolbook" pitchFamily="18" charset="0"/>
              </a:rPr>
              <a:t>pralidoxime</a:t>
            </a:r>
          </a:p>
          <a:p>
            <a:pPr marL="609600" indent="-609600" eaLnBrk="0" hangingPunct="0">
              <a:spcBef>
                <a:spcPts val="600"/>
              </a:spcBef>
              <a:buClr>
                <a:schemeClr val="tx1"/>
              </a:buClr>
              <a:buSzPct val="70000"/>
            </a:pPr>
            <a:r>
              <a:rPr lang="en-US">
                <a:latin typeface="Century Schoolbook" pitchFamily="18" charset="0"/>
              </a:rPr>
              <a:t>   </a:t>
            </a:r>
          </a:p>
        </p:txBody>
      </p:sp>
      <p:pic>
        <p:nvPicPr>
          <p:cNvPr id="47111" name="Picture 11" descr="j007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09800"/>
            <a:ext cx="1676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Rectangle 12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467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Non- selective  NSAIDs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DICLOFENAC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09800"/>
            <a:ext cx="7467600" cy="434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Clinical uses</a:t>
            </a: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/>
              <a:t>Anti-inflammatory</a:t>
            </a: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/>
              <a:t>Analgesic</a:t>
            </a: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/>
              <a:t>Antipyretic</a:t>
            </a: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/>
              <a:t>Acute gouty arthritis</a:t>
            </a: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/>
              <a:t>Locally to prevent post-</a:t>
            </a:r>
            <a:r>
              <a:rPr lang="en-US" sz="2800" b="1" dirty="0" err="1" smtClean="0"/>
              <a:t>opthalmic</a:t>
            </a:r>
            <a:r>
              <a:rPr lang="en-US" sz="2800" b="1" dirty="0" smtClean="0"/>
              <a:t> inflammation</a:t>
            </a:r>
          </a:p>
          <a:p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Preparations of </a:t>
            </a:r>
            <a:r>
              <a:rPr lang="en-US" b="1" dirty="0" err="1">
                <a:solidFill>
                  <a:srgbClr val="FF0000"/>
                </a:solidFill>
              </a:rPr>
              <a:t>Diclofenac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Oral preparation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Oral preparation  with </a:t>
            </a:r>
            <a:r>
              <a:rPr lang="en-US" sz="2800" dirty="0" err="1" smtClean="0"/>
              <a:t>misoprostol</a:t>
            </a:r>
            <a:r>
              <a:rPr lang="en-US" sz="2800" dirty="0" smtClean="0"/>
              <a:t>  to decrease upper gastrointestinal ulceration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0.1% </a:t>
            </a:r>
            <a:r>
              <a:rPr lang="en-US" sz="2800" dirty="0" err="1" smtClean="0"/>
              <a:t>opthalmic</a:t>
            </a:r>
            <a:r>
              <a:rPr lang="en-US" sz="2800" dirty="0" smtClean="0"/>
              <a:t> preparation to decrease  postoperative </a:t>
            </a:r>
            <a:r>
              <a:rPr lang="en-US" sz="2800" dirty="0" err="1" smtClean="0"/>
              <a:t>opthalmic</a:t>
            </a:r>
            <a:r>
              <a:rPr lang="en-US" sz="2800" dirty="0" smtClean="0"/>
              <a:t> inflammation.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 topical gel 3% 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Rectal suppository </a:t>
            </a:r>
          </a:p>
          <a:p>
            <a:r>
              <a:rPr lang="en-US" sz="2800" dirty="0" smtClean="0"/>
              <a:t>Oral mouth wash.</a:t>
            </a:r>
          </a:p>
          <a:p>
            <a:r>
              <a:rPr lang="en-US" sz="2800" dirty="0" smtClean="0"/>
              <a:t>Intramuscular preparations.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440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Selective COX-2 inhibitors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smtClean="0">
                <a:solidFill>
                  <a:srgbClr val="0070C0"/>
                </a:solidFill>
              </a:rPr>
              <a:t>General advantages </a:t>
            </a:r>
            <a:r>
              <a:rPr lang="en-US" sz="3600" b="1" smtClean="0"/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en-US" sz="3600" b="1" smtClean="0"/>
              <a:t>Potent anti-inflammatory</a:t>
            </a:r>
          </a:p>
          <a:p>
            <a:pPr>
              <a:buFont typeface="Courier New" pitchFamily="49" charset="0"/>
              <a:buChar char="o"/>
            </a:pPr>
            <a:r>
              <a:rPr lang="en-US" sz="3600" b="1" smtClean="0"/>
              <a:t>Antipyretic &amp; analgesic</a:t>
            </a:r>
          </a:p>
          <a:p>
            <a:pPr>
              <a:buFont typeface="Courier New" pitchFamily="49" charset="0"/>
              <a:buChar char="o"/>
            </a:pPr>
            <a:r>
              <a:rPr lang="en-US" sz="3600" b="1" smtClean="0"/>
              <a:t>Lower incidence of gastric upset</a:t>
            </a:r>
          </a:p>
          <a:p>
            <a:pPr>
              <a:buFont typeface="Courier New" pitchFamily="49" charset="0"/>
              <a:buChar char="o"/>
            </a:pPr>
            <a:r>
              <a:rPr lang="en-US" sz="3600" b="1" smtClean="0"/>
              <a:t>No effect on platelet aggregation ( COX-1)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can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762000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en-US" sz="4800" b="1" cap="none" dirty="0" smtClean="0">
                <a:solidFill>
                  <a:srgbClr val="FF0000"/>
                </a:solidFill>
              </a:rPr>
              <a:t>MECHANISM OF ACTION OF NSAIDS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                   </a:t>
            </a:r>
          </a:p>
        </p:txBody>
      </p:sp>
      <p:pic>
        <p:nvPicPr>
          <p:cNvPr id="4" name="Picture 2" descr="C:\Users\Mido\AppData\Local\Microsoft\Windows\Temporary Internet Files\Content.IE5\T9JKGPRF\MCj043151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667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General adverse effects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2800" b="1" smtClean="0"/>
              <a:t>Renal toxicity</a:t>
            </a:r>
          </a:p>
          <a:p>
            <a:r>
              <a:rPr lang="en-US" sz="2800" b="1" smtClean="0"/>
              <a:t>Dyspepsia &amp; heartburn</a:t>
            </a:r>
          </a:p>
          <a:p>
            <a:r>
              <a:rPr lang="en-US" sz="2800" b="1" smtClean="0"/>
              <a:t>Allergy</a:t>
            </a:r>
          </a:p>
          <a:p>
            <a:r>
              <a:rPr lang="en-US" sz="2800" b="1" smtClean="0"/>
              <a:t>Cardiovascular ( do not offer the cardioprotective effects of non-selective group).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GENERAL CLINICAL USES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7467600" cy="4873625"/>
          </a:xfrm>
        </p:spPr>
        <p:txBody>
          <a:bodyPr/>
          <a:lstStyle/>
          <a:p>
            <a:r>
              <a:rPr lang="en-US" sz="3600" b="1" dirty="0" smtClean="0"/>
              <a:t>Short-term use in postoperative patients</a:t>
            </a:r>
          </a:p>
          <a:p>
            <a:r>
              <a:rPr lang="en-US" sz="3600" b="1" dirty="0" smtClean="0"/>
              <a:t>Acute gouty arthritis</a:t>
            </a:r>
          </a:p>
          <a:p>
            <a:r>
              <a:rPr lang="en-US" sz="3600" b="1" dirty="0" smtClean="0"/>
              <a:t>Acute musculoskeletal </a:t>
            </a:r>
          </a:p>
          <a:p>
            <a:pPr>
              <a:buFont typeface="Wingdings" pitchFamily="2" charset="2"/>
              <a:buNone/>
            </a:pPr>
            <a:r>
              <a:rPr lang="en-US" sz="3600" b="1" dirty="0" smtClean="0"/>
              <a:t>  pain</a:t>
            </a:r>
          </a:p>
          <a:p>
            <a:r>
              <a:rPr lang="en-US" sz="3600" b="1" dirty="0" err="1" smtClean="0"/>
              <a:t>Ankylosing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spondylitis</a:t>
            </a:r>
            <a:endParaRPr lang="en-US" sz="3600" b="1" dirty="0" smtClean="0"/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752600"/>
            <a:ext cx="327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5428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5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6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54280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sz="2100" b="1">
                <a:solidFill>
                  <a:schemeClr val="tx2"/>
                </a:solidFill>
                <a:latin typeface="Century Schoolbook" pitchFamily="18" charset="0"/>
              </a:rPr>
              <a:t>Quiz?</a:t>
            </a:r>
            <a:endParaRPr lang="en-US" sz="3000">
              <a:solidFill>
                <a:schemeClr val="tx2"/>
              </a:solidFill>
              <a:latin typeface="Century Schoolbook" pitchFamily="18" charset="0"/>
            </a:endParaRPr>
          </a:p>
        </p:txBody>
      </p:sp>
      <p:sp>
        <p:nvSpPr>
          <p:cNvPr id="54278" name="Rectangle 10"/>
          <p:cNvSpPr>
            <a:spLocks noChangeArrowheads="1"/>
          </p:cNvSpPr>
          <p:nvPr/>
        </p:nvSpPr>
        <p:spPr bwMode="auto">
          <a:xfrm>
            <a:off x="0" y="1752600"/>
            <a:ext cx="6934200" cy="510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b="1">
                <a:latin typeface="Century Schoolbook" pitchFamily="18" charset="0"/>
              </a:rPr>
              <a:t>The primary objective for designing drugs that selectively inhibit COX-2 is to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b="1">
                <a:latin typeface="Century Schoolbook" pitchFamily="18" charset="0"/>
              </a:rPr>
              <a:t>(A) Decrease the risk of nephrotoxicity      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b="1">
                <a:latin typeface="Century Schoolbook" pitchFamily="18" charset="0"/>
              </a:rPr>
              <a:t>(B) Improve anti-inflammatory effectiveness  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b="1">
                <a:latin typeface="Century Schoolbook" pitchFamily="18" charset="0"/>
              </a:rPr>
              <a:t>(C) Lower the risk of gastrointestinal toxicity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b="1">
                <a:latin typeface="Century Schoolbook" pitchFamily="18" charset="0"/>
              </a:rPr>
              <a:t>(D) Reduce the cost of treatment of rheumatoid arthritis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b="1">
                <a:latin typeface="Century Schoolbook" pitchFamily="18" charset="0"/>
              </a:rPr>
              <a:t>(E) Selectively decrease thromboxane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b="1">
                <a:latin typeface="Century Schoolbook" pitchFamily="18" charset="0"/>
              </a:rPr>
              <a:t>A2 without effects on other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US" sz="2400" b="1">
                <a:latin typeface="Century Schoolbook" pitchFamily="18" charset="0"/>
              </a:rPr>
              <a:t>          eicosanoids</a:t>
            </a:r>
          </a:p>
        </p:txBody>
      </p:sp>
      <p:pic>
        <p:nvPicPr>
          <p:cNvPr id="54279" name="Picture 11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514600"/>
            <a:ext cx="2376488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b="1" dirty="0" err="1" smtClean="0">
                <a:solidFill>
                  <a:srgbClr val="FF0000"/>
                </a:solidFill>
              </a:rPr>
              <a:t>Celecoxib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z="4000" b="1" smtClean="0"/>
              <a:t>Half-life 11 hours</a:t>
            </a:r>
          </a:p>
          <a:p>
            <a:pPr>
              <a:buFont typeface="Wingdings" pitchFamily="2" charset="2"/>
              <a:buNone/>
            </a:pPr>
            <a:endParaRPr lang="en-US" sz="4000" b="1" smtClean="0"/>
          </a:p>
          <a:p>
            <a:r>
              <a:rPr lang="en-US" sz="4000" b="1" smtClean="0"/>
              <a:t>Food decrease its absorption</a:t>
            </a:r>
          </a:p>
          <a:p>
            <a:pPr>
              <a:buFont typeface="Wingdings" pitchFamily="2" charset="2"/>
              <a:buNone/>
            </a:pPr>
            <a:endParaRPr lang="en-US" sz="4000" b="1" smtClean="0"/>
          </a:p>
          <a:p>
            <a:r>
              <a:rPr lang="en-US" sz="4000" b="1" smtClean="0"/>
              <a:t>Highly bound to plasma proteins</a:t>
            </a: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33400"/>
            <a:ext cx="2933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Summary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NSAIDs  are group of drugs that have analgesic  , antipyretic , anti-platelet &amp; anti-inflammatory effects.</a:t>
            </a:r>
          </a:p>
          <a:p>
            <a:r>
              <a:rPr lang="en-US" smtClean="0"/>
              <a:t>They are classified according to their action on COX-enzymes into non-selective that inhibit both COX-1 &amp; COX-2 &amp; selective that inhibit only COX-2 enzymes.</a:t>
            </a:r>
          </a:p>
          <a:p>
            <a:r>
              <a:rPr lang="en-US" smtClean="0"/>
              <a:t>They are sharing in common therapeutic uses as analgesic to relief mild to moderate pain not visceral pain , reducing high body temperature, preventing clot formation , so aspirin can be used as prophylaxis in ischemic heart disease.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Summary ( Continue)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smtClean="0"/>
              <a:t>As anti-inflammatory in rheumatic , rheumatoid arthritis, desmenrrhea and other inflammatory conditions including muscles or bones.</a:t>
            </a:r>
          </a:p>
          <a:p>
            <a:r>
              <a:rPr lang="en-US" b="1" smtClean="0"/>
              <a:t>The common adverse effects includes : gastric upset ( nausea, vomiting ,gastric ulceration or bleeding).</a:t>
            </a:r>
          </a:p>
          <a:p>
            <a:r>
              <a:rPr lang="en-US" b="1" smtClean="0"/>
              <a:t>Allergy</a:t>
            </a:r>
          </a:p>
          <a:p>
            <a:r>
              <a:rPr lang="en-US" b="1" smtClean="0"/>
              <a:t>Edema</a:t>
            </a:r>
          </a:p>
          <a:p>
            <a:r>
              <a:rPr lang="en-US" b="1" smtClean="0"/>
              <a:t>They are contraindicated mainly in patients with peptic ulcer , bleeding tendency or in pregnancy</a:t>
            </a:r>
            <a:r>
              <a:rPr lang="en-US" smtClean="0"/>
              <a:t>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Summary ( Continue)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b="1" smtClean="0"/>
              <a:t>Selective COX-2 inhibitors as celecoxib are potent anti-inflammatory &amp; analgesic ,but have no anti-platelet effect &amp; less gastric upset.</a:t>
            </a:r>
          </a:p>
          <a:p>
            <a:r>
              <a:rPr lang="en-US" b="1" smtClean="0"/>
              <a:t>They can be used in patients with gastric ulcer , haemophilia .</a:t>
            </a:r>
          </a:p>
          <a:p>
            <a:r>
              <a:rPr lang="en-US" b="1" smtClean="0"/>
              <a:t>Their common adverse is mainly on kidney &amp; cardiovascular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525" y="3079750"/>
            <a:ext cx="6934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467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5562600" cy="5029200"/>
          </a:xfrm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endParaRPr lang="en-US" dirty="0" smtClean="0"/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64103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Cycl-oxygenase Isozymes</a:t>
            </a:r>
          </a:p>
        </p:txBody>
      </p:sp>
      <p:pic>
        <p:nvPicPr>
          <p:cNvPr id="15364" name="Picture 7" descr="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701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1905000" y="3962400"/>
            <a:ext cx="3124200" cy="2743200"/>
          </a:xfrm>
          <a:prstGeom prst="ellipse">
            <a:avLst/>
          </a:prstGeom>
          <a:solidFill>
            <a:srgbClr val="F2F72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5410200" y="3962400"/>
            <a:ext cx="3124200" cy="2743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bg-BG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4495800"/>
            <a:ext cx="2965450" cy="1736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lvl="1" eaLnBrk="0" hangingPunct="0"/>
            <a:r>
              <a:rPr lang="en-US" sz="3000" b="1">
                <a:solidFill>
                  <a:srgbClr val="00279F"/>
                </a:solidFill>
                <a:latin typeface="Arial Narrow" pitchFamily="34" charset="0"/>
              </a:rPr>
              <a:t>COX-2</a:t>
            </a:r>
            <a:endParaRPr lang="en-US" sz="2200" b="1">
              <a:solidFill>
                <a:srgbClr val="00279F"/>
              </a:solidFill>
              <a:latin typeface="Arial Narrow" pitchFamily="34" charset="0"/>
            </a:endParaRPr>
          </a:p>
          <a:p>
            <a:pPr lvl="1" eaLnBrk="0" hangingPunct="0"/>
            <a:r>
              <a:rPr lang="en-US" sz="3000" b="1">
                <a:solidFill>
                  <a:srgbClr val="00279F"/>
                </a:solidFill>
                <a:latin typeface="Arial Narrow" pitchFamily="34" charset="0"/>
              </a:rPr>
              <a:t>inhibitors</a:t>
            </a:r>
            <a:r>
              <a:rPr lang="en-US" sz="2600" b="1">
                <a:solidFill>
                  <a:srgbClr val="00279F"/>
                </a:solidFill>
                <a:latin typeface="Arial Narrow" pitchFamily="34" charset="0"/>
              </a:rPr>
              <a:t> </a:t>
            </a:r>
            <a:endParaRPr lang="en-US" sz="3000" b="1">
              <a:solidFill>
                <a:srgbClr val="00279F"/>
              </a:solidFill>
              <a:latin typeface="Arial Narrow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en-US" sz="2200" b="1">
                <a:solidFill>
                  <a:srgbClr val="00279F"/>
                </a:solidFill>
                <a:latin typeface="Arial Narrow" pitchFamily="34" charset="0"/>
              </a:rPr>
              <a:t>  </a:t>
            </a:r>
            <a:r>
              <a:rPr lang="en-US" sz="2400" b="1">
                <a:solidFill>
                  <a:srgbClr val="00279F"/>
                </a:solidFill>
                <a:latin typeface="Arial Narrow" pitchFamily="34" charset="0"/>
              </a:rPr>
              <a:t>Selective (coxibs)</a:t>
            </a:r>
          </a:p>
          <a:p>
            <a:pPr lvl="1">
              <a:buFontTx/>
              <a:buChar char="•"/>
            </a:pPr>
            <a:r>
              <a:rPr lang="en-US" sz="1800" b="1">
                <a:solidFill>
                  <a:srgbClr val="00279F"/>
                </a:solidFill>
                <a:latin typeface="Arial Narrow" pitchFamily="34" charset="0"/>
              </a:rPr>
              <a:t>  </a:t>
            </a:r>
            <a:r>
              <a:rPr lang="en-US" sz="2400" b="1">
                <a:solidFill>
                  <a:srgbClr val="00279F"/>
                </a:solidFill>
                <a:latin typeface="Arial Narrow" pitchFamily="34" charset="0"/>
              </a:rPr>
              <a:t>Preferential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21313" y="4495800"/>
            <a:ext cx="2960687" cy="21236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000" b="1" dirty="0">
                <a:solidFill>
                  <a:schemeClr val="bg1"/>
                </a:solidFill>
                <a:latin typeface="Arial Narrow" pitchFamily="34" charset="0"/>
              </a:rPr>
              <a:t>COX-3</a:t>
            </a:r>
          </a:p>
          <a:p>
            <a:pPr algn="ctr" eaLnBrk="0" hangingPunct="0"/>
            <a:r>
              <a:rPr lang="en-US" sz="3000" b="1" dirty="0">
                <a:solidFill>
                  <a:schemeClr val="bg1"/>
                </a:solidFill>
                <a:latin typeface="Arial Narrow" pitchFamily="34" charset="0"/>
              </a:rPr>
              <a:t>inhibitors</a:t>
            </a:r>
            <a:endParaRPr lang="bg-BG" sz="30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0" hangingPunct="0">
              <a:buFontTx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Antipyretic</a:t>
            </a:r>
            <a:endParaRPr lang="bg-BG" sz="24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analgesics</a:t>
            </a:r>
          </a:p>
          <a:p>
            <a:pPr algn="ctr" eaLnBrk="0" hangingPunct="0"/>
            <a:r>
              <a:rPr lang="en-US" sz="2400" b="1" dirty="0" err="1" smtClean="0">
                <a:solidFill>
                  <a:schemeClr val="accent3"/>
                </a:solidFill>
                <a:latin typeface="Arial Narrow" pitchFamily="34" charset="0"/>
              </a:rPr>
              <a:t>Paracetamol</a:t>
            </a:r>
            <a:endParaRPr lang="en-US" sz="2400" b="1" dirty="0">
              <a:solidFill>
                <a:schemeClr val="accent3"/>
              </a:solidFill>
              <a:latin typeface="Arial Narrow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2057400" y="2590800"/>
            <a:ext cx="6096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657600" y="1295400"/>
            <a:ext cx="3025775" cy="2778125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bg-BG" sz="180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35413" y="1965325"/>
            <a:ext cx="2617787" cy="1463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000" b="1">
                <a:solidFill>
                  <a:schemeClr val="bg1"/>
                </a:solidFill>
                <a:latin typeface="Arial Narrow" pitchFamily="34" charset="0"/>
              </a:rPr>
              <a:t>Nonselective</a:t>
            </a:r>
          </a:p>
          <a:p>
            <a:pPr algn="ctr" eaLnBrk="0" hangingPunct="0"/>
            <a:r>
              <a:rPr lang="en-US" sz="3000" b="1">
                <a:solidFill>
                  <a:schemeClr val="bg1"/>
                </a:solidFill>
                <a:latin typeface="Arial Narrow" pitchFamily="34" charset="0"/>
              </a:rPr>
              <a:t>COX-1/COX-2</a:t>
            </a:r>
          </a:p>
          <a:p>
            <a:pPr algn="ctr" eaLnBrk="0" hangingPunct="0"/>
            <a:r>
              <a:rPr lang="en-US" sz="3000" b="1">
                <a:solidFill>
                  <a:schemeClr val="bg1"/>
                </a:solidFill>
                <a:latin typeface="Arial Narrow" pitchFamily="34" charset="0"/>
              </a:rPr>
              <a:t>inhibitors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1981200" y="2590800"/>
            <a:ext cx="1981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5800" y="2438400"/>
            <a:ext cx="2055813" cy="7112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00"/>
                </a:solidFill>
              </a:rPr>
              <a:t>NSAIDs</a:t>
            </a:r>
            <a:endParaRPr lang="bg-BG" sz="4000" b="1">
              <a:solidFill>
                <a:srgbClr val="FFFF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52400" y="152400"/>
            <a:ext cx="86533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smtClean="0"/>
              <a:t>Classification of COX </a:t>
            </a:r>
            <a:r>
              <a:rPr lang="en-US" sz="4400" b="1" dirty="0"/>
              <a:t>inhibitors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62000" y="2667000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cap="none" smtClean="0">
                <a:solidFill>
                  <a:srgbClr val="FF0000"/>
                </a:solidFill>
              </a:rPr>
              <a:t>Pharmacodynamic Effects</a:t>
            </a:r>
          </a:p>
        </p:txBody>
      </p:sp>
      <p:pic>
        <p:nvPicPr>
          <p:cNvPr id="2050" name="Picture 2" descr="C:\Users\Mido\AppData\Local\Microsoft\Windows\Temporary Internet Files\Content.IE5\YE162FU6\MCj038417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914400"/>
            <a:ext cx="153828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5400" b="1" cap="none" smtClean="0"/>
              <a:t>ANALGESIC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2296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4800" dirty="0" smtClean="0"/>
              <a:t>Drug that relieve pain</a:t>
            </a:r>
            <a:r>
              <a:rPr lang="en-US" sz="60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6000" dirty="0" smtClean="0"/>
          </a:p>
        </p:txBody>
      </p:sp>
      <p:pic>
        <p:nvPicPr>
          <p:cNvPr id="4" name="Picture 3" descr="http://members.aol.com/mswiggley/nopai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76600"/>
            <a:ext cx="33337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p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90800"/>
            <a:ext cx="5638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2594</TotalTime>
  <Words>1058</Words>
  <Application>Microsoft Office PowerPoint</Application>
  <PresentationFormat>On-screen Show (4:3)</PresentationFormat>
  <Paragraphs>243</Paragraphs>
  <Slides>48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Oriel</vt:lpstr>
      <vt:lpstr>Non-steroidal anti-inflammatory drugs</vt:lpstr>
      <vt:lpstr> OBJECTIVES</vt:lpstr>
      <vt:lpstr>     Objectives ( continue)</vt:lpstr>
      <vt:lpstr>MECHANISM OF ACTION OF NSAIDS</vt:lpstr>
      <vt:lpstr>PowerPoint Presentation</vt:lpstr>
      <vt:lpstr>PowerPoint Presentation</vt:lpstr>
      <vt:lpstr>PowerPoint Presentation</vt:lpstr>
      <vt:lpstr>Pharmacodynamic Effects</vt:lpstr>
      <vt:lpstr>ANALGESIC</vt:lpstr>
      <vt:lpstr>ANTIPYRETIC</vt:lpstr>
      <vt:lpstr>Antiinflammatory</vt:lpstr>
      <vt:lpstr>PharmacokineticS</vt:lpstr>
      <vt:lpstr>THERAPEUTIC USES SHARED BY NS-NSAIDs</vt:lpstr>
      <vt:lpstr>PowerPoint Presentation</vt:lpstr>
      <vt:lpstr>Continue</vt:lpstr>
      <vt:lpstr>SHARED ADVERSE  EFFECTS</vt:lpstr>
      <vt:lpstr>PowerPoint Presentation</vt:lpstr>
      <vt:lpstr>PowerPoint Presentation</vt:lpstr>
      <vt:lpstr>PowerPoint Presentation</vt:lpstr>
      <vt:lpstr>Pharmacokinetics</vt:lpstr>
      <vt:lpstr> Clinical uses </vt:lpstr>
      <vt:lpstr>CLINICAL USES  ( continue) </vt:lpstr>
      <vt:lpstr>Adverse  Effects Related to Therapeutic Doses Of Aspirin</vt:lpstr>
      <vt:lpstr>PowerPoint Presentation</vt:lpstr>
      <vt:lpstr>ADVERSE EFFECTS RELATED TO TO LARGE  DOSES OF ASPIRIN</vt:lpstr>
      <vt:lpstr>Contraindications </vt:lpstr>
      <vt:lpstr>PowerPoint Presentation</vt:lpstr>
      <vt:lpstr>PARACETAMOL</vt:lpstr>
      <vt:lpstr>PowerPoint Presentation</vt:lpstr>
      <vt:lpstr>PowerPoint Presentation</vt:lpstr>
      <vt:lpstr>Adverse   Effects</vt:lpstr>
      <vt:lpstr>PowerPoint Presentation</vt:lpstr>
      <vt:lpstr>PowerPoint Presentation</vt:lpstr>
      <vt:lpstr>PowerPoint Presentation</vt:lpstr>
      <vt:lpstr>PowerPoint Presentation</vt:lpstr>
      <vt:lpstr>Non- selective  NSAIDs  DICLOFENAC</vt:lpstr>
      <vt:lpstr>Preparations of Diclofenac</vt:lpstr>
      <vt:lpstr>Selective COX-2 inhibitors</vt:lpstr>
      <vt:lpstr>PowerPoint Presentation</vt:lpstr>
      <vt:lpstr>General adverse effects</vt:lpstr>
      <vt:lpstr>PowerPoint Presentation</vt:lpstr>
      <vt:lpstr>GENERAL CLINICAL USES</vt:lpstr>
      <vt:lpstr>PowerPoint Presentation</vt:lpstr>
      <vt:lpstr>Celecoxib</vt:lpstr>
      <vt:lpstr>Summary</vt:lpstr>
      <vt:lpstr>  Summary ( Continue)</vt:lpstr>
      <vt:lpstr>  Summary ( Continue)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Non-steroidal anti-inflammatory drugs</dc:title>
  <dc:creator>Nagwa</dc:creator>
  <cp:lastModifiedBy>فارس</cp:lastModifiedBy>
  <cp:revision>189</cp:revision>
  <dcterms:created xsi:type="dcterms:W3CDTF">2007-03-25T17:17:15Z</dcterms:created>
  <dcterms:modified xsi:type="dcterms:W3CDTF">2013-12-11T07:53:50Z</dcterms:modified>
</cp:coreProperties>
</file>