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3" r:id="rId1"/>
  </p:sldMasterIdLst>
  <p:notesMasterIdLst>
    <p:notesMasterId r:id="rId39"/>
  </p:notesMasterIdLst>
  <p:sldIdLst>
    <p:sldId id="280" r:id="rId2"/>
    <p:sldId id="286" r:id="rId3"/>
    <p:sldId id="287" r:id="rId4"/>
    <p:sldId id="303" r:id="rId5"/>
    <p:sldId id="272" r:id="rId6"/>
    <p:sldId id="305" r:id="rId7"/>
    <p:sldId id="289" r:id="rId8"/>
    <p:sldId id="292" r:id="rId9"/>
    <p:sldId id="291" r:id="rId10"/>
    <p:sldId id="306" r:id="rId11"/>
    <p:sldId id="307" r:id="rId12"/>
    <p:sldId id="295" r:id="rId13"/>
    <p:sldId id="270" r:id="rId14"/>
    <p:sldId id="296" r:id="rId15"/>
    <p:sldId id="304" r:id="rId16"/>
    <p:sldId id="302" r:id="rId17"/>
    <p:sldId id="300" r:id="rId18"/>
    <p:sldId id="293" r:id="rId19"/>
    <p:sldId id="308" r:id="rId20"/>
    <p:sldId id="309" r:id="rId21"/>
    <p:sldId id="290" r:id="rId22"/>
    <p:sldId id="310" r:id="rId23"/>
    <p:sldId id="274" r:id="rId24"/>
    <p:sldId id="275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94" r:id="rId34"/>
    <p:sldId id="298" r:id="rId35"/>
    <p:sldId id="319" r:id="rId36"/>
    <p:sldId id="320" r:id="rId37"/>
    <p:sldId id="258" r:id="rId38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1219" autoAdjust="0"/>
  </p:normalViewPr>
  <p:slideViewPr>
    <p:cSldViewPr>
      <p:cViewPr>
        <p:scale>
          <a:sx n="70" d="100"/>
          <a:sy n="70" d="100"/>
        </p:scale>
        <p:origin x="-51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9566D891-8DDB-481C-8FBA-3B2D1E3FB943}" type="datetimeFigureOut">
              <a:rPr lang="ar-SA"/>
              <a:pPr>
                <a:defRPr/>
              </a:pPr>
              <a:t>13/02/35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8FFAF8C9-1A52-4F71-BA71-60635423301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397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4DF1E-8AFC-46F6-8C32-4A935ADEBA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7602B11-953A-4AD4-9936-8A76E0CEC986}" type="datetimeFigureOut">
              <a:rPr lang="en-US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A2B20DE-6A01-4892-981B-DB03B5948E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516C4-6C94-4F2B-BFCB-070B6E5EFC06}" type="datetimeFigureOut">
              <a:rPr lang="en-US"/>
              <a:pPr>
                <a:defRPr/>
              </a:pPr>
              <a:t>12/16/2013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F434-3684-48AE-B8D4-3DDE513C1560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EE1653-1D70-46ED-BD5F-1AF36D08E68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Direct </a:t>
            </a:r>
            <a:r>
              <a:rPr lang="en-US" sz="3600" b="1" dirty="0" err="1" smtClean="0">
                <a:solidFill>
                  <a:srgbClr val="0070C0"/>
                </a:solidFill>
              </a:rPr>
              <a:t>cholinomimetic</a:t>
            </a:r>
            <a:r>
              <a:rPr lang="en-US" sz="3600" b="1" dirty="0" smtClean="0">
                <a:solidFill>
                  <a:srgbClr val="0070C0"/>
                </a:solidFill>
              </a:rPr>
              <a:t> (</a:t>
            </a:r>
            <a:r>
              <a:rPr lang="en-US" sz="3600" b="1" dirty="0" err="1" smtClean="0">
                <a:solidFill>
                  <a:srgbClr val="0070C0"/>
                </a:solidFill>
              </a:rPr>
              <a:t>Parasympathomimetics</a:t>
            </a:r>
            <a:r>
              <a:rPr lang="en-US" sz="3600" b="1" dirty="0" smtClean="0">
                <a:solidFill>
                  <a:srgbClr val="0070C0"/>
                </a:solidFill>
              </a:rPr>
              <a:t>) Drugs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endParaRPr lang="ar-SA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Prof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b="1" dirty="0" err="1">
                <a:solidFill>
                  <a:srgbClr val="0070C0"/>
                </a:solidFill>
              </a:rPr>
              <a:t>Alhaider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1435 H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College of Medicine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Department of Pharmacology</a:t>
            </a:r>
            <a:endParaRPr lang="en-US" sz="3600" b="1" dirty="0">
              <a:solidFill>
                <a:srgbClr val="0070C0"/>
              </a:solidFill>
            </a:endParaRPr>
          </a:p>
          <a:p>
            <a:endParaRPr lang="en-US" sz="3600" b="1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372200" y="1628800"/>
            <a:ext cx="38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920037" cy="882650"/>
          </a:xfrm>
          <a:solidFill>
            <a:srgbClr val="DBA39D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Cholinergic or parasympathetic receptors</a:t>
            </a:r>
          </a:p>
        </p:txBody>
      </p:sp>
      <p:sp>
        <p:nvSpPr>
          <p:cNvPr id="207875" name="Rectangle 3"/>
          <p:cNvSpPr>
            <a:spLocks noGrp="1"/>
          </p:cNvSpPr>
          <p:nvPr>
            <p:ph type="subTitle" idx="1"/>
          </p:nvPr>
        </p:nvSpPr>
        <p:spPr>
          <a:xfrm>
            <a:off x="152400" y="1196975"/>
            <a:ext cx="8740775" cy="5327650"/>
          </a:xfrm>
        </p:spPr>
        <p:txBody>
          <a:bodyPr/>
          <a:lstStyle/>
          <a:p>
            <a:pPr marL="533400" indent="-533400"/>
            <a:endParaRPr lang="en-US" sz="1400" b="1" i="1" smtClean="0">
              <a:solidFill>
                <a:schemeClr val="tx1"/>
              </a:solidFill>
            </a:endParaRPr>
          </a:p>
          <a:p>
            <a:pPr marL="533400" indent="-533400" algn="l" rtl="0">
              <a:buSzPct val="70000"/>
              <a:buFont typeface="Wingdings" pitchFamily="2" charset="2"/>
              <a:buChar char="n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Nicotinic (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central) receptors.</a:t>
            </a:r>
          </a:p>
          <a:p>
            <a:pPr marL="533400" indent="-533400" algn="l" rtl="0">
              <a:buSzPct val="70000"/>
              <a:buFont typeface="Wingdings" pitchFamily="2" charset="2"/>
              <a:buChar char="n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Muscarinic (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M,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peripheral) receptors.</a:t>
            </a:r>
          </a:p>
          <a:p>
            <a:pPr marL="533400" indent="-533400" algn="l" rtl="0"/>
            <a:endParaRPr lang="en-US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lum bright="-30000" contrast="14000"/>
          </a:blip>
          <a:srcRect l="10826" t="81876" b="2481"/>
          <a:stretch>
            <a:fillRect/>
          </a:stretch>
        </p:blipFill>
        <p:spPr bwMode="auto">
          <a:xfrm>
            <a:off x="304800" y="3200400"/>
            <a:ext cx="8496300" cy="1001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2286000" y="3810000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4495800" y="3886200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" y="4876800"/>
            <a:ext cx="3475038" cy="84137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Central nicotinic receptor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886200" y="4876800"/>
            <a:ext cx="3962400" cy="84137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Peripheral muscarinic receptor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179388" y="1341438"/>
            <a:ext cx="8736012" cy="5187950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Type II receptors :</a:t>
            </a:r>
            <a:r>
              <a:rPr lang="en-US" sz="3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G-protein linked receptors</a:t>
            </a:r>
          </a:p>
          <a:p>
            <a:pPr algn="l" rtl="0">
              <a:lnSpc>
                <a:spcPct val="90000"/>
              </a:lnSpc>
            </a:pPr>
            <a:endParaRPr lang="en-US" sz="3400" b="1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Located at all target organs that are innervated by parasympathetic fibers (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e.g, heart, CVS, eye, bladder, etc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l" rtl="0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Five subclasses exist (M1  - M5)</a:t>
            </a:r>
          </a:p>
          <a:p>
            <a:pPr algn="l" rtl="0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M1, M3, M5 are excitatory in function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(stimulation).</a:t>
            </a:r>
          </a:p>
          <a:p>
            <a:pPr algn="l" rtl="0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M2, M4  are inhibitory in function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(inhibition).</a:t>
            </a:r>
          </a:p>
          <a:p>
            <a:pPr lvl="1" algn="l" rtl="0">
              <a:lnSpc>
                <a:spcPct val="90000"/>
              </a:lnSpc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5"/>
          <p:cNvSpPr>
            <a:spLocks/>
          </p:cNvSpPr>
          <p:nvPr/>
        </p:nvSpPr>
        <p:spPr bwMode="auto">
          <a:xfrm>
            <a:off x="381000" y="228600"/>
            <a:ext cx="7920038" cy="882650"/>
          </a:xfrm>
          <a:prstGeom prst="rect">
            <a:avLst/>
          </a:prstGeom>
          <a:solidFill>
            <a:srgbClr val="DBA39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Muscarinic receptors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/>
          </p:cNvSpPr>
          <p:nvPr>
            <p:ph type="subTitle" idx="1"/>
          </p:nvPr>
        </p:nvSpPr>
        <p:spPr>
          <a:xfrm>
            <a:off x="431800" y="800100"/>
            <a:ext cx="8280400" cy="5797550"/>
          </a:xfrm>
        </p:spPr>
        <p:txBody>
          <a:bodyPr/>
          <a:lstStyle/>
          <a:p>
            <a:pPr algn="l" rtl="0"/>
            <a:endParaRPr lang="en-US" sz="2800" b="1" smtClean="0">
              <a:solidFill>
                <a:schemeClr val="tx1"/>
              </a:solidFill>
            </a:endParaRPr>
          </a:p>
          <a:p>
            <a:pPr algn="l" rtl="0"/>
            <a:endParaRPr lang="en-US" sz="2800" b="1" smtClean="0">
              <a:solidFill>
                <a:schemeClr val="tx1"/>
              </a:solidFill>
            </a:endParaRPr>
          </a:p>
        </p:txBody>
      </p:sp>
      <p:graphicFrame>
        <p:nvGraphicFramePr>
          <p:cNvPr id="217130" name="Group 42"/>
          <p:cNvGraphicFramePr>
            <a:graphicFrameLocks noGrp="1"/>
          </p:cNvGraphicFramePr>
          <p:nvPr/>
        </p:nvGraphicFramePr>
        <p:xfrm>
          <a:off x="179388" y="260350"/>
          <a:ext cx="8812212" cy="6363589"/>
        </p:xfrm>
        <a:graphic>
          <a:graphicData uri="http://schemas.openxmlformats.org/drawingml/2006/table">
            <a:tbl>
              <a:tblPr rtl="1"/>
              <a:tblGrid>
                <a:gridCol w="4206875"/>
                <a:gridCol w="3032125"/>
                <a:gridCol w="1573212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Pharmacological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excitation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acid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Activation of phospholipase C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IP3 &amp;DAG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  Ca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</a:t>
                      </a:r>
                    </a:p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Autonomic ganglia</a:t>
                      </a:r>
                    </a:p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parietal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(Neural)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3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 inhibition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Presynaptic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inhibition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Inhibition of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adenyl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cyclase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(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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Opening of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 channels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Presynaptic cholinergic fibers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(Cardiac)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Inhibitory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Secretion of glands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Smooth muscle contraction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Vasodilatation (via NO)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Activation of phospholipase C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IP3 &amp; DAG.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muscles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Vascular endothelium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Glandular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FF"/>
                </a:solidFill>
              </a:rPr>
              <a:t>Subtypes and characteristics of </a:t>
            </a:r>
            <a:r>
              <a:rPr lang="en-US" sz="2800" dirty="0" smtClean="0">
                <a:solidFill>
                  <a:srgbClr val="92D050"/>
                </a:solidFill>
              </a:rPr>
              <a:t>Cholinergic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br>
              <a:rPr lang="en-US" sz="2800" dirty="0" smtClean="0">
                <a:solidFill>
                  <a:srgbClr val="FF00FF"/>
                </a:solidFill>
              </a:rPr>
            </a:br>
            <a:r>
              <a:rPr lang="en-US" sz="2800" dirty="0" smtClean="0">
                <a:solidFill>
                  <a:srgbClr val="FF00FF"/>
                </a:solidFill>
              </a:rPr>
              <a:t>Receptors (Both the </a:t>
            </a:r>
            <a:r>
              <a:rPr lang="en-US" sz="2800" dirty="0" err="1" smtClean="0">
                <a:solidFill>
                  <a:srgbClr val="FF00FF"/>
                </a:solidFill>
              </a:rPr>
              <a:t>Muscarenic</a:t>
            </a:r>
            <a:r>
              <a:rPr lang="en-US" sz="2800" dirty="0" smtClean="0">
                <a:solidFill>
                  <a:srgbClr val="FF00FF"/>
                </a:solidFill>
              </a:rPr>
              <a:t> and Nicotinic)</a:t>
            </a:r>
          </a:p>
        </p:txBody>
      </p:sp>
      <p:graphicFrame>
        <p:nvGraphicFramePr>
          <p:cNvPr id="24636" name="Group 60"/>
          <p:cNvGraphicFramePr>
            <a:graphicFrameLocks noGrp="1"/>
          </p:cNvGraphicFramePr>
          <p:nvPr>
            <p:ph type="tbl" idx="1"/>
          </p:nvPr>
        </p:nvGraphicFramePr>
        <p:xfrm>
          <a:off x="0" y="1600200"/>
          <a:ext cx="9144000" cy="5230368"/>
        </p:xfrm>
        <a:graphic>
          <a:graphicData uri="http://schemas.openxmlformats.org/drawingml/2006/table">
            <a:tbl>
              <a:tblPr rtl="1"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Postrecptor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mechanism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Structural features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Other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Receptor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,DAG cascade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transmembrane segments,G protein 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Nerves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Inhibition of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cAMP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production, activation of K channels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transmembrane segment,Gprotein-linked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Heart, nerves, smooth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2a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,cardiac 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,DAG casaded→cytosolic calcium →↑released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transmembrane segment ,G-protein 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Glands,smooth muscle,endothelium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2b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glandular 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Inhibition of cAMP producation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7membrane segment Gprotein linked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? 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IP3 ,DAG,cascade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7membrane segment Gprotein linked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? 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,K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depolarizing ion channel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Pentamer(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αβδγ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l-GR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Skeletal muscle neuromuscular junction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Muscle type,end plate 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,K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depolarizing ion channel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subunitss only as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l-GR" sz="1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Postganglionic cell body,dendrites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Neuronal type , ganglion 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443" name="Group 59"/>
          <p:cNvGraphicFramePr>
            <a:graphicFrameLocks noGrp="1"/>
          </p:cNvGraphicFramePr>
          <p:nvPr>
            <p:ph sz="half" idx="2"/>
          </p:nvPr>
        </p:nvGraphicFramePr>
        <p:xfrm>
          <a:off x="107950" y="228600"/>
          <a:ext cx="8712200" cy="6480875"/>
        </p:xfrm>
        <a:graphic>
          <a:graphicData uri="http://schemas.openxmlformats.org/drawingml/2006/table">
            <a:tbl>
              <a:tblPr rtl="1"/>
              <a:tblGrid>
                <a:gridCol w="4171950"/>
                <a:gridCol w="454025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receptors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Peripheral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cholinoceptor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receptors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Central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cholinoceptor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protein linked receptors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 channel linked receptors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 all peripheral organs that receive postganglionic parasympathetic fibers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Autonomic ganglia (sympathetic &amp; parasympathetic)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stimulation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( Nn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(M2) inhibition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(M3) contraction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Adrenal medulla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(Nn)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release of catecholamines 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(Adrenaline &amp; Noradrenaline)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muscles (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GIT, urinary tract, bronchial muscles) </a:t>
                      </a:r>
                    </a:p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(M3)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Skeletal muscle (Neuromuscular junction)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(Nm)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Contraction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 or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inhibitory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Almost 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idx="1"/>
          </p:nvPr>
        </p:nvSpPr>
        <p:spPr>
          <a:xfrm>
            <a:off x="250825" y="404813"/>
            <a:ext cx="8359775" cy="5691187"/>
          </a:xfrm>
        </p:spPr>
        <p:txBody>
          <a:bodyPr/>
          <a:lstStyle/>
          <a:p>
            <a:pPr algn="l" rtl="0">
              <a:buFont typeface="Arial" pitchFamily="34" charset="0"/>
              <a:buNone/>
            </a:pPr>
            <a:endParaRPr lang="en-US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endParaRPr lang="en-US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Type I receptors :</a:t>
            </a:r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ion channel linked receptors</a:t>
            </a:r>
          </a:p>
          <a:p>
            <a:pPr algn="l" rtl="0">
              <a:buFont typeface="Arial" pitchFamily="34" charset="0"/>
              <a:buNone/>
            </a:pPr>
            <a:endParaRPr lang="en-US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5000"/>
              </a:lnSpc>
              <a:buFont typeface="Arial" pitchFamily="34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1. Autonomic ganglia (Nn).</a:t>
            </a:r>
          </a:p>
          <a:p>
            <a:pPr algn="l" rtl="0">
              <a:lnSpc>
                <a:spcPct val="85000"/>
              </a:lnSpc>
              <a:buFont typeface="Arial" pitchFamily="34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2. Adrenal medulla (Nn).</a:t>
            </a:r>
          </a:p>
          <a:p>
            <a:pPr algn="l" rtl="0">
              <a:lnSpc>
                <a:spcPct val="85000"/>
              </a:lnSpc>
              <a:buFont typeface="Arial" pitchFamily="34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3. CNS (Nn)</a:t>
            </a:r>
          </a:p>
          <a:p>
            <a:pPr algn="l" rtl="0">
              <a:lnSpc>
                <a:spcPct val="85000"/>
              </a:lnSpc>
              <a:buFont typeface="Arial" pitchFamily="34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3.Neuromuscular junction (Nm)</a:t>
            </a:r>
          </a:p>
        </p:txBody>
      </p:sp>
      <p:sp>
        <p:nvSpPr>
          <p:cNvPr id="212995" name="Rectangle 3"/>
          <p:cNvSpPr>
            <a:spLocks/>
          </p:cNvSpPr>
          <p:nvPr/>
        </p:nvSpPr>
        <p:spPr bwMode="auto">
          <a:xfrm>
            <a:off x="381000" y="381000"/>
            <a:ext cx="7920038" cy="882650"/>
          </a:xfrm>
          <a:prstGeom prst="rect">
            <a:avLst/>
          </a:prstGeom>
          <a:solidFill>
            <a:srgbClr val="DBA39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Nicotinic receptors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Based on  the receptor type, Acetylcholine has two main effects:</a:t>
            </a:r>
          </a:p>
          <a:p>
            <a:pPr lvl="1" algn="l" rtl="0"/>
            <a:r>
              <a:rPr lang="en-US" dirty="0" smtClean="0"/>
              <a:t>1)  Cholinergic  (</a:t>
            </a:r>
            <a:r>
              <a:rPr lang="en-US" dirty="0" err="1" smtClean="0"/>
              <a:t>cholinomimetics</a:t>
            </a:r>
            <a:r>
              <a:rPr lang="en-US" dirty="0" smtClean="0"/>
              <a:t>) actions</a:t>
            </a:r>
          </a:p>
          <a:p>
            <a:pPr lvl="1" algn="l" rtl="0"/>
            <a:r>
              <a:rPr lang="en-US" dirty="0" smtClean="0"/>
              <a:t>2) Nicotinic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Nicotinic Actions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323850" y="260350"/>
            <a:ext cx="86677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Skeletal muscles: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 conc.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muscle contraction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High conc.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persistent depolarization &amp; paralysis.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Ganglia: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stimulation of sympathetic &amp; parasympathetic ganglia.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Adrenal medulla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release of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catecholamines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(A &amp; NA).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109538"/>
            <a:ext cx="8208963" cy="576262"/>
          </a:xfrm>
          <a:prstGeom prst="rect">
            <a:avLst/>
          </a:prstGeom>
          <a:solidFill>
            <a:srgbClr val="0080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Muscarinic actions</a:t>
            </a:r>
          </a:p>
        </p:txBody>
      </p:sp>
      <p:graphicFrame>
        <p:nvGraphicFramePr>
          <p:cNvPr id="276603" name="Group 123"/>
          <p:cNvGraphicFramePr>
            <a:graphicFrameLocks noGrp="1"/>
          </p:cNvGraphicFramePr>
          <p:nvPr>
            <p:ph sz="half" idx="1"/>
          </p:nvPr>
        </p:nvGraphicFramePr>
        <p:xfrm>
          <a:off x="250825" y="785813"/>
          <a:ext cx="8713788" cy="5500689"/>
        </p:xfrm>
        <a:graphic>
          <a:graphicData uri="http://schemas.openxmlformats.org/drawingml/2006/table">
            <a:tbl>
              <a:tblPr rtl="1"/>
              <a:tblGrid>
                <a:gridCol w="6831013"/>
                <a:gridCol w="188277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Cholinergic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circular muscle of iris (miosis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ciliary muscles for near vision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Eye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bradycardia (   heart rate )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Release of NO (EDRF)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Heart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Constriction of bronchial smooth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bronchial secretion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peristalsis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sphincter 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of sweat, saliva, lacrimal, bronchial, intestinal secretions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3" name="Line 20"/>
          <p:cNvSpPr>
            <a:spLocks noChangeShapeType="1"/>
          </p:cNvSpPr>
          <p:nvPr/>
        </p:nvSpPr>
        <p:spPr bwMode="auto">
          <a:xfrm>
            <a:off x="4038600" y="1905000"/>
            <a:ext cx="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ervous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>
          <a:xfrm>
            <a:off x="250825" y="260350"/>
            <a:ext cx="8713788" cy="63373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28575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By the end of this lecture the student should know</a:t>
            </a:r>
          </a:p>
        </p:txBody>
      </p:sp>
      <p:sp>
        <p:nvSpPr>
          <p:cNvPr id="1955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Classification of nervous system.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Describe the various steps in cholinergic transmission.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Mention the different types, locations and actions of cholinergic receptors.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Describe the effects of acetylcholine on major organs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Classify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cholinomimetic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drugs.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Describe the kinetics, actions and uses of direct  acting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cholinomimetic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drugs. </a:t>
            </a:r>
          </a:p>
          <a:p>
            <a:pPr algn="l" rtl="0" eaLnBrk="1" hangingPunct="1">
              <a:defRPr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idx="1"/>
          </p:nvPr>
        </p:nvSpPr>
        <p:spPr>
          <a:xfrm>
            <a:off x="152400" y="152400"/>
            <a:ext cx="8596313" cy="6372225"/>
          </a:xfrm>
        </p:spPr>
        <p:txBody>
          <a:bodyPr/>
          <a:lstStyle/>
          <a:p>
            <a:pPr algn="ctr" rtl="0">
              <a:buFont typeface="Arial" pitchFamily="34" charset="0"/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cholinomimetics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Parasympathomimetics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4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endParaRPr lang="en-US" sz="9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sz="3000" b="1" dirty="0" smtClean="0">
                <a:solidFill>
                  <a:srgbClr val="CC0000"/>
                </a:solidFill>
                <a:latin typeface="Times New Roman" pitchFamily="18" charset="0"/>
              </a:rPr>
              <a:t>Direct </a:t>
            </a:r>
            <a:r>
              <a:rPr lang="en-US" sz="3000" b="1" dirty="0" err="1" smtClean="0">
                <a:solidFill>
                  <a:srgbClr val="CC0000"/>
                </a:solidFill>
                <a:latin typeface="Times New Roman" pitchFamily="18" charset="0"/>
              </a:rPr>
              <a:t>cholinomimetics</a:t>
            </a:r>
            <a:endParaRPr lang="en-US" sz="30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sz="3000" b="1" dirty="0" smtClean="0">
                <a:latin typeface="Times New Roman" pitchFamily="18" charset="0"/>
              </a:rPr>
              <a:t>	cause direct stimulation of cholinergic receptors.</a:t>
            </a:r>
          </a:p>
          <a:p>
            <a:pPr algn="l" rtl="0">
              <a:buFont typeface="Arial" pitchFamily="34" charset="0"/>
              <a:buNone/>
            </a:pPr>
            <a:endParaRPr lang="en-US" sz="3000" b="1" dirty="0" smtClean="0">
              <a:latin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endParaRPr lang="en-US" sz="1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sz="3000" b="1" dirty="0" smtClean="0">
                <a:solidFill>
                  <a:srgbClr val="CC0000"/>
                </a:solidFill>
                <a:latin typeface="Times New Roman" pitchFamily="18" charset="0"/>
              </a:rPr>
              <a:t>Indirect </a:t>
            </a:r>
            <a:r>
              <a:rPr lang="en-US" sz="3000" b="1" dirty="0" err="1" smtClean="0">
                <a:solidFill>
                  <a:srgbClr val="CC0000"/>
                </a:solidFill>
                <a:latin typeface="Times New Roman" pitchFamily="18" charset="0"/>
              </a:rPr>
              <a:t>cholinomimetics</a:t>
            </a:r>
            <a:r>
              <a:rPr lang="en-US" sz="3000" b="1" dirty="0" smtClean="0">
                <a:solidFill>
                  <a:srgbClr val="CC0000"/>
                </a:solidFill>
                <a:latin typeface="Times New Roman" pitchFamily="18" charset="0"/>
              </a:rPr>
              <a:t> (</a:t>
            </a:r>
            <a:r>
              <a:rPr lang="en-US" sz="3000" b="1" dirty="0" err="1" smtClean="0">
                <a:solidFill>
                  <a:srgbClr val="CC0000"/>
                </a:solidFill>
                <a:latin typeface="Times New Roman" pitchFamily="18" charset="0"/>
              </a:rPr>
              <a:t>anticholinesterases</a:t>
            </a:r>
            <a:r>
              <a:rPr lang="en-US" sz="3000" b="1" dirty="0" smtClean="0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  <a:p>
            <a:pPr algn="l" rtl="0">
              <a:buFont typeface="Arial" pitchFamily="34" charset="0"/>
              <a:buNone/>
            </a:pPr>
            <a:r>
              <a:rPr lang="en-US" sz="3000" b="1" dirty="0" smtClean="0">
                <a:latin typeface="Times New Roman" pitchFamily="18" charset="0"/>
              </a:rPr>
              <a:t>	increase action of Ach indirectly by inhibiting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acetylcholinesterase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</a:rPr>
              <a:t>thus prevent the degradation of Ach  (This will be the title of our lecture)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dirty="0" smtClean="0"/>
              <a:t> </a:t>
            </a:r>
            <a:r>
              <a:rPr lang="en-US" dirty="0" smtClean="0"/>
              <a:t>Features of Good Directly Acting Cholinergic Drugs </a:t>
            </a:r>
            <a:endParaRPr lang="ar-S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r>
              <a:rPr lang="en-US" sz="3600" dirty="0" smtClean="0"/>
              <a:t>Since Ach is not specific and easily destroyed by Cholinesterase, thus it is very essential to obtain </a:t>
            </a:r>
            <a:r>
              <a:rPr lang="en-US" sz="3600" b="1" dirty="0" smtClean="0">
                <a:solidFill>
                  <a:srgbClr val="FF0000"/>
                </a:solidFill>
              </a:rPr>
              <a:t>Cholinergic Drug </a:t>
            </a:r>
            <a:r>
              <a:rPr lang="en-US" sz="3600" dirty="0" smtClean="0"/>
              <a:t>that has </a:t>
            </a:r>
            <a:r>
              <a:rPr lang="en-US" sz="3600" dirty="0" smtClean="0">
                <a:solidFill>
                  <a:srgbClr val="FF0000"/>
                </a:solidFill>
              </a:rPr>
              <a:t>low nicotinic activity, high </a:t>
            </a:r>
            <a:r>
              <a:rPr lang="en-US" sz="3600" dirty="0" err="1" smtClean="0">
                <a:solidFill>
                  <a:srgbClr val="FF0000"/>
                </a:solidFill>
              </a:rPr>
              <a:t>muscarenic</a:t>
            </a:r>
            <a:r>
              <a:rPr lang="en-US" sz="3600" dirty="0" smtClean="0">
                <a:solidFill>
                  <a:srgbClr val="FF0000"/>
                </a:solidFill>
              </a:rPr>
              <a:t> selectivity but </a:t>
            </a:r>
            <a:r>
              <a:rPr lang="en-US" sz="3600" dirty="0" smtClean="0">
                <a:solidFill>
                  <a:srgbClr val="0000FF"/>
                </a:solidFill>
              </a:rPr>
              <a:t>with low susceptibility to cholinesterase</a:t>
            </a:r>
            <a:r>
              <a:rPr lang="en-US" sz="3600" dirty="0" smtClean="0"/>
              <a:t>.  (See Figure)</a:t>
            </a:r>
          </a:p>
          <a:p>
            <a:pPr algn="l" rtl="0" eaLnBrk="1" hangingPunct="1">
              <a:defRPr/>
            </a:pPr>
            <a:r>
              <a:rPr lang="en-US" sz="3600" dirty="0" smtClean="0"/>
              <a:t>Which drug that has such features</a:t>
            </a:r>
            <a:r>
              <a:rPr lang="en-US" dirty="0" smtClean="0"/>
              <a:t>?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idx="1"/>
          </p:nvPr>
        </p:nvSpPr>
        <p:spPr>
          <a:xfrm>
            <a:off x="250825" y="188913"/>
            <a:ext cx="8497888" cy="6335712"/>
          </a:xfrm>
        </p:spPr>
        <p:txBody>
          <a:bodyPr/>
          <a:lstStyle/>
          <a:p>
            <a:pPr algn="l" rtl="0">
              <a:buFont typeface="Arial" pitchFamily="34" charset="0"/>
              <a:buNone/>
            </a:pP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cholinomimetics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1)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Cholinesters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(Quaternary)</a:t>
            </a:r>
          </a:p>
          <a:p>
            <a:pPr lvl="2"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Acetylcholine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(M,N) 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2"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Carbachol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(M,N) 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2"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Bethanechol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(M)</a:t>
            </a:r>
          </a:p>
          <a:p>
            <a:pPr algn="l" rtl="0"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2) Natural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Alkaliods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(Tertiary)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l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Pilocarpine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(M)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l" rtl="0">
              <a:buFont typeface="Arial" pitchFamily="34" charset="0"/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1143000" y="228600"/>
            <a:ext cx="6781800" cy="641350"/>
          </a:xfrm>
          <a:prstGeom prst="rect">
            <a:avLst/>
          </a:prstGeom>
          <a:solidFill>
            <a:srgbClr val="DBA39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Direct Cholinomimetics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5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64575" cy="6372225"/>
          </a:xfrm>
        </p:spPr>
        <p:txBody>
          <a:bodyPr/>
          <a:lstStyle/>
          <a:p>
            <a:pPr marL="609600" indent="-609600" rtl="0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Acetylcholine (Ach)</a:t>
            </a:r>
          </a:p>
          <a:p>
            <a:pPr marL="609600" indent="-609600" algn="l" rtl="0"/>
            <a:endParaRPr lang="en-US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Muscarinic and nicotinic agonist</a:t>
            </a:r>
          </a:p>
          <a:p>
            <a:pPr marL="609600" indent="-609600" algn="l" rtl="0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 used clinically because Ach</a:t>
            </a:r>
          </a:p>
          <a:p>
            <a:pPr marL="990600" lvl="1" indent="-533400" algn="l" rtl="0">
              <a:buFont typeface="Arial" pitchFamily="34" charset="0"/>
              <a:buChar char="–"/>
            </a:pP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not selective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(N, M)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90600" lvl="1" indent="-533400" algn="l" rtl="0">
              <a:buFont typeface="Arial" pitchFamily="34" charset="0"/>
              <a:buChar char="–"/>
            </a:pP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short duration of action. Why? </a:t>
            </a:r>
          </a:p>
          <a:p>
            <a:pPr marL="990600" lvl="1" indent="-533400" algn="l" rtl="0">
              <a:buFont typeface="Arial" pitchFamily="34" charset="0"/>
              <a:buChar char="–"/>
            </a:pP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 to rapid metabolism by 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acetycholinesterase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5" cstate="print">
            <a:lum bright="8000"/>
          </a:blip>
          <a:srcRect/>
          <a:stretch>
            <a:fillRect/>
          </a:stretch>
        </p:blipFill>
        <p:spPr bwMode="auto">
          <a:xfrm>
            <a:off x="1981200" y="4953000"/>
            <a:ext cx="55149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520113" cy="6477000"/>
          </a:xfrm>
        </p:spPr>
        <p:txBody>
          <a:bodyPr/>
          <a:lstStyle/>
          <a:p>
            <a:pPr marL="7938" indent="15875" rtl="0">
              <a:lnSpc>
                <a:spcPct val="90000"/>
              </a:lnSpc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Synthetic choline esters</a:t>
            </a:r>
          </a:p>
          <a:p>
            <a:pPr marL="7938" indent="15875" rtl="0">
              <a:lnSpc>
                <a:spcPct val="90000"/>
              </a:lnSpc>
            </a:pPr>
            <a:endParaRPr lang="en-US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938" indent="15875" algn="l" rtl="0">
              <a:lnSpc>
                <a:spcPct val="105000"/>
              </a:lnSpc>
              <a:buSzPct val="75000"/>
              <a:buFont typeface="Wingdings" pitchFamily="2" charset="2"/>
              <a:buChar char="q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include drugs as 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bethanechol, carbachol</a:t>
            </a:r>
          </a:p>
          <a:p>
            <a:pPr marL="7938" indent="15875" algn="l" rtl="0">
              <a:lnSpc>
                <a:spcPct val="105000"/>
              </a:lnSpc>
              <a:buSzPct val="75000"/>
              <a:buFont typeface="Wingdings" pitchFamily="2" charset="2"/>
              <a:buChar char="q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Quaternary ammonium compounds 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(polar)</a:t>
            </a:r>
          </a:p>
          <a:p>
            <a:pPr marL="7938" indent="15875" algn="l" rtl="0">
              <a:lnSpc>
                <a:spcPct val="105000"/>
              </a:lnSpc>
              <a:buSzPct val="75000"/>
              <a:buFont typeface="Wingdings" pitchFamily="2" charset="2"/>
              <a:buChar char="q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Poor distribution</a:t>
            </a:r>
            <a:endParaRPr lang="en-US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938" indent="15875" algn="l" rtl="0">
              <a:lnSpc>
                <a:spcPct val="105000"/>
              </a:lnSpc>
              <a:buSzPct val="75000"/>
              <a:buFont typeface="Wingdings" pitchFamily="2" charset="2"/>
              <a:buChar char="q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not cross BBB 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(No CNS effects)</a:t>
            </a:r>
          </a:p>
          <a:p>
            <a:pPr marL="7938" indent="15875" algn="l" rtl="0">
              <a:lnSpc>
                <a:spcPct val="105000"/>
              </a:lnSpc>
              <a:buSzPct val="75000"/>
              <a:buFont typeface="Wingdings" pitchFamily="2" charset="2"/>
              <a:buChar char="q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Not metabolized by cholinesterase.</a:t>
            </a:r>
          </a:p>
          <a:p>
            <a:pPr marL="7938" indent="15875" algn="l" rtl="0">
              <a:lnSpc>
                <a:spcPct val="105000"/>
              </a:lnSpc>
              <a:buSzPct val="75000"/>
              <a:buFont typeface="Wingdings" pitchFamily="2" charset="2"/>
              <a:buChar char="q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Have longer duration of action than Ach.</a:t>
            </a:r>
          </a:p>
          <a:p>
            <a:pPr marL="7938" indent="15875" algn="l" rtl="0">
              <a:lnSpc>
                <a:spcPct val="105000"/>
              </a:lnSpc>
              <a:buSzPct val="75000"/>
              <a:buFont typeface="Wingdings" pitchFamily="2" charset="2"/>
              <a:buChar char="q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Never given I.V. or I.M  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S.C.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</p:nvPr>
        </p:nvGraphicFramePr>
        <p:xfrm>
          <a:off x="1928813" y="274638"/>
          <a:ext cx="5286375" cy="584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4" imgW="7323810" imgH="8104762" progId="">
                  <p:embed/>
                </p:oleObj>
              </mc:Choice>
              <mc:Fallback>
                <p:oleObj name="Photo Editor Photo" r:id="rId4" imgW="7323810" imgH="810476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6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74638"/>
                        <a:ext cx="5286375" cy="584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5181600" y="2057400"/>
            <a:ext cx="2133600" cy="13716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320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5181600" y="4648200"/>
            <a:ext cx="2133600" cy="13716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320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idx="1"/>
          </p:nvPr>
        </p:nvSpPr>
        <p:spPr>
          <a:xfrm>
            <a:off x="250825" y="260350"/>
            <a:ext cx="8648700" cy="6191250"/>
          </a:xfrm>
        </p:spPr>
        <p:txBody>
          <a:bodyPr/>
          <a:lstStyle/>
          <a:p>
            <a:pPr marL="609600" indent="-609600" algn="l" rtl="0"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Carbachol</a:t>
            </a: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AutoNum type="arabicPeriod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Orally-S.C.</a:t>
            </a: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AutoNum type="arabicPeriod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Not metabolized by cholinesterases.</a:t>
            </a: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AutoNum type="arabicPeriod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Longer duration of action than Ach</a:t>
            </a: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AutoNum type="arabicPeriod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Muscarinic actions on Eye, GIT, UT. (Table</a:t>
            </a: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AutoNum type="arabicPeriod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Has nicotinic actions (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these actions?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AutoNum type="arabicPeriod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Used for</a:t>
            </a:r>
          </a:p>
          <a:p>
            <a:pPr marL="990600" lvl="1" indent="-533400" algn="l" rtl="0">
              <a:lnSpc>
                <a:spcPct val="95000"/>
              </a:lnSpc>
              <a:buClr>
                <a:srgbClr val="FF0000"/>
              </a:buClr>
              <a:buSzPct val="75000"/>
              <a:buFont typeface="Wingdings" pitchFamily="2" charset="2"/>
              <a:buChar char="n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Mainly in glaucoma</a:t>
            </a:r>
          </a:p>
          <a:p>
            <a:pPr marL="990600" lvl="1" indent="-533400" algn="l" rtl="0">
              <a:lnSpc>
                <a:spcPct val="95000"/>
              </a:lnSpc>
              <a:buClr>
                <a:srgbClr val="FF0000"/>
              </a:buClr>
              <a:buSzPct val="75000"/>
              <a:buFont typeface="Wingdings" pitchFamily="2" charset="2"/>
              <a:buChar char="n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Urinary retention &amp; paralytic ileus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(rarely used due to its nicotinic actions)</a:t>
            </a:r>
          </a:p>
          <a:p>
            <a:pPr marL="990600" lvl="1" indent="-533400" algn="l" rtl="0">
              <a:lnSpc>
                <a:spcPct val="95000"/>
              </a:lnSpc>
              <a:buClr>
                <a:srgbClr val="FF0000"/>
              </a:buClr>
              <a:buSzPct val="75000"/>
              <a:buFont typeface="Wingdings" pitchFamily="2" charset="2"/>
              <a:buChar char="n"/>
            </a:pPr>
            <a:endParaRPr lang="en-US" sz="3200" b="1" i="1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algn="l" rtl="0">
              <a:lnSpc>
                <a:spcPct val="95000"/>
              </a:lnSpc>
              <a:buClr>
                <a:srgbClr val="FF0000"/>
              </a:buClr>
              <a:buSzPct val="75000"/>
              <a:buFont typeface="Wingdings" pitchFamily="2" charset="2"/>
              <a:buNone/>
            </a:pPr>
            <a:endParaRPr lang="en-US" sz="32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idx="1"/>
          </p:nvPr>
        </p:nvSpPr>
        <p:spPr>
          <a:xfrm>
            <a:off x="304800" y="333375"/>
            <a:ext cx="8610600" cy="6219825"/>
          </a:xfrm>
          <a:noFill/>
        </p:spPr>
        <p:txBody>
          <a:bodyPr/>
          <a:lstStyle/>
          <a:p>
            <a:pPr marL="609600" indent="-609600" algn="l" rtl="0"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Bethanechol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Orally-SC 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Prominent muscarinic actions on GIT, UT.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No nicotinic action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Not metabolized by cholinesterases.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Longer duration of action than Ach</a:t>
            </a:r>
          </a:p>
          <a:p>
            <a:pPr marL="609600" indent="-609600" algn="l" rtl="0">
              <a:buFont typeface="Wingdings" pitchFamily="2" charset="2"/>
              <a:buChar char="Ø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Used for</a:t>
            </a:r>
          </a:p>
          <a:p>
            <a:pPr marL="990600" lvl="1" indent="-533400" algn="l" rtl="0">
              <a:lnSpc>
                <a:spcPct val="85000"/>
              </a:lnSpc>
              <a:buClr>
                <a:srgbClr val="FF0000"/>
              </a:buClr>
              <a:buSzPct val="75000"/>
              <a:buFont typeface="Wingdings" pitchFamily="2" charset="2"/>
              <a:buChar char="n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In paralytic ileus</a:t>
            </a:r>
          </a:p>
          <a:p>
            <a:pPr marL="990600" lvl="1" indent="-533400" algn="l" rtl="0">
              <a:lnSpc>
                <a:spcPct val="85000"/>
              </a:lnSpc>
              <a:buClr>
                <a:srgbClr val="FF0000"/>
              </a:buClr>
              <a:buSzPct val="75000"/>
              <a:buFont typeface="Wingdings" pitchFamily="2" charset="2"/>
              <a:buChar char="n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In urinary retention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(in cases of post-operative atony, neurogenic bladder) </a:t>
            </a:r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19250" y="260350"/>
            <a:ext cx="5545138" cy="6477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Nervous system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42988" y="1341438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Peripheral nervous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87900" y="1268413"/>
            <a:ext cx="33845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Central nervous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2988" y="2565400"/>
            <a:ext cx="30241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Efferent Division</a:t>
            </a:r>
            <a:r>
              <a:rPr lang="en-US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787900" y="2492375"/>
            <a:ext cx="33845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Afferent Division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042988" y="3789363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Autonomic nervous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787900" y="3789363"/>
            <a:ext cx="34559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Somatic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484438" y="458152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555875" y="5300663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555875" y="58769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555875" y="65246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059113" y="50847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Enteric nervous system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132138" y="5661025"/>
            <a:ext cx="3983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Parasympathetic nervous system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132138" y="6237288"/>
            <a:ext cx="348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Sympathetic nervous system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411413" y="220503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484438" y="34290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219700" y="23495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>
            <a:off x="2514600" y="35814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5334000" y="3581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>
            <a:off x="2411413" y="23495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</p:spPr>
        <p:txBody>
          <a:bodyPr/>
          <a:lstStyle/>
          <a:p>
            <a:pPr marL="609600" indent="-609600" algn="l" rtl="0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Pilocarpine </a:t>
            </a:r>
          </a:p>
          <a:p>
            <a:pPr marL="609600" indent="-609600" algn="l" rtl="0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Natural alkaloids</a:t>
            </a:r>
          </a:p>
          <a:p>
            <a:pPr marL="609600" indent="-609600" algn="l" rtl="0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Tertiary amine </a:t>
            </a:r>
            <a:r>
              <a:rPr lang="en-US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lipophilic</a:t>
            </a:r>
          </a:p>
          <a:p>
            <a:pPr marL="609600" indent="-609600" algn="l" rtl="0"/>
            <a:endParaRPr lang="en-US" b="1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/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Pharmacokinetics</a:t>
            </a:r>
          </a:p>
          <a:p>
            <a:pPr marL="609600" indent="-609600" algn="l" rtl="0">
              <a:buFont typeface="Arial" pitchFamily="34" charset="0"/>
              <a:buChar char="•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well absorbed </a:t>
            </a:r>
          </a:p>
          <a:p>
            <a:pPr marL="609600" indent="-609600" algn="l" rtl="0">
              <a:buFont typeface="Arial" pitchFamily="34" charset="0"/>
              <a:buChar char="•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 distribution </a:t>
            </a:r>
          </a:p>
          <a:p>
            <a:pPr marL="609600" indent="-609600" algn="l" rtl="0">
              <a:buFont typeface="Arial" pitchFamily="34" charset="0"/>
              <a:buChar char="•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 BBB 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(has central effects).</a:t>
            </a:r>
          </a:p>
          <a:p>
            <a:pPr marL="609600" indent="-609600" algn="l" rtl="0">
              <a:buFont typeface="Arial" pitchFamily="34" charset="0"/>
              <a:buChar char="•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Long duration of action</a:t>
            </a:r>
          </a:p>
          <a:p>
            <a:pPr marL="609600" indent="-609600" algn="l" rtl="0">
              <a:buFont typeface="Arial" pitchFamily="34" charset="0"/>
              <a:buChar char="•"/>
            </a:pP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 muscarinic agonist</a:t>
            </a:r>
          </a:p>
          <a:p>
            <a:pPr marL="609600" indent="-609600" algn="l" rtl="0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mainly on eye &amp; secretion). 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 contrast="14000"/>
          </a:blip>
          <a:srcRect/>
          <a:stretch>
            <a:fillRect/>
          </a:stretch>
        </p:blipFill>
        <p:spPr bwMode="auto">
          <a:xfrm>
            <a:off x="5410200" y="173038"/>
            <a:ext cx="34290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2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2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2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2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2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2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2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2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2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2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2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2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80" name="Group 64"/>
          <p:cNvGraphicFramePr>
            <a:graphicFrameLocks noGrp="1"/>
          </p:cNvGraphicFramePr>
          <p:nvPr/>
        </p:nvGraphicFramePr>
        <p:xfrm>
          <a:off x="152400" y="228600"/>
          <a:ext cx="8820150" cy="6331268"/>
        </p:xfrm>
        <a:graphic>
          <a:graphicData uri="http://schemas.openxmlformats.org/drawingml/2006/table">
            <a:tbl>
              <a:tblPr rtl="1"/>
              <a:tblGrid>
                <a:gridCol w="1857375"/>
                <a:gridCol w="1857375"/>
                <a:gridCol w="1752600"/>
                <a:gridCol w="1676400"/>
                <a:gridCol w="1676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Pilocarpine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Bethanechol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Carbachol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Tertiary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Quaternary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Quaternary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Quaternary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better absorbed than Ach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better absorbed than 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NOT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metabolized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oral,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Oral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S.C.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Oral,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drops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I.V.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66" name="Group 2"/>
          <p:cNvGraphicFramePr>
            <a:graphicFrameLocks noGrp="1"/>
          </p:cNvGraphicFramePr>
          <p:nvPr>
            <p:ph type="subTitle" idx="1"/>
          </p:nvPr>
        </p:nvGraphicFramePr>
        <p:xfrm>
          <a:off x="152400" y="228600"/>
          <a:ext cx="8839200" cy="6400801"/>
        </p:xfrm>
        <a:graphic>
          <a:graphicData uri="http://schemas.openxmlformats.org/drawingml/2006/table">
            <a:tbl>
              <a:tblPr rtl="1"/>
              <a:tblGrid>
                <a:gridCol w="1970087"/>
                <a:gridCol w="1971675"/>
                <a:gridCol w="1693863"/>
                <a:gridCol w="1598612"/>
                <a:gridCol w="1604963"/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Pilocarpine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Bethanechol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Carbachol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Receptors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on eye,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GIT, Urinary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Eye, GIT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Selectivity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NO</a:t>
                      </a:r>
                      <a:endParaRPr kumimoji="0" lang="ar-S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0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  <a:endParaRPr kumimoji="0" lang="ar-S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Xerostomia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ileus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237" name="Group 93"/>
          <p:cNvGraphicFramePr>
            <a:graphicFrameLocks noGrp="1"/>
          </p:cNvGraphicFramePr>
          <p:nvPr/>
        </p:nvGraphicFramePr>
        <p:xfrm>
          <a:off x="76200" y="228600"/>
          <a:ext cx="8896350" cy="6087428"/>
        </p:xfrm>
        <a:graphic>
          <a:graphicData uri="http://schemas.openxmlformats.org/drawingml/2006/table">
            <a:tbl>
              <a:tblPr rtl="1"/>
              <a:tblGrid>
                <a:gridCol w="1885950"/>
                <a:gridCol w="1905000"/>
                <a:gridCol w="1828800"/>
                <a:gridCol w="1676400"/>
                <a:gridCol w="1600200"/>
              </a:tblGrid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Bethanechol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Carbachol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Pilocarpine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ar-SA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Complete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0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NOT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hydrolyzed by 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 hydrolyzed by cholinesterase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 hydrolyzed by cholinesterase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Hydrolyzed by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Oral, S.C.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Oral,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oral,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256" name="Group 64"/>
          <p:cNvGraphicFramePr>
            <a:graphicFrameLocks noGrp="1"/>
          </p:cNvGraphicFramePr>
          <p:nvPr>
            <p:ph type="subTitle" idx="1"/>
          </p:nvPr>
        </p:nvGraphicFramePr>
        <p:xfrm>
          <a:off x="228600" y="228600"/>
          <a:ext cx="8763000" cy="6266815"/>
        </p:xfrm>
        <a:graphic>
          <a:graphicData uri="http://schemas.openxmlformats.org/drawingml/2006/table">
            <a:tbl>
              <a:tblPr rtl="1"/>
              <a:tblGrid>
                <a:gridCol w="2066925"/>
                <a:gridCol w="1776412"/>
                <a:gridCol w="1871663"/>
                <a:gridCol w="1676400"/>
                <a:gridCol w="1371600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Bethanechol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Carbachol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Pilocarpine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GIT, Urinary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Eye, GIT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on eye,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Selectivity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NO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ileus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ileus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Xerostomia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idx="1"/>
          </p:nvPr>
        </p:nvSpPr>
        <p:spPr>
          <a:xfrm>
            <a:off x="152400" y="260350"/>
            <a:ext cx="8667750" cy="6337300"/>
          </a:xfrm>
        </p:spPr>
        <p:txBody>
          <a:bodyPr/>
          <a:lstStyle/>
          <a:p>
            <a:pPr marL="0" indent="112713" algn="l" rtl="0">
              <a:buFont typeface="Arial" pitchFamily="34" charset="0"/>
              <a:buNone/>
            </a:pPr>
            <a:endParaRPr lang="en-US" sz="8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12713" algn="l" rtl="0">
              <a:buFont typeface="Arial" pitchFamily="34" charset="0"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Cevimeline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2100" lvl="1" indent="0" algn="l" rt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Direct acting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muscarinic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agonist at Glandular M3 </a:t>
            </a:r>
          </a:p>
          <a:p>
            <a:pPr marL="292100" lvl="1" indent="0" algn="l" rt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Used orally for treatment of dry mouth symptom</a:t>
            </a:r>
          </a:p>
          <a:p>
            <a:pPr marL="292100" lvl="1" indent="0" algn="l" rtl="0">
              <a:buFont typeface="Arial" pitchFamily="34" charset="0"/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associated with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Sjogren's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syndrome.</a:t>
            </a:r>
            <a:endParaRPr lang="en-US" sz="3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00" lvl="1" indent="0" algn="l" rtl="0">
              <a:buFont typeface="Arial" pitchFamily="34" charset="0"/>
              <a:buNone/>
            </a:pPr>
            <a:endParaRPr lang="en-US" sz="3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idx="1"/>
          </p:nvPr>
        </p:nvSpPr>
        <p:spPr>
          <a:xfrm>
            <a:off x="323850" y="333375"/>
            <a:ext cx="8569325" cy="6264275"/>
          </a:xfrm>
        </p:spPr>
        <p:txBody>
          <a:bodyPr/>
          <a:lstStyle/>
          <a:p>
            <a:pPr marL="609600" indent="-609600" algn="l" rtl="0">
              <a:lnSpc>
                <a:spcPct val="85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Contraindications of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cholinomimetics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>
              <a:lnSpc>
                <a:spcPct val="85000"/>
              </a:lnSpc>
              <a:buFont typeface="Arial" pitchFamily="34" charset="0"/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Bronchial asthma.</a:t>
            </a: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Peptic ulcer.</a:t>
            </a: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Angina pectoris</a:t>
            </a: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Intestinal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obstruction</a:t>
            </a: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Incontinence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>
              <a:lnSpc>
                <a:spcPct val="85000"/>
              </a:lnSpc>
              <a:buFont typeface="Wingdings" pitchFamily="2" charset="2"/>
              <a:buNone/>
            </a:pP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0"/>
            <a:ext cx="8229600" cy="7029450"/>
          </a:xfrm>
        </p:spPr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 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Practice for Home:	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What are the </a:t>
            </a:r>
            <a:r>
              <a:rPr lang="en-US" sz="2400" b="1" dirty="0" err="1" smtClean="0">
                <a:cs typeface="Times New Roman" pitchFamily="18" charset="0"/>
              </a:rPr>
              <a:t>the</a:t>
            </a:r>
            <a:r>
              <a:rPr lang="en-US" sz="2400" b="1" dirty="0" smtClean="0">
                <a:cs typeface="Times New Roman" pitchFamily="18" charset="0"/>
              </a:rPr>
              <a:t> naturally </a:t>
            </a:r>
            <a:r>
              <a:rPr lang="en-US" sz="2400" b="1" dirty="0" err="1" smtClean="0">
                <a:cs typeface="Times New Roman" pitchFamily="18" charset="0"/>
              </a:rPr>
              <a:t>occuring</a:t>
            </a:r>
            <a:r>
              <a:rPr lang="en-US" sz="2400" b="1" dirty="0" smtClean="0">
                <a:cs typeface="Times New Roman" pitchFamily="18" charset="0"/>
              </a:rPr>
              <a:t> alkaloids (</a:t>
            </a:r>
            <a:r>
              <a:rPr lang="en-US" sz="2400" b="1" dirty="0" err="1" smtClean="0">
                <a:cs typeface="Times New Roman" pitchFamily="18" charset="0"/>
              </a:rPr>
              <a:t>e.g</a:t>
            </a:r>
            <a:r>
              <a:rPr lang="en-US" sz="2400" b="1" dirty="0" smtClean="0">
                <a:cs typeface="Times New Roman" pitchFamily="18" charset="0"/>
              </a:rPr>
              <a:t>: </a:t>
            </a:r>
            <a:r>
              <a:rPr lang="en-US" sz="2400" b="1" dirty="0" err="1" smtClean="0">
                <a:cs typeface="Times New Roman" pitchFamily="18" charset="0"/>
              </a:rPr>
              <a:t>Pilocarpine</a:t>
            </a:r>
            <a:r>
              <a:rPr lang="en-US" sz="2400" b="1" dirty="0" smtClean="0">
                <a:cs typeface="Times New Roman" pitchFamily="18" charset="0"/>
              </a:rPr>
              <a:t> and </a:t>
            </a:r>
            <a:r>
              <a:rPr lang="en-US" sz="2400" b="1" dirty="0" err="1" smtClean="0">
                <a:cs typeface="Times New Roman" pitchFamily="18" charset="0"/>
              </a:rPr>
              <a:t>Oxotremorine</a:t>
            </a:r>
            <a:r>
              <a:rPr lang="en-US" sz="2400" b="1" dirty="0" smtClean="0">
                <a:cs typeface="Times New Roman" pitchFamily="18" charset="0"/>
              </a:rPr>
              <a:t> and </a:t>
            </a:r>
            <a:r>
              <a:rPr lang="en-US" sz="2400" b="1" dirty="0" err="1" smtClean="0">
                <a:cs typeface="Times New Roman" pitchFamily="18" charset="0"/>
              </a:rPr>
              <a:t>Muscarine</a:t>
            </a:r>
            <a:r>
              <a:rPr lang="en-US" sz="2400" b="1" dirty="0" smtClean="0">
                <a:cs typeface="Times New Roman" pitchFamily="18" charset="0"/>
              </a:rPr>
              <a:t>) ?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What is mushrooms poisoning?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What are the differences between </a:t>
            </a:r>
            <a:r>
              <a:rPr lang="en-US" sz="2400" b="1" dirty="0" err="1" smtClean="0">
                <a:cs typeface="Times New Roman" pitchFamily="18" charset="0"/>
              </a:rPr>
              <a:t>pilocarpine</a:t>
            </a:r>
            <a:r>
              <a:rPr lang="en-US" sz="2400" b="1" dirty="0" smtClean="0">
                <a:cs typeface="Times New Roman" pitchFamily="18" charset="0"/>
              </a:rPr>
              <a:t> and </a:t>
            </a:r>
            <a:r>
              <a:rPr lang="en-US" sz="2400" b="1" dirty="0" err="1" smtClean="0">
                <a:cs typeface="Times New Roman" pitchFamily="18" charset="0"/>
              </a:rPr>
              <a:t>bethanechol</a:t>
            </a:r>
            <a:r>
              <a:rPr lang="en-US" sz="2400" b="1" dirty="0" smtClean="0">
                <a:cs typeface="Times New Roman" pitchFamily="18" charset="0"/>
              </a:rPr>
              <a:t>?.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Why Acetylcholine is very important neurotransmitter?</a:t>
            </a:r>
          </a:p>
          <a:p>
            <a:pPr algn="l" rtl="0"/>
            <a:r>
              <a:rPr lang="en-US" dirty="0" smtClean="0"/>
              <a:t>See the Next  Figure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4000" contrast="14000"/>
          </a:blip>
          <a:stretch>
            <a:fillRect/>
          </a:stretch>
        </p:blipFill>
        <p:spPr>
          <a:xfrm>
            <a:off x="2315807" y="1600200"/>
            <a:ext cx="4512385" cy="4525963"/>
          </a:xfrm>
          <a:noFill/>
        </p:spPr>
      </p:pic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79388" y="228600"/>
            <a:ext cx="8785225" cy="1182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Parasympathetic</a:t>
            </a: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Nervous System</a:t>
            </a:r>
          </a:p>
          <a:p>
            <a:pPr algn="ctr" rt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(craniosacral outflow)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rvous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>
          <a:xfrm>
            <a:off x="250825" y="260350"/>
            <a:ext cx="8713788" cy="63373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Biosynthesis and pathway of Acetylcholine</a:t>
            </a:r>
          </a:p>
          <a:p>
            <a:pPr algn="l" rtl="0" eaLnBrk="1" hangingPunct="1">
              <a:defRPr/>
            </a:pPr>
            <a:r>
              <a:rPr lang="en-US" dirty="0" smtClean="0"/>
              <a:t>(Cholinergic Transmission)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83188" cy="647700"/>
          </a:xfrm>
          <a:solidFill>
            <a:schemeClr val="accent2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Cholinergic transmission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lum bright="-22000" contrast="46000"/>
          </a:blip>
          <a:srcRect/>
          <a:stretch>
            <a:fillRect/>
          </a:stretch>
        </p:blipFill>
        <p:spPr bwMode="auto">
          <a:xfrm>
            <a:off x="152400" y="836613"/>
            <a:ext cx="8740775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1188</Words>
  <Application>Microsoft Office PowerPoint</Application>
  <PresentationFormat>On-screen Show (4:3)</PresentationFormat>
  <Paragraphs>409</Paragraphs>
  <Slides>37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سمة Office</vt:lpstr>
      <vt:lpstr>Photo Editor Photo</vt:lpstr>
      <vt:lpstr>PowerPoint Presentation</vt:lpstr>
      <vt:lpstr>By the end of this lecture the student should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Cholinergic transmission</vt:lpstr>
      <vt:lpstr>Cholinergic or parasympathetic receptors</vt:lpstr>
      <vt:lpstr>PowerPoint Presentation</vt:lpstr>
      <vt:lpstr>PowerPoint Presentation</vt:lpstr>
      <vt:lpstr>Subtypes and characteristics of Cholinergic  Receptors (Both the Muscarenic and Nicotinic)</vt:lpstr>
      <vt:lpstr>PowerPoint Presentation</vt:lpstr>
      <vt:lpstr>PowerPoint Presentation</vt:lpstr>
      <vt:lpstr>PowerPoint Presentation</vt:lpstr>
      <vt:lpstr>Nicotinic Actions</vt:lpstr>
      <vt:lpstr>PowerPoint Presentation</vt:lpstr>
      <vt:lpstr>PowerPoint Presentation</vt:lpstr>
      <vt:lpstr>PowerPoint Presentation</vt:lpstr>
      <vt:lpstr> Features of Good Directly Acting Cholinergic Drugs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***</dc:creator>
  <cp:lastModifiedBy>احمد</cp:lastModifiedBy>
  <cp:revision>43</cp:revision>
  <dcterms:created xsi:type="dcterms:W3CDTF">2004-10-06T09:53:05Z</dcterms:created>
  <dcterms:modified xsi:type="dcterms:W3CDTF">2013-12-16T08:55:51Z</dcterms:modified>
</cp:coreProperties>
</file>