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71" r:id="rId3"/>
    <p:sldId id="272" r:id="rId4"/>
    <p:sldId id="279" r:id="rId5"/>
    <p:sldId id="257" r:id="rId6"/>
    <p:sldId id="288" r:id="rId7"/>
    <p:sldId id="258" r:id="rId8"/>
    <p:sldId id="280" r:id="rId9"/>
    <p:sldId id="300" r:id="rId10"/>
    <p:sldId id="301" r:id="rId11"/>
    <p:sldId id="302" r:id="rId12"/>
    <p:sldId id="259" r:id="rId13"/>
    <p:sldId id="261" r:id="rId14"/>
    <p:sldId id="287" r:id="rId15"/>
    <p:sldId id="262" r:id="rId16"/>
    <p:sldId id="263" r:id="rId17"/>
    <p:sldId id="290" r:id="rId18"/>
    <p:sldId id="292" r:id="rId19"/>
    <p:sldId id="294" r:id="rId20"/>
    <p:sldId id="295" r:id="rId21"/>
    <p:sldId id="296" r:id="rId22"/>
    <p:sldId id="297" r:id="rId23"/>
    <p:sldId id="298" r:id="rId24"/>
    <p:sldId id="265" r:id="rId25"/>
    <p:sldId id="299" r:id="rId26"/>
    <p:sldId id="281" r:id="rId27"/>
    <p:sldId id="303" r:id="rId28"/>
    <p:sldId id="266" r:id="rId29"/>
    <p:sldId id="267" r:id="rId30"/>
    <p:sldId id="268" r:id="rId31"/>
    <p:sldId id="282" r:id="rId32"/>
    <p:sldId id="283" r:id="rId33"/>
    <p:sldId id="269" r:id="rId34"/>
    <p:sldId id="284" r:id="rId35"/>
    <p:sldId id="285" r:id="rId36"/>
    <p:sldId id="291" r:id="rId37"/>
    <p:sldId id="286" r:id="rId38"/>
    <p:sldId id="289" r:id="rId39"/>
    <p:sldId id="274" r:id="rId40"/>
    <p:sldId id="275" r:id="rId41"/>
    <p:sldId id="276" r:id="rId42"/>
    <p:sldId id="278" r:id="rId43"/>
    <p:sldId id="27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A71BBB4-042D-4BEC-BD0D-C9F51AF777AF}" type="datetimeFigureOut">
              <a:rPr lang="ar-SA"/>
              <a:pPr>
                <a:defRPr/>
              </a:pPr>
              <a:t>22/02/1435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DF2112D9-7176-47DA-A917-BE56E6DFC6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web.ncl.ac.uk/cgi-bin/omd?macrophages" TargetMode="External"/><Relationship Id="rId13" Type="http://schemas.openxmlformats.org/officeDocument/2006/relationships/hyperlink" Target="http://cancerweb.ncl.ac.uk/cgi-bin/omd?joint" TargetMode="External"/><Relationship Id="rId3" Type="http://schemas.openxmlformats.org/officeDocument/2006/relationships/hyperlink" Target="http://cancerweb.ncl.ac.uk/cgi-bin/omd?Vascularised" TargetMode="External"/><Relationship Id="rId7" Type="http://schemas.openxmlformats.org/officeDocument/2006/relationships/hyperlink" Target="http://cancerweb.ncl.ac.uk/cgi-bin/omd?lymphocytes" TargetMode="External"/><Relationship Id="rId12" Type="http://schemas.openxmlformats.org/officeDocument/2006/relationships/hyperlink" Target="http://cancerweb.ncl.ac.uk/cgi-bin/omd?surface" TargetMode="External"/><Relationship Id="rId2" Type="http://schemas.openxmlformats.org/officeDocument/2006/relationships/slide" Target="../slides/slide26.xml"/><Relationship Id="rId16" Type="http://schemas.openxmlformats.org/officeDocument/2006/relationships/hyperlink" Target="http://cancerweb.ncl.ac.uk/cgi-bin/omd?articu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ncerweb.ncl.ac.uk/cgi-bin/omd?fibroblasts" TargetMode="External"/><Relationship Id="rId11" Type="http://schemas.openxmlformats.org/officeDocument/2006/relationships/hyperlink" Target="http://cancerweb.ncl.ac.uk/cgi-bin/omd?bearing" TargetMode="External"/><Relationship Id="rId5" Type="http://schemas.openxmlformats.org/officeDocument/2006/relationships/hyperlink" Target="http://cancerweb.ncl.ac.uk/cgi-bin/omd?rich" TargetMode="External"/><Relationship Id="rId15" Type="http://schemas.openxmlformats.org/officeDocument/2006/relationships/hyperlink" Target="http://cancerweb.ncl.ac.uk/cgi-bin/omd?associated" TargetMode="External"/><Relationship Id="rId10" Type="http://schemas.openxmlformats.org/officeDocument/2006/relationships/hyperlink" Target="http://cancerweb.ncl.ac.uk/cgi-bin/omd?tissue" TargetMode="External"/><Relationship Id="rId4" Type="http://schemas.openxmlformats.org/officeDocument/2006/relationships/hyperlink" Target="http://cancerweb.ncl.ac.uk/cgi-bin/omd?granulation+tissue" TargetMode="External"/><Relationship Id="rId9" Type="http://schemas.openxmlformats.org/officeDocument/2006/relationships/hyperlink" Target="http://cancerweb.ncl.ac.uk/cgi-bin/omd?synovial" TargetMode="External"/><Relationship Id="rId14" Type="http://schemas.openxmlformats.org/officeDocument/2006/relationships/hyperlink" Target="http://cancerweb.ncl.ac.uk/cgi-bin/omd?rheumatoid+arthriti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web.ncl.ac.uk/cgi-bin/omd?surgery" TargetMode="External"/><Relationship Id="rId3" Type="http://schemas.openxmlformats.org/officeDocument/2006/relationships/hyperlink" Target="http://cancerweb.ncl.ac.uk/omd/contents/procedure.html" TargetMode="External"/><Relationship Id="rId7" Type="http://schemas.openxmlformats.org/officeDocument/2006/relationships/hyperlink" Target="http://cancerweb.ncl.ac.uk/cgi-bin/omd?abdominal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ncerweb.ncl.ac.uk/cgi-bin/omd?term" TargetMode="External"/><Relationship Id="rId5" Type="http://schemas.openxmlformats.org/officeDocument/2006/relationships/hyperlink" Target="http://cancerweb.ncl.ac.uk/cgi-bin/omd?General" TargetMode="External"/><Relationship Id="rId4" Type="http://schemas.openxmlformats.org/officeDocument/2006/relationships/hyperlink" Target="http://cancerweb.ncl.ac.uk/omd/contents/surgery.html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web.ncl.ac.uk/cgi-bin/omd?surgery" TargetMode="External"/><Relationship Id="rId3" Type="http://schemas.openxmlformats.org/officeDocument/2006/relationships/hyperlink" Target="http://cancerweb.ncl.ac.uk/omd/contents/procedure.html" TargetMode="External"/><Relationship Id="rId7" Type="http://schemas.openxmlformats.org/officeDocument/2006/relationships/hyperlink" Target="http://cancerweb.ncl.ac.uk/cgi-bin/omd?abdominal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ncerweb.ncl.ac.uk/cgi-bin/omd?term" TargetMode="External"/><Relationship Id="rId5" Type="http://schemas.openxmlformats.org/officeDocument/2006/relationships/hyperlink" Target="http://cancerweb.ncl.ac.uk/cgi-bin/omd?General" TargetMode="External"/><Relationship Id="rId4" Type="http://schemas.openxmlformats.org/officeDocument/2006/relationships/hyperlink" Target="http://cancerweb.ncl.ac.uk/omd/contents/surgery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B01E72-2C16-485F-BC0C-287A3DC182B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793728-D34D-4C11-8040-2AB15696B9D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E9F58A-C693-4575-AFDC-07CA38C67C6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51EFE-72BC-4905-9408-002B1AF2BBE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Pannus:</a:t>
            </a:r>
            <a:r>
              <a:rPr lang="en-US" dirty="0" err="1" smtClean="0">
                <a:hlinkClick r:id="rId3"/>
              </a:rPr>
              <a:t>Vascularised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granulation tissue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rich</a:t>
            </a:r>
            <a:r>
              <a:rPr lang="en-US" dirty="0" smtClean="0"/>
              <a:t> in </a:t>
            </a:r>
            <a:r>
              <a:rPr lang="en-US" dirty="0" smtClean="0">
                <a:hlinkClick r:id="rId6"/>
              </a:rPr>
              <a:t>fibroblasts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lymphocytes</a:t>
            </a:r>
            <a:r>
              <a:rPr lang="en-US" dirty="0" smtClean="0"/>
              <a:t> and </a:t>
            </a:r>
            <a:r>
              <a:rPr lang="en-US" dirty="0" smtClean="0">
                <a:hlinkClick r:id="rId8"/>
              </a:rPr>
              <a:t>macrophages</a:t>
            </a:r>
            <a:r>
              <a:rPr lang="en-US" dirty="0" smtClean="0"/>
              <a:t>, derived from </a:t>
            </a:r>
            <a:r>
              <a:rPr lang="en-US" dirty="0" smtClean="0">
                <a:hlinkClick r:id="rId9"/>
              </a:rPr>
              <a:t>synovial</a:t>
            </a:r>
            <a:r>
              <a:rPr lang="en-US" dirty="0" smtClean="0"/>
              <a:t> </a:t>
            </a:r>
            <a:r>
              <a:rPr lang="en-US" dirty="0" smtClean="0">
                <a:hlinkClick r:id="rId10"/>
              </a:rPr>
              <a:t>tissue</a:t>
            </a:r>
            <a:r>
              <a:rPr lang="en-US" dirty="0" smtClean="0"/>
              <a:t>, overgrows the </a:t>
            </a:r>
            <a:r>
              <a:rPr lang="en-US" dirty="0" smtClean="0">
                <a:hlinkClick r:id="rId11"/>
              </a:rPr>
              <a:t>bearing</a:t>
            </a:r>
            <a:r>
              <a:rPr lang="en-US" dirty="0" smtClean="0"/>
              <a:t> </a:t>
            </a:r>
            <a:r>
              <a:rPr lang="en-US" dirty="0" smtClean="0">
                <a:hlinkClick r:id="rId12"/>
              </a:rPr>
              <a:t>surface</a:t>
            </a:r>
            <a:r>
              <a:rPr lang="en-US" dirty="0" smtClean="0"/>
              <a:t> of the </a:t>
            </a:r>
            <a:r>
              <a:rPr lang="en-US" dirty="0" smtClean="0">
                <a:hlinkClick r:id="rId13"/>
              </a:rPr>
              <a:t>joint</a:t>
            </a:r>
            <a:r>
              <a:rPr lang="en-US" dirty="0" smtClean="0"/>
              <a:t> in </a:t>
            </a:r>
            <a:r>
              <a:rPr lang="en-US" dirty="0" smtClean="0">
                <a:hlinkClick r:id="rId14"/>
              </a:rPr>
              <a:t>rheumatoid arthritis</a:t>
            </a:r>
            <a:r>
              <a:rPr lang="en-US" dirty="0" smtClean="0"/>
              <a:t> and is </a:t>
            </a:r>
            <a:r>
              <a:rPr lang="en-US" dirty="0" smtClean="0">
                <a:hlinkClick r:id="rId15"/>
              </a:rPr>
              <a:t>associated</a:t>
            </a:r>
            <a:r>
              <a:rPr lang="en-US" dirty="0" smtClean="0"/>
              <a:t> with the breakdown of the </a:t>
            </a:r>
            <a:r>
              <a:rPr lang="en-US" dirty="0" err="1" smtClean="0">
                <a:hlinkClick r:id="rId16"/>
              </a:rPr>
              <a:t>articular</a:t>
            </a:r>
            <a:r>
              <a:rPr lang="en-US" dirty="0" smtClean="0"/>
              <a:t> surface.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ar-SA" smtClean="0">
                <a:cs typeface="Times New Roman" pitchFamily="18" charset="0"/>
              </a:rPr>
              <a:t>&lt;</a:t>
            </a:r>
            <a:r>
              <a:rPr lang="en-US" smtClean="0">
                <a:cs typeface="Times New Roman" pitchFamily="18" charset="0"/>
                <a:hlinkClick r:id="rId3"/>
              </a:rPr>
              <a:t>procedure</a:t>
            </a:r>
            <a:r>
              <a:rPr lang="ar-SA" smtClean="0">
                <a:cs typeface="Times New Roman" pitchFamily="18" charset="0"/>
              </a:rPr>
              <a:t>, </a:t>
            </a:r>
            <a:r>
              <a:rPr lang="en-US" smtClean="0">
                <a:cs typeface="Times New Roman" pitchFamily="18" charset="0"/>
                <a:hlinkClick r:id="rId4"/>
              </a:rPr>
              <a:t>surgery</a:t>
            </a:r>
            <a:r>
              <a:rPr lang="ar-SA" smtClean="0">
                <a:cs typeface="Times New Roman" pitchFamily="18" charset="0"/>
              </a:rPr>
              <a:t>&gt; </a:t>
            </a:r>
            <a:r>
              <a:rPr lang="en-US" smtClean="0">
                <a:cs typeface="Times New Roman" pitchFamily="18" charset="0"/>
                <a:hlinkClick r:id="rId5"/>
              </a:rPr>
              <a:t>General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6"/>
              </a:rPr>
              <a:t>term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for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7"/>
              </a:rPr>
              <a:t>abdominal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8"/>
              </a:rPr>
              <a:t>surgery</a:t>
            </a:r>
            <a:r>
              <a:rPr lang="ar-SA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ar-SA" smtClean="0">
                <a:cs typeface="Times New Roman" pitchFamily="18" charset="0"/>
              </a:rPr>
              <a:t>&lt;</a:t>
            </a:r>
            <a:r>
              <a:rPr lang="en-US" smtClean="0">
                <a:cs typeface="Times New Roman" pitchFamily="18" charset="0"/>
                <a:hlinkClick r:id="rId3"/>
              </a:rPr>
              <a:t>procedure</a:t>
            </a:r>
            <a:r>
              <a:rPr lang="ar-SA" smtClean="0">
                <a:cs typeface="Times New Roman" pitchFamily="18" charset="0"/>
              </a:rPr>
              <a:t>, </a:t>
            </a:r>
            <a:r>
              <a:rPr lang="en-US" smtClean="0">
                <a:cs typeface="Times New Roman" pitchFamily="18" charset="0"/>
                <a:hlinkClick r:id="rId4"/>
              </a:rPr>
              <a:t>surgery</a:t>
            </a:r>
            <a:r>
              <a:rPr lang="ar-SA" smtClean="0">
                <a:cs typeface="Times New Roman" pitchFamily="18" charset="0"/>
              </a:rPr>
              <a:t>&gt; </a:t>
            </a:r>
            <a:r>
              <a:rPr lang="en-US" smtClean="0">
                <a:cs typeface="Times New Roman" pitchFamily="18" charset="0"/>
                <a:hlinkClick r:id="rId5"/>
              </a:rPr>
              <a:t>General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6"/>
              </a:rPr>
              <a:t>term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for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7"/>
              </a:rPr>
              <a:t>abdominal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8"/>
              </a:rPr>
              <a:t>surgery</a:t>
            </a:r>
            <a:r>
              <a:rPr lang="ar-SA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C9C2-287D-450F-89EE-8A285CE486EC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805C101C-3462-4B21-A3A5-A291198E74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280-4973-4C0D-AEAF-A0AEF6BA0543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23D6-53E7-4429-A10C-CC28569391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E286-C213-4CCE-A770-F75F8E8DA3A6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546B-940A-453D-A933-DF81D10B64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C3E3-AD31-41CF-A56F-9E23D2276629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6EBA-C9E0-4224-93D2-92A9E411DE8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E390-C604-47B1-B073-4E4C50CB7250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B747A041-AD86-441D-871C-220C6115AC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813E-DC49-4307-BBB4-14F56FE1E415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A28D-AD30-466E-8407-EE7D8B6D37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F98F-D954-47CF-85D4-1E6B4E27D2A8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15AC-6AE6-4FC0-A16F-50167769C3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A74B-0500-4621-84AE-FCBD08E94795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DEB7-1E98-4618-BB6E-F9AF09621B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3E72-F388-4FD6-9D8D-FCD8A293D01F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4106-5B66-4787-98E5-DEDC02116E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7402-EB7D-4F41-8D9B-C6C1033A5A2F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C56E-28E8-4793-B7C7-F8110AF929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04FF-A5CA-4B61-A5E7-A21CC72EF8CC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F63FC-1EBD-4D41-973F-FB62E67AC3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E351A4-F9FD-4DFB-B0E3-6813D6B34B5C}" type="datetimeFigureOut">
              <a:rPr lang="en-US"/>
              <a:pPr>
                <a:defRPr/>
              </a:pPr>
              <a:t>12/25/2013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D4577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79EB60AD-29CC-4B06-9D69-E1EA8A4494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Disease –Modifying 	</a:t>
            </a:r>
            <a:r>
              <a:rPr lang="en-US" dirty="0" err="1" smtClean="0"/>
              <a:t>Antirheumatic</a:t>
            </a:r>
            <a:r>
              <a:rPr lang="en-US" dirty="0" smtClean="0"/>
              <a:t> drugs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sz="3600" b="1" dirty="0" smtClean="0">
                <a:solidFill>
                  <a:schemeClr val="bg1"/>
                </a:solidFill>
              </a:rPr>
              <a:t>(  Slow Acting </a:t>
            </a:r>
          </a:p>
          <a:p>
            <a:pPr marR="0" algn="l" eaLnBrk="1" hangingPunct="1"/>
            <a:r>
              <a:rPr lang="en-US" sz="3600" b="1" dirty="0" smtClean="0">
                <a:solidFill>
                  <a:schemeClr val="bg1"/>
                </a:solidFill>
              </a:rPr>
              <a:t>Anti-inflammatory 				Drugs   )</a:t>
            </a:r>
          </a:p>
        </p:txBody>
      </p:sp>
      <p:pic>
        <p:nvPicPr>
          <p:cNvPr id="4" name="Picture 3" descr="ra pat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4343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It’s what you don’t see!</a:t>
            </a:r>
          </a:p>
        </p:txBody>
      </p:sp>
      <p:pic>
        <p:nvPicPr>
          <p:cNvPr id="10243" name="Picture 3" descr="Iceber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47925" y="1828800"/>
            <a:ext cx="5095875" cy="4891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Fire in the Joints</a:t>
            </a:r>
          </a:p>
        </p:txBody>
      </p:sp>
      <p:pic>
        <p:nvPicPr>
          <p:cNvPr id="12291" name="Picture 3" descr="fir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475" y="2133600"/>
            <a:ext cx="5988050" cy="3981450"/>
          </a:xfrm>
          <a:noFill/>
        </p:spPr>
      </p:pic>
      <p:pic>
        <p:nvPicPr>
          <p:cNvPr id="691204" name="Picture 4" descr="fire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2133600"/>
            <a:ext cx="5973762" cy="4514850"/>
          </a:xfr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289675" y="1616075"/>
            <a:ext cx="2743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If there’s a fire in the kitchen do you wait until it spreads to the living room or do you try and put it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  <a:r>
              <a:rPr lang="en-US" b="1" smtClean="0"/>
              <a:t>Hydroxychloroquine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smtClean="0"/>
              <a:t>   </a:t>
            </a:r>
            <a:r>
              <a:rPr lang="en-US" sz="3600" b="1" smtClean="0">
                <a:solidFill>
                  <a:srgbClr val="C00000"/>
                </a:solidFill>
              </a:rPr>
              <a:t>Mechanism of  action :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en-US" b="1" smtClean="0"/>
              <a:t>Stabilization of lysosomal enzyme  activity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   Trapping free radicals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     Suppression of T lymphocyte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6600" y="2667000"/>
            <a:ext cx="27432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ADVERSE EFFECTS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15240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Nausea &amp; vomiting</a:t>
            </a:r>
          </a:p>
        </p:txBody>
      </p:sp>
      <p:sp>
        <p:nvSpPr>
          <p:cNvPr id="5" name="Oval 4"/>
          <p:cNvSpPr/>
          <p:nvPr/>
        </p:nvSpPr>
        <p:spPr>
          <a:xfrm>
            <a:off x="6324600" y="14478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Irreversible retinal damage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50292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Corneal deposits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560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2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Calibri" pitchFamily="34" charset="0"/>
              </a:rPr>
              <a:t>Q</a:t>
            </a:r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990600" y="1828800"/>
            <a:ext cx="6477000" cy="502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600" b="1" dirty="0">
                <a:latin typeface="Constantia" pitchFamily="18" charset="0"/>
              </a:rPr>
              <a:t>Which of the following drugs is used for the treatment of severe chronic inflammatory disorders, with special precautions to guard against the development of irreversible retinopathy: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600" b="1" dirty="0">
                <a:latin typeface="Constantia" pitchFamily="18" charset="0"/>
              </a:rPr>
              <a:t>A. Methotrexate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600" b="1" dirty="0">
                <a:latin typeface="Constantia" pitchFamily="18" charset="0"/>
              </a:rPr>
              <a:t>B. </a:t>
            </a:r>
            <a:r>
              <a:rPr lang="en-US" sz="2600" b="1" dirty="0" err="1">
                <a:latin typeface="Constantia" pitchFamily="18" charset="0"/>
              </a:rPr>
              <a:t>Hydroxychloroquine</a:t>
            </a:r>
            <a:endParaRPr lang="en-US" sz="2600" b="1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600" b="1" dirty="0">
                <a:latin typeface="Constantia" pitchFamily="18" charset="0"/>
              </a:rPr>
              <a:t>C. </a:t>
            </a:r>
            <a:r>
              <a:rPr lang="en-US" sz="2600" b="1" dirty="0" err="1">
                <a:latin typeface="Constantia" pitchFamily="18" charset="0"/>
              </a:rPr>
              <a:t>Infiximab</a:t>
            </a:r>
            <a:endParaRPr lang="en-US" sz="2600" b="1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600" b="1" dirty="0">
                <a:latin typeface="Constantia" pitchFamily="18" charset="0"/>
              </a:rPr>
              <a:t>D. </a:t>
            </a:r>
            <a:r>
              <a:rPr lang="en-US" sz="2600" b="1" dirty="0" err="1" smtClean="0">
                <a:latin typeface="Constantia" pitchFamily="18" charset="0"/>
              </a:rPr>
              <a:t>Celecoxib</a:t>
            </a:r>
            <a:endParaRPr lang="en-US" sz="2600" b="1" dirty="0" smtClean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600" b="1" dirty="0" err="1" smtClean="0">
                <a:latin typeface="Constantia" pitchFamily="18" charset="0"/>
              </a:rPr>
              <a:t>Ans:B</a:t>
            </a:r>
            <a:endParaRPr lang="en-US" sz="2600" b="1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endParaRPr lang="en-US" sz="2600" b="1" dirty="0">
              <a:latin typeface="Constantia" pitchFamily="18" charset="0"/>
            </a:endParaRPr>
          </a:p>
        </p:txBody>
      </p:sp>
      <p:pic>
        <p:nvPicPr>
          <p:cNvPr id="25606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</a:t>
            </a:r>
            <a:r>
              <a:rPr lang="en-US" b="1" smtClean="0"/>
              <a:t>Methotrexate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smtClean="0"/>
              <a:t>   </a:t>
            </a:r>
            <a:r>
              <a:rPr lang="en-US" sz="3600" b="1" smtClean="0">
                <a:solidFill>
                  <a:srgbClr val="FF0000"/>
                </a:solidFill>
              </a:rPr>
              <a:t>Mechanism of action :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Inhibition of polymorphonuclear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chemotaxis</a:t>
            </a:r>
          </a:p>
          <a:p>
            <a:pPr eaLnBrk="1" hangingPunct="1">
              <a:buFont typeface="Wingdings" pitchFamily="2" charset="2"/>
              <a:buChar char="v"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Inhibition of T-Cells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smtClean="0"/>
              <a:t>( cell-mediated immune reactions)</a:t>
            </a:r>
          </a:p>
        </p:txBody>
      </p:sp>
      <p:pic>
        <p:nvPicPr>
          <p:cNvPr id="26627" name="Picture 4" descr="scan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066800"/>
            <a:ext cx="335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6600" y="2667000"/>
            <a:ext cx="27432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Britannic Bold" pitchFamily="34" charset="0"/>
              </a:rPr>
              <a:t>ADVERSE EFFECTS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15240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Bone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marrow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depression</a:t>
            </a:r>
          </a:p>
        </p:txBody>
      </p:sp>
      <p:sp>
        <p:nvSpPr>
          <p:cNvPr id="5" name="Oval 4"/>
          <p:cNvSpPr/>
          <p:nvPr/>
        </p:nvSpPr>
        <p:spPr>
          <a:xfrm>
            <a:off x="6324600" y="14478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Mucosal ulcers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5029200"/>
            <a:ext cx="24384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Hepatotoxic-ity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1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868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Calibri" pitchFamily="34" charset="0"/>
              </a:rPr>
              <a:t>Q1</a:t>
            </a:r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990600" y="1828800"/>
            <a:ext cx="60960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800" dirty="0">
                <a:latin typeface="Constantia" pitchFamily="18" charset="0"/>
              </a:rPr>
              <a:t>What is the likely mechanism of action of </a:t>
            </a:r>
            <a:r>
              <a:rPr lang="en-US" sz="2800" dirty="0" err="1">
                <a:latin typeface="Constantia" pitchFamily="18" charset="0"/>
              </a:rPr>
              <a:t>methotrexate</a:t>
            </a:r>
            <a:r>
              <a:rPr lang="en-US" sz="2800" dirty="0">
                <a:latin typeface="Constantia" pitchFamily="18" charset="0"/>
              </a:rPr>
              <a:t> in rheumatoid arthritis?                             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en-US" sz="2800" dirty="0">
                <a:latin typeface="Constantia" pitchFamily="18" charset="0"/>
              </a:rPr>
              <a:t>   (A) Stabilization of </a:t>
            </a:r>
            <a:r>
              <a:rPr lang="en-US" sz="2800" dirty="0" err="1">
                <a:latin typeface="Constantia" pitchFamily="18" charset="0"/>
              </a:rPr>
              <a:t>lysosomes</a:t>
            </a:r>
            <a:r>
              <a:rPr lang="en-US" sz="2800" dirty="0">
                <a:latin typeface="Constantia" pitchFamily="18" charset="0"/>
              </a:rPr>
              <a:t>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en-US" sz="2800" dirty="0">
                <a:latin typeface="Constantia" pitchFamily="18" charset="0"/>
              </a:rPr>
              <a:t>   (B) Neutralizing </a:t>
            </a:r>
            <a:r>
              <a:rPr lang="en-US" sz="2800" dirty="0" err="1">
                <a:latin typeface="Constantia" pitchFamily="18" charset="0"/>
              </a:rPr>
              <a:t>tumour</a:t>
            </a:r>
            <a:r>
              <a:rPr lang="en-US" sz="2800" dirty="0">
                <a:latin typeface="Constantia" pitchFamily="18" charset="0"/>
              </a:rPr>
              <a:t> necrotic factor </a:t>
            </a:r>
            <a:r>
              <a:rPr lang="el-GR" sz="2800" dirty="0">
                <a:latin typeface="Constantia" pitchFamily="18" charset="0"/>
              </a:rPr>
              <a:t>α</a:t>
            </a:r>
            <a:r>
              <a:rPr lang="en-US" sz="2800" dirty="0">
                <a:latin typeface="Constantia" pitchFamily="18" charset="0"/>
              </a:rPr>
              <a:t>                                                                       (C) Trapping of free radicals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en-US" sz="2800" dirty="0" smtClean="0">
                <a:latin typeface="Constantia" pitchFamily="18" charset="0"/>
              </a:rPr>
              <a:t>   (</a:t>
            </a:r>
            <a:r>
              <a:rPr lang="en-US" sz="2800" dirty="0">
                <a:latin typeface="Constantia" pitchFamily="18" charset="0"/>
              </a:rPr>
              <a:t>D) inhibition of </a:t>
            </a:r>
            <a:r>
              <a:rPr lang="en-US" sz="2800" dirty="0" err="1">
                <a:latin typeface="Constantia" pitchFamily="18" charset="0"/>
              </a:rPr>
              <a:t>polymorphnuclear</a:t>
            </a:r>
            <a:r>
              <a:rPr lang="en-US" sz="2800" dirty="0">
                <a:latin typeface="Constantia" pitchFamily="18" charset="0"/>
              </a:rPr>
              <a:t> </a:t>
            </a:r>
            <a:r>
              <a:rPr lang="en-US" sz="2800" dirty="0" err="1" smtClean="0">
                <a:latin typeface="Constantia" pitchFamily="18" charset="0"/>
              </a:rPr>
              <a:t>chemotaxin</a:t>
            </a:r>
            <a:endParaRPr lang="en-US" sz="2800" dirty="0" smtClean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</a:pPr>
            <a:r>
              <a:rPr lang="en-US" sz="2800" dirty="0" err="1" smtClean="0">
                <a:latin typeface="Constantia" pitchFamily="18" charset="0"/>
              </a:rPr>
              <a:t>Ans:D</a:t>
            </a:r>
            <a:endParaRPr lang="en-US" sz="2800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endParaRPr lang="en-US" sz="2800" dirty="0">
              <a:latin typeface="Constantia" pitchFamily="18" charset="0"/>
            </a:endParaRPr>
          </a:p>
        </p:txBody>
      </p:sp>
      <p:pic>
        <p:nvPicPr>
          <p:cNvPr id="28678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Biologic disease modifiers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Genetically engineered drugs that are used to modify imbalances of the immune system in autoimmune diseases.</a:t>
            </a:r>
          </a:p>
          <a:p>
            <a:r>
              <a:rPr lang="en-US" dirty="0" smtClean="0"/>
              <a:t>Some of these agents block, or modify the activity of selected cells in the immune system, while others –including </a:t>
            </a:r>
            <a:r>
              <a:rPr lang="en-US" dirty="0" err="1" smtClean="0"/>
              <a:t>tocilizumab</a:t>
            </a:r>
            <a:r>
              <a:rPr lang="en-US" dirty="0" smtClean="0"/>
              <a:t> work by blocking certain messenger proteins known as cytokines , that send signals between those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 of biologic disease modifiers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T-cell modulating drug ( </a:t>
            </a:r>
            <a:r>
              <a:rPr lang="en-US" dirty="0" err="1" smtClean="0"/>
              <a:t>abatacept</a:t>
            </a:r>
            <a:r>
              <a:rPr lang="en-US" dirty="0" smtClean="0"/>
              <a:t> 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B-cell </a:t>
            </a:r>
            <a:r>
              <a:rPr lang="en-US" dirty="0" err="1" smtClean="0"/>
              <a:t>cytotoxic</a:t>
            </a:r>
            <a:r>
              <a:rPr lang="en-US" dirty="0" smtClean="0"/>
              <a:t> agent      ( </a:t>
            </a:r>
            <a:r>
              <a:rPr lang="en-US" dirty="0" err="1" smtClean="0"/>
              <a:t>rituximab</a:t>
            </a:r>
            <a:r>
              <a:rPr lang="en-US" dirty="0" smtClean="0"/>
              <a:t> 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Anti-IL-6 receptor antibody ( </a:t>
            </a:r>
            <a:r>
              <a:rPr lang="en-US" dirty="0" err="1" smtClean="0"/>
              <a:t>tocilizumab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TNF- blocking agents            ( </a:t>
            </a:r>
            <a:r>
              <a:rPr lang="en-US" dirty="0" err="1" smtClean="0"/>
              <a:t>infliximab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At the end of the lecture the students should </a:t>
            </a:r>
          </a:p>
          <a:p>
            <a:pPr eaLnBrk="1" hangingPunct="1"/>
            <a:r>
              <a:rPr lang="en-US" b="1" smtClean="0"/>
              <a:t>Define DMARDs</a:t>
            </a:r>
          </a:p>
          <a:p>
            <a:pPr eaLnBrk="1" hangingPunct="1"/>
            <a:r>
              <a:rPr lang="en-US" b="1" smtClean="0"/>
              <a:t>Describe the classification of this group of drugs</a:t>
            </a:r>
          </a:p>
          <a:p>
            <a:pPr eaLnBrk="1" hangingPunct="1"/>
            <a:r>
              <a:rPr lang="en-US" b="1" smtClean="0"/>
              <a:t>Describe the general advantages &amp; criteria  of this group of drugs </a:t>
            </a:r>
          </a:p>
          <a:p>
            <a:pPr eaLnBrk="1" hangingPunct="1"/>
            <a:r>
              <a:rPr lang="en-US" b="1" smtClean="0"/>
              <a:t>Describe  the general clinical uses      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Tocilizumab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IL-6 receptor inhibitor</a:t>
            </a:r>
          </a:p>
          <a:p>
            <a:r>
              <a:rPr lang="en-US" dirty="0" smtClean="0"/>
              <a:t>Binds to membrane IL-6 receptors ,blocking the activity of IL-6 in mediating signals </a:t>
            </a:r>
          </a:p>
          <a:p>
            <a:r>
              <a:rPr lang="en-US" dirty="0" smtClean="0"/>
              <a:t>Half-life is dose dependent</a:t>
            </a:r>
          </a:p>
          <a:p>
            <a:r>
              <a:rPr lang="en-US" dirty="0" smtClean="0"/>
              <a:t>Dose is adjusted according to </a:t>
            </a:r>
            <a:r>
              <a:rPr lang="en-US" dirty="0" err="1" smtClean="0"/>
              <a:t>patient</a:t>
            </a:r>
            <a:r>
              <a:rPr lang="en-US" baseline="30000" dirty="0" err="1" smtClean="0"/>
              <a:t>,</a:t>
            </a:r>
            <a:r>
              <a:rPr lang="en-US" dirty="0" err="1" smtClean="0"/>
              <a:t>s</a:t>
            </a:r>
            <a:r>
              <a:rPr lang="en-US" dirty="0" smtClean="0"/>
              <a:t> weight</a:t>
            </a:r>
          </a:p>
          <a:p>
            <a:r>
              <a:rPr lang="en-US" dirty="0" smtClean="0"/>
              <a:t>Given as monthly IV</a:t>
            </a:r>
          </a:p>
          <a:p>
            <a:r>
              <a:rPr lang="en-US" dirty="0" smtClean="0"/>
              <a:t>Used as </a:t>
            </a:r>
            <a:r>
              <a:rPr lang="en-US" dirty="0" err="1" smtClean="0"/>
              <a:t>monotherapy</a:t>
            </a:r>
            <a:r>
              <a:rPr lang="en-US" dirty="0" smtClean="0"/>
              <a:t> in adult with rheumatoid arthritis or in children over 2 years with systemic juvenile arthritis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combination with </a:t>
            </a:r>
            <a:r>
              <a:rPr lang="en-US" dirty="0" err="1" smtClean="0"/>
              <a:t>methotrexate</a:t>
            </a:r>
            <a:r>
              <a:rPr lang="en-US" dirty="0" smtClean="0"/>
              <a:t> or other non biologic anti-rheumatic drugs in patients with active rheumatoid arthritis not responding to TNF blockers or other biologic drugs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Side effects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Infusion reactions</a:t>
            </a:r>
          </a:p>
          <a:p>
            <a:r>
              <a:rPr lang="en-US" dirty="0" smtClean="0"/>
              <a:t>Serious infections ( bacterial, tuberculosis ,fungal )</a:t>
            </a:r>
          </a:p>
          <a:p>
            <a:r>
              <a:rPr lang="en-US" dirty="0" smtClean="0"/>
              <a:t>Increase in cholesterol level</a:t>
            </a:r>
          </a:p>
          <a:p>
            <a:r>
              <a:rPr lang="en-US" dirty="0" smtClean="0"/>
              <a:t>Increase in liver enzymes</a:t>
            </a:r>
          </a:p>
          <a:p>
            <a:r>
              <a:rPr lang="en-US" dirty="0" smtClean="0"/>
              <a:t>Decrease in WBCs</a:t>
            </a:r>
          </a:p>
          <a:p>
            <a:r>
              <a:rPr lang="en-US" dirty="0" smtClean="0"/>
              <a:t>Blood tests will be used monthly for increase in cholesterol, liver enzymes &amp; decrease in WBCs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Drug Interaction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IL-6 inhibits CYP450</a:t>
            </a:r>
          </a:p>
          <a:p>
            <a:r>
              <a:rPr lang="en-US" dirty="0" err="1" smtClean="0"/>
              <a:t>Tocilizumab</a:t>
            </a:r>
            <a:r>
              <a:rPr lang="en-US" dirty="0" smtClean="0"/>
              <a:t> restore the activity of the enzyme ( essential for the metabolism of some drugs such as cyclosporine, </a:t>
            </a:r>
            <a:r>
              <a:rPr lang="en-US" dirty="0" err="1" smtClean="0"/>
              <a:t>warfarrin</a:t>
            </a:r>
            <a:r>
              <a:rPr lang="en-US" dirty="0" smtClean="0"/>
              <a:t> 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Tumor necrosis factor –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( TNF-</a:t>
            </a:r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en-US" b="1" dirty="0" smtClean="0">
                <a:solidFill>
                  <a:srgbClr val="C00000"/>
                </a:solidFill>
              </a:rPr>
              <a:t>) blocking agents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b="1" smtClean="0">
                <a:solidFill>
                  <a:srgbClr val="0070C0"/>
                </a:solidFill>
              </a:rPr>
              <a:t>Infliximab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b="1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002060"/>
                </a:solidFill>
              </a:rPr>
              <a:t>    </a:t>
            </a:r>
            <a:r>
              <a:rPr lang="en-US" sz="3600" b="1" smtClean="0"/>
              <a:t>A chimeric antibody ( 25% mouse,     			75% human)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60350" y="320675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Monoclonal Antibody directed against TNF-alpha: Infliximab (Remicade ®), Adalimumab (Humira</a:t>
            </a:r>
            <a:r>
              <a:rPr lang="en-US" sz="2400">
                <a:cs typeface="Times New Roman" pitchFamily="18" charset="0"/>
              </a:rPr>
              <a:t>®)</a:t>
            </a: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Engineered Soluble TNF Receptor Etanercept (Enbrel</a:t>
            </a:r>
            <a:r>
              <a:rPr lang="en-US" sz="2400">
                <a:cs typeface="Arial" charset="0"/>
              </a:rPr>
              <a:t>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889" y="361950"/>
            <a:ext cx="8214078" cy="1143000"/>
          </a:xfrm>
        </p:spPr>
        <p:txBody>
          <a:bodyPr>
            <a:normAutofit fontScale="90000"/>
          </a:bodyPr>
          <a:lstStyle/>
          <a:p>
            <a:r>
              <a:rPr lang="en-US"/>
              <a:t>Role of Tumor Necrosis Factor in </a:t>
            </a:r>
            <a:br>
              <a:rPr lang="en-US"/>
            </a:br>
            <a:r>
              <a:rPr lang="en-US"/>
              <a:t>Rheumatoid Arthritis</a:t>
            </a:r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4069645" y="2151063"/>
            <a:ext cx="8255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dirty="0" smtClean="0">
                <a:latin typeface="Arial" pitchFamily="34" charset="0"/>
              </a:rPr>
              <a:t>TNF</a:t>
            </a:r>
            <a:r>
              <a:rPr lang="el-GR" sz="3400" dirty="0" smtClean="0">
                <a:latin typeface="Arial" pitchFamily="34" charset="0"/>
              </a:rPr>
              <a:t>α</a:t>
            </a:r>
            <a:endParaRPr lang="en-US" sz="3400" dirty="0">
              <a:latin typeface="Arial" pitchFamily="34" charset="0"/>
            </a:endParaRPr>
          </a:p>
        </p:txBody>
      </p:sp>
      <p:sp>
        <p:nvSpPr>
          <p:cNvPr id="516100" name="Oval 4"/>
          <p:cNvSpPr>
            <a:spLocks noChangeArrowheads="1"/>
          </p:cNvSpPr>
          <p:nvPr/>
        </p:nvSpPr>
        <p:spPr bwMode="auto">
          <a:xfrm>
            <a:off x="620889" y="3368675"/>
            <a:ext cx="2010834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1" name="Oval 5"/>
          <p:cNvSpPr>
            <a:spLocks noChangeArrowheads="1"/>
          </p:cNvSpPr>
          <p:nvPr/>
        </p:nvSpPr>
        <p:spPr bwMode="auto">
          <a:xfrm>
            <a:off x="3526368" y="3367089"/>
            <a:ext cx="2012244" cy="788987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2" name="Oval 6"/>
          <p:cNvSpPr>
            <a:spLocks noChangeArrowheads="1"/>
          </p:cNvSpPr>
          <p:nvPr/>
        </p:nvSpPr>
        <p:spPr bwMode="auto">
          <a:xfrm>
            <a:off x="6338711" y="3367089"/>
            <a:ext cx="2010834" cy="788987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3" name="Oval 7"/>
          <p:cNvSpPr>
            <a:spLocks noChangeArrowheads="1"/>
          </p:cNvSpPr>
          <p:nvPr/>
        </p:nvSpPr>
        <p:spPr bwMode="auto">
          <a:xfrm>
            <a:off x="3544711" y="5019675"/>
            <a:ext cx="1996723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4" name="Oval 8"/>
          <p:cNvSpPr>
            <a:spLocks noChangeArrowheads="1"/>
          </p:cNvSpPr>
          <p:nvPr/>
        </p:nvSpPr>
        <p:spPr bwMode="auto">
          <a:xfrm>
            <a:off x="620889" y="5019675"/>
            <a:ext cx="2010834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5" name="Oval 9"/>
          <p:cNvSpPr>
            <a:spLocks noChangeArrowheads="1"/>
          </p:cNvSpPr>
          <p:nvPr/>
        </p:nvSpPr>
        <p:spPr bwMode="auto">
          <a:xfrm>
            <a:off x="6338711" y="5019675"/>
            <a:ext cx="2010834" cy="788988"/>
          </a:xfrm>
          <a:prstGeom prst="ellipse">
            <a:avLst/>
          </a:prstGeom>
          <a:solidFill>
            <a:srgbClr val="FFC000"/>
          </a:solidFill>
          <a:ln w="2857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06" name="Line 10"/>
          <p:cNvSpPr>
            <a:spLocks noChangeShapeType="1"/>
          </p:cNvSpPr>
          <p:nvPr/>
        </p:nvSpPr>
        <p:spPr bwMode="auto">
          <a:xfrm>
            <a:off x="1624189" y="2411413"/>
            <a:ext cx="2408766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7" name="Line 11"/>
          <p:cNvSpPr>
            <a:spLocks noChangeShapeType="1"/>
          </p:cNvSpPr>
          <p:nvPr/>
        </p:nvSpPr>
        <p:spPr bwMode="auto">
          <a:xfrm>
            <a:off x="1631244" y="2411414"/>
            <a:ext cx="0" cy="7842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11" name="Text Box 15"/>
          <p:cNvSpPr txBox="1">
            <a:spLocks noChangeArrowheads="1"/>
          </p:cNvSpPr>
          <p:nvPr/>
        </p:nvSpPr>
        <p:spPr bwMode="auto">
          <a:xfrm>
            <a:off x="754016" y="3593098"/>
            <a:ext cx="174599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bone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resorption</a:t>
            </a:r>
            <a:endParaRPr lang="en-US" sz="16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6112" name="Text Box 16"/>
          <p:cNvSpPr txBox="1">
            <a:spLocks noChangeArrowheads="1"/>
          </p:cNvSpPr>
          <p:nvPr/>
        </p:nvSpPr>
        <p:spPr bwMode="auto">
          <a:xfrm>
            <a:off x="873434" y="5245686"/>
            <a:ext cx="1471878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bone erosion</a:t>
            </a:r>
          </a:p>
        </p:txBody>
      </p:sp>
      <p:sp>
        <p:nvSpPr>
          <p:cNvPr id="516113" name="Text Box 17"/>
          <p:cNvSpPr txBox="1">
            <a:spLocks noChangeArrowheads="1"/>
          </p:cNvSpPr>
          <p:nvPr/>
        </p:nvSpPr>
        <p:spPr bwMode="auto">
          <a:xfrm>
            <a:off x="3800559" y="3468401"/>
            <a:ext cx="1463862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joint </a:t>
            </a:r>
          </a:p>
          <a:p>
            <a:pPr algn="ctr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inflammation</a:t>
            </a:r>
          </a:p>
        </p:txBody>
      </p:sp>
      <p:sp>
        <p:nvSpPr>
          <p:cNvPr id="516114" name="Text Box 18"/>
          <p:cNvSpPr txBox="1">
            <a:spLocks noChangeArrowheads="1"/>
          </p:cNvSpPr>
          <p:nvPr/>
        </p:nvSpPr>
        <p:spPr bwMode="auto">
          <a:xfrm>
            <a:off x="6647457" y="3468401"/>
            <a:ext cx="1358065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cartilage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degradation</a:t>
            </a:r>
          </a:p>
        </p:txBody>
      </p:sp>
      <p:sp>
        <p:nvSpPr>
          <p:cNvPr id="516115" name="Text Box 19"/>
          <p:cNvSpPr txBox="1">
            <a:spLocks noChangeArrowheads="1"/>
          </p:cNvSpPr>
          <p:nvPr/>
        </p:nvSpPr>
        <p:spPr bwMode="auto">
          <a:xfrm>
            <a:off x="6727659" y="5122576"/>
            <a:ext cx="1314784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joint space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narrowing</a:t>
            </a:r>
          </a:p>
        </p:txBody>
      </p:sp>
      <p:sp>
        <p:nvSpPr>
          <p:cNvPr id="516116" name="Text Box 20"/>
          <p:cNvSpPr txBox="1">
            <a:spLocks noChangeArrowheads="1"/>
          </p:cNvSpPr>
          <p:nvPr/>
        </p:nvSpPr>
        <p:spPr bwMode="auto">
          <a:xfrm>
            <a:off x="3804792" y="5120989"/>
            <a:ext cx="1463862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pain/joint </a:t>
            </a: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inflammation</a:t>
            </a:r>
          </a:p>
        </p:txBody>
      </p:sp>
      <p:sp>
        <p:nvSpPr>
          <p:cNvPr id="516126" name="Line 30"/>
          <p:cNvSpPr>
            <a:spLocks noChangeShapeType="1"/>
          </p:cNvSpPr>
          <p:nvPr/>
        </p:nvSpPr>
        <p:spPr bwMode="auto">
          <a:xfrm flipH="1">
            <a:off x="5029200" y="2438400"/>
            <a:ext cx="2194277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27" name="Line 31"/>
          <p:cNvSpPr>
            <a:spLocks noChangeShapeType="1"/>
          </p:cNvSpPr>
          <p:nvPr/>
        </p:nvSpPr>
        <p:spPr bwMode="auto">
          <a:xfrm flipH="1">
            <a:off x="7262989" y="2411414"/>
            <a:ext cx="0" cy="7842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1" name="Line 35"/>
          <p:cNvSpPr>
            <a:spLocks noChangeShapeType="1"/>
          </p:cNvSpPr>
          <p:nvPr/>
        </p:nvSpPr>
        <p:spPr bwMode="auto">
          <a:xfrm>
            <a:off x="1627012" y="4379913"/>
            <a:ext cx="0" cy="4492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2" name="Line 36"/>
          <p:cNvSpPr>
            <a:spLocks noChangeShapeType="1"/>
          </p:cNvSpPr>
          <p:nvPr/>
        </p:nvSpPr>
        <p:spPr bwMode="auto">
          <a:xfrm>
            <a:off x="4553656" y="4379913"/>
            <a:ext cx="0" cy="4492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3" name="Line 37"/>
          <p:cNvSpPr>
            <a:spLocks noChangeShapeType="1"/>
          </p:cNvSpPr>
          <p:nvPr/>
        </p:nvSpPr>
        <p:spPr bwMode="auto">
          <a:xfrm>
            <a:off x="7334956" y="4379913"/>
            <a:ext cx="0" cy="4492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4" name="Line 38"/>
          <p:cNvSpPr>
            <a:spLocks noChangeShapeType="1"/>
          </p:cNvSpPr>
          <p:nvPr/>
        </p:nvSpPr>
        <p:spPr bwMode="auto">
          <a:xfrm flipH="1">
            <a:off x="2737556" y="3808413"/>
            <a:ext cx="63782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5" name="Line 39"/>
          <p:cNvSpPr>
            <a:spLocks noChangeShapeType="1"/>
          </p:cNvSpPr>
          <p:nvPr/>
        </p:nvSpPr>
        <p:spPr bwMode="auto">
          <a:xfrm>
            <a:off x="5544256" y="3806825"/>
            <a:ext cx="63641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6" name="Line 40"/>
          <p:cNvSpPr>
            <a:spLocks noChangeShapeType="1"/>
          </p:cNvSpPr>
          <p:nvPr/>
        </p:nvSpPr>
        <p:spPr bwMode="auto">
          <a:xfrm>
            <a:off x="4522612" y="2698751"/>
            <a:ext cx="0" cy="44926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37" name="Line 41"/>
          <p:cNvSpPr>
            <a:spLocks noChangeShapeType="1"/>
          </p:cNvSpPr>
          <p:nvPr/>
        </p:nvSpPr>
        <p:spPr bwMode="auto">
          <a:xfrm>
            <a:off x="406400" y="1833563"/>
            <a:ext cx="8331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Binds to human TNF-</a:t>
            </a:r>
            <a:r>
              <a:rPr lang="el-GR" b="1" smtClean="0"/>
              <a:t>α</a:t>
            </a:r>
            <a:r>
              <a:rPr lang="en-US" b="1" smtClean="0"/>
              <a:t> resulting in inhibition of macrophage &amp; T cell function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953000" y="3657600"/>
          <a:ext cx="40386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57600"/>
                        <a:ext cx="40386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Infliximab ( continue</a:t>
            </a:r>
            <a:r>
              <a:rPr lang="en-US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Given by IV infusion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Half-life 8-12 days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Concurrent therapy with </a:t>
            </a:r>
            <a:r>
              <a:rPr lang="en-US" b="1" dirty="0" err="1" smtClean="0"/>
              <a:t>methotrexate</a:t>
            </a:r>
            <a:r>
              <a:rPr lang="en-US" b="1" dirty="0" smtClean="0"/>
              <a:t> decreases the prevalence of human </a:t>
            </a:r>
            <a:r>
              <a:rPr lang="en-US" b="1" dirty="0" err="1" smtClean="0"/>
              <a:t>antichimeric</a:t>
            </a:r>
            <a:r>
              <a:rPr lang="en-US" b="1" dirty="0" smtClean="0"/>
              <a:t> antibodies</a:t>
            </a:r>
          </a:p>
        </p:txBody>
      </p:sp>
      <p:pic>
        <p:nvPicPr>
          <p:cNvPr id="4" name="Picture 4" descr="N:\Presentations\Immunology\Remicade Crohn's\031799.1 Popplewell\artwork\IV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76401"/>
            <a:ext cx="2871787" cy="40386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375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b="1" smtClean="0"/>
              <a:t>Know some examples of drugs related to DMARDS.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b="1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b="1" smtClean="0"/>
              <a:t>Describe the mechanism of action , specific clinical uses , adverse effects &amp;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       contraindications of individual drugs.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OBJECTIVES ( Continue)</a:t>
            </a:r>
            <a:endParaRPr lang="ar-SA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0" y="2362200"/>
            <a:ext cx="3200400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Adverse effects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3429000"/>
            <a:ext cx="28956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Cough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1143000"/>
            <a:ext cx="29718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Upper respiratory tract  infections</a:t>
            </a:r>
          </a:p>
        </p:txBody>
      </p:sp>
      <p:sp>
        <p:nvSpPr>
          <p:cNvPr id="11" name="Oval 10"/>
          <p:cNvSpPr/>
          <p:nvPr/>
        </p:nvSpPr>
        <p:spPr>
          <a:xfrm>
            <a:off x="6172200" y="3581400"/>
            <a:ext cx="31242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Activation of latent tuberculosis</a:t>
            </a:r>
          </a:p>
        </p:txBody>
      </p:sp>
      <p:sp>
        <p:nvSpPr>
          <p:cNvPr id="12" name="Oval 11"/>
          <p:cNvSpPr/>
          <p:nvPr/>
        </p:nvSpPr>
        <p:spPr>
          <a:xfrm>
            <a:off x="5791200" y="1143000"/>
            <a:ext cx="30480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Headache</a:t>
            </a:r>
          </a:p>
        </p:txBody>
      </p:sp>
      <p:sp>
        <p:nvSpPr>
          <p:cNvPr id="13" name="Oval 12"/>
          <p:cNvSpPr/>
          <p:nvPr/>
        </p:nvSpPr>
        <p:spPr>
          <a:xfrm>
            <a:off x="3200400" y="5105400"/>
            <a:ext cx="2743200" cy="1143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Infusion site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546188">
            <a:off x="1747838" y="-1011238"/>
            <a:ext cx="5691188" cy="857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68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6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Calibri" pitchFamily="34" charset="0"/>
              </a:rPr>
              <a:t>Quiz?</a:t>
            </a:r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533400" y="1752600"/>
            <a:ext cx="6096000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b="1" dirty="0">
                <a:latin typeface="Constantia" pitchFamily="18" charset="0"/>
              </a:rPr>
              <a:t>Infliximab</a:t>
            </a:r>
            <a:r>
              <a:rPr lang="en-US" sz="2400" dirty="0">
                <a:latin typeface="Constantia" pitchFamily="18" charset="0"/>
              </a:rPr>
              <a:t> produces its </a:t>
            </a:r>
            <a:r>
              <a:rPr lang="en-US" sz="2400" dirty="0" err="1">
                <a:latin typeface="Constantia" pitchFamily="18" charset="0"/>
              </a:rPr>
              <a:t>antirheumatic</a:t>
            </a:r>
            <a:r>
              <a:rPr lang="en-US" sz="2400" dirty="0">
                <a:latin typeface="Constantia" pitchFamily="18" charset="0"/>
              </a:rPr>
              <a:t> effects by direct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(A) Inhibition of </a:t>
            </a:r>
            <a:r>
              <a:rPr lang="en-US" sz="2400" dirty="0" err="1">
                <a:latin typeface="Constantia" pitchFamily="18" charset="0"/>
              </a:rPr>
              <a:t>cAMP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phosphodiesterase</a:t>
            </a:r>
            <a:r>
              <a:rPr lang="en-US" sz="2400" dirty="0">
                <a:latin typeface="Constantia" pitchFamily="18" charset="0"/>
              </a:rPr>
              <a:t> in </a:t>
            </a:r>
            <a:r>
              <a:rPr lang="en-US" sz="2400" dirty="0" err="1">
                <a:latin typeface="Constantia" pitchFamily="18" charset="0"/>
              </a:rPr>
              <a:t>monocytic</a:t>
            </a:r>
            <a:r>
              <a:rPr lang="en-US" sz="2400" dirty="0">
                <a:latin typeface="Constantia" pitchFamily="18" charset="0"/>
              </a:rPr>
              <a:t> leukocytes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(B) Selective inhibition of COX-2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(C) Enhancement of leukotriene synthesis at the expense of prostaglandin synthesis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(D) Reduction of circulating active TNF-</a:t>
            </a:r>
            <a:r>
              <a:rPr lang="el-GR" sz="2400" dirty="0">
                <a:latin typeface="Constantia" pitchFamily="18" charset="0"/>
              </a:rPr>
              <a:t>α</a:t>
            </a:r>
            <a:r>
              <a:rPr lang="en-US" sz="2400" dirty="0">
                <a:latin typeface="Constantia" pitchFamily="18" charset="0"/>
              </a:rPr>
              <a:t> levels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(E) Inhibition of the production of </a:t>
            </a:r>
            <a:r>
              <a:rPr lang="en-US" sz="2400" dirty="0" smtClean="0">
                <a:latin typeface="Constantia" pitchFamily="18" charset="0"/>
              </a:rPr>
              <a:t>autoantibodies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 err="1" smtClean="0">
                <a:latin typeface="Constantia" pitchFamily="18" charset="0"/>
              </a:rPr>
              <a:t>Ans:d</a:t>
            </a:r>
            <a:endParaRPr lang="en-US" sz="2400" dirty="0">
              <a:latin typeface="Constantia" pitchFamily="18" charset="0"/>
            </a:endParaRPr>
          </a:p>
        </p:txBody>
      </p:sp>
      <p:pic>
        <p:nvPicPr>
          <p:cNvPr id="36870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Comparison between NSAIDs &amp; 				DMARDs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mtClean="0"/>
              <a:t>   </a:t>
            </a:r>
            <a:r>
              <a:rPr lang="en-US" smtClean="0">
                <a:solidFill>
                  <a:srgbClr val="FF0000"/>
                </a:solidFill>
              </a:rPr>
              <a:t>DMARDs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     NSAIDs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/>
            <a:r>
              <a:rPr lang="en-US" smtClean="0"/>
              <a:t>Slow onset of action</a:t>
            </a:r>
          </a:p>
          <a:p>
            <a:pPr eaLnBrk="1" hangingPunct="1"/>
            <a:r>
              <a:rPr lang="en-US" smtClean="0"/>
              <a:t>Arrest progression of the disease</a:t>
            </a:r>
          </a:p>
          <a:p>
            <a:pPr eaLnBrk="1" hangingPunct="1"/>
            <a:r>
              <a:rPr lang="en-US" smtClean="0"/>
              <a:t>Prevent formation of new deformity</a:t>
            </a:r>
          </a:p>
          <a:p>
            <a:pPr eaLnBrk="1" hangingPunct="1"/>
            <a:r>
              <a:rPr lang="en-US" smtClean="0"/>
              <a:t>Used in chronic cases when deformity is exciting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en-US" smtClean="0"/>
              <a:t>Rapid onset of action</a:t>
            </a:r>
          </a:p>
          <a:p>
            <a:pPr eaLnBrk="1" hangingPunct="1"/>
            <a:r>
              <a:rPr lang="en-US" smtClean="0"/>
              <a:t>No effect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Can not stop formation of new deformity</a:t>
            </a:r>
          </a:p>
          <a:p>
            <a:pPr eaLnBrk="1" hangingPunct="1"/>
            <a:r>
              <a:rPr lang="en-US" smtClean="0"/>
              <a:t>Used in acute cases to relief inflammation &amp;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5715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 2" pitchFamily="18" charset="2"/>
              <a:buBlip>
                <a:blip r:embed="rId3"/>
              </a:buBlip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</p:txBody>
      </p:sp>
      <p:sp>
        <p:nvSpPr>
          <p:cNvPr id="39938" name="AutoShape 3" descr="VIP_Ambulance"/>
          <p:cNvSpPr>
            <a:spLocks noChangeAspect="1" noChangeArrowheads="1"/>
          </p:cNvSpPr>
          <p:nvPr/>
        </p:nvSpPr>
        <p:spPr bwMode="auto">
          <a:xfrm>
            <a:off x="8899525" y="46038"/>
            <a:ext cx="4752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39" name="Picture 4" descr="VIP_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Ambulance_Stret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0480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WordArt 6"/>
          <p:cNvSpPr>
            <a:spLocks noChangeArrowheads="1" noChangeShapeType="1" noTextEdit="1"/>
          </p:cNvSpPr>
          <p:nvPr/>
        </p:nvSpPr>
        <p:spPr bwMode="auto">
          <a:xfrm rot="248677">
            <a:off x="533400" y="228600"/>
            <a:ext cx="3657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Case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250825" y="1268413"/>
            <a:ext cx="56165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 54-year-old woman presented with signs and symptoms consistent with an early stage of rheumatoid arthritis. The decision was made to initiate NSAID therapy.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199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6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Calibri" pitchFamily="34" charset="0"/>
              </a:rPr>
              <a:t>Q1</a:t>
            </a:r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685800" y="1828800"/>
            <a:ext cx="6553200" cy="502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Which of the following patient characteristics is a possible reason for the use of </a:t>
            </a:r>
            <a:r>
              <a:rPr lang="en-US" sz="2400" dirty="0" err="1">
                <a:latin typeface="Constantia" pitchFamily="18" charset="0"/>
              </a:rPr>
              <a:t>celecoxib</a:t>
            </a:r>
            <a:r>
              <a:rPr lang="en-US" sz="2400" dirty="0">
                <a:latin typeface="Constantia" pitchFamily="18" charset="0"/>
              </a:rPr>
              <a:t> in the treatment of her arthritis?                             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en-US" sz="2400" dirty="0">
                <a:latin typeface="Constantia" pitchFamily="18" charset="0"/>
              </a:rPr>
              <a:t>  (A) A history of a severe rash after treatment with a sulfonamide antibiotic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en-US" sz="2400" dirty="0">
                <a:latin typeface="Constantia" pitchFamily="18" charset="0"/>
              </a:rPr>
              <a:t>   (B) A history of gout                                                                       (C) A history of peptic ulcer disease                       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(D) A history of sudden onset of bronchospasm after treatment with aspirin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(E) A history of type 2 diabetes </a:t>
            </a:r>
            <a:endParaRPr lang="en-US" sz="2400" dirty="0" smtClean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 err="1" smtClean="0">
                <a:latin typeface="Constantia" pitchFamily="18" charset="0"/>
              </a:rPr>
              <a:t>Ans</a:t>
            </a:r>
            <a:r>
              <a:rPr lang="en-US" sz="2400" dirty="0" smtClean="0">
                <a:latin typeface="Constantia" pitchFamily="18" charset="0"/>
              </a:rPr>
              <a:t>: c</a:t>
            </a:r>
            <a:endParaRPr lang="en-US" sz="2400" dirty="0">
              <a:latin typeface="Constantia" pitchFamily="18" charset="0"/>
            </a:endParaRPr>
          </a:p>
        </p:txBody>
      </p:sp>
      <p:pic>
        <p:nvPicPr>
          <p:cNvPr id="41990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5715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 2" pitchFamily="18" charset="2"/>
              <a:buBlip>
                <a:blip r:embed="rId3"/>
              </a:buBlip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200" smtClean="0"/>
          </a:p>
        </p:txBody>
      </p:sp>
      <p:sp>
        <p:nvSpPr>
          <p:cNvPr id="39938" name="AutoShape 3" descr="VIP_Ambulance"/>
          <p:cNvSpPr>
            <a:spLocks noChangeAspect="1" noChangeArrowheads="1"/>
          </p:cNvSpPr>
          <p:nvPr/>
        </p:nvSpPr>
        <p:spPr bwMode="auto">
          <a:xfrm>
            <a:off x="8899525" y="46038"/>
            <a:ext cx="4752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39" name="Picture 4" descr="VIP_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Ambulance_Stret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3434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WordArt 6"/>
          <p:cNvSpPr>
            <a:spLocks noChangeArrowheads="1" noChangeShapeType="1" noTextEdit="1"/>
          </p:cNvSpPr>
          <p:nvPr/>
        </p:nvSpPr>
        <p:spPr bwMode="auto">
          <a:xfrm rot="248677">
            <a:off x="540250" y="228849"/>
            <a:ext cx="3657600" cy="685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Case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" y="990601"/>
            <a:ext cx="6400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Although the patient's disease was adequately controlled with an NSAID and </a:t>
            </a:r>
            <a:r>
              <a:rPr lang="en-US" sz="2800" b="1" dirty="0" err="1" smtClean="0">
                <a:latin typeface="Constantia" pitchFamily="18" charset="0"/>
              </a:rPr>
              <a:t>methotrexate</a:t>
            </a:r>
            <a:r>
              <a:rPr lang="en-US" sz="2800" b="1" dirty="0" smtClean="0">
                <a:latin typeface="Constantia" pitchFamily="18" charset="0"/>
              </a:rPr>
              <a:t> for some time, her symptoms began to worsen and radiologic studies of her hands indicated progressive destruction in the joints of several fingers. Treatment with a new second-line agent for rheumatoid arthritis was considered. This drug is available only in a </a:t>
            </a:r>
            <a:r>
              <a:rPr lang="en-US" sz="2800" b="1" dirty="0" err="1" smtClean="0">
                <a:latin typeface="Constantia" pitchFamily="18" charset="0"/>
              </a:rPr>
              <a:t>parenteral</a:t>
            </a:r>
            <a:r>
              <a:rPr lang="en-US" sz="2800" b="1" dirty="0" smtClean="0">
                <a:latin typeface="Constantia" pitchFamily="18" charset="0"/>
              </a:rPr>
              <a:t> formulation; its mechanism of anti-inflammatory action is antagonism of tumor necrosis factor.</a:t>
            </a:r>
            <a:endParaRPr lang="en-US" sz="2800" b="1" dirty="0"/>
          </a:p>
        </p:txBody>
      </p:sp>
      <p:pic>
        <p:nvPicPr>
          <p:cNvPr id="2050" name="Picture 2" descr="http://t0.gstatic.com/images?q=tbn:ANd9GcS2V3P_ahUf-j0f2j3z4Uvd5beW_4tAUUQpM2ui309ULxanSps_kPlh6k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438400"/>
            <a:ext cx="2286000" cy="21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30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0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1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Calibri" pitchFamily="34" charset="0"/>
              </a:rPr>
              <a:t>Q2</a:t>
            </a:r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990600" y="1828800"/>
            <a:ext cx="6477000" cy="502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3600" dirty="0" smtClean="0">
                <a:latin typeface="Constantia" pitchFamily="18" charset="0"/>
              </a:rPr>
              <a:t>The </a:t>
            </a:r>
            <a:r>
              <a:rPr lang="en-US" sz="3600" dirty="0">
                <a:latin typeface="Constantia" pitchFamily="18" charset="0"/>
              </a:rPr>
              <a:t>drug being considered is:-                                               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3600" dirty="0">
                <a:latin typeface="Constantia" pitchFamily="18" charset="0"/>
              </a:rPr>
              <a:t> (A) </a:t>
            </a:r>
            <a:r>
              <a:rPr lang="en-US" sz="3600" dirty="0" err="1">
                <a:latin typeface="Constantia" pitchFamily="18" charset="0"/>
              </a:rPr>
              <a:t>hydroxychloroquine</a:t>
            </a:r>
            <a:r>
              <a:rPr lang="en-US" sz="3600" dirty="0">
                <a:latin typeface="Constantia" pitchFamily="18" charset="0"/>
              </a:rPr>
              <a:t>                                    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3600" u="sng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u="sng" dirty="0">
                <a:latin typeface="Constantia" pitchFamily="18" charset="0"/>
              </a:rPr>
              <a:t>(B) </a:t>
            </a:r>
            <a:r>
              <a:rPr lang="en-US" sz="3600" u="sng" dirty="0" err="1">
                <a:latin typeface="Constantia" pitchFamily="18" charset="0"/>
              </a:rPr>
              <a:t>infliximab</a:t>
            </a:r>
            <a:r>
              <a:rPr lang="en-US" sz="3600" u="sng" dirty="0">
                <a:latin typeface="Constantia" pitchFamily="18" charset="0"/>
              </a:rPr>
              <a:t>                                         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3600" dirty="0">
                <a:latin typeface="Constantia" pitchFamily="18" charset="0"/>
              </a:rPr>
              <a:t> (C) </a:t>
            </a:r>
            <a:r>
              <a:rPr lang="en-US" sz="3600" dirty="0" err="1">
                <a:latin typeface="Constantia" pitchFamily="18" charset="0"/>
              </a:rPr>
              <a:t>methotrexate</a:t>
            </a:r>
            <a:r>
              <a:rPr lang="en-US" sz="3600" dirty="0">
                <a:latin typeface="Constantia" pitchFamily="18" charset="0"/>
              </a:rPr>
              <a:t>                                                         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3600" dirty="0">
                <a:latin typeface="Constantia" pitchFamily="18" charset="0"/>
              </a:rPr>
              <a:t> (</a:t>
            </a:r>
            <a:r>
              <a:rPr lang="en-US" sz="3600" dirty="0" smtClean="0">
                <a:latin typeface="Constantia" pitchFamily="18" charset="0"/>
              </a:rPr>
              <a:t>D   </a:t>
            </a:r>
            <a:r>
              <a:rPr lang="en-US" sz="3600" dirty="0" err="1" smtClean="0">
                <a:latin typeface="Constantia" pitchFamily="18" charset="0"/>
              </a:rPr>
              <a:t>celecoxib</a:t>
            </a:r>
            <a:endParaRPr lang="en-US" sz="3600" dirty="0" smtClean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3600" dirty="0" err="1" smtClean="0">
                <a:latin typeface="Constantia" pitchFamily="18" charset="0"/>
              </a:rPr>
              <a:t>Ans:b</a:t>
            </a:r>
            <a:endParaRPr lang="en-US" sz="3600" dirty="0">
              <a:latin typeface="Constantia" pitchFamily="18" charset="0"/>
            </a:endParaRPr>
          </a:p>
        </p:txBody>
      </p:sp>
      <p:pic>
        <p:nvPicPr>
          <p:cNvPr id="43014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              SUMMARY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DMARDs are used mainly in chronic cases of rheumatoid arthritis , when the disease is progresssing and forming deformity.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do not remove the existing damage but prevent further formation of deformities.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have no analgesic effect.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SUMMARY ( Continue)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are slow in onset needs weeks to manifest their effects 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Hydroxychloroquine acts mainly through suppression of the activity of lysosomal enzymez and trapping free radicals 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Its main adverse effects is irreversible retinal damage &amp; hepatic  toxicity.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CONTINUE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Methotrexate acts mainly through suppression of phagocytic cells &amp; T cells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Its  adverse effects are bone marrow depression &amp; mucosal ulceration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Infliximab is a chimeric TNF-</a:t>
            </a:r>
            <a:r>
              <a:rPr lang="el-GR" smtClean="0"/>
              <a:t>α</a:t>
            </a:r>
            <a:r>
              <a:rPr lang="en-US" smtClean="0"/>
              <a:t> blocking agent.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Given with methotrexate to reduce antichimeric effect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CONTINUE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Its main adverse effects are upper respiratory tract infections &amp; reactivation of latent TB,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CONTINUE</a:t>
            </a:r>
            <a:endParaRPr lang="ar-SA" b="1" smtClean="0">
              <a:solidFill>
                <a:srgbClr val="FF0000"/>
              </a:solidFill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Methotrexate acts mainly through suppression of phagocytic cells &amp;</a:t>
            </a:r>
            <a:endParaRPr lang="ar-SA" smtClean="0">
              <a:ea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</a:t>
            </a:r>
            <a:r>
              <a:rPr lang="en-US" b="1" smtClean="0"/>
              <a:t>General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Low doses are commonly used early in the course of the disease</a:t>
            </a:r>
          </a:p>
          <a:p>
            <a:pPr eaLnBrk="1" hangingPunct="1"/>
            <a:r>
              <a:rPr lang="en-US" b="1" smtClean="0"/>
              <a:t>Used when the disease is progressing &amp; causing deformities</a:t>
            </a:r>
          </a:p>
          <a:p>
            <a:pPr eaLnBrk="1" hangingPunct="1"/>
            <a:r>
              <a:rPr lang="en-US" b="1" smtClean="0"/>
              <a:t>Can not repair the existing damage , but prevent further deformity</a:t>
            </a:r>
          </a:p>
          <a:p>
            <a:pPr eaLnBrk="1" hangingPunct="1"/>
            <a:r>
              <a:rPr lang="en-US" b="1" smtClean="0"/>
              <a:t>Have no analgesic effects</a:t>
            </a:r>
          </a:p>
          <a:p>
            <a:pPr eaLnBrk="1" hangingPunct="1"/>
            <a:r>
              <a:rPr lang="en-US" b="1" smtClean="0"/>
              <a:t>Their effects take from 6 weeks up to 6 months to be  evident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1946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200" b="1">
                <a:solidFill>
                  <a:schemeClr val="tx2"/>
                </a:solidFill>
                <a:latin typeface="Calibri" pitchFamily="34" charset="0"/>
              </a:rPr>
              <a:t>Q</a:t>
            </a:r>
            <a:endParaRPr 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990600" y="1828800"/>
            <a:ext cx="6477000" cy="502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What is false of rheumatoid </a:t>
            </a:r>
            <a:r>
              <a:rPr lang="en-US" sz="2400" dirty="0" err="1">
                <a:latin typeface="Constantia" pitchFamily="18" charset="0"/>
              </a:rPr>
              <a:t>arhritis</a:t>
            </a:r>
            <a:r>
              <a:rPr lang="en-US" sz="2400" dirty="0">
                <a:latin typeface="Constantia" pitchFamily="18" charset="0"/>
              </a:rPr>
              <a:t> disease modifying drugs?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(A) their beneficial effect is manifested only after 1-3 month of therapy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(B) are a chemically diverse class of agents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(C) slow progression of bone and cartilage destruction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(D) concurrent use of more than one disease modifying drug is not recommended 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dirty="0">
                <a:latin typeface="Constantia" pitchFamily="18" charset="0"/>
              </a:rPr>
              <a:t>(E) they are slow acting compared with NSAIDs</a:t>
            </a:r>
            <a:r>
              <a:rPr lang="en-US" sz="2400" dirty="0" smtClean="0">
                <a:latin typeface="Constantia" pitchFamily="18" charset="0"/>
              </a:rPr>
              <a:t>.</a:t>
            </a: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r>
              <a:rPr lang="en-US" sz="2400" smtClean="0">
                <a:latin typeface="Constantia" pitchFamily="18" charset="0"/>
              </a:rPr>
              <a:t>Ans:D</a:t>
            </a:r>
            <a:endParaRPr lang="en-US" sz="2400" dirty="0">
              <a:latin typeface="Constant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Char char=""/>
            </a:pPr>
            <a:endParaRPr lang="en-US" sz="2400" dirty="0">
              <a:latin typeface="Constantia" pitchFamily="18" charset="0"/>
            </a:endParaRPr>
          </a:p>
        </p:txBody>
      </p:sp>
      <p:pic>
        <p:nvPicPr>
          <p:cNvPr id="19462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         General Clinical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600" b="1" dirty="0" smtClean="0"/>
              <a:t>Treatment of</a:t>
            </a:r>
          </a:p>
          <a:p>
            <a:pPr eaLnBrk="1" hangingPunct="1"/>
            <a:r>
              <a:rPr lang="en-US" sz="3600" b="1" dirty="0" smtClean="0"/>
              <a:t> rheumatoid</a:t>
            </a:r>
          </a:p>
          <a:p>
            <a:pPr eaLnBrk="1" hangingPunct="1"/>
            <a:r>
              <a:rPr lang="en-US" sz="3600" b="1" dirty="0" smtClean="0"/>
              <a:t> arthritis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479675"/>
            <a:ext cx="28194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0" y="205740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Joint Destruction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2943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It’s like an Iceberg</a:t>
            </a:r>
          </a:p>
        </p:txBody>
      </p:sp>
      <p:pic>
        <p:nvPicPr>
          <p:cNvPr id="9219" name="Picture 3" descr="Iceber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981200"/>
            <a:ext cx="68754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1294</Words>
  <Application>Microsoft Office PowerPoint</Application>
  <PresentationFormat>On-screen Show (4:3)</PresentationFormat>
  <Paragraphs>220</Paragraphs>
  <Slides>43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Flow</vt:lpstr>
      <vt:lpstr>Slide</vt:lpstr>
      <vt:lpstr>Disease –Modifying  Antirheumatic drugs      </vt:lpstr>
      <vt:lpstr>  OBJECTIVES</vt:lpstr>
      <vt:lpstr>OBJECTIVES ( Continue)</vt:lpstr>
      <vt:lpstr>PowerPoint Presentation</vt:lpstr>
      <vt:lpstr>        General Features</vt:lpstr>
      <vt:lpstr>PowerPoint Presentation</vt:lpstr>
      <vt:lpstr>            General Clinical Uses</vt:lpstr>
      <vt:lpstr>PowerPoint Presentation</vt:lpstr>
      <vt:lpstr>It’s like an Iceberg</vt:lpstr>
      <vt:lpstr>It’s what you don’t see!</vt:lpstr>
      <vt:lpstr>A Fire in the Joints</vt:lpstr>
      <vt:lpstr>     Hydroxychloroquine</vt:lpstr>
      <vt:lpstr>PowerPoint Presentation</vt:lpstr>
      <vt:lpstr>PowerPoint Presentation</vt:lpstr>
      <vt:lpstr>        Methotrexate</vt:lpstr>
      <vt:lpstr>PowerPoint Presentation</vt:lpstr>
      <vt:lpstr>PowerPoint Presentation</vt:lpstr>
      <vt:lpstr>Biologic disease modifiers</vt:lpstr>
      <vt:lpstr>Classification of biologic disease modifiers </vt:lpstr>
      <vt:lpstr>Tocilizumab</vt:lpstr>
      <vt:lpstr>Cont.</vt:lpstr>
      <vt:lpstr>Side effects</vt:lpstr>
      <vt:lpstr>Drug Interaction</vt:lpstr>
      <vt:lpstr>Tumor necrosis factor –α( TNF-α) blocking agents</vt:lpstr>
      <vt:lpstr>PowerPoint Presentation</vt:lpstr>
      <vt:lpstr>PowerPoint Presentation</vt:lpstr>
      <vt:lpstr>Role of Tumor Necrosis Factor in  Rheumatoid Arthritis</vt:lpstr>
      <vt:lpstr>Mechanism of action</vt:lpstr>
      <vt:lpstr>Infliximab ( continue)</vt:lpstr>
      <vt:lpstr>PowerPoint Presentation</vt:lpstr>
      <vt:lpstr>PowerPoint Presentation</vt:lpstr>
      <vt:lpstr>PowerPoint Presentation</vt:lpstr>
      <vt:lpstr>Comparison between NSAIDs &amp;     DMARDs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SUMMARY</vt:lpstr>
      <vt:lpstr>SUMMARY ( Continue)</vt:lpstr>
      <vt:lpstr>CONTINUE</vt:lpstr>
      <vt:lpstr>CONTINUE</vt:lpstr>
      <vt:lpstr>CONTINUE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–Modifying  Antirheumatic drugs</dc:title>
  <dc:creator>aalmedany</dc:creator>
  <cp:lastModifiedBy>أحمد</cp:lastModifiedBy>
  <cp:revision>69</cp:revision>
  <dcterms:created xsi:type="dcterms:W3CDTF">2010-11-30T11:05:21Z</dcterms:created>
  <dcterms:modified xsi:type="dcterms:W3CDTF">2013-12-25T08:59:01Z</dcterms:modified>
</cp:coreProperties>
</file>