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32"/>
  </p:notesMasterIdLst>
  <p:sldIdLst>
    <p:sldId id="257" r:id="rId2"/>
    <p:sldId id="325" r:id="rId3"/>
    <p:sldId id="313" r:id="rId4"/>
    <p:sldId id="330" r:id="rId5"/>
    <p:sldId id="331" r:id="rId6"/>
    <p:sldId id="302" r:id="rId7"/>
    <p:sldId id="305" r:id="rId8"/>
    <p:sldId id="328" r:id="rId9"/>
    <p:sldId id="347" r:id="rId10"/>
    <p:sldId id="333" r:id="rId11"/>
    <p:sldId id="334" r:id="rId12"/>
    <p:sldId id="348" r:id="rId13"/>
    <p:sldId id="332" r:id="rId14"/>
    <p:sldId id="341" r:id="rId15"/>
    <p:sldId id="310" r:id="rId16"/>
    <p:sldId id="346" r:id="rId17"/>
    <p:sldId id="353" r:id="rId18"/>
    <p:sldId id="336" r:id="rId19"/>
    <p:sldId id="317" r:id="rId20"/>
    <p:sldId id="350" r:id="rId21"/>
    <p:sldId id="352" r:id="rId22"/>
    <p:sldId id="321" r:id="rId23"/>
    <p:sldId id="318" r:id="rId24"/>
    <p:sldId id="319" r:id="rId25"/>
    <p:sldId id="320" r:id="rId26"/>
    <p:sldId id="293" r:id="rId27"/>
    <p:sldId id="286" r:id="rId28"/>
    <p:sldId id="294" r:id="rId29"/>
    <p:sldId id="351" r:id="rId30"/>
    <p:sldId id="295" r:id="rId3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99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93" autoAdjust="0"/>
  </p:normalViewPr>
  <p:slideViewPr>
    <p:cSldViewPr>
      <p:cViewPr varScale="1">
        <p:scale>
          <a:sx n="103" d="100"/>
          <a:sy n="10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D54E89-BFF2-4C31-A677-76BDF6C4FA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45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DF4CE-6C8D-49C7-A1BD-3CB2FD45AE4B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E8064-F6CB-4926-A7D6-15CC221816FE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5E4EB-35C1-4232-8BD7-F760047452EF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5BB73-BD32-4AF5-B6E3-5859B7240742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BE3EC-AF9D-4B92-B500-70F5382877DD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09491-747E-4037-8C6D-6CC562C9C27E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3D640-67D5-4AE7-BDA0-261B4E5FD22F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67B41-BA4A-44F4-AACB-C4B58116EC92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A220-5505-4489-81E1-65F43F38A7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1DE9-A112-4227-8B58-2ED8F9330E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D639-534F-4397-AE32-B687A3F560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3005-4543-44E5-A989-F56DF9C985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551A-C3DD-4403-A0DE-3CA05E016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C697-4326-4C3E-B312-923420B9BE1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417B-71B9-4BDD-B238-1F22A7939C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6730-849C-4802-AB56-D1A2B01E89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FA84-D389-4E51-9EC4-81C6450D05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6479-A3F6-414A-864E-B987326AF1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AC6B-FC57-4BFB-90EF-4D5BF1EBF0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A76E8985-1F03-4155-9AB2-BB961B78F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08" r:id="rId2"/>
    <p:sldLayoutId id="2147484017" r:id="rId3"/>
    <p:sldLayoutId id="2147484009" r:id="rId4"/>
    <p:sldLayoutId id="2147484018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10/animation__breakdown_of_atp_and_cross-bridge_movement_during_muscle_contraction.html" TargetMode="External"/><Relationship Id="rId2" Type="http://schemas.openxmlformats.org/officeDocument/2006/relationships/hyperlink" Target="http://highered.mcgraw-hill.com/sites/0072495855/student_view0/chapter10/animation__action_potentials_and_muscle_contract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ghered.mcgraw-hill.com/sites/0072495855/student_view0/chapter10/animation__sarcomere_contraction.html" TargetMode="External"/><Relationship Id="rId5" Type="http://schemas.openxmlformats.org/officeDocument/2006/relationships/hyperlink" Target="http://highered.mcgraw-hill.com/sites/0072495855/student_view0/chapter10/animation__myofilament_contraction.html" TargetMode="External"/><Relationship Id="rId4" Type="http://schemas.openxmlformats.org/officeDocument/2006/relationships/hyperlink" Target="http://highered.mcgraw-hill.com/sites/0072495855/student_view0/chapter10/animation__function_of_the_neuromuscular_junction__quiz_1_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6800" y="799728"/>
            <a:ext cx="7297688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rgbClr val="FFFF00"/>
                </a:solidFill>
              </a:rPr>
              <a:t/>
            </a:r>
            <a:br>
              <a:rPr lang="en-GB" sz="6000" dirty="0" smtClean="0">
                <a:solidFill>
                  <a:srgbClr val="FFFF00"/>
                </a:solidFill>
              </a:rPr>
            </a:br>
            <a:r>
              <a:rPr lang="en-GB" sz="6000" dirty="0" smtClean="0">
                <a:solidFill>
                  <a:srgbClr val="FFFF00"/>
                </a:solidFill>
              </a:rPr>
              <a:t>Physiology of Skeletal Muscle Contraction  </a:t>
            </a:r>
            <a:endParaRPr sz="6000" dirty="0" smtClean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3717032"/>
            <a:ext cx="4895850" cy="2305050"/>
          </a:xfrm>
        </p:spPr>
        <p:txBody>
          <a:bodyPr/>
          <a:lstStyle/>
          <a:p>
            <a:pPr marL="812748" indent="-812748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b="1" dirty="0" err="1" smtClean="0">
                <a:solidFill>
                  <a:schemeClr val="tx1"/>
                </a:solidFill>
                <a:latin typeface="Comic Sans MS" pitchFamily="66" charset="0"/>
              </a:rPr>
              <a:t>Dr.Mohammed</a:t>
            </a:r>
            <a:r>
              <a:rPr lang="en-US" sz="3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Comic Sans MS" pitchFamily="66" charset="0"/>
              </a:rPr>
              <a:t>Alotaibi</a:t>
            </a:r>
            <a:endParaRPr lang="en-US" sz="3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900113" indent="-811213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err="1" smtClean="0">
                <a:solidFill>
                  <a:srgbClr val="7030A0"/>
                </a:solidFill>
                <a:latin typeface="Comic Sans MS" pitchFamily="66" charset="0"/>
              </a:rPr>
              <a:t>MRes</a:t>
            </a:r>
            <a:r>
              <a:rPr lang="en-US" sz="1600" dirty="0" smtClean="0">
                <a:solidFill>
                  <a:srgbClr val="7030A0"/>
                </a:solidFill>
                <a:latin typeface="Comic Sans MS" pitchFamily="66" charset="0"/>
              </a:rPr>
              <a:t>, PhD (Liverpool, England)</a:t>
            </a:r>
          </a:p>
          <a:p>
            <a:pPr marL="900113" indent="-811213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Department of Physiology</a:t>
            </a:r>
          </a:p>
          <a:p>
            <a:pPr marL="900113" indent="-811213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College of Medicine</a:t>
            </a:r>
          </a:p>
          <a:p>
            <a:pPr marL="900113" indent="-811213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King Saud University </a:t>
            </a:r>
          </a:p>
          <a:p>
            <a:pPr marL="900113" indent="-811213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r.Ashraf\My Documents\My Pictures\SCANNER\10 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45" t="58186" b="12453"/>
          <a:stretch>
            <a:fillRect/>
          </a:stretch>
        </p:blipFill>
        <p:spPr>
          <a:xfrm>
            <a:off x="4284663" y="2781300"/>
            <a:ext cx="4859337" cy="3743325"/>
          </a:xfrm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835150" y="260350"/>
            <a:ext cx="532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/>
              <a:t>Myosin (Thick Filament)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2708275"/>
            <a:ext cx="4716462" cy="3500438"/>
          </a:xfrm>
          <a:prstGeom prst="rect">
            <a:avLst/>
          </a:prstGeom>
        </p:spPr>
        <p:txBody>
          <a:bodyPr/>
          <a:lstStyle/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Each Myosin molecule has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(1) Head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( 2 ) Tail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(3) Hinge (joint )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Furthermore , e</a:t>
            </a:r>
            <a:r>
              <a:rPr lang="en-GB" sz="2400" dirty="0">
                <a:solidFill>
                  <a:schemeClr val="bg1"/>
                </a:solidFill>
                <a:latin typeface="+mn-lt"/>
                <a:cs typeface="+mn-cs"/>
              </a:rPr>
              <a:t>ach myosin head contains</a:t>
            </a:r>
            <a:endParaRPr lang="en-GB" sz="2400" dirty="0">
              <a:solidFill>
                <a:schemeClr val="bg1"/>
              </a:solidFill>
              <a:latin typeface="+mn-lt"/>
              <a:cs typeface="+mn-cs"/>
              <a:sym typeface="Wingdings" pitchFamily="2" charset="2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GB" sz="2400" dirty="0">
                <a:latin typeface="+mn-lt"/>
                <a:cs typeface="+mn-cs"/>
                <a:sym typeface="Wingdings" pitchFamily="2" charset="2"/>
              </a:rPr>
              <a:t>(1) </a:t>
            </a:r>
            <a:r>
              <a:rPr lang="en-GB" sz="2400" dirty="0" err="1">
                <a:latin typeface="+mn-lt"/>
                <a:cs typeface="+mn-cs"/>
              </a:rPr>
              <a:t>Actin</a:t>
            </a:r>
            <a:r>
              <a:rPr lang="en-GB" sz="2400" dirty="0">
                <a:latin typeface="+mn-lt"/>
                <a:cs typeface="+mn-cs"/>
              </a:rPr>
              <a:t> binding site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/>
            </a:pPr>
            <a:r>
              <a:rPr lang="en-GB" sz="2400" dirty="0">
                <a:latin typeface="+mn-lt"/>
                <a:cs typeface="+mn-cs"/>
              </a:rPr>
              <a:t>(2) </a:t>
            </a:r>
            <a:r>
              <a:rPr lang="en-GB" sz="2400" dirty="0" err="1">
                <a:latin typeface="+mn-lt"/>
                <a:cs typeface="+mn-cs"/>
              </a:rPr>
              <a:t>ATPase</a:t>
            </a:r>
            <a:r>
              <a:rPr lang="en-GB" sz="2400" dirty="0">
                <a:latin typeface="+mn-lt"/>
                <a:cs typeface="+mn-cs"/>
              </a:rPr>
              <a:t> site .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5365" name="Picture 6" descr="C:\Documents and Settings\Dr.Taha\My Documents\My Pictures\Copy of New Pictur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84978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r.Ashraf\My Documents\My Pictures\SCANNER\10 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61" t="13344" r="15096" b="50021"/>
          <a:stretch>
            <a:fillRect/>
          </a:stretch>
        </p:blipFill>
        <p:spPr>
          <a:xfrm>
            <a:off x="1403350" y="1052513"/>
            <a:ext cx="6048375" cy="3455987"/>
          </a:xfrm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835150" y="333375"/>
            <a:ext cx="532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/>
              <a:t>Actin (Thin Filament)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48" y="4365104"/>
            <a:ext cx="8711952" cy="2592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-  </a:t>
            </a:r>
            <a:r>
              <a:rPr lang="en-GB" sz="2200" dirty="0" err="1" smtClean="0"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 is made of globular</a:t>
            </a:r>
            <a:r>
              <a:rPr lang="ar-SA" sz="2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protein </a:t>
            </a:r>
            <a:r>
              <a:rPr lang="en-GB" sz="2200" dirty="0" err="1" smtClean="0">
                <a:effectLst/>
                <a:latin typeface="Arial" pitchFamily="34" charset="0"/>
                <a:cs typeface="Arial" pitchFamily="34" charset="0"/>
              </a:rPr>
              <a:t>callled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G-</a:t>
            </a:r>
            <a:r>
              <a:rPr lang="en-GB" sz="22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-  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G-</a:t>
            </a:r>
            <a:r>
              <a:rPr lang="en-GB" sz="22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 are attached together to form 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F-</a:t>
            </a:r>
            <a:r>
              <a:rPr lang="en-GB" sz="22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 strand ( chains )  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Each two 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strands 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wind together</a:t>
            </a:r>
            <a:r>
              <a:rPr lang="ar-SA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to form double helix called </a:t>
            </a:r>
            <a:r>
              <a:rPr lang="en-GB" sz="22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Filament </a:t>
            </a:r>
            <a:b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en-GB" sz="22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Tropomyosin</a:t>
            </a:r>
            <a:r>
              <a:rPr lang="en-GB"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lies in the groove between the F-</a:t>
            </a:r>
            <a:r>
              <a:rPr lang="en-GB" sz="2200" dirty="0" err="1" smtClean="0"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 strands to cover the active sites on </a:t>
            </a:r>
            <a:r>
              <a:rPr lang="en-GB" sz="2200" dirty="0" err="1" smtClean="0"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lang="en-GB" sz="2200" dirty="0" smtClean="0">
                <a:effectLst/>
                <a:latin typeface="Arial" pitchFamily="34" charset="0"/>
                <a:cs typeface="Arial" pitchFamily="34" charset="0"/>
              </a:rPr>
              <a:t> that bind the head of myosin</a:t>
            </a:r>
            <a:r>
              <a:rPr sz="22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sz="2200" dirty="0" smtClean="0"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sz="220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Troponin</a:t>
            </a:r>
            <a:r>
              <a:rPr sz="22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sz="2200" dirty="0" smtClean="0">
                <a:effectLst/>
                <a:latin typeface="Arial" pitchFamily="34" charset="0"/>
                <a:cs typeface="Arial" pitchFamily="34" charset="0"/>
              </a:rPr>
              <a:t>is attached to </a:t>
            </a:r>
            <a:r>
              <a:rPr sz="2200" dirty="0" err="1" smtClean="0">
                <a:effectLst/>
                <a:latin typeface="Arial" pitchFamily="34" charset="0"/>
                <a:cs typeface="Arial" pitchFamily="34" charset="0"/>
              </a:rPr>
              <a:t>tropomyosin</a:t>
            </a:r>
            <a:r>
              <a:rPr sz="2200" dirty="0" smtClean="0">
                <a:effectLst/>
                <a:latin typeface="Arial" pitchFamily="34" charset="0"/>
                <a:cs typeface="Arial" pitchFamily="34" charset="0"/>
              </a:rPr>
              <a:t> and to </a:t>
            </a:r>
            <a:r>
              <a:rPr sz="2200" dirty="0" err="1" smtClean="0">
                <a:effectLst/>
                <a:latin typeface="Arial" pitchFamily="34" charset="0"/>
                <a:cs typeface="Arial" pitchFamily="34" charset="0"/>
              </a:rPr>
              <a:t>actin</a:t>
            </a:r>
            <a:r>
              <a:rPr sz="2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ar-SA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SA" sz="2200" dirty="0" smtClean="0">
                <a:latin typeface="Arial" pitchFamily="34" charset="0"/>
                <a:cs typeface="Arial" pitchFamily="34" charset="0"/>
              </a:rPr>
            </a:br>
            <a:endParaRPr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987675" y="1628775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G-actin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435600" y="2636838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rgbClr val="FF0000"/>
                </a:solidFill>
              </a:rPr>
              <a:t>F-actin strand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5748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 smtClean="0">
                <a:cs typeface="Times New Roman" pitchFamily="18" charset="0"/>
              </a:rPr>
              <a:t>MOLECULAR MECHANISM OF MUSCLE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5"/>
            <a:ext cx="8229600" cy="57606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sz="3600" dirty="0" smtClean="0">
                <a:ln w="5715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</a:rPr>
              <a:t>Sliding Filament Mechanism</a:t>
            </a:r>
            <a:endParaRPr sz="3600" dirty="0" smtClean="0">
              <a:ln w="5715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467544" y="105273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When contraction takes place:  </a:t>
            </a:r>
            <a:r>
              <a:rPr lang="en-GB" dirty="0" err="1"/>
              <a:t>Actin</a:t>
            </a:r>
            <a:r>
              <a:rPr lang="en-GB" dirty="0"/>
              <a:t> &amp; Myosin slide upon each other &amp; the distance between two </a:t>
            </a:r>
            <a:r>
              <a:rPr lang="en-GB" dirty="0" smtClean="0"/>
              <a:t>Z-lines </a:t>
            </a:r>
            <a:r>
              <a:rPr lang="en-GB" dirty="0"/>
              <a:t>decreases. This is called Sliding Filament </a:t>
            </a:r>
            <a:r>
              <a:rPr lang="en-GB" dirty="0" smtClean="0"/>
              <a:t>. </a:t>
            </a:r>
            <a:r>
              <a:rPr lang="en-US" dirty="0" smtClean="0"/>
              <a:t>Z-lines come closer to each other, I-band gets smaller , and eventually may disappear, A-band does not become smaller or bigger</a:t>
            </a:r>
            <a:endParaRPr lang="en-GB" dirty="0"/>
          </a:p>
        </p:txBody>
      </p:sp>
      <p:pic>
        <p:nvPicPr>
          <p:cNvPr id="6" name="Picture 5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3" cstate="print"/>
          <a:srcRect l="19662" t="15823" r="23711" b="40491"/>
          <a:stretch>
            <a:fillRect/>
          </a:stretch>
        </p:blipFill>
        <p:spPr bwMode="auto">
          <a:xfrm>
            <a:off x="755576" y="2420888"/>
            <a:ext cx="76367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74650" y="986507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Attachment of Myosin to </a:t>
            </a:r>
            <a:r>
              <a:rPr lang="en-US" sz="2000" dirty="0" err="1" smtClean="0">
                <a:cs typeface="Times New Roman" pitchFamily="18" charset="0"/>
              </a:rPr>
              <a:t>Actin</a:t>
            </a:r>
            <a:r>
              <a:rPr lang="en-US" sz="2000" dirty="0" smtClean="0">
                <a:cs typeface="Times New Roman" pitchFamily="18" charset="0"/>
              </a:rPr>
              <a:t> activates the enzyme </a:t>
            </a:r>
            <a:r>
              <a:rPr lang="en-US" sz="2000" dirty="0" err="1" smtClean="0">
                <a:solidFill>
                  <a:srgbClr val="FFFF00"/>
                </a:solidFill>
                <a:cs typeface="Times New Roman" pitchFamily="18" charset="0"/>
              </a:rPr>
              <a:t>ATPase</a:t>
            </a:r>
            <a:r>
              <a:rPr lang="en-US" sz="2000" dirty="0" smtClean="0">
                <a:cs typeface="Times New Roman" pitchFamily="18" charset="0"/>
              </a:rPr>
              <a:t> in the Myosin Head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rgbClr val="FFFF00"/>
                </a:solidFill>
                <a:cs typeface="Times New Roman" pitchFamily="18" charset="0"/>
              </a:rPr>
              <a:t>ATPas</a:t>
            </a:r>
            <a:r>
              <a:rPr lang="en-US" sz="2000" dirty="0" err="1" smtClean="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breaks down ATP releasing energy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This energy is used in the </a:t>
            </a:r>
            <a:r>
              <a:rPr lang="en-US" sz="2000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Power Stroke </a:t>
            </a:r>
            <a:r>
              <a:rPr lang="en-US" sz="2000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”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to move the myosin head  leading to pulling &amp; dragging of </a:t>
            </a:r>
            <a:r>
              <a:rPr lang="en-US" sz="2000" dirty="0" err="1" smtClean="0">
                <a:cs typeface="Times New Roman" pitchFamily="18" charset="0"/>
                <a:sym typeface="Wingdings" pitchFamily="2" charset="2"/>
              </a:rPr>
              <a:t>actin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 sliding of </a:t>
            </a:r>
            <a:r>
              <a:rPr lang="en-US" sz="2000" dirty="0" err="1" smtClean="0">
                <a:cs typeface="Times New Roman" pitchFamily="18" charset="0"/>
                <a:sym typeface="Wingdings" pitchFamily="2" charset="2"/>
              </a:rPr>
              <a:t>actin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on myosin 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The “ power stroke ” means  tilting of the Myosin cross-bridge and dragging  ( pulling ) of </a:t>
            </a:r>
            <a:r>
              <a:rPr lang="en-US" sz="2000" dirty="0" err="1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actin</a:t>
            </a:r>
            <a:r>
              <a:rPr lang="en-US" sz="2000" dirty="0" smtClean="0">
                <a:latin typeface="Arial" pitchFamily="34" charset="0"/>
                <a:cs typeface="Times New Roman" pitchFamily="18" charset="0"/>
                <a:sym typeface="Wingdings" pitchFamily="2" charset="2"/>
              </a:rPr>
              <a:t> filament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</a:t>
            </a:r>
            <a:endParaRPr lang="ar-SA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4968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760" y="1886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Walk-along Theory</a:t>
            </a:r>
            <a:endParaRPr lang="en-GB" sz="4000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hsosa.CLOUDBASE\My Documents\Physiology_course\Lecture_2\contract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04938"/>
            <a:ext cx="64801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04665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rgbClr val="FF3399"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Sliding Filament Mechanism</a:t>
            </a:r>
            <a:endParaRPr kumimoji="0" lang="en-US" sz="3600" b="0" i="0" u="none" strike="noStrike" kern="1200" cap="none" spc="-100" normalizeH="0" baseline="0" noProof="0" dirty="0" smtClean="0">
              <a:ln w="3200">
                <a:solidFill>
                  <a:srgbClr val="FF3399"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opy of fig_8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899"/>
          <a:stretch>
            <a:fillRect/>
          </a:stretch>
        </p:blipFill>
        <p:spPr>
          <a:xfrm>
            <a:off x="323850" y="1268413"/>
            <a:ext cx="8424863" cy="5256212"/>
          </a:xfrm>
        </p:spPr>
      </p:pic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73832"/>
            <a:ext cx="8229600" cy="6068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smtClean="0">
                <a:solidFill>
                  <a:srgbClr val="FFFF00"/>
                </a:solidFill>
              </a:rPr>
              <a:t>Role of </a:t>
            </a:r>
            <a:r>
              <a:rPr sz="3200" b="1" smtClean="0">
                <a:solidFill>
                  <a:srgbClr val="C00000"/>
                </a:solidFill>
              </a:rPr>
              <a:t>Calcium</a:t>
            </a:r>
            <a:r>
              <a:rPr sz="3200" b="1" smtClean="0">
                <a:solidFill>
                  <a:srgbClr val="FFFF00"/>
                </a:solidFill>
              </a:rPr>
              <a:t>  in turning on Cross bridges</a:t>
            </a:r>
            <a:endParaRPr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7006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395536" y="571500"/>
            <a:ext cx="8136903" cy="595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actin_myosin_ani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938" indent="-7938" algn="ctr" eaLnBrk="1" hangingPunct="1">
              <a:buFontTx/>
              <a:buNone/>
            </a:pPr>
            <a:r>
              <a:rPr lang="en-US" sz="4000" b="1" u="sng" dirty="0" smtClean="0">
                <a:solidFill>
                  <a:srgbClr val="000099"/>
                </a:solidFill>
                <a:cs typeface="Times New Roman" pitchFamily="18" charset="0"/>
              </a:rPr>
              <a:t>Excitation of Skeletal Muscle:</a:t>
            </a:r>
          </a:p>
          <a:p>
            <a:pPr marL="95250" indent="-7938" algn="ctr"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  Neuromuscular Transmission and</a:t>
            </a:r>
          </a:p>
          <a:p>
            <a:pPr marL="95250" indent="-7938" algn="ctr"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Excitation –Contraction Coupling</a:t>
            </a:r>
          </a:p>
          <a:p>
            <a:pPr algn="ctr" eaLnBrk="1" hangingPunct="1">
              <a:buFontTx/>
              <a:buNone/>
            </a:pPr>
            <a:endParaRPr lang="en-US" sz="3600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endParaRPr lang="en-US" sz="36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196752"/>
            <a:ext cx="8229600" cy="5472608"/>
          </a:xfrm>
          <a:prstGeom prst="rect">
            <a:avLst/>
          </a:prstGeom>
        </p:spPr>
        <p:txBody>
          <a:bodyPr/>
          <a:lstStyle/>
          <a:p>
            <a:pPr marL="274320" indent="-274320" algn="just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solidFill>
                  <a:srgbClr val="FFFF00"/>
                </a:solidFill>
                <a:latin typeface="+mn-lt"/>
                <a:cs typeface="+mn-cs"/>
                <a:sym typeface="Wingdings" pitchFamily="2" charset="2"/>
              </a:rPr>
              <a:t>About 50% of the body </a:t>
            </a:r>
            <a:r>
              <a:rPr lang="en-US" sz="2600" dirty="0" smtClean="0">
                <a:solidFill>
                  <a:srgbClr val="FFFF00"/>
                </a:solidFill>
                <a:latin typeface="+mn-lt"/>
                <a:cs typeface="+mn-cs"/>
                <a:sym typeface="Wingdings" pitchFamily="2" charset="2"/>
              </a:rPr>
              <a:t>are </a:t>
            </a:r>
            <a:r>
              <a:rPr lang="en-US" sz="2600" dirty="0">
                <a:solidFill>
                  <a:srgbClr val="FFFF00"/>
                </a:solidFill>
                <a:latin typeface="+mn-lt"/>
                <a:cs typeface="+mn-cs"/>
                <a:sym typeface="Wingdings" pitchFamily="2" charset="2"/>
              </a:rPr>
              <a:t>muscles: </a:t>
            </a:r>
            <a:r>
              <a:rPr lang="en-US" sz="2600" dirty="0">
                <a:latin typeface="+mn-lt"/>
                <a:cs typeface="+mn-cs"/>
                <a:sym typeface="Wingdings" pitchFamily="2" charset="2"/>
              </a:rPr>
              <a:t>40% is composed of skeletal and 10% is smooth and cardiac muscles. </a:t>
            </a:r>
          </a:p>
          <a:p>
            <a:pPr marL="274320" indent="-274320" algn="just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2600" dirty="0">
                <a:latin typeface="+mn-lt"/>
                <a:cs typeface="Arial" charset="0"/>
              </a:rPr>
              <a:t>Muscle RMP = -90 mV ( same as in nerves ) .</a:t>
            </a:r>
            <a:endParaRPr lang="en-US" sz="2600" dirty="0">
              <a:latin typeface="+mn-lt"/>
              <a:cs typeface="+mn-cs"/>
              <a:sym typeface="Wingdings" pitchFamily="2" charset="2"/>
            </a:endParaRPr>
          </a:p>
          <a:p>
            <a:pPr marL="274320" indent="-274320" algn="l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latin typeface="+mn-lt"/>
                <a:cs typeface="+mn-cs"/>
                <a:sym typeface="Wingdings" pitchFamily="2" charset="2"/>
              </a:rPr>
              <a:t>All skeletal muscles are composed of numerous fibers ranging from 10-80 </a:t>
            </a:r>
            <a:r>
              <a:rPr lang="el-GR" sz="2600" dirty="0" smtClean="0">
                <a:latin typeface="+mn-lt"/>
                <a:cs typeface="+mn-cs"/>
                <a:sym typeface="Wingdings" pitchFamily="2" charset="2"/>
              </a:rPr>
              <a:t>μ</a:t>
            </a:r>
            <a:r>
              <a:rPr lang="en-GB" sz="2600" dirty="0" smtClean="0">
                <a:latin typeface="+mn-lt"/>
                <a:cs typeface="+mn-cs"/>
                <a:sym typeface="Wingdings" pitchFamily="2" charset="2"/>
              </a:rPr>
              <a:t>M in diameter.</a:t>
            </a:r>
          </a:p>
          <a:p>
            <a:pPr marL="274320" indent="-274320" algn="l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latin typeface="+mn-lt"/>
                <a:cs typeface="Times New Roman" pitchFamily="18" charset="0"/>
              </a:rPr>
              <a:t>Skeletal muscle </a:t>
            </a:r>
            <a:r>
              <a:rPr lang="en-GB" sz="2600" dirty="0" smtClean="0">
                <a:latin typeface="+mn-lt"/>
                <a:cs typeface="Times New Roman" pitchFamily="18" charset="0"/>
              </a:rPr>
              <a:t>can be </a:t>
            </a:r>
            <a:r>
              <a:rPr lang="en-US" sz="2600" dirty="0" smtClean="0">
                <a:latin typeface="+mn-lt"/>
                <a:cs typeface="Times New Roman" pitchFamily="18" charset="0"/>
              </a:rPr>
              <a:t>hundreds of centimeters long </a:t>
            </a:r>
            <a:r>
              <a:rPr lang="en-GB" sz="2600" dirty="0" smtClean="0">
                <a:latin typeface="+mn-lt"/>
                <a:cs typeface="Times New Roman" pitchFamily="18" charset="0"/>
              </a:rPr>
              <a:t>&amp;  is covered by  a cell-membrane called </a:t>
            </a:r>
            <a:r>
              <a:rPr lang="en-GB" sz="2600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Sarcolemma</a:t>
            </a:r>
            <a:r>
              <a:rPr lang="en-GB" sz="2600" dirty="0" smtClean="0">
                <a:latin typeface="+mn-lt"/>
                <a:cs typeface="Times New Roman" pitchFamily="18" charset="0"/>
              </a:rPr>
              <a:t>.</a:t>
            </a:r>
            <a:endParaRPr lang="en-US" sz="2600" dirty="0">
              <a:latin typeface="+mn-lt"/>
              <a:cs typeface="+mn-cs"/>
              <a:sym typeface="Wingdings" pitchFamily="2" charset="2"/>
            </a:endParaRPr>
          </a:p>
          <a:p>
            <a:pPr marL="274320" indent="-274320" algn="l" rtl="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dirty="0" smtClean="0">
                <a:latin typeface="+mn-lt"/>
                <a:cs typeface="+mn-cs"/>
                <a:sym typeface="Wingdings" pitchFamily="2" charset="2"/>
              </a:rPr>
              <a:t>The whole muscle is composed of </a:t>
            </a:r>
            <a:r>
              <a:rPr lang="en-US" sz="2600" dirty="0" err="1" smtClean="0">
                <a:latin typeface="+mn-lt"/>
                <a:cs typeface="+mn-cs"/>
                <a:sym typeface="Wingdings" pitchFamily="2" charset="2"/>
              </a:rPr>
              <a:t>fasciculi</a:t>
            </a:r>
            <a:r>
              <a:rPr lang="en-US" sz="2600" dirty="0" smtClean="0"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2600" dirty="0" smtClean="0">
                <a:latin typeface="+mn-lt"/>
              </a:rPr>
              <a:t>»»»»» muscle fiber »»»»» myofibril </a:t>
            </a:r>
            <a:endParaRPr lang="en-US" sz="2600" dirty="0"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32656"/>
            <a:ext cx="8229600" cy="7920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Physiologic Anatomy of Skeletal Muscle</a:t>
            </a:r>
            <a:endParaRPr lang="en-US" sz="4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xxxx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800" b="1" dirty="0" smtClean="0">
                <a:solidFill>
                  <a:srgbClr val="FFFF00"/>
                </a:solidFill>
              </a:rPr>
              <a:t>Neuromuscular Junction</a:t>
            </a:r>
          </a:p>
        </p:txBody>
      </p:sp>
      <p:pic>
        <p:nvPicPr>
          <p:cNvPr id="3076" name="Picture 5" descr="fig_7_6"/>
          <p:cNvPicPr>
            <a:picLocks noChangeAspect="1" noChangeArrowheads="1"/>
          </p:cNvPicPr>
          <p:nvPr/>
        </p:nvPicPr>
        <p:blipFill>
          <a:blip r:embed="rId2" cstate="print"/>
          <a:srcRect l="1685" t="2792" r="1681" b="877"/>
          <a:stretch>
            <a:fillRect/>
          </a:stretch>
        </p:blipFill>
        <p:spPr bwMode="auto">
          <a:xfrm>
            <a:off x="467544" y="1412776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716016" y="1988840"/>
            <a:ext cx="0" cy="115212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67944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125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pic>
        <p:nvPicPr>
          <p:cNvPr id="26628" name="Picture 5" descr="fig_8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260350"/>
            <a:ext cx="88725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35125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dirty="0"/>
              <a:t>Acetylcholine </a:t>
            </a:r>
            <a:r>
              <a:rPr lang="en-GB" sz="2400" dirty="0" smtClean="0"/>
              <a:t>is released from </a:t>
            </a:r>
            <a:r>
              <a:rPr lang="el-GR" sz="2400" dirty="0" smtClean="0"/>
              <a:t>α</a:t>
            </a:r>
            <a:r>
              <a:rPr lang="en-GB" sz="2400" dirty="0" smtClean="0"/>
              <a:t>-motor neuron  </a:t>
            </a:r>
            <a:r>
              <a:rPr lang="en-US" sz="2400" dirty="0"/>
              <a:t>»»»»» </a:t>
            </a:r>
            <a:r>
              <a:rPr lang="en-US" sz="2400" dirty="0" smtClean="0"/>
              <a:t> End Plate potential (EPP) </a:t>
            </a:r>
            <a:r>
              <a:rPr lang="en-US" sz="2400" dirty="0"/>
              <a:t>»»»»» depolarization of CM (muscle AP) »»»»»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Spread of AP into </a:t>
            </a:r>
            <a:r>
              <a:rPr lang="en-US" sz="2400" dirty="0" smtClean="0"/>
              <a:t>T tubule </a:t>
            </a:r>
            <a:r>
              <a:rPr lang="en-US" sz="2400" dirty="0"/>
              <a:t>»»»»»release of </a:t>
            </a:r>
            <a:r>
              <a:rPr lang="en-US" sz="2400" dirty="0" smtClean="0"/>
              <a:t>Ca from </a:t>
            </a:r>
            <a:r>
              <a:rPr lang="en-US" sz="2400" dirty="0" err="1" smtClean="0"/>
              <a:t>sarcoplasmic</a:t>
            </a:r>
            <a:r>
              <a:rPr lang="en-US" sz="2400" dirty="0" smtClean="0"/>
              <a:t> reticulum </a:t>
            </a:r>
            <a:r>
              <a:rPr lang="en-US" sz="2400" dirty="0"/>
              <a:t>into the cytoplasm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»»»»» Ca combines with </a:t>
            </a:r>
            <a:r>
              <a:rPr lang="en-US" sz="2400" dirty="0" err="1"/>
              <a:t>troponin</a:t>
            </a:r>
            <a:r>
              <a:rPr lang="en-US" sz="2400" dirty="0"/>
              <a:t> »»»»» </a:t>
            </a:r>
            <a:r>
              <a:rPr lang="en-US" sz="2400" dirty="0" err="1"/>
              <a:t>troponin</a:t>
            </a:r>
            <a:r>
              <a:rPr lang="en-US" sz="2400" dirty="0"/>
              <a:t> pull </a:t>
            </a:r>
            <a:r>
              <a:rPr lang="en-US" sz="2400" dirty="0" err="1"/>
              <a:t>tropomyosin</a:t>
            </a:r>
            <a:r>
              <a:rPr lang="en-US" sz="2400" dirty="0"/>
              <a:t> sideway »»»»» exposing the active site on </a:t>
            </a:r>
            <a:r>
              <a:rPr lang="en-US" sz="2400" dirty="0" err="1"/>
              <a:t>actin</a:t>
            </a:r>
            <a:r>
              <a:rPr lang="en-US" sz="2400" dirty="0"/>
              <a:t> »»»»» myosin heads with ATP on them, attached to </a:t>
            </a:r>
            <a:r>
              <a:rPr lang="en-US" sz="2400" dirty="0" err="1"/>
              <a:t>actin</a:t>
            </a:r>
            <a:r>
              <a:rPr lang="en-US" sz="2400" dirty="0"/>
              <a:t> active site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»»»»» </a:t>
            </a:r>
            <a:r>
              <a:rPr lang="en-US" sz="2400" dirty="0" smtClean="0"/>
              <a:t>myosin cross bridges bend pulling </a:t>
            </a:r>
            <a:r>
              <a:rPr lang="en-US" sz="2400" dirty="0" err="1" smtClean="0"/>
              <a:t>actin</a:t>
            </a:r>
            <a:r>
              <a:rPr lang="en-US" sz="2400" dirty="0" smtClean="0"/>
              <a:t> toward center of </a:t>
            </a:r>
            <a:r>
              <a:rPr lang="en-US" sz="2400" dirty="0" err="1" smtClean="0"/>
              <a:t>sarcomere</a:t>
            </a:r>
            <a:r>
              <a:rPr lang="en-US" sz="2400" dirty="0" smtClean="0"/>
              <a:t>  (Power stroke) using energy of ATP»»»»»ADP &amp; P released  </a:t>
            </a:r>
            <a:r>
              <a:rPr lang="en-US" sz="2400" dirty="0"/>
              <a:t>»»»»» </a:t>
            </a:r>
            <a:r>
              <a:rPr lang="en-US" sz="2400" dirty="0" smtClean="0"/>
              <a:t>Linkage between </a:t>
            </a:r>
            <a:r>
              <a:rPr lang="en-US" sz="2400" dirty="0" err="1" smtClean="0"/>
              <a:t>actin</a:t>
            </a:r>
            <a:r>
              <a:rPr lang="en-US" sz="2400" dirty="0" smtClean="0"/>
              <a:t> &amp; myosin broken as new ATP binds to myosin cross bridge &gt;&gt;&gt; ATP hydrolyzed and cross bridge go back to its original conformation.     </a:t>
            </a:r>
            <a:endParaRPr lang="en-US" sz="24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rgbClr val="FFFF00"/>
                </a:solidFill>
              </a:rPr>
              <a:t>Events of muscle contraction</a:t>
            </a:r>
            <a:r>
              <a:rPr lang="en-GB" smtClean="0">
                <a:solidFill>
                  <a:srgbClr val="FFFF00"/>
                </a:solidFill>
              </a:rPr>
              <a:t>:</a:t>
            </a:r>
            <a:endParaRPr lang="en-GB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9328"/>
            <a:ext cx="8229600" cy="4572000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imes New Roman" pitchFamily="18" charset="0"/>
              </a:rPr>
              <a:t>When a new ATP occupies the vacant site on the myosin head, this triggers detachment of myosin from </a:t>
            </a:r>
            <a:r>
              <a:rPr lang="en-GB" dirty="0" err="1" smtClean="0">
                <a:cs typeface="Times New Roman" pitchFamily="18" charset="0"/>
              </a:rPr>
              <a:t>actin</a:t>
            </a:r>
            <a:endParaRPr lang="en-GB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cs typeface="Times New Roman" pitchFamily="18" charset="0"/>
              </a:rPr>
              <a:t>The free myosin swings back to its original position &amp; attaches to another </a:t>
            </a:r>
            <a:r>
              <a:rPr lang="en-GB" dirty="0" err="1" smtClean="0">
                <a:cs typeface="Times New Roman" pitchFamily="18" charset="0"/>
              </a:rPr>
              <a:t>actin</a:t>
            </a:r>
            <a:r>
              <a:rPr lang="en-GB" dirty="0" smtClean="0">
                <a:cs typeface="Times New Roman" pitchFamily="18" charset="0"/>
              </a:rPr>
              <a:t> &amp; the cycle repeats its self</a:t>
            </a:r>
            <a:endParaRPr lang="en-GB" sz="4000" dirty="0" smtClean="0">
              <a:cs typeface="Times New Roman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rgbClr val="FFFF00"/>
                </a:solidFill>
              </a:rPr>
              <a:t>Events of muscle contraction: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2611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imes New Roman" pitchFamily="18" charset="0"/>
              </a:rPr>
              <a:t>The calcium is pumped back into </a:t>
            </a:r>
            <a:r>
              <a:rPr lang="en-GB" dirty="0" err="1" smtClean="0">
                <a:cs typeface="Times New Roman" pitchFamily="18" charset="0"/>
              </a:rPr>
              <a:t>sarcoplasmic</a:t>
            </a:r>
            <a:r>
              <a:rPr lang="en-GB" dirty="0" smtClean="0">
                <a:cs typeface="Times New Roman" pitchFamily="18" charset="0"/>
              </a:rPr>
              <a:t> reticulum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»»»»»</a:t>
            </a:r>
            <a:r>
              <a:rPr lang="en-GB" dirty="0" smtClean="0">
                <a:cs typeface="Times New Roman" pitchFamily="18" charset="0"/>
              </a:rPr>
              <a:t> Calcium is detached from </a:t>
            </a:r>
            <a:r>
              <a:rPr lang="en-GB" dirty="0" err="1" smtClean="0">
                <a:cs typeface="Times New Roman" pitchFamily="18" charset="0"/>
              </a:rPr>
              <a:t>troponin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»»»»»</a:t>
            </a:r>
            <a:r>
              <a:rPr lang="en-GB" dirty="0" smtClean="0">
                <a:cs typeface="Times New Roman" pitchFamily="18" charset="0"/>
              </a:rPr>
              <a:t>  </a:t>
            </a:r>
            <a:r>
              <a:rPr lang="en-GB" dirty="0" err="1" smtClean="0">
                <a:cs typeface="Times New Roman" pitchFamily="18" charset="0"/>
              </a:rPr>
              <a:t>tropomyosin</a:t>
            </a:r>
            <a:r>
              <a:rPr lang="en-GB" dirty="0" smtClean="0">
                <a:cs typeface="Times New Roman" pitchFamily="18" charset="0"/>
              </a:rPr>
              <a:t> return to its original position </a:t>
            </a:r>
            <a:r>
              <a:rPr lang="en-US" dirty="0" smtClean="0">
                <a:cs typeface="Times New Roman" pitchFamily="18" charset="0"/>
              </a:rPr>
              <a:t>»»»»»</a:t>
            </a:r>
            <a:r>
              <a:rPr lang="en-GB" dirty="0" smtClean="0">
                <a:cs typeface="Times New Roman" pitchFamily="18" charset="0"/>
              </a:rPr>
              <a:t> Covering active site on </a:t>
            </a:r>
            <a:r>
              <a:rPr lang="en-GB" dirty="0" err="1" smtClean="0">
                <a:cs typeface="Times New Roman" pitchFamily="18" charset="0"/>
              </a:rPr>
              <a:t>actin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»»»»»</a:t>
            </a:r>
            <a:r>
              <a:rPr lang="en-GB" dirty="0" smtClean="0">
                <a:cs typeface="Times New Roman" pitchFamily="18" charset="0"/>
              </a:rPr>
              <a:t> prevent formation of cross bridge </a:t>
            </a:r>
            <a:r>
              <a:rPr lang="en-US" dirty="0" smtClean="0">
                <a:cs typeface="Times New Roman" pitchFamily="18" charset="0"/>
              </a:rPr>
              <a:t>»»»»»</a:t>
            </a:r>
            <a:r>
              <a:rPr lang="en-GB" dirty="0" smtClean="0">
                <a:cs typeface="Times New Roman" pitchFamily="18" charset="0"/>
              </a:rPr>
              <a:t> relaxation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>
              <a:cs typeface="Times New Roman" pitchFamily="18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Events of muscle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relaxation: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92150"/>
            <a:ext cx="8463855" cy="61658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</a:rPr>
              <a:t>Muscle AP spreads through T-tubules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</a:rPr>
              <a:t>It reaches the </a:t>
            </a:r>
            <a:r>
              <a:rPr lang="en-US" sz="2400" dirty="0" err="1" smtClean="0">
                <a:cs typeface="Times New Roman" pitchFamily="18" charset="0"/>
              </a:rPr>
              <a:t>sarcoplasmic</a:t>
            </a:r>
            <a:r>
              <a:rPr lang="en-US" sz="2400" dirty="0" smtClean="0">
                <a:cs typeface="Times New Roman" pitchFamily="18" charset="0"/>
              </a:rPr>
              <a:t> reticulum 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cs typeface="Times New Roman" pitchFamily="18" charset="0"/>
              </a:rPr>
              <a:t>opens calcium channels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calcium diffuses out of the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sarcoplasmic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reticulum into the cytoplasm  increased calcium concentration in the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sarcoplasm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Calcium combines with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Troponin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, activating it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Troponin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pulls away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Tropomyosin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This uncovers the active sites in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Actin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for Myosin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Myosin combines with these sites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</a:rPr>
              <a:t>This causes cleavage (breakdown ) of ATP and the release of energy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</a:rPr>
              <a:t>This released energy is used to produce Power Stroke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</a:rPr>
              <a:t>Myosin and </a:t>
            </a:r>
            <a:r>
              <a:rPr lang="en-US" sz="2400" dirty="0" err="1" smtClean="0">
                <a:cs typeface="Times New Roman" pitchFamily="18" charset="0"/>
              </a:rPr>
              <a:t>Actin</a:t>
            </a:r>
            <a:r>
              <a:rPr lang="en-US" sz="2400" dirty="0" smtClean="0">
                <a:cs typeface="Times New Roman" pitchFamily="18" charset="0"/>
              </a:rPr>
              <a:t> slide upon each other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contraction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en-US" sz="2400" dirty="0" smtClean="0">
                <a:cs typeface="Times New Roman" pitchFamily="18" charset="0"/>
              </a:rPr>
              <a:t>A new ATP comes and combines with the Myosin head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t</a:t>
            </a:r>
            <a:r>
              <a:rPr lang="en-US" sz="2400" dirty="0" smtClean="0">
                <a:cs typeface="Times New Roman" pitchFamily="18" charset="0"/>
              </a:rPr>
              <a:t>his causes detachment (separation )of Myosin from </a:t>
            </a:r>
            <a:r>
              <a:rPr lang="en-US" sz="2400" dirty="0" err="1" smtClean="0">
                <a:cs typeface="Times New Roman" pitchFamily="18" charset="0"/>
              </a:rPr>
              <a:t>Actin</a:t>
            </a:r>
            <a:r>
              <a:rPr lang="en-US" sz="2400" dirty="0" smtClean="0">
                <a:cs typeface="Times New Roman" pitchFamily="18" charset="0"/>
              </a:rPr>
              <a:t> .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22251"/>
            <a:ext cx="8229600" cy="1984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rgbClr val="FFFF00"/>
                </a:solidFill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On order to release the head of Myosin </a:t>
            </a:r>
            <a:r>
              <a:rPr lang="en-US" sz="2800" smtClean="0">
                <a:cs typeface="Times New Roman" pitchFamily="18" charset="0"/>
              </a:rPr>
              <a:t>from Actin, </a:t>
            </a:r>
            <a:r>
              <a:rPr lang="en-US" sz="2800" dirty="0" smtClean="0">
                <a:cs typeface="Times New Roman" pitchFamily="18" charset="0"/>
              </a:rPr>
              <a:t>a new ATP is needed to come and combine with the head of Myosin .</a:t>
            </a: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Q: What is Rigor Mortis ?</a:t>
            </a:r>
            <a:r>
              <a:rPr lang="ar-SA" sz="2800" dirty="0" smtClean="0">
                <a:solidFill>
                  <a:srgbClr val="FFFF00"/>
                </a:solidFill>
              </a:rPr>
              <a:t> </a:t>
            </a:r>
            <a:endParaRPr lang="en-GB" sz="2800" dirty="0" smtClean="0">
              <a:solidFill>
                <a:srgbClr val="FFFF00"/>
              </a:solidFill>
            </a:endParaRPr>
          </a:p>
          <a:p>
            <a:r>
              <a:rPr lang="en-GB" sz="2000" dirty="0" smtClean="0"/>
              <a:t>The stiffening of skeletal muscles that begins several hours after death</a:t>
            </a:r>
            <a:endParaRPr lang="en-US" sz="20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Q: ATP is needed for 3 things : what are they ?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ATP is needed for 3 things :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(1) Power stroke .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(2) Detachment of myosin from </a:t>
            </a:r>
            <a:r>
              <a:rPr lang="en-US" sz="2000" dirty="0" err="1" smtClean="0">
                <a:cs typeface="Times New Roman" pitchFamily="18" charset="0"/>
              </a:rPr>
              <a:t>actin</a:t>
            </a:r>
            <a:r>
              <a:rPr lang="en-US" sz="2000" dirty="0" smtClean="0">
                <a:cs typeface="Times New Roman" pitchFamily="18" charset="0"/>
              </a:rPr>
              <a:t> active sites 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(3) Pumping Calcium back into the </a:t>
            </a:r>
            <a:r>
              <a:rPr lang="en-US" sz="2000" dirty="0" err="1" smtClean="0">
                <a:cs typeface="Times New Roman" pitchFamily="18" charset="0"/>
              </a:rPr>
              <a:t>Sarcoplasmic</a:t>
            </a:r>
            <a:r>
              <a:rPr lang="en-US" sz="2000" dirty="0" smtClean="0">
                <a:cs typeface="Times New Roman" pitchFamily="18" charset="0"/>
              </a:rPr>
              <a:t> reticulum . 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Q: Is muscle relaxation a passive or active process ? </a:t>
            </a:r>
          </a:p>
          <a:p>
            <a:pPr eaLnBrk="1" hangingPunct="1"/>
            <a:r>
              <a:rPr lang="en-US" sz="2000" dirty="0" smtClean="0">
                <a:cs typeface="Times New Roman" pitchFamily="18" charset="0"/>
              </a:rPr>
              <a:t>A : it is active ; Why ? Because it needs ATP 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Q: </a:t>
            </a:r>
            <a:r>
              <a:rPr lang="en-GB" sz="2800" dirty="0" smtClean="0">
                <a:solidFill>
                  <a:srgbClr val="FFFF00"/>
                </a:solidFill>
                <a:cs typeface="Times New Roman" pitchFamily="18" charset="0"/>
              </a:rPr>
              <a:t>What happens to A-band and I-band during contraction ?</a:t>
            </a:r>
            <a:r>
              <a:rPr lang="en-GB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I-band becomes shorter, and A-band does not change</a:t>
            </a:r>
            <a:endParaRPr lang="en-GB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en-GB" sz="2800" dirty="0" smtClean="0">
                <a:solidFill>
                  <a:srgbClr val="FFFF00"/>
                </a:solidFill>
                <a:cs typeface="Times New Roman" pitchFamily="18" charset="0"/>
              </a:rPr>
              <a:t>Q: Calcium is needed in nerve &amp; muscle : when and where ?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 : In nerve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 needed for </a:t>
            </a:r>
            <a:r>
              <a:rPr lang="en-US" sz="2800" dirty="0" err="1" smtClean="0">
                <a:cs typeface="Times New Roman" pitchFamily="18" charset="0"/>
                <a:sym typeface="Wingdings" pitchFamily="2" charset="2"/>
              </a:rPr>
              <a:t>exocytosis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  (release of Ach)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In Muscle  needed for contraction . 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332656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FF00"/>
                </a:solidFill>
              </a:rPr>
              <a:t>Recommended </a:t>
            </a:r>
            <a:r>
              <a:rPr lang="en-GB" sz="3000" b="1" dirty="0" err="1" smtClean="0">
                <a:solidFill>
                  <a:srgbClr val="FFFF00"/>
                </a:solidFill>
              </a:rPr>
              <a:t>Resourses</a:t>
            </a:r>
            <a:endParaRPr lang="en-GB" sz="3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8280920" cy="575542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GB" sz="1600" dirty="0"/>
          </a:p>
          <a:p>
            <a:pPr algn="l"/>
            <a:r>
              <a:rPr lang="en-GB" sz="1600" dirty="0" smtClean="0">
                <a:hlinkClick r:id="rId2"/>
              </a:rPr>
              <a:t>http://highered.mcgraw-hill.com/sites/0072495855/student_view0/chapter10/animation__action_potentials_and_muscle_contraction.html</a:t>
            </a:r>
            <a:endParaRPr lang="en-GB" sz="1600" dirty="0" smtClean="0"/>
          </a:p>
          <a:p>
            <a:pPr algn="l"/>
            <a:endParaRPr lang="en-GB" sz="1600" dirty="0"/>
          </a:p>
          <a:p>
            <a:pPr algn="l"/>
            <a:r>
              <a:rPr lang="en-GB" sz="1600" dirty="0" smtClean="0">
                <a:hlinkClick r:id="rId3"/>
              </a:rPr>
              <a:t>http://highered.mcgraw-hill.com/sites/0072495855/student_view0/chapter10/animation__breakdown_of_atp_and_cross-bridge_movement_during_muscle_contraction.html</a:t>
            </a:r>
            <a:endParaRPr lang="en-GB" sz="1600" dirty="0" smtClean="0"/>
          </a:p>
          <a:p>
            <a:pPr algn="l"/>
            <a:endParaRPr lang="en-GB" sz="1600" dirty="0"/>
          </a:p>
          <a:p>
            <a:pPr algn="l"/>
            <a:r>
              <a:rPr lang="en-GB" sz="1600" dirty="0" smtClean="0">
                <a:hlinkClick r:id="rId4"/>
              </a:rPr>
              <a:t>http://highered.mcgraw-hill.com/sites/0072495855/student_view0/chapter10/animation__function_of_the_neuromuscular_junction__quiz_1_.html</a:t>
            </a:r>
            <a:endParaRPr lang="en-GB" sz="1600" dirty="0" smtClean="0"/>
          </a:p>
          <a:p>
            <a:pPr algn="l"/>
            <a:endParaRPr lang="en-GB" sz="1600" dirty="0"/>
          </a:p>
          <a:p>
            <a:pPr algn="l"/>
            <a:r>
              <a:rPr lang="en-GB" sz="1600" dirty="0" smtClean="0">
                <a:hlinkClick r:id="rId5"/>
              </a:rPr>
              <a:t>http://highered.mcgraw-hill.com/sites/0072495855/student_view0/chapter10/animation__myofilament_contraction.html</a:t>
            </a:r>
            <a:endParaRPr lang="en-GB" sz="1600" dirty="0" smtClean="0"/>
          </a:p>
          <a:p>
            <a:pPr algn="l"/>
            <a:endParaRPr lang="en-GB" sz="1600" dirty="0"/>
          </a:p>
          <a:p>
            <a:pPr algn="l"/>
            <a:r>
              <a:rPr lang="en-GB" sz="1600" dirty="0" smtClean="0">
                <a:hlinkClick r:id="rId6"/>
              </a:rPr>
              <a:t>http://highered.mcgraw-hill.com/sites/0072495855/student_view0/chapter10/animation__sarcomere_contraction.</a:t>
            </a:r>
          </a:p>
          <a:p>
            <a:pPr algn="l"/>
            <a:r>
              <a:rPr lang="en-GB" sz="1600" dirty="0" smtClean="0">
                <a:hlinkClick r:id="rId6"/>
              </a:rPr>
              <a:t>html</a:t>
            </a:r>
            <a:endParaRPr lang="en-GB" sz="1600" dirty="0" smtClean="0"/>
          </a:p>
          <a:p>
            <a:pPr algn="l"/>
            <a:endParaRPr lang="en-GB" sz="1600" dirty="0" smtClean="0"/>
          </a:p>
          <a:p>
            <a:pPr algn="l"/>
            <a:endParaRPr lang="en-GB" sz="1600" dirty="0" smtClean="0"/>
          </a:p>
          <a:p>
            <a:pPr algn="l"/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8424862" cy="57499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u="sng" dirty="0" err="1" smtClean="0">
                <a:solidFill>
                  <a:srgbClr val="FFFF00"/>
                </a:solidFill>
                <a:cs typeface="Times New Roman" pitchFamily="18" charset="0"/>
              </a:rPr>
              <a:t>Sarcoplasm</a:t>
            </a:r>
            <a:endParaRPr lang="en-US" b="1" dirty="0" smtClean="0">
              <a:cs typeface="Times New Roman" pitchFamily="18" charset="0"/>
            </a:endParaRPr>
          </a:p>
          <a:p>
            <a:pPr marL="4763" indent="23813" eaLnBrk="1" hangingPunct="1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Matrix inside muscle fiber in which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myofilaments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suspended, it is filled with ICF and contains K, Mg, Phosphate, and proteins. Also present are large number of mitochondria to supply ATP.</a:t>
            </a:r>
          </a:p>
          <a:p>
            <a:pPr marL="609600" indent="-609600" eaLnBrk="1" hangingPunct="1"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 err="1" smtClean="0">
                <a:solidFill>
                  <a:srgbClr val="FFFF00"/>
                </a:solidFill>
                <a:cs typeface="Times New Roman" pitchFamily="18" charset="0"/>
              </a:rPr>
              <a:t>Sarcoplasmic</a:t>
            </a:r>
            <a:r>
              <a:rPr lang="en-US" b="1" u="sng" dirty="0" smtClean="0">
                <a:solidFill>
                  <a:srgbClr val="FFFF00"/>
                </a:solidFill>
                <a:cs typeface="Times New Roman" pitchFamily="18" charset="0"/>
              </a:rPr>
              <a:t> reticulum (SR)</a:t>
            </a:r>
            <a:endParaRPr lang="en-US" b="1" dirty="0" smtClean="0">
              <a:cs typeface="Times New Roman" pitchFamily="18" charset="0"/>
            </a:endParaRPr>
          </a:p>
          <a:p>
            <a:pPr marL="180975" indent="-92075" eaLnBrk="1" hangingPunct="1">
              <a:buFontTx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GB" dirty="0" smtClean="0"/>
              <a:t>Surrounding each myofibril is an extensive membrane-enclosed intracellular compartment called the SR, which plays a key role in activating muscle contraction</a:t>
            </a:r>
          </a:p>
          <a:p>
            <a:pPr marL="180975" indent="-92075" eaLnBrk="1" hangingPunct="1"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FFFF00"/>
                </a:solidFill>
                <a:cs typeface="Times New Roman" pitchFamily="18" charset="0"/>
              </a:rPr>
              <a:t>Transverse tubules (T-tubule)</a:t>
            </a: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93663" indent="-79375" eaLnBrk="1" hangingPunct="1">
              <a:buFontTx/>
              <a:buNone/>
              <a:defRPr/>
            </a:pPr>
            <a:r>
              <a:rPr lang="en-GB" dirty="0" smtClean="0"/>
              <a:t>The T-tubule membrane is continuous with the surface membrane.</a:t>
            </a:r>
            <a:endParaRPr lang="en-US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737320"/>
            <a:ext cx="8229600" cy="45720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cs typeface="Times New Roman" pitchFamily="18" charset="0"/>
              </a:rPr>
              <a:t> The 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7"/>
          <p:cNvSpPr>
            <a:spLocks noGrp="1"/>
          </p:cNvSpPr>
          <p:nvPr>
            <p:ph idx="1"/>
          </p:nvPr>
        </p:nvSpPr>
        <p:spPr>
          <a:xfrm>
            <a:off x="468313" y="333375"/>
            <a:ext cx="8424862" cy="4530725"/>
          </a:xfrm>
        </p:spPr>
        <p:txBody>
          <a:bodyPr/>
          <a:lstStyle/>
          <a:p>
            <a:pPr eaLnBrk="1" hangingPunct="1">
              <a:buNone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cs typeface="Times New Roman" pitchFamily="18" charset="0"/>
              </a:rPr>
              <a:t/>
            </a:r>
            <a:br>
              <a:rPr lang="en-US" sz="2200" dirty="0" smtClean="0">
                <a:cs typeface="Times New Roman" pitchFamily="18" charset="0"/>
              </a:rPr>
            </a:b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7" name="Picture 6" descr="skeletal_muscle1351653402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437" y="1556792"/>
            <a:ext cx="5191125" cy="454342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332656"/>
            <a:ext cx="8229600" cy="7920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Physiologic Anatomy of Skeletal Muscle</a:t>
            </a:r>
            <a:endParaRPr lang="en-US" sz="4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360363"/>
            <a:ext cx="8748712" cy="7245350"/>
          </a:xfrm>
        </p:spPr>
        <p:txBody>
          <a:bodyPr/>
          <a:lstStyle/>
          <a:p>
            <a:pPr eaLnBrk="1" hangingPunct="1"/>
            <a:r>
              <a:rPr lang="en-GB" sz="2400" dirty="0" smtClean="0">
                <a:cs typeface="Times New Roman" pitchFamily="18" charset="0"/>
              </a:rPr>
              <a:t>Each muscle </a:t>
            </a:r>
            <a:r>
              <a:rPr lang="en-GB" sz="2400" dirty="0" err="1" smtClean="0">
                <a:cs typeface="Times New Roman" pitchFamily="18" charset="0"/>
              </a:rPr>
              <a:t>fiber</a:t>
            </a:r>
            <a:r>
              <a:rPr lang="en-GB" sz="2400" dirty="0" smtClean="0">
                <a:cs typeface="Times New Roman" pitchFamily="18" charset="0"/>
              </a:rPr>
              <a:t> contains between several hundreds to several thousands </a:t>
            </a:r>
            <a:r>
              <a:rPr lang="en-GB" sz="2400" dirty="0" smtClean="0">
                <a:solidFill>
                  <a:srgbClr val="FFFF00"/>
                </a:solidFill>
                <a:cs typeface="Times New Roman" pitchFamily="18" charset="0"/>
              </a:rPr>
              <a:t>Myofibrils, </a:t>
            </a:r>
            <a:r>
              <a:rPr lang="en-GB" sz="2400" dirty="0" smtClean="0">
                <a:cs typeface="Times New Roman" pitchFamily="18" charset="0"/>
              </a:rPr>
              <a:t>the myofibril is striated </a:t>
            </a:r>
            <a:endParaRPr lang="ar-SA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cs typeface="Times New Roman" pitchFamily="18" charset="0"/>
            </a:endParaRPr>
          </a:p>
          <a:p>
            <a:pPr eaLnBrk="1" hangingPunct="1"/>
            <a:endParaRPr lang="ar-SA" sz="2400" dirty="0" smtClean="0"/>
          </a:p>
          <a:p>
            <a:pPr eaLnBrk="1" hangingPunct="1"/>
            <a:r>
              <a:rPr lang="en-GB" sz="2400" b="1" dirty="0" smtClean="0">
                <a:cs typeface="Times New Roman" pitchFamily="18" charset="0"/>
              </a:rPr>
              <a:t>Dark bands  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GB" sz="2400" dirty="0" smtClean="0">
                <a:cs typeface="Times New Roman" pitchFamily="18" charset="0"/>
              </a:rPr>
              <a:t> (called A-bands)</a:t>
            </a: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Light bands </a:t>
            </a:r>
            <a:r>
              <a:rPr lang="en-GB" sz="2400" dirty="0" smtClean="0">
                <a:cs typeface="Times New Roman" pitchFamily="18" charset="0"/>
                <a:sym typeface="Wingdings" pitchFamily="2" charset="2"/>
              </a:rPr>
              <a:t> (called I-bands)</a:t>
            </a:r>
            <a:endParaRPr lang="en-GB" sz="2400" dirty="0" smtClean="0"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cs typeface="Times New Roman" pitchFamily="18" charset="0"/>
              </a:rPr>
              <a:t>Each Myofibril </a:t>
            </a:r>
            <a:r>
              <a:rPr lang="en-US" sz="2400" dirty="0" smtClean="0">
                <a:cs typeface="Times New Roman" pitchFamily="18" charset="0"/>
              </a:rPr>
              <a:t>is made of </a:t>
            </a:r>
            <a:r>
              <a:rPr lang="en-GB" sz="2400" dirty="0" smtClean="0">
                <a:solidFill>
                  <a:srgbClr val="FFFF00"/>
                </a:solidFill>
                <a:cs typeface="Times New Roman" pitchFamily="18" charset="0"/>
              </a:rPr>
              <a:t>3000 </a:t>
            </a:r>
            <a:r>
              <a:rPr lang="en-GB" sz="2400" dirty="0" err="1" smtClean="0">
                <a:solidFill>
                  <a:srgbClr val="FFFF00"/>
                </a:solidFill>
                <a:cs typeface="Times New Roman" pitchFamily="18" charset="0"/>
              </a:rPr>
              <a:t>Actin</a:t>
            </a:r>
            <a:r>
              <a:rPr lang="en-GB" sz="2400" dirty="0" smtClean="0">
                <a:cs typeface="Times New Roman" pitchFamily="18" charset="0"/>
              </a:rPr>
              <a:t> filaments and  </a:t>
            </a:r>
            <a:r>
              <a:rPr lang="en-GB" sz="2400" dirty="0" smtClean="0">
                <a:solidFill>
                  <a:srgbClr val="FFFF00"/>
                </a:solidFill>
                <a:cs typeface="Times New Roman" pitchFamily="18" charset="0"/>
              </a:rPr>
              <a:t>1500 Myosin</a:t>
            </a:r>
            <a:r>
              <a:rPr lang="en-GB" sz="2400" dirty="0" smtClean="0">
                <a:cs typeface="Times New Roman" pitchFamily="18" charset="0"/>
              </a:rPr>
              <a:t> filaments .</a:t>
            </a:r>
          </a:p>
          <a:p>
            <a:pPr eaLnBrk="1" hangingPunct="1">
              <a:buFont typeface="Wingdings" pitchFamily="2" charset="2"/>
              <a:buNone/>
            </a:pP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9219" name="Picture 9" descr="C:\Documents and Settings\Dr.Taha\My Documents\My Pictures\New Pictur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41438"/>
            <a:ext cx="45370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imes New Roman" pitchFamily="18" charset="0"/>
              </a:rPr>
              <a:t>Each Myofibril contains  </a:t>
            </a:r>
            <a:r>
              <a:rPr lang="en-GB" dirty="0" err="1" smtClean="0">
                <a:cs typeface="Times New Roman" pitchFamily="18" charset="0"/>
              </a:rPr>
              <a:t>Actin</a:t>
            </a:r>
            <a:r>
              <a:rPr lang="en-GB" dirty="0" smtClean="0">
                <a:cs typeface="Times New Roman" pitchFamily="18" charset="0"/>
              </a:rPr>
              <a:t> filaments (thin) &amp;  Myosin (thick) filaments  which are partially </a:t>
            </a:r>
            <a:r>
              <a:rPr lang="en-GB" dirty="0" err="1" smtClean="0">
                <a:cs typeface="Times New Roman" pitchFamily="18" charset="0"/>
              </a:rPr>
              <a:t>interdigitated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GB" dirty="0" smtClean="0">
                <a:cs typeface="Times New Roman" pitchFamily="18" charset="0"/>
              </a:rPr>
              <a:t>Each myofibril is striated: consisting of dark bands  (called A-bands) and light band (I-bands).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</p:txBody>
      </p:sp>
      <p:pic>
        <p:nvPicPr>
          <p:cNvPr id="10243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3" cstate="print"/>
          <a:srcRect l="29697" t="15823" r="23711" b="60654"/>
          <a:stretch>
            <a:fillRect/>
          </a:stretch>
        </p:blipFill>
        <p:spPr bwMode="auto">
          <a:xfrm>
            <a:off x="755650" y="2781300"/>
            <a:ext cx="7848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067175" y="5651500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Myosin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411413" y="5651500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Actin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135937" cy="4572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Times New Roman" pitchFamily="18" charset="0"/>
              </a:rPr>
              <a:t>Sarcomere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2800" b="1" dirty="0" smtClean="0">
              <a:cs typeface="Times New Roman" pitchFamily="18" charset="0"/>
            </a:endParaRPr>
          </a:p>
          <a:p>
            <a:pPr marL="7938" indent="-7938" eaLnBrk="1" hangingPunct="1">
              <a:lnSpc>
                <a:spcPct val="12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Contractile unit of muscle</a:t>
            </a:r>
            <a:r>
              <a:rPr lang="en-US" sz="2400" b="1" dirty="0" smtClean="0">
                <a:cs typeface="Times New Roman" pitchFamily="18" charset="0"/>
              </a:rPr>
              <a:t>, it is the zone between two Z lines ( discs)= 2 micrometer  in length in resting state.</a:t>
            </a:r>
          </a:p>
          <a:p>
            <a:pPr eaLnBrk="1" hangingPunct="1">
              <a:buFontTx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u="sng" dirty="0" smtClean="0">
                <a:solidFill>
                  <a:schemeClr val="bg1"/>
                </a:solidFill>
                <a:cs typeface="Times New Roman" pitchFamily="18" charset="0"/>
              </a:rPr>
              <a:t>Z discs (lines) </a:t>
            </a:r>
            <a:r>
              <a:rPr lang="en-US" sz="2400" b="1" dirty="0" smtClean="0">
                <a:cs typeface="Times New Roman" pitchFamily="18" charset="0"/>
              </a:rPr>
              <a:t>= lines extend all the way across myofibrils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/>
              <a:t> Inside each </a:t>
            </a:r>
            <a:r>
              <a:rPr lang="en-US" sz="2400" b="1" u="sng" dirty="0" err="1" smtClean="0"/>
              <a:t>sarcomere</a:t>
            </a:r>
            <a:r>
              <a:rPr lang="en-US" sz="2400" b="1" u="sng" dirty="0" smtClean="0"/>
              <a:t> there </a:t>
            </a:r>
            <a:r>
              <a:rPr lang="en-US" sz="2400" b="1" u="sng" dirty="0" smtClean="0">
                <a:solidFill>
                  <a:srgbClr val="FFFF00"/>
                </a:solidFill>
              </a:rPr>
              <a:t>are 3 bands: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u="sng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2">
                    <a:lumMod val="90000"/>
                  </a:schemeClr>
                </a:solidFill>
              </a:rPr>
              <a:t> I band </a:t>
            </a:r>
            <a:r>
              <a:rPr lang="en-US" sz="2400" b="1" dirty="0" smtClean="0"/>
              <a:t>=  of </a:t>
            </a:r>
            <a:r>
              <a:rPr lang="en-US" sz="2400" b="1" dirty="0" err="1" smtClean="0"/>
              <a:t>actin</a:t>
            </a:r>
            <a:r>
              <a:rPr lang="en-US" sz="2400" b="1" dirty="0" smtClean="0"/>
              <a:t> only</a:t>
            </a:r>
            <a:endParaRPr lang="en-US" sz="2400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2">
                    <a:lumMod val="90000"/>
                  </a:schemeClr>
                </a:solidFill>
              </a:rPr>
              <a:t>H band </a:t>
            </a:r>
            <a:r>
              <a:rPr lang="en-US" sz="2400" b="1" dirty="0" smtClean="0"/>
              <a:t>=  of myosin only</a:t>
            </a:r>
            <a:endParaRPr lang="en-US" sz="2400" b="1" u="sng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2">
                    <a:lumMod val="90000"/>
                  </a:schemeClr>
                </a:solidFill>
              </a:rPr>
              <a:t>A band </a:t>
            </a:r>
            <a:r>
              <a:rPr lang="en-US" sz="2400" b="1" dirty="0" smtClean="0"/>
              <a:t>= formed of </a:t>
            </a:r>
            <a:r>
              <a:rPr lang="en-US" sz="2400" b="1" dirty="0" err="1" smtClean="0"/>
              <a:t>actin</a:t>
            </a:r>
            <a:r>
              <a:rPr lang="en-US" sz="2400" b="1" dirty="0" smtClean="0"/>
              <a:t> &amp; myosin filaments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3786"/>
            <a:ext cx="8229600" cy="488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4000" smtClean="0">
                <a:solidFill>
                  <a:srgbClr val="C00000"/>
                </a:solidFill>
              </a:rPr>
              <a:t>Muscle Proteins </a:t>
            </a:r>
            <a:endParaRPr sz="4000" smtClean="0">
              <a:solidFill>
                <a:srgbClr val="C0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6675"/>
            <a:ext cx="8677275" cy="5187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chemeClr val="bg1"/>
                </a:solidFill>
                <a:cs typeface="Times New Roman" pitchFamily="18" charset="0"/>
              </a:rPr>
              <a:t>There are </a:t>
            </a:r>
            <a:r>
              <a:rPr lang="en-GB" sz="2800" u="sng" smtClean="0">
                <a:solidFill>
                  <a:schemeClr val="bg1"/>
                </a:solidFill>
                <a:cs typeface="Times New Roman" pitchFamily="18" charset="0"/>
              </a:rPr>
              <a:t>four</a:t>
            </a:r>
            <a:r>
              <a:rPr lang="en-GB" sz="2800" smtClean="0">
                <a:solidFill>
                  <a:schemeClr val="bg1"/>
                </a:solidFill>
                <a:cs typeface="Times New Roman" pitchFamily="18" charset="0"/>
              </a:rPr>
              <a:t> important muscle proteins 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800" b="1" smtClean="0">
                <a:solidFill>
                  <a:srgbClr val="FFFF00"/>
                </a:solidFill>
                <a:cs typeface="Times New Roman" pitchFamily="18" charset="0"/>
              </a:rPr>
              <a:t>Two contractile proteins </a:t>
            </a:r>
            <a:r>
              <a:rPr lang="en-GB" sz="2800" smtClean="0">
                <a:cs typeface="Times New Roman" pitchFamily="18" charset="0"/>
              </a:rPr>
              <a:t>that slide upon each other during contraction 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GB" sz="2800" smtClean="0">
                <a:cs typeface="Times New Roman" pitchFamily="18" charset="0"/>
              </a:rPr>
              <a:t>Actin</a:t>
            </a:r>
            <a:endParaRPr lang="en-GB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GB" sz="2800" smtClean="0">
                <a:cs typeface="Times New Roman" pitchFamily="18" charset="0"/>
              </a:rPr>
              <a:t>Myosin</a:t>
            </a:r>
            <a:endParaRPr lang="en-GB" sz="280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800" b="1" smtClean="0">
                <a:solidFill>
                  <a:srgbClr val="FFFF00"/>
                </a:solidFill>
                <a:cs typeface="Times New Roman" pitchFamily="18" charset="0"/>
              </a:rPr>
              <a:t>Two regulatory proteins :</a:t>
            </a:r>
            <a:r>
              <a:rPr lang="en-GB" sz="2800" b="1" smtClean="0"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GB" sz="2800" smtClean="0">
                <a:cs typeface="Times New Roman" pitchFamily="18" charset="0"/>
              </a:rPr>
              <a:t>Troponin </a:t>
            </a:r>
            <a:r>
              <a:rPr lang="ar-SA" sz="2800" smtClean="0"/>
              <a:t>   </a:t>
            </a:r>
            <a:r>
              <a:rPr lang="en-GB" sz="2800" smtClean="0">
                <a:cs typeface="Times New Roman" pitchFamily="18" charset="0"/>
                <a:sym typeface="Wingdings" pitchFamily="2" charset="2"/>
              </a:rPr>
              <a:t> excitatory to contraction</a:t>
            </a:r>
            <a:endParaRPr lang="en-GB" sz="2800" smtClean="0">
              <a:solidFill>
                <a:srgbClr val="FFFF00"/>
              </a:solidFill>
              <a:cs typeface="Times New Roman" pitchFamily="18" charset="0"/>
              <a:sym typeface="Wingdings" pitchFamily="2" charset="2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en-GB" sz="2800" smtClean="0">
                <a:cs typeface="Times New Roman" pitchFamily="18" charset="0"/>
              </a:rPr>
              <a:t>Tropomyosin </a:t>
            </a:r>
            <a:r>
              <a:rPr lang="ar-SA" sz="2800" smtClean="0"/>
              <a:t> </a:t>
            </a:r>
            <a:r>
              <a:rPr lang="en-GB" sz="2800" smtClean="0">
                <a:cs typeface="Times New Roman" pitchFamily="18" charset="0"/>
                <a:sym typeface="Wingdings" pitchFamily="2" charset="2"/>
              </a:rPr>
              <a:t> inhibitory to contraction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356463"/>
            <a:ext cx="5329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</a:rPr>
              <a:t>Molecular Characteristics  of Contractile Filaments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2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2" cstate="print"/>
          <a:srcRect l="29697" t="15823" r="23711" b="60654"/>
          <a:stretch>
            <a:fillRect/>
          </a:stretch>
        </p:blipFill>
        <p:spPr bwMode="auto">
          <a:xfrm>
            <a:off x="755576" y="2420888"/>
            <a:ext cx="784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427984" y="1556792"/>
            <a:ext cx="2160244" cy="2016224"/>
            <a:chOff x="3929328" y="2150858"/>
            <a:chExt cx="1242141" cy="1512168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929328" y="2150858"/>
              <a:ext cx="2" cy="151216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929331" y="2150858"/>
              <a:ext cx="1242138" cy="1512168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779912" y="34290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solidFill>
                  <a:srgbClr val="000099"/>
                </a:solidFill>
              </a:rPr>
              <a:t>Myosin</a:t>
            </a:r>
            <a:endParaRPr lang="en-GB" sz="28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5010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 smtClean="0">
                <a:solidFill>
                  <a:srgbClr val="000099"/>
                </a:solidFill>
              </a:rPr>
              <a:t>Actin</a:t>
            </a:r>
            <a:endParaRPr lang="en-GB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888</TotalTime>
  <Words>1143</Words>
  <Application>Microsoft Office PowerPoint</Application>
  <PresentationFormat>On-screen Show (4:3)</PresentationFormat>
  <Paragraphs>151</Paragraphs>
  <Slides>30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 Physiology of Skeletal Muscle Contraction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Proteins </vt:lpstr>
      <vt:lpstr>PowerPoint Presentation</vt:lpstr>
      <vt:lpstr>PowerPoint Presentation</vt:lpstr>
      <vt:lpstr>-  Actin is made of globular protein callled G-actin  -  G-actins are attached together to form F-actin strand ( chains )   - Each two strands wind together to form double helix called Actin Filament  - Tropomyosin lies in the groove between the F-actin strands to cover the active sites on actin that bind the head of myosin - Troponin is attached to tropomyosin and to actin  </vt:lpstr>
      <vt:lpstr>PowerPoint Presentation</vt:lpstr>
      <vt:lpstr>Sliding Filament Mechanism</vt:lpstr>
      <vt:lpstr>PowerPoint Presentation</vt:lpstr>
      <vt:lpstr>PowerPoint Presentation</vt:lpstr>
      <vt:lpstr>Role of Calcium  in turning on Cross bridges</vt:lpstr>
      <vt:lpstr>PowerPoint Presentation</vt:lpstr>
      <vt:lpstr>PowerPoint Presentation</vt:lpstr>
      <vt:lpstr>PowerPoint Presentation</vt:lpstr>
      <vt:lpstr>PowerPoint Presentation</vt:lpstr>
      <vt:lpstr>Neuromuscular Junction</vt:lpstr>
      <vt:lpstr>PowerPoint Presentation</vt:lpstr>
      <vt:lpstr>Events of muscle contraction:</vt:lpstr>
      <vt:lpstr>Events of muscle contraction:</vt:lpstr>
      <vt:lpstr>Events of muscle relaxation: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Neuromuscular Junction ( Neuromuscular Synapse )</dc:title>
  <dc:creator>user</dc:creator>
  <cp:lastModifiedBy>DR.MOHAMMAD AL OTABI</cp:lastModifiedBy>
  <cp:revision>237</cp:revision>
  <dcterms:created xsi:type="dcterms:W3CDTF">2007-09-28T09:57:44Z</dcterms:created>
  <dcterms:modified xsi:type="dcterms:W3CDTF">2013-12-09T08:11:52Z</dcterms:modified>
</cp:coreProperties>
</file>