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86" r:id="rId3"/>
    <p:sldId id="287" r:id="rId4"/>
    <p:sldId id="288" r:id="rId5"/>
    <p:sldId id="289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91" r:id="rId14"/>
    <p:sldId id="284" r:id="rId15"/>
    <p:sldId id="292" r:id="rId16"/>
    <p:sldId id="293" r:id="rId17"/>
    <p:sldId id="290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98" autoAdjust="0"/>
  </p:normalViewPr>
  <p:slideViewPr>
    <p:cSldViewPr>
      <p:cViewPr varScale="1">
        <p:scale>
          <a:sx n="75" d="100"/>
          <a:sy n="75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AB54F-86A3-4FD0-9C7D-FCBFE553C3B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4E7FC-37A6-49C8-980B-44813DD00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sult.com/content/default.cfm?ISBN=9781416045748&amp;home=tru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extbook of Medical Physiology 12E home"/>
              </a:rPr>
              <a:t>Guyton &amp; Hall: Textbook of Medical Physiology 12E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E7FC-37A6-49C8-980B-44813DD007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E7FC-37A6-49C8-980B-44813DD007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9FBA75-29DD-46BB-BE93-DB688A5E483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sult.com/content/default.cfm?ISBN=9781416045748&amp;home=tru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entconsult.com/content/default.cfm?ISBN=9781416045748&amp;home=tru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default.cfm?ISBN=9781416045748&amp;home=tru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default.cfm?ISBN=9781416045748&amp;home=tr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sult.com/content/default.cfm?ISBN=9781416045748&amp;home=t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default.cfm?ISBN=9781416045748&amp;home=tr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10268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76400"/>
            <a:ext cx="5867400" cy="25146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27432" algn="ctr">
              <a:spcBef>
                <a:spcPts val="600"/>
              </a:spcBef>
              <a:buSzPct val="80000"/>
              <a:defRPr/>
            </a:pP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Collage of medicine</a:t>
            </a:r>
          </a:p>
          <a:p>
            <a:pPr marL="27432" algn="ctr">
              <a:spcBef>
                <a:spcPts val="600"/>
              </a:spcBef>
              <a:buSzPct val="80000"/>
              <a:defRPr/>
            </a:pP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Physiology Dep. </a:t>
            </a:r>
            <a:endParaRPr lang="en-GB" sz="2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algn="ctr">
              <a:spcBef>
                <a:spcPts val="600"/>
              </a:spcBef>
              <a:buSzPct val="80000"/>
              <a:defRPr/>
            </a:pP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DR </a:t>
            </a:r>
            <a:r>
              <a:rPr lang="en-GB" sz="24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Abdulrahman</a:t>
            </a: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Alhowikan</a:t>
            </a:r>
            <a:endParaRPr lang="en-GB" sz="2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algn="ctr">
              <a:spcBef>
                <a:spcPts val="600"/>
              </a:spcBef>
              <a:buSzPct val="80000"/>
              <a:defRPr/>
            </a:pPr>
            <a:endParaRPr lang="en-GB" sz="2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algn="ctr">
              <a:spcBef>
                <a:spcPts val="600"/>
              </a:spcBef>
              <a:buSzPct val="80000"/>
              <a:defRPr/>
            </a:pPr>
            <a:endParaRPr lang="en-GB" sz="24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7619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Muscle adaptation to exercise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below study Vo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Max</a:t>
            </a:r>
            <a:r>
              <a:rPr lang="en-US" dirty="0" smtClean="0"/>
              <a:t> </a:t>
            </a:r>
            <a:r>
              <a:rPr lang="en-US" dirty="0" smtClean="0"/>
              <a:t>increased only about 10 percent by training, </a:t>
            </a:r>
            <a:r>
              <a:rPr lang="en-US" dirty="0" smtClean="0">
                <a:solidFill>
                  <a:srgbClr val="C00000"/>
                </a:solidFill>
              </a:rPr>
              <a:t>Moreover </a:t>
            </a:r>
            <a:r>
              <a:rPr lang="en-US" dirty="0" smtClean="0">
                <a:solidFill>
                  <a:srgbClr val="C00000"/>
                </a:solidFill>
              </a:rPr>
              <a:t>other factors !!!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Chest sizes in relation to body size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 Increase respiratory muscles 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 more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information check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5315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Effect of Training on Vo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 Max</a:t>
            </a:r>
            <a:endParaRPr lang="en-US" sz="2800" dirty="0"/>
          </a:p>
        </p:txBody>
      </p:sp>
      <p:pic>
        <p:nvPicPr>
          <p:cNvPr id="5" name="Picture 1" descr="D:\SCContent\9781416045748\graphics\fullsize\S9781416045748-084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3720721" cy="264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0" y="6172200"/>
            <a:ext cx="6858000" cy="461665"/>
          </a:xfrm>
          <a:prstGeom prst="rect">
            <a:avLst/>
          </a:prstGeom>
          <a:solidFill>
            <a:schemeClr val="bg1">
              <a:alpha val="3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200" b="1" dirty="0" smtClean="0"/>
              <a:t>Increase </a:t>
            </a:r>
            <a:r>
              <a:rPr lang="en-US" sz="1200" b="1" dirty="0"/>
              <a:t>in Vo2 Max over a period of 7 to 13 weeks of athletic training. (Redrawn from Fox EL: Sports Physiology. Philadelphia: Saunders College Publishing, 1979.)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2672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hlinkClick r:id="rId3" tooltip="Textbook of Medical Physiology 12E home"/>
              </a:rPr>
              <a:t>Guyton &amp; Hall12E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5727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Work Output, Oxygen Consumption, and Cardiac Output During Exercise</a:t>
            </a:r>
          </a:p>
          <a:p>
            <a:r>
              <a:rPr lang="en-US" sz="1600" dirty="0" smtClean="0"/>
              <a:t>All these are directly related to one another, muscle work output increases oxygen consumption, and increased oxygen consumption in turn dilates the muscle blood vessels, thus increasing venous return and </a:t>
            </a:r>
            <a:r>
              <a:rPr lang="en-US" sz="1600" dirty="0" smtClean="0"/>
              <a:t>cardiac output C.O .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Effect </a:t>
            </a:r>
            <a:r>
              <a:rPr lang="en-US" sz="1600" b="1" dirty="0" smtClean="0">
                <a:solidFill>
                  <a:srgbClr val="C00000"/>
                </a:solidFill>
              </a:rPr>
              <a:t>of Training on Heart Hypertrophy and on Cardiac Output:</a:t>
            </a:r>
          </a:p>
          <a:p>
            <a:r>
              <a:rPr lang="en-US" sz="1600" dirty="0" smtClean="0"/>
              <a:t>Training increase C.O about 40 % greater than untrained persons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</a:t>
            </a:r>
          </a:p>
          <a:p>
            <a:r>
              <a:rPr lang="en-US" sz="1600" dirty="0" smtClean="0"/>
              <a:t>heart chambers of marathoners enlarge about 40 percent in contrast to non trained </a:t>
            </a:r>
          </a:p>
          <a:p>
            <a:r>
              <a:rPr lang="en-US" sz="1600" dirty="0" smtClean="0"/>
              <a:t>Heart size of  marathoner  larger than normal person 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Cardiovascular System in Exercise</a:t>
            </a:r>
            <a:endParaRPr lang="en-US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962400"/>
            <a:ext cx="6934200" cy="236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6600" y="651944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 tooltip="Textbook of Medical Physiology 12E home"/>
              </a:rPr>
              <a:t>Guyton &amp; Hall: Textbook of Medical Physiology 12E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Role of Stroke Volume and Heart Rate in Increasing the Cardiac Output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Cardiovascular System in Exercise cont… </a:t>
            </a:r>
            <a:endParaRPr lang="en-US" sz="2400" dirty="0"/>
          </a:p>
        </p:txBody>
      </p:sp>
      <p:pic>
        <p:nvPicPr>
          <p:cNvPr id="5" name="Picture 2" descr="aim2"/>
          <p:cNvPicPr>
            <a:picLocks noChangeAspect="1" noChangeArrowheads="1"/>
          </p:cNvPicPr>
          <p:nvPr/>
        </p:nvPicPr>
        <p:blipFill>
          <a:blip r:embed="rId2" cstate="print">
            <a:lum bright="2000" contrast="50000"/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solidFill>
            <a:srgbClr val="8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Cardiovascular System in Exercise cont…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The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output </a:t>
            </a:r>
            <a:r>
              <a:rPr lang="en-US" b="1" dirty="0" smtClean="0"/>
              <a:t>increases from its resting level of about 5.5 L/min to 30 L/min. 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The 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 volume</a:t>
            </a:r>
            <a:r>
              <a:rPr lang="en-US" b="1" dirty="0" smtClean="0"/>
              <a:t> increases from 105 to 162 milliliters, an increase of about 50 percent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Whereas the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rate </a:t>
            </a:r>
            <a:r>
              <a:rPr lang="en-US" b="1" dirty="0" smtClean="0"/>
              <a:t>increases from 50 to 185 beats/min, an increase of 270 percent. 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The heart rate increase a greater proportion of the increase in cardiac output than does the increase in stroke volume 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?????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 descr="D:\SCContent\9781416045748\graphics\fullsize\S9781416045748-084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962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76800" y="5334000"/>
            <a:ext cx="4267200" cy="769441"/>
          </a:xfrm>
          <a:prstGeom prst="rect">
            <a:avLst/>
          </a:prstGeom>
          <a:solidFill>
            <a:schemeClr val="bg1">
              <a:alpha val="3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 smtClean="0"/>
              <a:t> </a:t>
            </a:r>
            <a:r>
              <a:rPr lang="en-US" sz="1400" b="1" dirty="0"/>
              <a:t>Approximate stroke volume output and </a:t>
            </a:r>
            <a:r>
              <a:rPr lang="en-US" sz="1400" b="1" dirty="0" smtClean="0"/>
              <a:t>heart </a:t>
            </a:r>
          </a:p>
          <a:p>
            <a:pPr eaLnBrk="0" hangingPunct="0"/>
            <a:r>
              <a:rPr lang="en-US" sz="1400" b="1" dirty="0" smtClean="0"/>
              <a:t>rate </a:t>
            </a:r>
            <a:r>
              <a:rPr lang="en-US" sz="1400" b="1" dirty="0"/>
              <a:t>at different levels </a:t>
            </a:r>
            <a:r>
              <a:rPr lang="en-US" sz="1400" b="1" dirty="0" smtClean="0"/>
              <a:t>of </a:t>
            </a:r>
            <a:r>
              <a:rPr lang="en-US" sz="1400" b="1" dirty="0"/>
              <a:t>cardiac output in a </a:t>
            </a:r>
            <a:endParaRPr lang="en-US" sz="1400" b="1" dirty="0" smtClean="0"/>
          </a:p>
          <a:p>
            <a:pPr eaLnBrk="0" hangingPunct="0"/>
            <a:r>
              <a:rPr lang="en-US" sz="1400" b="1" dirty="0" smtClean="0"/>
              <a:t>marathon </a:t>
            </a:r>
            <a:r>
              <a:rPr lang="en-US" sz="1400" b="1" dirty="0"/>
              <a:t>athlete.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Almost all the energy released by the body's metabolism converted into body heat.</a:t>
            </a:r>
          </a:p>
          <a:p>
            <a:r>
              <a:rPr lang="en-US" dirty="0" smtClean="0"/>
              <a:t> W</a:t>
            </a:r>
            <a:r>
              <a:rPr lang="en-US" dirty="0" smtClean="0"/>
              <a:t>orking muscle </a:t>
            </a:r>
            <a:r>
              <a:rPr lang="en-US" dirty="0" smtClean="0"/>
              <a:t>use </a:t>
            </a:r>
            <a:r>
              <a:rPr lang="en-US" dirty="0" smtClean="0"/>
              <a:t>only 20 - 25 %. </a:t>
            </a:r>
          </a:p>
          <a:p>
            <a:r>
              <a:rPr lang="en-US" dirty="0" smtClean="0"/>
              <a:t>Remainder converted into heat as result of :</a:t>
            </a:r>
          </a:p>
          <a:p>
            <a:r>
              <a:rPr lang="en-US" dirty="0" smtClean="0"/>
              <a:t>(</a:t>
            </a:r>
            <a:r>
              <a:rPr lang="en-US" dirty="0" smtClean="0"/>
              <a:t>1) resistance to the movement of the muscles and </a:t>
            </a:r>
            <a:r>
              <a:rPr lang="en-US" dirty="0" smtClean="0"/>
              <a:t>joints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(2) friction of the blood flowing through the blood vessels, and </a:t>
            </a:r>
          </a:p>
          <a:p>
            <a:r>
              <a:rPr lang="en-US" dirty="0" smtClean="0"/>
              <a:t>(3) muscle contractile converted into heat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happen if sweating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cannot eliminate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????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4800" y="1524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ndalus" pitchFamily="2" charset="-78"/>
              </a:rPr>
              <a:t>Body Heat In Exercise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8006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hlinkClick r:id="rId2" tooltip="Textbook of Medical Physiology 12E home"/>
              </a:rPr>
              <a:t>Guyton &amp; Hall12E</a:t>
            </a:r>
            <a:endParaRPr lang="en-GB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endurance training body temperature rises </a:t>
            </a:r>
            <a:r>
              <a:rPr lang="en-US" dirty="0" smtClean="0">
                <a:solidFill>
                  <a:srgbClr val="FF0000"/>
                </a:solidFill>
              </a:rPr>
              <a:t>98.6° to 102° or 103°F (37° to 40°C)</a:t>
            </a:r>
          </a:p>
          <a:p>
            <a:r>
              <a:rPr lang="en-US" dirty="0" smtClean="0"/>
              <a:t>hot and humid conditions body temperature rise to </a:t>
            </a:r>
            <a:r>
              <a:rPr lang="en-US" dirty="0" smtClean="0">
                <a:solidFill>
                  <a:srgbClr val="FF0000"/>
                </a:solidFill>
              </a:rPr>
              <a:t>106° to 108°F (41° to 42°C)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Consequently, </a:t>
            </a:r>
            <a:r>
              <a:rPr lang="en-US" dirty="0" smtClean="0"/>
              <a:t>temperature destructive tissue cells mainly </a:t>
            </a:r>
            <a:r>
              <a:rPr lang="en-US" b="1" u="sng" dirty="0" smtClean="0">
                <a:solidFill>
                  <a:srgbClr val="00B050"/>
                </a:solidFill>
              </a:rPr>
              <a:t>(brain cells)</a:t>
            </a:r>
            <a:r>
              <a:rPr lang="en-US" dirty="0" smtClean="0"/>
              <a:t>  and symptoms !!! : </a:t>
            </a:r>
          </a:p>
          <a:p>
            <a:r>
              <a:rPr lang="en-US" dirty="0" smtClean="0"/>
              <a:t>Body </a:t>
            </a:r>
            <a:r>
              <a:rPr lang="en-US" dirty="0" smtClean="0">
                <a:solidFill>
                  <a:srgbClr val="C00000"/>
                </a:solidFill>
              </a:rPr>
              <a:t>weakness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exhaustion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headache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dizziness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nausea (disgust)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sweating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confusion</a:t>
            </a:r>
            <a:r>
              <a:rPr lang="en-US" dirty="0" smtClean="0"/>
              <a:t>, uncontrolled  gait, collapse, and unconsciousness. </a:t>
            </a:r>
          </a:p>
          <a:p>
            <a:r>
              <a:rPr lang="en-US" dirty="0" smtClean="0"/>
              <a:t>And may lead to death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2619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Heatstroke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most practical way : </a:t>
            </a:r>
          </a:p>
          <a:p>
            <a:r>
              <a:rPr lang="en-US" dirty="0" smtClean="0"/>
              <a:t>Remove all clothing</a:t>
            </a:r>
          </a:p>
          <a:p>
            <a:r>
              <a:rPr lang="en-US" dirty="0" smtClean="0"/>
              <a:t>Maintain a spray of cool water on all surfaces of the body or continually sponge the body.</a:t>
            </a:r>
          </a:p>
          <a:p>
            <a:r>
              <a:rPr lang="en-US" dirty="0" smtClean="0"/>
              <a:t> Blow air over the body with a fan. </a:t>
            </a:r>
          </a:p>
          <a:p>
            <a:r>
              <a:rPr lang="en-US" dirty="0" smtClean="0"/>
              <a:t>Physicians prefer total immersion of the body in water containing a mush of crushed ice if available.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762000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heatstroke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500563" y="4221163"/>
            <a:ext cx="3960812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solidFill>
                  <a:schemeClr val="accent2"/>
                </a:solidFill>
                <a:latin typeface="Arial" charset="0"/>
              </a:rPr>
              <a:t>Thank you</a:t>
            </a:r>
            <a:r>
              <a:rPr lang="en-GB" sz="4400">
                <a:latin typeface="Arial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0.44427 C 0.37222 -0.2803 0.09878 -0.1161 0.02396 -0.02637 C -0.05087 0.06336 0.15434 0.11054 0.19652 0.09389 C 0.23871 0.07724 0.27951 -0.07817 0.27743 -0.12674 C 0.27534 -0.17531 0.20573 -0.18479 0.1842 -0.19797 C 0.16267 -0.21115 0.16267 -0.20259 0.14861 -0.20537 C 0.13455 -0.20815 0.12014 -0.21346 0.0993 -0.21439 C 0.07847 -0.21531 0.04218 -0.21485 0.02396 -0.21069 C 0.00573 -0.20653 -0.00087 -0.19751 -0.01025 -0.18895 C -0.01962 -0.18039 -0.02622 -0.16814 -0.03212 -0.15958 C -0.03802 -0.15102 -0.04289 -0.14547 -0.04584 -0.13784 C -0.04879 -0.13021 -0.04931 -0.1272 -0.05 -0.11402 C -0.0507 -0.10084 -0.05 -0.07193 -0.05 -0.05944 C -0.05 -0.04695 -0.04983 -0.04256 -0.05 -0.03932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2800" b="1" i="1" dirty="0" smtClean="0">
                <a:latin typeface="Times New Roman" pitchFamily="18" charset="0"/>
              </a:rPr>
              <a:t>Reference book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2800" b="1" i="1" dirty="0" smtClean="0">
                <a:solidFill>
                  <a:srgbClr val="00B050"/>
                </a:solidFill>
                <a:latin typeface="Times New Roman" pitchFamily="18" charset="0"/>
                <a:hlinkClick r:id="rId2" tooltip="Textbook of Medical Physiology 12E home"/>
              </a:rPr>
              <a:t>Guyton &amp; Hall: Textbook of Medical Physiology 12E</a:t>
            </a:r>
            <a:r>
              <a:rPr lang="en-GB" sz="28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6800" y="3276600"/>
            <a:ext cx="73136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GB" sz="9600" b="1" kern="0" dirty="0">
                <a:latin typeface="Kunstler Script" pitchFamily="66" charset="0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b="1" dirty="0" smtClean="0"/>
              <a:t>Strength, power, and endurance of muscles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Effect of athletic training on muscles and muscle performance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Muscle hypertrophy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Fast-twitch and slow-twitch muscle fibers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Respiration in exercise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Oxygen consumption and pulmonary ventilation in exercise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Effect of training on vo</a:t>
            </a:r>
            <a:r>
              <a:rPr lang="en-US" b="1" baseline="-25000" dirty="0" smtClean="0"/>
              <a:t>2</a:t>
            </a:r>
            <a:r>
              <a:rPr lang="en-US" b="1" dirty="0" smtClean="0"/>
              <a:t> max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Cardiovascular system in exercise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Work output, oxygen consumption, and cardiac output during exercise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Effect of training on heart hypertrophy and on cardiac output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Role of stroke volume and heart rate in increasing the cardiac output</a:t>
            </a:r>
            <a:endParaRPr lang="en-GB" b="1" dirty="0" smtClean="0"/>
          </a:p>
          <a:p>
            <a:pPr lvl="0">
              <a:lnSpc>
                <a:spcPct val="120000"/>
              </a:lnSpc>
            </a:pPr>
            <a:r>
              <a:rPr lang="en-US" b="1" dirty="0" smtClean="0"/>
              <a:t>Body heat in exercise  &amp; heatstroke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Strength: R</a:t>
            </a:r>
            <a:r>
              <a:rPr lang="en-GB" dirty="0" smtClean="0"/>
              <a:t>efers to the amount of force a muscle can produce 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GB" dirty="0" smtClean="0"/>
              <a:t>Size of muscles influence by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 maximal contractile force, Normally  3 -4 kg/cm</a:t>
            </a:r>
            <a:r>
              <a:rPr lang="en-GB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/>
              <a:t>a cross-sectional area  150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GB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cause </a:t>
            </a:r>
            <a:r>
              <a:rPr lang="en-GB" sz="2800" dirty="0" smtClean="0"/>
              <a:t> maximal contractile strength of 525 kilograms</a:t>
            </a:r>
          </a:p>
          <a:p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work of muscle </a:t>
            </a:r>
            <a:r>
              <a:rPr lang="en-GB" sz="2800" dirty="0" smtClean="0"/>
              <a:t>= force applied by the muscle X  distance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Strength, Power, And Endurance Of Muscles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42872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 Power :</a:t>
            </a:r>
            <a:r>
              <a:rPr lang="en-GB" sz="2800" dirty="0" smtClean="0"/>
              <a:t> amount of work that the muscle performs in period of time ( kg-m/min)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Strength, Power, And Endurance Of Muscles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7724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44196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hlinkClick r:id="rId3" tooltip="Textbook of Medical Physiology 12E home"/>
              </a:rPr>
              <a:t>Guyton &amp; Hall12E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Endurance: </a:t>
            </a:r>
            <a:r>
              <a:rPr lang="en-GB" sz="2800" dirty="0" smtClean="0"/>
              <a:t>Ability of muscles to sustain repeated contractions against a resistance for period of time.</a:t>
            </a:r>
          </a:p>
          <a:p>
            <a:r>
              <a:rPr lang="en-GB" sz="2800" dirty="0" smtClean="0"/>
              <a:t>depends on glycogen stored in the </a:t>
            </a:r>
            <a:r>
              <a:rPr lang="en-GB" sz="2800" dirty="0" smtClean="0"/>
              <a:t>muscle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endurance: </a:t>
            </a:r>
            <a:r>
              <a:rPr lang="en-US" sz="2800" dirty="0" smtClean="0"/>
              <a:t>is defined as a muscle’s ability to contract and relax repeatedly.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endurance: </a:t>
            </a:r>
            <a:r>
              <a:rPr lang="en-US" sz="2800" dirty="0" smtClean="0"/>
              <a:t>is a muscles ability to remain contracted for a long period</a:t>
            </a:r>
          </a:p>
          <a:p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Strength, Power, And Endurance Of Muscles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Maximal Resistance Training:</a:t>
            </a:r>
          </a:p>
          <a:p>
            <a:r>
              <a:rPr lang="en-US" dirty="0" smtClean="0"/>
              <a:t>6 maximal muscle contractions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sets 3 days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one week   increase in muscle strength, without muscle fatigue.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However !!!!</a:t>
            </a:r>
          </a:p>
          <a:p>
            <a:r>
              <a:rPr lang="en-US" dirty="0" smtClean="0"/>
              <a:t>Muscles function under</a:t>
            </a:r>
          </a:p>
          <a:p>
            <a:pPr>
              <a:buNone/>
            </a:pPr>
            <a:r>
              <a:rPr lang="en-US" dirty="0" smtClean="0"/>
              <a:t> no load   little in strength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Effect of Training on Muscles and Muscle Performance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24384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D:\SCContent\9781416045748\graphics\fullsize\S9781416045748-084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425" y="2743200"/>
            <a:ext cx="391157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33600" y="6185357"/>
            <a:ext cx="7010400" cy="430887"/>
          </a:xfrm>
          <a:prstGeom prst="rect">
            <a:avLst/>
          </a:prstGeom>
          <a:solidFill>
            <a:schemeClr val="bg1">
              <a:alpha val="3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100" b="1" dirty="0" smtClean="0"/>
              <a:t>Approximate </a:t>
            </a:r>
            <a:r>
              <a:rPr lang="en-US" sz="1100" b="1" dirty="0"/>
              <a:t>effect of optimal resistive exercise training on increase in muscle strength over a training period of 10 weeks.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33600" y="4191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training muscles hypertrophied 30- 60 %</a:t>
            </a:r>
          </a:p>
          <a:p>
            <a:r>
              <a:rPr lang="en-US" dirty="0" smtClean="0"/>
              <a:t>Due to    diameter of the muscle fibers ?? </a:t>
            </a:r>
          </a:p>
          <a:p>
            <a:r>
              <a:rPr lang="en-US" dirty="0" smtClean="0"/>
              <a:t>   number of fibers ???? 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hypertrophied muscle: </a:t>
            </a:r>
          </a:p>
          <a:p>
            <a:r>
              <a:rPr lang="en-US" dirty="0" smtClean="0"/>
              <a:t>  myofibrils  </a:t>
            </a:r>
          </a:p>
          <a:p>
            <a:r>
              <a:rPr lang="en-US" dirty="0" smtClean="0"/>
              <a:t> 120 % in mitochondrial </a:t>
            </a:r>
            <a:r>
              <a:rPr lang="en-US" dirty="0" smtClean="0"/>
              <a:t>enzymes</a:t>
            </a:r>
            <a:r>
              <a:rPr lang="en-US" sz="1800" dirty="0" smtClean="0"/>
              <a:t>(</a:t>
            </a:r>
            <a:r>
              <a:rPr lang="en-US" sz="1800" dirty="0" smtClean="0"/>
              <a:t> </a:t>
            </a:r>
            <a:r>
              <a:rPr lang="en-US" sz="1800" dirty="0" err="1" smtClean="0"/>
              <a:t>tricarboxylic</a:t>
            </a:r>
            <a:r>
              <a:rPr lang="en-US" sz="1800" dirty="0" smtClean="0"/>
              <a:t> </a:t>
            </a:r>
            <a:r>
              <a:rPr lang="en-US" sz="1800" dirty="0" smtClean="0"/>
              <a:t>acid)</a:t>
            </a:r>
            <a:endParaRPr lang="en-US" sz="1800" dirty="0" smtClean="0"/>
          </a:p>
          <a:p>
            <a:r>
              <a:rPr lang="en-US" dirty="0" smtClean="0"/>
              <a:t>  ATP and </a:t>
            </a:r>
            <a:r>
              <a:rPr lang="en-US" dirty="0" err="1" smtClean="0"/>
              <a:t>phosphocreatine</a:t>
            </a:r>
            <a:endParaRPr lang="en-US" dirty="0" smtClean="0"/>
          </a:p>
          <a:p>
            <a:r>
              <a:rPr lang="en-US" dirty="0" smtClean="0"/>
              <a:t> 50 %    in stored glycogen</a:t>
            </a:r>
          </a:p>
          <a:p>
            <a:r>
              <a:rPr lang="en-US" dirty="0" smtClean="0"/>
              <a:t>75 -100 %   in stored triglyceride </a:t>
            </a:r>
          </a:p>
          <a:p>
            <a:r>
              <a:rPr lang="en-US" dirty="0" smtClean="0"/>
              <a:t>oxidation rate  45 %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3781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Hypertrophy: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33600" y="1905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0600" y="2286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14400" y="32004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14400" y="35814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14400" y="4114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81200" y="4495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4876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6600" y="5257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fast-twitch fibers: </a:t>
            </a:r>
            <a:r>
              <a:rPr lang="en-US" sz="2600" dirty="0" smtClean="0"/>
              <a:t>forceful and rapid contraction</a:t>
            </a:r>
          </a:p>
          <a:p>
            <a:pPr>
              <a:buNone/>
            </a:pPr>
            <a:r>
              <a:rPr lang="en-US" sz="2600" dirty="0" smtClean="0"/>
              <a:t>E.G </a:t>
            </a:r>
            <a:r>
              <a:rPr lang="en-US" sz="2400" dirty="0" err="1" smtClean="0"/>
              <a:t>gastrocnemius</a:t>
            </a:r>
            <a:r>
              <a:rPr lang="en-US" sz="2400" dirty="0" smtClean="0"/>
              <a:t> muscle</a:t>
            </a:r>
          </a:p>
          <a:p>
            <a:r>
              <a:rPr lang="en-US" sz="2400" b="1" dirty="0" smtClean="0"/>
              <a:t>slow-twitch muscle: </a:t>
            </a:r>
            <a:r>
              <a:rPr lang="en-US" sz="2400" dirty="0" smtClean="0"/>
              <a:t> for prolonged muscle activity</a:t>
            </a:r>
          </a:p>
          <a:p>
            <a:pPr>
              <a:buNone/>
            </a:pPr>
            <a:r>
              <a:rPr lang="en-US" sz="2400" dirty="0" smtClean="0"/>
              <a:t>E.G leg muscle</a:t>
            </a:r>
          </a:p>
          <a:p>
            <a:pPr>
              <a:buNone/>
            </a:pPr>
            <a:r>
              <a:rPr lang="en-US" sz="2400" dirty="0" smtClean="0"/>
              <a:t> </a:t>
            </a:r>
            <a:r>
              <a:rPr lang="en-US" sz="2400" b="1" dirty="0" smtClean="0"/>
              <a:t>fast-twitch fibers </a:t>
            </a:r>
            <a:r>
              <a:rPr lang="en-US" sz="2400" dirty="0" smtClean="0"/>
              <a:t>deliver power seconds to a minute </a:t>
            </a:r>
            <a:r>
              <a:rPr lang="en-US" sz="2400" b="1" dirty="0" smtClean="0"/>
              <a:t>slow-twitch fibers </a:t>
            </a:r>
            <a:r>
              <a:rPr lang="en-US" sz="2400" dirty="0" smtClean="0"/>
              <a:t>provide endurance, prolonged strength of contraction minutes to hours.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!!! differences between </a:t>
            </a:r>
            <a:r>
              <a:rPr lang="en-US" sz="2400" dirty="0" smtClean="0"/>
              <a:t>the fast-twitch and the slow-twitch fibers Read  </a:t>
            </a:r>
            <a:r>
              <a:rPr lang="en-US" sz="1600" dirty="0" smtClean="0">
                <a:hlinkClick r:id="rId2" tooltip="Textbook of Medical Physiology 12E home"/>
              </a:rPr>
              <a:t>Guyton &amp; Hall: Textbook of Medical Physiology 12E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Fast-Twitch and Slow-Twitch Muscle Fibers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9"/>
            <a:ext cx="8153400" cy="88087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Oxygen Consumption VO</a:t>
            </a:r>
            <a:r>
              <a:rPr lang="en-US" sz="1400" b="1" dirty="0" smtClean="0"/>
              <a:t>2</a:t>
            </a:r>
            <a:r>
              <a:rPr lang="en-US" sz="1800" b="1" dirty="0" smtClean="0"/>
              <a:t> and Pulmonary Ventilation VE in Exercise</a:t>
            </a:r>
          </a:p>
          <a:p>
            <a:r>
              <a:rPr lang="en-US" sz="1800" b="1" dirty="0" smtClean="0"/>
              <a:t>VO</a:t>
            </a:r>
            <a:r>
              <a:rPr lang="en-US" sz="1400" b="1" dirty="0" smtClean="0"/>
              <a:t>2  </a:t>
            </a:r>
            <a:r>
              <a:rPr lang="en-US" sz="1800" dirty="0" smtClean="0"/>
              <a:t>at rest is about 250 ml/min , </a:t>
            </a:r>
            <a:r>
              <a:rPr lang="en-US" sz="1800" dirty="0" smtClean="0">
                <a:solidFill>
                  <a:srgbClr val="C00000"/>
                </a:solidFill>
              </a:rPr>
              <a:t>However !!!</a:t>
            </a:r>
            <a:r>
              <a:rPr lang="en-US" sz="1800" dirty="0" smtClean="0"/>
              <a:t> at Maximal efforts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622012"/>
            <a:ext cx="4376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ndalus" pitchFamily="2" charset="-78"/>
              </a:rPr>
              <a:t>Respiration In Exercise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647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SCContent\9781416045748\graphics\fullsize\S9781416045748-084-f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378936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95400" y="6110645"/>
            <a:ext cx="7848600" cy="461665"/>
          </a:xfrm>
          <a:prstGeom prst="rect">
            <a:avLst/>
          </a:prstGeom>
          <a:solidFill>
            <a:schemeClr val="bg1">
              <a:alpha val="3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 dirty="0" smtClean="0"/>
              <a:t>F </a:t>
            </a:r>
            <a:r>
              <a:rPr lang="en-US" sz="1200" b="1" dirty="0"/>
              <a:t>Effect of exercise on oxygen consumption and </a:t>
            </a:r>
            <a:r>
              <a:rPr lang="en-US" sz="1200" b="1" dirty="0" err="1"/>
              <a:t>ventilatory</a:t>
            </a:r>
            <a:r>
              <a:rPr lang="en-US" sz="1200" b="1" dirty="0"/>
              <a:t> rate. (Redrawn from Gray JS: Pulmonary Ventilation and Its Physiological Regulation. Springfield, Ill: Charles C Thomas, 1950.)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19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VO</a:t>
            </a:r>
            <a:r>
              <a:rPr lang="en-US" b="1" dirty="0" smtClean="0"/>
              <a:t>2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V</a:t>
            </a:r>
            <a:r>
              <a:rPr lang="en-US" b="1" dirty="0" smtClean="0"/>
              <a:t>E</a:t>
            </a:r>
            <a:r>
              <a:rPr lang="en-US" sz="2400" b="1" dirty="0" smtClean="0"/>
              <a:t> </a:t>
            </a:r>
            <a:r>
              <a:rPr lang="en-US" sz="2400" dirty="0" smtClean="0"/>
              <a:t>increase about 20-fold between the resting state and maximal intensity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2162</TotalTime>
  <Words>678</Words>
  <Application>Microsoft Office PowerPoint</Application>
  <PresentationFormat>On-screen Show (4:3)</PresentationFormat>
  <Paragraphs>128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 </vt:lpstr>
      <vt:lpstr>Objective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Mohammed</dc:creator>
  <cp:lastModifiedBy>Mohammed</cp:lastModifiedBy>
  <cp:revision>142</cp:revision>
  <dcterms:created xsi:type="dcterms:W3CDTF">2013-09-02T10:24:02Z</dcterms:created>
  <dcterms:modified xsi:type="dcterms:W3CDTF">2013-12-09T06:37:00Z</dcterms:modified>
</cp:coreProperties>
</file>