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1" r:id="rId6"/>
    <p:sldId id="262" r:id="rId7"/>
    <p:sldId id="263" r:id="rId8"/>
    <p:sldId id="277" r:id="rId9"/>
    <p:sldId id="264" r:id="rId10"/>
    <p:sldId id="271" r:id="rId11"/>
    <p:sldId id="272" r:id="rId12"/>
    <p:sldId id="276" r:id="rId13"/>
    <p:sldId id="273"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26" autoAdjust="0"/>
  </p:normalViewPr>
  <p:slideViewPr>
    <p:cSldViewPr>
      <p:cViewPr varScale="1">
        <p:scale>
          <a:sx n="51" d="100"/>
          <a:sy n="51" d="100"/>
        </p:scale>
        <p:origin x="-192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71F4D-1B6F-4212-803E-A5822BA227BA}" type="datetimeFigureOut">
              <a:rPr lang="en-US" smtClean="0"/>
              <a:pPr/>
              <a:t>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0531-E5A7-47BD-B4DA-BC08F1821917}" type="slidenum">
              <a:rPr lang="en-US" smtClean="0"/>
              <a:pPr/>
              <a:t>‹#›</a:t>
            </a:fld>
            <a:endParaRPr lang="en-US"/>
          </a:p>
        </p:txBody>
      </p:sp>
    </p:spTree>
    <p:extLst>
      <p:ext uri="{BB962C8B-B14F-4D97-AF65-F5344CB8AC3E}">
        <p14:creationId xmlns:p14="http://schemas.microsoft.com/office/powerpoint/2010/main" val="99589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3" Type="http://schemas.openxmlformats.org/officeDocument/2006/relationships/hyperlink" Target="http://utdol.com/online/content/topic.do?topicKey=pulm_inf/9274" TargetMode="External"/><Relationship Id="rId18" Type="http://schemas.openxmlformats.org/officeDocument/2006/relationships/hyperlink" Target="http://utdol.com/online/content/abstract.do?topicKey=pedi_id/21866&amp;refNum=13,14" TargetMode="External"/><Relationship Id="rId26" Type="http://schemas.openxmlformats.org/officeDocument/2006/relationships/hyperlink" Target="http://utdol.com/online/content/abstract.do?topicKey=pedi_id/21866&amp;refNum=18" TargetMode="External"/><Relationship Id="rId39" Type="http://schemas.openxmlformats.org/officeDocument/2006/relationships/hyperlink" Target="http://utdol.com/online/content/topic.do?topicKey=drugalle/2070" TargetMode="External"/><Relationship Id="rId21" Type="http://schemas.openxmlformats.org/officeDocument/2006/relationships/hyperlink" Target="http://utdol.com/online/content/topic.do?topicKey=ped_drug/12245&amp;drug=true" TargetMode="External"/><Relationship Id="rId34" Type="http://schemas.openxmlformats.org/officeDocument/2006/relationships/hyperlink" Target="http://utdol.com/online/content/topic.do?topicKey=ped_drug/35228&amp;drug=true" TargetMode="External"/><Relationship Id="rId42" Type="http://schemas.openxmlformats.org/officeDocument/2006/relationships/hyperlink" Target="http://utdol.com/online/content/abstract.do?topicKey=pedi_id/21866&amp;refNum=12,25" TargetMode="External"/><Relationship Id="rId47" Type="http://schemas.openxmlformats.org/officeDocument/2006/relationships/hyperlink" Target="http://utdol.com/online/content/abstract.do?topicKey=pedi_id/21866&amp;refNum=18,27" TargetMode="External"/><Relationship Id="rId50" Type="http://schemas.openxmlformats.org/officeDocument/2006/relationships/hyperlink" Target="http://utdol.com/online/content/abstract.do?topicKey=pedi_id/21866&amp;refNum=28" TargetMode="External"/><Relationship Id="rId55" Type="http://schemas.openxmlformats.org/officeDocument/2006/relationships/hyperlink" Target="http://utdol.com/online/content/topic.do?topicKey=ped_drug/25663&amp;drug=true" TargetMode="External"/><Relationship Id="rId7" Type="http://schemas.openxmlformats.org/officeDocument/2006/relationships/hyperlink" Target="http://utdol.com/online/content/abstract.do?topicKey=pedi_id/21866&amp;refNum=4" TargetMode="External"/><Relationship Id="rId12" Type="http://schemas.openxmlformats.org/officeDocument/2006/relationships/hyperlink" Target="http://utdol.com/online/content/abstract.do?topicKey=pedi_id/21866&amp;refNum=10,11" TargetMode="External"/><Relationship Id="rId17" Type="http://schemas.openxmlformats.org/officeDocument/2006/relationships/hyperlink" Target="http://utdol.com/online/content/image.do?imageKey=pedi_pix/manage23.htm&amp;title=Management%20of%20sinusitis%20child" TargetMode="External"/><Relationship Id="rId25" Type="http://schemas.openxmlformats.org/officeDocument/2006/relationships/hyperlink" Target="http://utdol.com/online/content/abstract.do?topicKey=pedi_id/21866&amp;refNum=17" TargetMode="External"/><Relationship Id="rId33" Type="http://schemas.openxmlformats.org/officeDocument/2006/relationships/hyperlink" Target="http://utdol.com/online/content/topic.do?topicKey=ped_drug/34299&amp;drug=true" TargetMode="External"/><Relationship Id="rId38" Type="http://schemas.openxmlformats.org/officeDocument/2006/relationships/hyperlink" Target="http://utdol.com/online/content/topic.do?topicKey=ped_drug/43438&amp;drug=true" TargetMode="External"/><Relationship Id="rId46" Type="http://schemas.openxmlformats.org/officeDocument/2006/relationships/hyperlink" Target="http://utdol.com/online/content/topic.do?topicKey=ped_drug/116028&amp;drug=true" TargetMode="External"/><Relationship Id="rId59" Type="http://schemas.openxmlformats.org/officeDocument/2006/relationships/hyperlink" Target="http://utdol.com/online/content/image.do?imageKey=requ_pix/grade_2b.htm&amp;title=Grade%202B" TargetMode="External"/><Relationship Id="rId2" Type="http://schemas.openxmlformats.org/officeDocument/2006/relationships/slide" Target="../slides/slide10.xml"/><Relationship Id="rId16" Type="http://schemas.openxmlformats.org/officeDocument/2006/relationships/hyperlink" Target="http://utdol.com/online/content/abstract.do?topicKey=pedi_id/21866&amp;refNum=3" TargetMode="External"/><Relationship Id="rId20" Type="http://schemas.openxmlformats.org/officeDocument/2006/relationships/hyperlink" Target="http://utdol.com/online/content/abstract.do?topicKey=pedi_id/21866&amp;refNum=4,13" TargetMode="External"/><Relationship Id="rId29" Type="http://schemas.openxmlformats.org/officeDocument/2006/relationships/hyperlink" Target="http://utdol.com/online/content/abstract.do?topicKey=pedi_id/21866&amp;refNum=12,23" TargetMode="External"/><Relationship Id="rId41" Type="http://schemas.openxmlformats.org/officeDocument/2006/relationships/hyperlink" Target="http://utdol.com/online/content/topic.do?topicKey=ped_drug/33434&amp;drug=true" TargetMode="External"/><Relationship Id="rId54" Type="http://schemas.openxmlformats.org/officeDocument/2006/relationships/hyperlink" Target="http://utdol.com/online/content/abstract.do?topicKey=pedi_id/21866&amp;refNum=33" TargetMode="External"/><Relationship Id="rId1" Type="http://schemas.openxmlformats.org/officeDocument/2006/relationships/notesMaster" Target="../notesMasters/notesMaster1.xml"/><Relationship Id="rId6" Type="http://schemas.openxmlformats.org/officeDocument/2006/relationships/hyperlink" Target="http://utdol.com/online/content/abstract.do?topicKey=pedi_id/21866&amp;refNum=1-3" TargetMode="External"/><Relationship Id="rId11" Type="http://schemas.openxmlformats.org/officeDocument/2006/relationships/hyperlink" Target="http://utdol.com/online/content/abstract.do?topicKey=pedi_id/21866&amp;refNum=9" TargetMode="External"/><Relationship Id="rId24" Type="http://schemas.openxmlformats.org/officeDocument/2006/relationships/hyperlink" Target="http://utdol.com/online/content/abstract.do?topicKey=pedi_id/21866&amp;refNum=12,14,16" TargetMode="External"/><Relationship Id="rId32" Type="http://schemas.openxmlformats.org/officeDocument/2006/relationships/hyperlink" Target="http://utdol.com/online/content/topic.do?topicKey=ped_drug/35355&amp;drug=true" TargetMode="External"/><Relationship Id="rId37" Type="http://schemas.openxmlformats.org/officeDocument/2006/relationships/hyperlink" Target="http://utdol.com/online/content/topic.do?topicKey=ped_drug/19475&amp;drug=true" TargetMode="External"/><Relationship Id="rId40" Type="http://schemas.openxmlformats.org/officeDocument/2006/relationships/hyperlink" Target="http://utdol.com/online/content/topic.do?topicKey=drugalle/9961" TargetMode="External"/><Relationship Id="rId45" Type="http://schemas.openxmlformats.org/officeDocument/2006/relationships/hyperlink" Target="http://utdol.com/online/content/topic.do?topicKey=ped_drug/180296&amp;drug=true" TargetMode="External"/><Relationship Id="rId53" Type="http://schemas.openxmlformats.org/officeDocument/2006/relationships/hyperlink" Target="http://utdol.com/online/content/abstract.do?topicKey=pedi_id/21866&amp;refNum=32" TargetMode="External"/><Relationship Id="rId58" Type="http://schemas.openxmlformats.org/officeDocument/2006/relationships/hyperlink" Target="http://utdol.com/online/content/image.do?imageKey=requ_pix/grade_2c.htm&amp;title=Grade%202C" TargetMode="External"/><Relationship Id="rId5" Type="http://schemas.openxmlformats.org/officeDocument/2006/relationships/hyperlink" Target="http://utdol.com/online/content/topic.do?topicKey=pc_id/5943" TargetMode="External"/><Relationship Id="rId15" Type="http://schemas.openxmlformats.org/officeDocument/2006/relationships/hyperlink" Target="http://utdol.com/online/content/abstract.do?topicKey=pedi_id/21866&amp;refNum=12" TargetMode="External"/><Relationship Id="rId23" Type="http://schemas.openxmlformats.org/officeDocument/2006/relationships/hyperlink" Target="http://utdol.com/online/content/abstract.do?topicKey=pedi_id/21866&amp;refNum=13" TargetMode="External"/><Relationship Id="rId28" Type="http://schemas.openxmlformats.org/officeDocument/2006/relationships/hyperlink" Target="http://utdol.com/online/content/abstract.do?topicKey=pedi_id/21866&amp;refNum=20-22" TargetMode="External"/><Relationship Id="rId36" Type="http://schemas.openxmlformats.org/officeDocument/2006/relationships/hyperlink" Target="http://utdol.com/online/content/topic.do?topicKey=ped_drug/42962&amp;drug=true" TargetMode="External"/><Relationship Id="rId49" Type="http://schemas.openxmlformats.org/officeDocument/2006/relationships/hyperlink" Target="http://utdol.com/online/content/abstract.do?topicKey=pedi_id/21866&amp;refNum=29,30" TargetMode="External"/><Relationship Id="rId57" Type="http://schemas.openxmlformats.org/officeDocument/2006/relationships/hyperlink" Target="http://utdol.com/online/content/image.do?imageKey=requ_pix/grade_2a.htm&amp;title=Grade%202A" TargetMode="External"/><Relationship Id="rId10" Type="http://schemas.openxmlformats.org/officeDocument/2006/relationships/hyperlink" Target="http://utdol.com/online/content/topic.do?topicKey=ped_drug/197274&amp;drug=true" TargetMode="External"/><Relationship Id="rId19" Type="http://schemas.openxmlformats.org/officeDocument/2006/relationships/hyperlink" Target="http://utdol.com/online/content/abstract.do?topicKey=pedi_id/21866&amp;refNum=1,15" TargetMode="External"/><Relationship Id="rId31" Type="http://schemas.openxmlformats.org/officeDocument/2006/relationships/hyperlink" Target="http://utdol.com/online/content/topic.do?topicKey=ped_drug/32129&amp;drug=true" TargetMode="External"/><Relationship Id="rId44" Type="http://schemas.openxmlformats.org/officeDocument/2006/relationships/hyperlink" Target="http://utdol.com/online/content/topic.do?topicKey=ped_immu/2147" TargetMode="External"/><Relationship Id="rId52" Type="http://schemas.openxmlformats.org/officeDocument/2006/relationships/hyperlink" Target="http://utdol.com/online/content/abstract.do?topicKey=pedi_id/21866&amp;refNum=31" TargetMode="External"/><Relationship Id="rId4" Type="http://schemas.openxmlformats.org/officeDocument/2006/relationships/hyperlink" Target="http://utdol.com/online/content/topic.do?topicKey=pedi_id/9303" TargetMode="External"/><Relationship Id="rId9" Type="http://schemas.openxmlformats.org/officeDocument/2006/relationships/hyperlink" Target="http://utdol.com/online/content/abstract.do?topicKey=pedi_id/21866&amp;refNum=7,8" TargetMode="External"/><Relationship Id="rId14" Type="http://schemas.openxmlformats.org/officeDocument/2006/relationships/hyperlink" Target="http://utdol.com/online/content/topic.do?topicKey=pedi_id/2870" TargetMode="External"/><Relationship Id="rId22" Type="http://schemas.openxmlformats.org/officeDocument/2006/relationships/hyperlink" Target="http://utdol.com/online/content/topic.do?topicKey=drug_a_k/15929&amp;drug=true" TargetMode="External"/><Relationship Id="rId27" Type="http://schemas.openxmlformats.org/officeDocument/2006/relationships/hyperlink" Target="http://utdol.com/online/content/abstract.do?topicKey=pedi_id/21866&amp;refNum=12,19" TargetMode="External"/><Relationship Id="rId30" Type="http://schemas.openxmlformats.org/officeDocument/2006/relationships/hyperlink" Target="http://utdol.com/online/content/abstract.do?topicKey=pedi_id/21866&amp;refNum=24" TargetMode="External"/><Relationship Id="rId35" Type="http://schemas.openxmlformats.org/officeDocument/2006/relationships/hyperlink" Target="http://utdol.com/online/content/image.do?imageKey=pulm_pix/types_20.htm&amp;title=Types%20of%20allergic%20reactions" TargetMode="External"/><Relationship Id="rId43" Type="http://schemas.openxmlformats.org/officeDocument/2006/relationships/hyperlink" Target="http://utdol.com/online/content/abstract.do?topicKey=pedi_id/21866&amp;refNum=26" TargetMode="External"/><Relationship Id="rId48" Type="http://schemas.openxmlformats.org/officeDocument/2006/relationships/hyperlink" Target="http://utdol.com/online/content/abstract.do?topicKey=pedi_id/21866&amp;refNum=12,28,29" TargetMode="External"/><Relationship Id="rId56" Type="http://schemas.openxmlformats.org/officeDocument/2006/relationships/hyperlink" Target="http://utdol.com/online/content/abstract.do?topicKey=pedi_id/21866&amp;refNum=34" TargetMode="External"/><Relationship Id="rId8" Type="http://schemas.openxmlformats.org/officeDocument/2006/relationships/hyperlink" Target="http://utdol.com/online/content/abstract.do?topicKey=pedi_id/21866&amp;refNum=5,6" TargetMode="External"/><Relationship Id="rId51" Type="http://schemas.openxmlformats.org/officeDocument/2006/relationships/hyperlink" Target="http://utdol.com/online/content/abstract.do?topicKey=pedi_id/21866&amp;refNum=12,28" TargetMode="External"/><Relationship Id="rId3" Type="http://schemas.openxmlformats.org/officeDocument/2006/relationships/hyperlink" Target="http://utdol.com/online/content/author.do?topicKey=pedi_id/2186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utdol.com/online/content/image.do?imageKey=pedi_pix/retrop6.htm&amp;title=Retropharyngeal%20space%20anat" TargetMode="External"/><Relationship Id="rId18" Type="http://schemas.openxmlformats.org/officeDocument/2006/relationships/hyperlink" Target="http://utdol.com/online/content/abstract.do?topicKey=head_inf/5112&amp;refNum=5" TargetMode="External"/><Relationship Id="rId26" Type="http://schemas.openxmlformats.org/officeDocument/2006/relationships/hyperlink" Target="http://utdol.com/online/content/abstract.do?topicKey=head_inf/5112&amp;refNum=12" TargetMode="External"/><Relationship Id="rId39" Type="http://schemas.openxmlformats.org/officeDocument/2006/relationships/hyperlink" Target="http://utdol.com/online/content/abstract.do?topicKey=head_inf/5112&amp;refNum=20" TargetMode="External"/><Relationship Id="rId21" Type="http://schemas.openxmlformats.org/officeDocument/2006/relationships/hyperlink" Target="http://utdol.com/online/content/abstract.do?topicKey=head_inf/5112&amp;refNum=9" TargetMode="External"/><Relationship Id="rId34" Type="http://schemas.openxmlformats.org/officeDocument/2006/relationships/hyperlink" Target="http://utdol.com/online/content/abstract.do?topicKey=head_inf/5112&amp;refNum=16" TargetMode="External"/><Relationship Id="rId42" Type="http://schemas.openxmlformats.org/officeDocument/2006/relationships/hyperlink" Target="http://utdol.com/online/content/topic.do?topicKey=ad_proc/5177" TargetMode="External"/><Relationship Id="rId47" Type="http://schemas.openxmlformats.org/officeDocument/2006/relationships/hyperlink" Target="http://utdol.com/online/content/topic.do?topicKey=drug_l_z/201750&amp;drug=true" TargetMode="External"/><Relationship Id="rId50" Type="http://schemas.openxmlformats.org/officeDocument/2006/relationships/hyperlink" Target="http://utdol.com/online/content/topic.do?topicKey=endocard/11209" TargetMode="External"/><Relationship Id="rId55" Type="http://schemas.openxmlformats.org/officeDocument/2006/relationships/hyperlink" Target="http://utdol.com/online/content/abstract.do?topicKey=head_inf/5112&amp;refNum=27" TargetMode="External"/><Relationship Id="rId63" Type="http://schemas.openxmlformats.org/officeDocument/2006/relationships/hyperlink" Target="http://utdol.com/online/content/topic.do?topicKey=drug_a_k/148628&amp;drug=true" TargetMode="External"/><Relationship Id="rId68" Type="http://schemas.openxmlformats.org/officeDocument/2006/relationships/hyperlink" Target="http://utdol.com/online/content/topic.do?topicKey=drug_l_z/276898&amp;drug=true" TargetMode="External"/><Relationship Id="rId7" Type="http://schemas.openxmlformats.org/officeDocument/2006/relationships/hyperlink" Target="http://utdol.com/online/content/topic.do?topicKey=pc_id/5943" TargetMode="External"/><Relationship Id="rId2" Type="http://schemas.openxmlformats.org/officeDocument/2006/relationships/slide" Target="../slides/slide13.xml"/><Relationship Id="rId16" Type="http://schemas.openxmlformats.org/officeDocument/2006/relationships/hyperlink" Target="http://utdol.com/online/content/image.do?imageKey=id_pix/deep_cer.htm&amp;title=Deep%20cervical%20infx%20extension" TargetMode="External"/><Relationship Id="rId29" Type="http://schemas.openxmlformats.org/officeDocument/2006/relationships/hyperlink" Target="http://utdol.com/online/content/topic.do?topicKey=drug_l_z/166085&amp;drug=true" TargetMode="External"/><Relationship Id="rId1" Type="http://schemas.openxmlformats.org/officeDocument/2006/relationships/notesMaster" Target="../notesMasters/notesMaster1.xml"/><Relationship Id="rId6" Type="http://schemas.openxmlformats.org/officeDocument/2006/relationships/hyperlink" Target="http://utdol.com/online/content/topic.do?topicKey=pedi_id/2870" TargetMode="External"/><Relationship Id="rId11" Type="http://schemas.openxmlformats.org/officeDocument/2006/relationships/hyperlink" Target="http://utdol.com/online/content/image.do?imageKey=id_pix/paraphar.htm&amp;title=Parapharyngeal%20space" TargetMode="External"/><Relationship Id="rId24" Type="http://schemas.openxmlformats.org/officeDocument/2006/relationships/hyperlink" Target="http://utdol.com/online/content/topic.do?topicKey=pedi_id/33265" TargetMode="External"/><Relationship Id="rId32" Type="http://schemas.openxmlformats.org/officeDocument/2006/relationships/hyperlink" Target="http://utdol.com/online/content/abstract.do?topicKey=head_inf/5112&amp;refNum=14" TargetMode="External"/><Relationship Id="rId37" Type="http://schemas.openxmlformats.org/officeDocument/2006/relationships/hyperlink" Target="http://utdol.com/online/content/abstract.do?topicKey=head_inf/5112&amp;refNum=19,20" TargetMode="External"/><Relationship Id="rId40" Type="http://schemas.openxmlformats.org/officeDocument/2006/relationships/hyperlink" Target="http://utdol.com/online/content/abstract.do?topicKey=head_inf/5112&amp;refNum=22" TargetMode="External"/><Relationship Id="rId45" Type="http://schemas.openxmlformats.org/officeDocument/2006/relationships/hyperlink" Target="http://utdol.com/online/content/topic.do?topicKey=drug_l_z/157542&amp;drug=true" TargetMode="External"/><Relationship Id="rId53" Type="http://schemas.openxmlformats.org/officeDocument/2006/relationships/hyperlink" Target="http://utdol.com/online/content/abstract.do?topicKey=head_inf/5112&amp;refNum=30" TargetMode="External"/><Relationship Id="rId58" Type="http://schemas.openxmlformats.org/officeDocument/2006/relationships/hyperlink" Target="http://utdol.com/online/content/image.do?imageKey=id_pix/retropha.htm&amp;title=Retropharyngeal%20abscess%20xray" TargetMode="External"/><Relationship Id="rId66" Type="http://schemas.openxmlformats.org/officeDocument/2006/relationships/hyperlink" Target="http://utdol.com/online/content/topic.do?topicKey=drug_a_k/48381&amp;drug=true" TargetMode="External"/><Relationship Id="rId5" Type="http://schemas.openxmlformats.org/officeDocument/2006/relationships/hyperlink" Target="http://utdol.com/online/content/topic.do?topicKey=head_inf/6441" TargetMode="External"/><Relationship Id="rId15" Type="http://schemas.openxmlformats.org/officeDocument/2006/relationships/hyperlink" Target="http://utdol.com/online/content/abstract.do?topicKey=head_inf/5112&amp;refNum=3,4" TargetMode="External"/><Relationship Id="rId23" Type="http://schemas.openxmlformats.org/officeDocument/2006/relationships/hyperlink" Target="http://utdol.com/online/content/topic.do?topicKey=upp_resp/4610" TargetMode="External"/><Relationship Id="rId28" Type="http://schemas.openxmlformats.org/officeDocument/2006/relationships/hyperlink" Target="http://utdol.com/online/content/topic.do?topicKey=drug_l_z/193985&amp;drug=true" TargetMode="External"/><Relationship Id="rId36" Type="http://schemas.openxmlformats.org/officeDocument/2006/relationships/hyperlink" Target="http://utdol.com/online/content/abstract.do?topicKey=head_inf/5112&amp;refNum=18" TargetMode="External"/><Relationship Id="rId49" Type="http://schemas.openxmlformats.org/officeDocument/2006/relationships/hyperlink" Target="http://utdol.com/online/content/abstract.do?topicKey=head_inf/5112&amp;refNum=25" TargetMode="External"/><Relationship Id="rId57" Type="http://schemas.openxmlformats.org/officeDocument/2006/relationships/hyperlink" Target="http://utdol.com/online/content/abstract.do?topicKey=head_inf/5112&amp;refNum=31" TargetMode="External"/><Relationship Id="rId61" Type="http://schemas.openxmlformats.org/officeDocument/2006/relationships/hyperlink" Target="http://utdol.com/online/content/abstract.do?topicKey=head_inf/5112&amp;refNum=35" TargetMode="External"/><Relationship Id="rId10" Type="http://schemas.openxmlformats.org/officeDocument/2006/relationships/hyperlink" Target="http://utdol.com/online/content/image.do?imageKey=id_pix/submandi.htm&amp;title=Submandibular%20space" TargetMode="External"/><Relationship Id="rId19" Type="http://schemas.openxmlformats.org/officeDocument/2006/relationships/hyperlink" Target="http://utdol.com/online/content/abstract.do?topicKey=head_inf/5112&amp;refNum=6" TargetMode="External"/><Relationship Id="rId31" Type="http://schemas.openxmlformats.org/officeDocument/2006/relationships/hyperlink" Target="http://utdol.com/online/content/abstract.do?topicKey=head_inf/5112&amp;refNum=13" TargetMode="External"/><Relationship Id="rId44" Type="http://schemas.openxmlformats.org/officeDocument/2006/relationships/hyperlink" Target="http://utdol.com/online/content/topic.do?topicKey=drug_a_k/49468&amp;drug=true" TargetMode="External"/><Relationship Id="rId52" Type="http://schemas.openxmlformats.org/officeDocument/2006/relationships/hyperlink" Target="http://utdol.com/online/content/abstract.do?topicKey=head_inf/5112&amp;refNum=27-29" TargetMode="External"/><Relationship Id="rId60" Type="http://schemas.openxmlformats.org/officeDocument/2006/relationships/hyperlink" Target="http://utdol.com/online/content/abstract.do?topicKey=head_inf/5112&amp;refNum=34" TargetMode="External"/><Relationship Id="rId65" Type="http://schemas.openxmlformats.org/officeDocument/2006/relationships/hyperlink" Target="http://utdol.com/online/content/image.do?imageKey=id_pix/periphar.htm&amp;title=Peripharyngeal%20infections%20Rx" TargetMode="External"/><Relationship Id="rId4" Type="http://schemas.openxmlformats.org/officeDocument/2006/relationships/hyperlink" Target="http://utdol.com/online/content/abstract.do?topicKey=head_inf/5112&amp;refNum=1" TargetMode="External"/><Relationship Id="rId9" Type="http://schemas.openxmlformats.org/officeDocument/2006/relationships/hyperlink" Target="http://utdol.com/online/content/abstract.do?topicKey=head_inf/5112&amp;refNum=2" TargetMode="External"/><Relationship Id="rId14" Type="http://schemas.openxmlformats.org/officeDocument/2006/relationships/hyperlink" Target="http://utdol.com/online/content/image.do?imageKey=id_pix/head_and.htm&amp;title=Head%20and%20neck%20lymph%20nodes" TargetMode="External"/><Relationship Id="rId22" Type="http://schemas.openxmlformats.org/officeDocument/2006/relationships/hyperlink" Target="http://utdol.com/online/content/abstract.do?topicKey=head_inf/5112&amp;refNum=10,11" TargetMode="External"/><Relationship Id="rId27" Type="http://schemas.openxmlformats.org/officeDocument/2006/relationships/hyperlink" Target="http://utdol.com/online/content/topic.do?topicKey=drug_a_k/17535&amp;drug=true" TargetMode="External"/><Relationship Id="rId30" Type="http://schemas.openxmlformats.org/officeDocument/2006/relationships/hyperlink" Target="http://utdol.com/online/content/topic.do?topicKey=drug_a_k/60665&amp;drug=true" TargetMode="External"/><Relationship Id="rId35" Type="http://schemas.openxmlformats.org/officeDocument/2006/relationships/hyperlink" Target="http://utdol.com/online/content/abstract.do?topicKey=head_inf/5112&amp;refNum=17,18" TargetMode="External"/><Relationship Id="rId43" Type="http://schemas.openxmlformats.org/officeDocument/2006/relationships/hyperlink" Target="http://utdol.com/online/content/topic.do?topicKey=drug_a_k/47671&amp;drug=true" TargetMode="External"/><Relationship Id="rId48" Type="http://schemas.openxmlformats.org/officeDocument/2006/relationships/hyperlink" Target="http://utdol.com/online/content/abstract.do?topicKey=head_inf/5112&amp;refNum=24" TargetMode="External"/><Relationship Id="rId56" Type="http://schemas.openxmlformats.org/officeDocument/2006/relationships/hyperlink" Target="http://utdol.com/online/content/topic.do?topicKey=pedi_id/20104" TargetMode="External"/><Relationship Id="rId64" Type="http://schemas.openxmlformats.org/officeDocument/2006/relationships/hyperlink" Target="http://utdol.com/online/content/abstract.do?topicKey=head_inf/5112&amp;refNum=38" TargetMode="External"/><Relationship Id="rId69" Type="http://schemas.openxmlformats.org/officeDocument/2006/relationships/hyperlink" Target="http://utdol.com/online/content/topic.do?topicKey=drug_a_k/58636&amp;drug=true" TargetMode="External"/><Relationship Id="rId8" Type="http://schemas.openxmlformats.org/officeDocument/2006/relationships/hyperlink" Target="http://utdol.com/online/content/image.do?imageKey=id_pix/cervic8.htm&amp;title=Cervical%20fascial%20spaces" TargetMode="External"/><Relationship Id="rId51" Type="http://schemas.openxmlformats.org/officeDocument/2006/relationships/hyperlink" Target="http://utdol.com/online/content/abstract.do?topicKey=head_inf/5112&amp;refNum=1,26" TargetMode="External"/><Relationship Id="rId3" Type="http://schemas.openxmlformats.org/officeDocument/2006/relationships/hyperlink" Target="http://utdol.com/online/content/author.do?topicKey=head_inf/5112" TargetMode="External"/><Relationship Id="rId12" Type="http://schemas.openxmlformats.org/officeDocument/2006/relationships/hyperlink" Target="http://utdol.com/online/content/topic.do?topicKey=head_inf/6211" TargetMode="External"/><Relationship Id="rId17" Type="http://schemas.openxmlformats.org/officeDocument/2006/relationships/hyperlink" Target="http://utdol.com/online/content/image.do?imageKey=id_pix/colonizi.htm&amp;title=Colonizing%20flora%20head%20and%20neck" TargetMode="External"/><Relationship Id="rId25" Type="http://schemas.openxmlformats.org/officeDocument/2006/relationships/hyperlink" Target="http://utdol.com/online/content/image.do?imageKey=id_pix/peritons.htm&amp;title=Peritonsillar%20abscess" TargetMode="External"/><Relationship Id="rId33" Type="http://schemas.openxmlformats.org/officeDocument/2006/relationships/hyperlink" Target="http://utdol.com/online/content/abstract.do?topicKey=head_inf/5112&amp;refNum=15" TargetMode="External"/><Relationship Id="rId38" Type="http://schemas.openxmlformats.org/officeDocument/2006/relationships/hyperlink" Target="http://utdol.com/online/content/abstract.do?topicKey=head_inf/5112&amp;refNum=17,21" TargetMode="External"/><Relationship Id="rId46" Type="http://schemas.openxmlformats.org/officeDocument/2006/relationships/hyperlink" Target="http://utdol.com/online/content/topic.do?topicKey=drug_l_z/262548&amp;drug=true" TargetMode="External"/><Relationship Id="rId59" Type="http://schemas.openxmlformats.org/officeDocument/2006/relationships/hyperlink" Target="http://utdol.com/online/content/abstract.do?topicKey=head_inf/5112&amp;refNum=32,33" TargetMode="External"/><Relationship Id="rId67" Type="http://schemas.openxmlformats.org/officeDocument/2006/relationships/hyperlink" Target="http://utdol.com/online/content/topic.do?topicKey=drug_l_z/174100&amp;drug=true" TargetMode="External"/><Relationship Id="rId20" Type="http://schemas.openxmlformats.org/officeDocument/2006/relationships/hyperlink" Target="http://utdol.com/online/content/abstract.do?topicKey=head_inf/5112&amp;refNum=7,8" TargetMode="External"/><Relationship Id="rId41" Type="http://schemas.openxmlformats.org/officeDocument/2006/relationships/hyperlink" Target="http://utdol.com/online/content/abstract.do?topicKey=head_inf/5112&amp;refNum=23" TargetMode="External"/><Relationship Id="rId54" Type="http://schemas.openxmlformats.org/officeDocument/2006/relationships/hyperlink" Target="http://utdol.com/online/content/image.do?imageKey=id_pix/jugular_.htm&amp;title=Jugular%20venous%20thrombosis%20CT" TargetMode="External"/><Relationship Id="rId62" Type="http://schemas.openxmlformats.org/officeDocument/2006/relationships/hyperlink" Target="http://utdol.com/online/content/abstract.do?topicKey=head_inf/5112&amp;refNum=36,3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Microbiology and treatment of acute bacterial sinusitis in children</a:t>
            </a:r>
            <a:r>
              <a:rPr lang="en-US" dirty="0" smtClean="0"/>
              <a:t> </a:t>
            </a:r>
            <a:r>
              <a:rPr lang="en-US" b="1" dirty="0" smtClean="0">
                <a:hlinkClick r:id="rId3"/>
              </a:rPr>
              <a:t>Author </a:t>
            </a:r>
            <a:r>
              <a:rPr lang="en-US" dirty="0" smtClean="0"/>
              <a:t/>
            </a:r>
            <a:br>
              <a:rPr lang="en-US" dirty="0" smtClean="0"/>
            </a:br>
            <a:r>
              <a:rPr lang="en-US" dirty="0" smtClean="0">
                <a:hlinkClick r:id="rId3"/>
              </a:rPr>
              <a:t>Ellen R Wald, MD</a:t>
            </a:r>
            <a:r>
              <a:rPr lang="en-US" dirty="0" smtClean="0"/>
              <a:t/>
            </a:r>
            <a:br>
              <a:rPr lang="en-US" dirty="0" smtClean="0"/>
            </a:br>
            <a:r>
              <a:rPr lang="en-US" b="1" dirty="0" smtClean="0">
                <a:hlinkClick r:id="rId3"/>
              </a:rPr>
              <a:t>Section Editors</a:t>
            </a:r>
            <a:r>
              <a:rPr lang="en-US" dirty="0" smtClean="0"/>
              <a:t> </a:t>
            </a:r>
            <a:br>
              <a:rPr lang="en-US" dirty="0" smtClean="0"/>
            </a:br>
            <a:r>
              <a:rPr lang="en-US" dirty="0" smtClean="0">
                <a:hlinkClick r:id="rId3"/>
              </a:rPr>
              <a:t>Sheldon L Kaplan, MD</a:t>
            </a:r>
            <a:r>
              <a:rPr lang="en-US" dirty="0" smtClean="0"/>
              <a:t/>
            </a:r>
            <a:br>
              <a:rPr lang="en-US" dirty="0" smtClean="0"/>
            </a:br>
            <a:r>
              <a:rPr lang="en-US" dirty="0" smtClean="0">
                <a:hlinkClick r:id="rId3"/>
              </a:rPr>
              <a:t>Ellen M Friedman, MD</a:t>
            </a:r>
            <a:r>
              <a:rPr lang="en-US" dirty="0" smtClean="0"/>
              <a:t/>
            </a:r>
            <a:br>
              <a:rPr lang="en-US" dirty="0" smtClean="0"/>
            </a:br>
            <a:r>
              <a:rPr lang="en-US" dirty="0" smtClean="0">
                <a:hlinkClick r:id="rId3"/>
              </a:rPr>
              <a:t>Robert A Wood, MD</a:t>
            </a:r>
            <a:r>
              <a:rPr lang="en-US" dirty="0" smtClean="0"/>
              <a:t/>
            </a:r>
            <a:br>
              <a:rPr lang="en-US" dirty="0" smtClean="0"/>
            </a:br>
            <a:r>
              <a:rPr lang="en-US" b="1" dirty="0" smtClean="0">
                <a:hlinkClick r:id="rId3"/>
              </a:rPr>
              <a:t>Deputy Editor</a:t>
            </a:r>
            <a:r>
              <a:rPr lang="en-US" dirty="0" smtClean="0"/>
              <a:t> </a:t>
            </a:r>
            <a:br>
              <a:rPr lang="en-US" dirty="0" smtClean="0"/>
            </a:br>
            <a:r>
              <a:rPr lang="en-US" dirty="0" smtClean="0">
                <a:hlinkClick r:id="rId3"/>
              </a:rPr>
              <a:t>Mary M </a:t>
            </a:r>
            <a:r>
              <a:rPr lang="en-US" dirty="0" err="1" smtClean="0">
                <a:hlinkClick r:id="rId3"/>
              </a:rPr>
              <a:t>Torchia</a:t>
            </a:r>
            <a:r>
              <a:rPr lang="en-US" dirty="0" smtClean="0">
                <a:hlinkClick r:id="rId3"/>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May 24, 2009   </a:t>
            </a:r>
            <a:r>
              <a:rPr lang="en-US" b="1" dirty="0" smtClean="0">
                <a:hlinkClick r:id=""/>
              </a:rPr>
              <a:t>(More)</a:t>
            </a:r>
            <a:r>
              <a:rPr lang="en-US" dirty="0" smtClean="0"/>
              <a:t> </a:t>
            </a:r>
            <a:br>
              <a:rPr lang="en-US" dirty="0" smtClean="0"/>
            </a:br>
            <a:endParaRPr lang="en-US" dirty="0" smtClean="0"/>
          </a:p>
          <a:p>
            <a:r>
              <a:rPr lang="en-US" dirty="0" smtClean="0"/>
              <a:t>INTRODUCTION — Acute sinusitis is a disease that results from infection of one or more of the </a:t>
            </a:r>
            <a:r>
              <a:rPr lang="en-US" dirty="0" err="1" smtClean="0"/>
              <a:t>paranasal</a:t>
            </a:r>
            <a:r>
              <a:rPr lang="en-US" dirty="0" smtClean="0"/>
              <a:t> sinuses. A viral infection associated with the common cold is the most frequent etiology of acute sinusitis, more properly called viral </a:t>
            </a:r>
            <a:r>
              <a:rPr lang="en-US" dirty="0" err="1" smtClean="0"/>
              <a:t>rhinosinusitis</a:t>
            </a:r>
            <a:r>
              <a:rPr lang="en-US" dirty="0" smtClean="0"/>
              <a:t>. Approximately 6 to 13 percent of viral </a:t>
            </a:r>
            <a:r>
              <a:rPr lang="en-US" dirty="0" err="1" smtClean="0"/>
              <a:t>rhinosinusitis</a:t>
            </a:r>
            <a:r>
              <a:rPr lang="en-US" dirty="0" smtClean="0"/>
              <a:t> in children is complicated by acute bacterial sinusitis (ABS).</a:t>
            </a:r>
          </a:p>
          <a:p>
            <a:r>
              <a:rPr lang="en-US" dirty="0" smtClean="0"/>
              <a:t>Uncomplicated viral </a:t>
            </a:r>
            <a:r>
              <a:rPr lang="en-US" dirty="0" err="1" smtClean="0"/>
              <a:t>rhinosinusitis</a:t>
            </a:r>
            <a:r>
              <a:rPr lang="en-US" dirty="0" smtClean="0"/>
              <a:t> usually resolves without treatment in 7 to 10 days. Although untreated ABS also may resolve without treatment, treatment with antibiotics hastens recovery and may decrease the risk for orbital and intracranial complications. Distinguishing between acute viral </a:t>
            </a:r>
            <a:r>
              <a:rPr lang="en-US" dirty="0" err="1" smtClean="0"/>
              <a:t>rhinosinusitis</a:t>
            </a:r>
            <a:r>
              <a:rPr lang="en-US" dirty="0" smtClean="0"/>
              <a:t> and ABS is important so that antibiotics, which are ineffective in uncomplicated viral </a:t>
            </a:r>
            <a:r>
              <a:rPr lang="en-US" dirty="0" err="1" smtClean="0"/>
              <a:t>rhinosinusitis</a:t>
            </a:r>
            <a:r>
              <a:rPr lang="en-US" dirty="0" smtClean="0"/>
              <a:t>, can be used judiciously.</a:t>
            </a:r>
          </a:p>
          <a:p>
            <a:r>
              <a:rPr lang="en-US" dirty="0" smtClean="0"/>
              <a:t>The treatment of ABS in children will be discussed here. The clinical features and diagnosis of ABS in children and acute sinusitis and </a:t>
            </a:r>
            <a:r>
              <a:rPr lang="en-US" dirty="0" err="1" smtClean="0"/>
              <a:t>rhinosinusitis</a:t>
            </a:r>
            <a:r>
              <a:rPr lang="en-US" dirty="0" smtClean="0"/>
              <a:t> in adults are discussed separately. (</a:t>
            </a:r>
            <a:r>
              <a:rPr lang="en-US" dirty="0" smtClean="0">
                <a:hlinkClick r:id="rId4"/>
              </a:rPr>
              <a:t>See "Clinical features; evaluation; and diagnosis of acute bacterial sinusitis in children"</a:t>
            </a:r>
            <a:r>
              <a:rPr lang="en-US" dirty="0" smtClean="0"/>
              <a:t> and </a:t>
            </a:r>
            <a:r>
              <a:rPr lang="en-US" dirty="0" smtClean="0">
                <a:hlinkClick r:id="rId5"/>
              </a:rPr>
              <a:t>see "Acute sinusitis and </a:t>
            </a:r>
            <a:r>
              <a:rPr lang="en-US" dirty="0" err="1" smtClean="0">
                <a:hlinkClick r:id="rId5"/>
              </a:rPr>
              <a:t>rhinosinusitis</a:t>
            </a:r>
            <a:r>
              <a:rPr lang="en-US" dirty="0" smtClean="0">
                <a:hlinkClick r:id="rId5"/>
              </a:rPr>
              <a:t> in adults"</a:t>
            </a:r>
            <a:r>
              <a:rPr lang="en-US" dirty="0" smtClean="0"/>
              <a:t>).</a:t>
            </a:r>
          </a:p>
          <a:p>
            <a:r>
              <a:rPr lang="en-US" dirty="0" smtClean="0"/>
              <a:t>MICROBIOLOGY — 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ABS [</a:t>
            </a:r>
            <a:r>
              <a:rPr lang="en-US" dirty="0" smtClean="0">
                <a:hlinkClick r:id="rId6"/>
              </a:rPr>
              <a:t>1-3</a:t>
            </a:r>
            <a:r>
              <a:rPr lang="en-US" dirty="0" smtClean="0"/>
              <a:t>]. Few data regarding the microbiology of acute sinusitis in children have been generated since 1986 [</a:t>
            </a:r>
            <a:r>
              <a:rPr lang="en-US" dirty="0" smtClean="0">
                <a:hlinkClick r:id="rId7"/>
              </a:rPr>
              <a:t>4</a:t>
            </a:r>
            <a:r>
              <a:rPr lang="en-US" dirty="0" smtClean="0"/>
              <a:t>]. However, because of the similarity of the pathogenesis and microbiology of acute </a:t>
            </a:r>
            <a:r>
              <a:rPr lang="en-US" dirty="0" err="1" smtClean="0"/>
              <a:t>otitis</a:t>
            </a:r>
            <a:r>
              <a:rPr lang="en-US" dirty="0" smtClean="0"/>
              <a:t> media (AOM) and ABS, it is acceptable to regard data generated from cultures of middle ear fluid, obtained by </a:t>
            </a:r>
            <a:r>
              <a:rPr lang="en-US" dirty="0" err="1" smtClean="0"/>
              <a:t>tympanocentesis</a:t>
            </a:r>
            <a:r>
              <a:rPr lang="en-US" dirty="0" smtClean="0"/>
              <a:t>, from children with AOM as a surrogate for cultures of the </a:t>
            </a:r>
            <a:r>
              <a:rPr lang="en-US" dirty="0" err="1" smtClean="0"/>
              <a:t>paranasal</a:t>
            </a:r>
            <a:r>
              <a:rPr lang="en-US" dirty="0" smtClean="0"/>
              <a:t> sinuses [</a:t>
            </a:r>
            <a:r>
              <a:rPr lang="en-US" dirty="0" smtClean="0">
                <a:hlinkClick r:id="rId8"/>
              </a:rPr>
              <a:t>5,6</a:t>
            </a:r>
            <a:r>
              <a:rPr lang="en-US" dirty="0" smtClean="0"/>
              <a:t>].</a:t>
            </a:r>
          </a:p>
          <a:p>
            <a:r>
              <a:rPr lang="en-US" dirty="0" smtClean="0"/>
              <a:t>The microbiology of AOM in the United States is changing. Since the mid-1990s there has been an increasing prevalence of penicillin-resistant S. </a:t>
            </a:r>
            <a:r>
              <a:rPr lang="en-US" dirty="0" err="1" smtClean="0"/>
              <a:t>pneumoniae</a:t>
            </a:r>
            <a:r>
              <a:rPr lang="en-US" dirty="0" smtClean="0"/>
              <a:t>. Many isolates of H. </a:t>
            </a:r>
            <a:r>
              <a:rPr lang="en-US" dirty="0" err="1" smtClean="0"/>
              <a:t>influenzae</a:t>
            </a:r>
            <a:r>
              <a:rPr lang="en-US" dirty="0" smtClean="0"/>
              <a:t> (35 to 50 percent), and M. </a:t>
            </a:r>
            <a:r>
              <a:rPr lang="en-US" dirty="0" err="1" smtClean="0"/>
              <a:t>catarrhalis</a:t>
            </a:r>
            <a:r>
              <a:rPr lang="en-US" dirty="0" smtClean="0"/>
              <a:t> (55 to 100 percent) also are beta-</a:t>
            </a:r>
            <a:r>
              <a:rPr lang="en-US" dirty="0" err="1" smtClean="0"/>
              <a:t>lactamase</a:t>
            </a:r>
            <a:r>
              <a:rPr lang="en-US" dirty="0" smtClean="0"/>
              <a:t> producing and resistant to penicillin [</a:t>
            </a:r>
            <a:r>
              <a:rPr lang="en-US" dirty="0" smtClean="0">
                <a:hlinkClick r:id="rId9"/>
              </a:rPr>
              <a:t>7,8</a:t>
            </a:r>
            <a:r>
              <a:rPr lang="en-US" dirty="0" smtClean="0"/>
              <a:t>]. In addition, perhaps related to the near universal immunization of infants with the </a:t>
            </a:r>
            <a:r>
              <a:rPr lang="en-US" dirty="0" smtClean="0">
                <a:hlinkClick r:id="rId10"/>
              </a:rPr>
              <a:t>pneumococcal conjugate vaccine</a:t>
            </a:r>
            <a:r>
              <a:rPr lang="en-US" dirty="0" smtClean="0"/>
              <a:t> in the United States, there has been a slight decrease in isolates of S. </a:t>
            </a:r>
            <a:r>
              <a:rPr lang="en-US" dirty="0" err="1" smtClean="0"/>
              <a:t>pneumoniae</a:t>
            </a:r>
            <a:r>
              <a:rPr lang="en-US" dirty="0" smtClean="0"/>
              <a:t> and an increase in isolates of H. </a:t>
            </a:r>
            <a:r>
              <a:rPr lang="en-US" dirty="0" err="1" smtClean="0"/>
              <a:t>influenzae</a:t>
            </a:r>
            <a:r>
              <a:rPr lang="en-US" dirty="0" smtClean="0"/>
              <a:t> recovered from middle ear aspirates [</a:t>
            </a:r>
            <a:r>
              <a:rPr lang="en-US" dirty="0" smtClean="0">
                <a:hlinkClick r:id="rId11"/>
              </a:rPr>
              <a:t>9</a:t>
            </a:r>
            <a:r>
              <a:rPr lang="en-US" dirty="0" smtClean="0"/>
              <a:t>]. However, an increase in the recovery of serotype 19A S. </a:t>
            </a:r>
            <a:r>
              <a:rPr lang="en-US" dirty="0" err="1" smtClean="0"/>
              <a:t>pneumoniae</a:t>
            </a:r>
            <a:r>
              <a:rPr lang="en-US" dirty="0" smtClean="0"/>
              <a:t> (a multiply-antibiotic resistant non-vaccine strain of </a:t>
            </a:r>
            <a:r>
              <a:rPr lang="en-US" dirty="0" err="1" smtClean="0"/>
              <a:t>pneumococcus</a:t>
            </a:r>
            <a:r>
              <a:rPr lang="en-US" dirty="0" smtClean="0"/>
              <a:t>) from </a:t>
            </a:r>
            <a:r>
              <a:rPr lang="en-US" dirty="0" err="1" smtClean="0"/>
              <a:t>tympanocentesis</a:t>
            </a:r>
            <a:r>
              <a:rPr lang="en-US" dirty="0" smtClean="0"/>
              <a:t> isolates of AOM has been reported in several case series [</a:t>
            </a:r>
            <a:r>
              <a:rPr lang="en-US" dirty="0" smtClean="0">
                <a:hlinkClick r:id="rId12"/>
              </a:rPr>
              <a:t>10,11</a:t>
            </a:r>
            <a:r>
              <a:rPr lang="en-US" dirty="0" smtClean="0"/>
              <a:t>]. Similar changes can be presumed to occur in the </a:t>
            </a:r>
            <a:r>
              <a:rPr lang="en-US" dirty="0" err="1" smtClean="0"/>
              <a:t>paranasal</a:t>
            </a:r>
            <a:r>
              <a:rPr lang="en-US" dirty="0" smtClean="0"/>
              <a:t> sinuses. (</a:t>
            </a:r>
            <a:r>
              <a:rPr lang="en-US" dirty="0" smtClean="0">
                <a:hlinkClick r:id="rId13"/>
              </a:rPr>
              <a:t>See "Resistance of Streptococcus </a:t>
            </a:r>
            <a:r>
              <a:rPr lang="en-US" dirty="0" err="1" smtClean="0">
                <a:hlinkClick r:id="rId13"/>
              </a:rPr>
              <a:t>pneumoniae</a:t>
            </a:r>
            <a:r>
              <a:rPr lang="en-US" dirty="0" smtClean="0">
                <a:hlinkClick r:id="rId13"/>
              </a:rPr>
              <a:t> to beta-</a:t>
            </a:r>
            <a:r>
              <a:rPr lang="en-US" dirty="0" err="1" smtClean="0">
                <a:hlinkClick r:id="rId13"/>
              </a:rPr>
              <a:t>lactam</a:t>
            </a:r>
            <a:r>
              <a:rPr lang="en-US" dirty="0" smtClean="0">
                <a:hlinkClick r:id="rId13"/>
              </a:rPr>
              <a:t> antibiotics"</a:t>
            </a:r>
            <a:r>
              <a:rPr lang="en-US" dirty="0" smtClean="0"/>
              <a:t> and </a:t>
            </a:r>
            <a:r>
              <a:rPr lang="en-US" dirty="0" smtClean="0">
                <a:hlinkClick r:id="rId14"/>
              </a:rPr>
              <a:t>see "Acute </a:t>
            </a:r>
            <a:r>
              <a:rPr lang="en-US" dirty="0" err="1" smtClean="0">
                <a:hlinkClick r:id="rId14"/>
              </a:rPr>
              <a:t>otitis</a:t>
            </a:r>
            <a:r>
              <a:rPr lang="en-US" dirty="0" smtClean="0">
                <a:hlinkClick r:id="rId14"/>
              </a:rPr>
              <a:t> media in children: Epidemiology, pathogenesis, clinical manifestations, and complications"</a:t>
            </a:r>
            <a:r>
              <a:rPr lang="en-US" dirty="0" smtClean="0"/>
              <a:t>, section on Microbiology).</a:t>
            </a:r>
          </a:p>
          <a:p>
            <a:r>
              <a:rPr lang="en-US" dirty="0" smtClean="0"/>
              <a:t>ANTIBIOTIC THERAPY — The goals of antibiotic therapy of ABS are to hasten recovery and prevent </a:t>
            </a:r>
            <a:r>
              <a:rPr lang="en-US" dirty="0" err="1" smtClean="0"/>
              <a:t>suppurative</a:t>
            </a:r>
            <a:r>
              <a:rPr lang="en-US" dirty="0" smtClean="0"/>
              <a:t> complications [</a:t>
            </a:r>
            <a:r>
              <a:rPr lang="en-US" dirty="0" smtClean="0">
                <a:hlinkClick r:id="rId15"/>
              </a:rPr>
              <a:t>12</a:t>
            </a:r>
            <a:r>
              <a:rPr lang="en-US" dirty="0" smtClean="0"/>
              <a:t>]. Successful antibiotic treatment depends upon administration of an appropriate antibiotic, in adequate doses, for a sufficient period of time [</a:t>
            </a:r>
            <a:r>
              <a:rPr lang="en-US" dirty="0" smtClean="0">
                <a:hlinkClick r:id="rId16"/>
              </a:rPr>
              <a:t>3</a:t>
            </a:r>
            <a:r>
              <a:rPr lang="en-US" dirty="0" smtClean="0"/>
              <a:t>].</a:t>
            </a:r>
          </a:p>
          <a:p>
            <a:r>
              <a:rPr lang="en-US" dirty="0" smtClean="0"/>
              <a:t>Most children with ABS can be treated as outpatients. Those with severe symptoms, underlying immunodeficiency (primary or secondary), or potential orbital or intracranial complications should be hospitalized for intravenous antibiotic therapy and/or specialty or surgical care (</a:t>
            </a:r>
            <a:r>
              <a:rPr lang="en-US" dirty="0" smtClean="0">
                <a:hlinkClick r:id="rId17"/>
              </a:rPr>
              <a:t>show figure 1</a:t>
            </a:r>
            <a:r>
              <a:rPr lang="en-US" dirty="0" smtClean="0"/>
              <a:t>) [</a:t>
            </a:r>
            <a:r>
              <a:rPr lang="en-US" dirty="0" smtClean="0">
                <a:hlinkClick r:id="rId16"/>
              </a:rPr>
              <a:t>3</a:t>
            </a:r>
            <a:r>
              <a:rPr lang="en-US" dirty="0" smtClean="0"/>
              <a:t>].</a:t>
            </a:r>
          </a:p>
          <a:p>
            <a:r>
              <a:rPr lang="en-US" dirty="0" smtClean="0"/>
              <a:t>Efficacy — There is some controversy in the literature regarding the effectiveness of antibiotics in the treatment of ABS. Some have argued that the difficulty in distinguishing viral </a:t>
            </a:r>
            <a:r>
              <a:rPr lang="en-US" dirty="0" err="1" smtClean="0"/>
              <a:t>rhinosinusitis</a:t>
            </a:r>
            <a:r>
              <a:rPr lang="en-US" dirty="0" smtClean="0"/>
              <a:t> from ABS and the high spontaneous cure rate of ABS obviate the need for antibiotics [</a:t>
            </a:r>
            <a:r>
              <a:rPr lang="en-US" dirty="0" smtClean="0">
                <a:hlinkClick r:id="rId18"/>
              </a:rPr>
              <a:t>13,14</a:t>
            </a:r>
            <a:r>
              <a:rPr lang="en-US" dirty="0" smtClean="0"/>
              <a:t>], whereas others are of the opinion that antimicrobial therapy is the cornerstone of management [</a:t>
            </a:r>
            <a:r>
              <a:rPr lang="en-US" dirty="0" smtClean="0">
                <a:hlinkClick r:id="rId15"/>
              </a:rPr>
              <a:t>12</a:t>
            </a:r>
            <a:r>
              <a:rPr lang="en-US" dirty="0" smtClean="0"/>
              <a:t>]. (</a:t>
            </a:r>
            <a:r>
              <a:rPr lang="en-US" dirty="0" smtClean="0">
                <a:hlinkClick r:id="rId4"/>
              </a:rPr>
              <a:t>See "Clinical features; evaluation; and diagnosis of acute bacterial sinusitis in children"</a:t>
            </a:r>
            <a:r>
              <a:rPr lang="en-US" dirty="0" smtClean="0"/>
              <a:t>).</a:t>
            </a:r>
          </a:p>
          <a:p>
            <a:r>
              <a:rPr lang="en-US" dirty="0" smtClean="0"/>
              <a:t>The data regarding antibiotic therapy for the treatment of ABS in children are unsatisfactory. Nonrandomized studies in adults have suggested that appropriate antibiotics at appropriate doses are effective in eradicating or reducing bacterial growth [</a:t>
            </a:r>
            <a:r>
              <a:rPr lang="en-US" dirty="0" smtClean="0">
                <a:hlinkClick r:id="rId19"/>
              </a:rPr>
              <a:t>1,15</a:t>
            </a:r>
            <a:r>
              <a:rPr lang="en-US" dirty="0" smtClean="0"/>
              <a:t>]. However, there have been no randomized, placebo-controlled trials of antibiotic treatment for ABS that have used pre- and post-treatment sinus aspirate culture as the standard for diagnosis and cure. Studies that use clinical and/or radiologic criteria for diagnosis and outcome may underestimate the benefit of antibiotic therapy because they are likely to include at least some patients with self-limited uncomplicated viral URI.</a:t>
            </a:r>
          </a:p>
          <a:p>
            <a:r>
              <a:rPr lang="en-US" dirty="0" smtClean="0"/>
              <a:t>Only two prospective placebo-controlled studies regarding the efficacy of antibiotics in the treatment of ABS have been performed in children since 1986 [</a:t>
            </a:r>
            <a:r>
              <a:rPr lang="en-US" dirty="0" smtClean="0">
                <a:hlinkClick r:id="rId20"/>
              </a:rPr>
              <a:t>4,13</a:t>
            </a:r>
            <a:r>
              <a:rPr lang="en-US" dirty="0" smtClean="0"/>
              <a:t>].</a:t>
            </a:r>
          </a:p>
          <a:p>
            <a:r>
              <a:rPr lang="en-US" dirty="0" smtClean="0"/>
              <a:t>The first study was published in 1986, before the widespread development of antibiotic-resistant </a:t>
            </a:r>
            <a:r>
              <a:rPr lang="en-US" dirty="0" err="1" smtClean="0"/>
              <a:t>pneumococci</a:t>
            </a:r>
            <a:r>
              <a:rPr lang="en-US" dirty="0" smtClean="0"/>
              <a:t>. In this study, 136 children (mean age 6 years) with </a:t>
            </a:r>
            <a:r>
              <a:rPr lang="en-US" dirty="0" err="1" smtClean="0"/>
              <a:t>radiologically</a:t>
            </a:r>
            <a:r>
              <a:rPr lang="en-US" dirty="0" smtClean="0"/>
              <a:t> confirmed clinical ABS (nasal discharge or daytime cough, or both of 10 to 30 days' duration) were randomly assigned to treatment with </a:t>
            </a:r>
            <a:r>
              <a:rPr lang="en-US" dirty="0" smtClean="0">
                <a:hlinkClick r:id="rId21"/>
              </a:rPr>
              <a:t>amoxicillin</a:t>
            </a:r>
            <a:r>
              <a:rPr lang="en-US" dirty="0" smtClean="0"/>
              <a:t> (40 mg/kg per day), </a:t>
            </a:r>
            <a:r>
              <a:rPr lang="en-US" dirty="0" smtClean="0">
                <a:hlinkClick r:id="rId22"/>
              </a:rPr>
              <a:t>amoxicillin-</a:t>
            </a:r>
            <a:r>
              <a:rPr lang="en-US" dirty="0" err="1" smtClean="0">
                <a:hlinkClick r:id="rId22"/>
              </a:rPr>
              <a:t>clavulanate</a:t>
            </a:r>
            <a:r>
              <a:rPr lang="en-US" dirty="0" smtClean="0"/>
              <a:t> (40 mg/kg per day of the amoxicillin component), or placebo. They underwent clinical assessment at 3 and 10 days [</a:t>
            </a:r>
            <a:r>
              <a:rPr lang="en-US" dirty="0" smtClean="0">
                <a:hlinkClick r:id="rId7"/>
              </a:rPr>
              <a:t>4</a:t>
            </a:r>
            <a:r>
              <a:rPr lang="en-US" dirty="0" smtClean="0"/>
              <a:t>]. Children with throat cultures positive for group A Streptococcus (n=28) and who did not complete their medication (n=15) were excluded from analysis. More children in the treatment groups than in the placebo group were cured or improved on days 3 and 10 of therapy (83 versus 51 percent and 79 versus 60 percent, respectively). The overall cure rates were 67 percent, 64 percent, and 43 percent for amoxicillin, amoxicillin-</a:t>
            </a:r>
            <a:r>
              <a:rPr lang="en-US" dirty="0" err="1" smtClean="0"/>
              <a:t>clavulanate</a:t>
            </a:r>
            <a:r>
              <a:rPr lang="en-US" dirty="0" smtClean="0"/>
              <a:t>, and placebo, respectively. </a:t>
            </a:r>
          </a:p>
          <a:p>
            <a:r>
              <a:rPr lang="en-US" dirty="0" smtClean="0"/>
              <a:t>The second study was published in 2001. In this study 188 children (aged 1 to 18 years, mean age 8 years) from community pediatric practices who had 10 to 28 days of persistent sinus symptoms were randomly assigned to receive amoxicillin (40 mg/kg/day), amoxicillin-</a:t>
            </a:r>
            <a:r>
              <a:rPr lang="en-US" dirty="0" err="1" smtClean="0"/>
              <a:t>clavulanate</a:t>
            </a:r>
            <a:r>
              <a:rPr lang="en-US" dirty="0" smtClean="0"/>
              <a:t> (45 mg/kg per day of the amoxicillin component) or placebo [</a:t>
            </a:r>
            <a:r>
              <a:rPr lang="en-US" dirty="0" smtClean="0">
                <a:hlinkClick r:id="rId23"/>
              </a:rPr>
              <a:t>13</a:t>
            </a:r>
            <a:r>
              <a:rPr lang="en-US" dirty="0" smtClean="0"/>
              <a:t>]. The rate of improvement (79 to 81 percent), relapse (12 to 13 percent), recurrence (9 to 13 percent), and adverse effects (10 to 19 percent) were similar among groups. The lack of benefit with antibiotic therapy in this study may have been related to the use of a relatively low dose of amoxicillin in an era of potentially resistant S. </a:t>
            </a:r>
            <a:r>
              <a:rPr lang="en-US" dirty="0" err="1" smtClean="0"/>
              <a:t>pneumoniae</a:t>
            </a:r>
            <a:r>
              <a:rPr lang="en-US" dirty="0" smtClean="0"/>
              <a:t>, the exclusion of more seriously ill children (temperature &gt;39ºC or facial pain), and a relatively older population [</a:t>
            </a:r>
            <a:r>
              <a:rPr lang="en-US" dirty="0" smtClean="0">
                <a:hlinkClick r:id="rId24"/>
              </a:rPr>
              <a:t>12,14,16</a:t>
            </a:r>
            <a:r>
              <a:rPr lang="en-US" dirty="0" smtClean="0"/>
              <a:t>]. </a:t>
            </a:r>
          </a:p>
          <a:p>
            <a:r>
              <a:rPr lang="en-US" dirty="0" smtClean="0"/>
              <a:t>A meta-analysis of six randomized controlled trials that compared antibiotics versus placebo or standard therapy in 562 children with </a:t>
            </a:r>
            <a:r>
              <a:rPr lang="en-US" dirty="0" err="1" smtClean="0"/>
              <a:t>rhinosinusitis</a:t>
            </a:r>
            <a:r>
              <a:rPr lang="en-US" dirty="0" smtClean="0"/>
              <a:t> for ≥10 days (</a:t>
            </a:r>
            <a:r>
              <a:rPr lang="en-US" dirty="0" err="1" smtClean="0"/>
              <a:t>eg</a:t>
            </a:r>
            <a:r>
              <a:rPr lang="en-US" dirty="0" smtClean="0"/>
              <a:t>, acute, </a:t>
            </a:r>
            <a:r>
              <a:rPr lang="en-US" dirty="0" err="1" smtClean="0"/>
              <a:t>subacute</a:t>
            </a:r>
            <a:r>
              <a:rPr lang="en-US" dirty="0" smtClean="0"/>
              <a:t>, and chronic sinusitis) found that antibiotics decreased overall clinical failure, defined as nasal discharge at follow up or no substantial improvement (risk ratio of 0.75 [95% CI, 0.63 to 0.92]), without significantly increasing adverse effects [</a:t>
            </a:r>
            <a:r>
              <a:rPr lang="en-US" dirty="0" smtClean="0">
                <a:hlinkClick r:id="rId25"/>
              </a:rPr>
              <a:t>17</a:t>
            </a:r>
            <a:r>
              <a:rPr lang="en-US" dirty="0" smtClean="0"/>
              <a:t>].</a:t>
            </a:r>
          </a:p>
          <a:p>
            <a:r>
              <a:rPr lang="en-US" dirty="0" smtClean="0"/>
              <a:t>Whether treatment of ABS prevents serious complications has not been adequately studied [</a:t>
            </a:r>
            <a:r>
              <a:rPr lang="en-US" dirty="0" smtClean="0">
                <a:hlinkClick r:id="rId26"/>
              </a:rPr>
              <a:t>18</a:t>
            </a:r>
            <a:r>
              <a:rPr lang="en-US" dirty="0" smtClean="0"/>
              <a:t>].</a:t>
            </a:r>
          </a:p>
          <a:p>
            <a:r>
              <a:rPr lang="en-US" dirty="0" smtClean="0"/>
              <a:t>Choice of antibiotic — Antibiotics that are used to treat ABS must provide antibacterial coverage for S. </a:t>
            </a:r>
            <a:r>
              <a:rPr lang="en-US" dirty="0" err="1" smtClean="0"/>
              <a:t>pneumoniae</a:t>
            </a:r>
            <a:r>
              <a:rPr lang="en-US" dirty="0" smtClean="0"/>
              <a:t>, H. </a:t>
            </a:r>
            <a:r>
              <a:rPr lang="en-US" dirty="0" err="1" smtClean="0"/>
              <a:t>influenzae</a:t>
            </a:r>
            <a:r>
              <a:rPr lang="en-US" dirty="0" smtClean="0"/>
              <a:t>, and M. </a:t>
            </a:r>
            <a:r>
              <a:rPr lang="en-US" dirty="0" err="1" smtClean="0"/>
              <a:t>catarrhalis</a:t>
            </a:r>
            <a:r>
              <a:rPr lang="en-US" dirty="0" smtClean="0"/>
              <a:t>. Additional factors to be considered include the severity of clinical illness, recent exposure to antibiotics, and other factors that increase the likelihood of infection with a resistant bacterial species.</a:t>
            </a:r>
          </a:p>
          <a:p>
            <a:r>
              <a:rPr lang="en-US" dirty="0" smtClean="0"/>
              <a:t>Because of its general effectiveness, safety, low cost, and narrow spectrum, </a:t>
            </a:r>
            <a:r>
              <a:rPr lang="en-US" dirty="0" smtClean="0">
                <a:hlinkClick r:id="rId21"/>
              </a:rPr>
              <a:t>amoxicillin</a:t>
            </a:r>
            <a:r>
              <a:rPr lang="en-US" dirty="0" smtClean="0"/>
              <a:t>, with or without </a:t>
            </a:r>
            <a:r>
              <a:rPr lang="en-US" dirty="0" err="1" smtClean="0"/>
              <a:t>clavulanate</a:t>
            </a:r>
            <a:r>
              <a:rPr lang="en-US" dirty="0" smtClean="0"/>
              <a:t>, generally is considered to be the first line agent for the treatment of ABS in children [</a:t>
            </a:r>
            <a:r>
              <a:rPr lang="en-US" dirty="0" smtClean="0">
                <a:hlinkClick r:id="rId27"/>
              </a:rPr>
              <a:t>12,19</a:t>
            </a:r>
            <a:r>
              <a:rPr lang="en-US" dirty="0" smtClean="0"/>
              <a:t>].</a:t>
            </a:r>
          </a:p>
          <a:p>
            <a:r>
              <a:rPr lang="en-US" dirty="0" smtClean="0"/>
              <a:t>There are few adequately powered studies that compare the efficacy of various antibiotics in the treatment of ABS. Guidelines for antibiotic therapy provided by the Sinus and Allergy Health Partnership used a mathematical model based on the best available evidence for pathogen distribution in ABS, pharmacokinetic and </a:t>
            </a:r>
            <a:r>
              <a:rPr lang="en-US" dirty="0" err="1" smtClean="0"/>
              <a:t>pharmacodynamic</a:t>
            </a:r>
            <a:r>
              <a:rPr lang="en-US" dirty="0" smtClean="0"/>
              <a:t> data, mechanisms of antimicrobial resistance, and antimicrobial resistance surveillance data [</a:t>
            </a:r>
            <a:r>
              <a:rPr lang="en-US" dirty="0" smtClean="0">
                <a:hlinkClick r:id="rId28"/>
              </a:rPr>
              <a:t>20-22</a:t>
            </a:r>
            <a:r>
              <a:rPr lang="en-US" dirty="0" smtClean="0"/>
              <a:t>]. Similarly, guidelines published by the American Academy of Pediatrics (AAP) developed suggestions for antimicrobial therapy based on theoretical calculations rather than on existing evidence [</a:t>
            </a:r>
            <a:r>
              <a:rPr lang="en-US" dirty="0" smtClean="0">
                <a:hlinkClick r:id="rId15"/>
              </a:rPr>
              <a:t>12</a:t>
            </a:r>
            <a:r>
              <a:rPr lang="en-US" dirty="0" smtClean="0"/>
              <a:t>]. They conclude that in the absence of any risk factors for resistant organisms, approximately 80 percent of children with ABS will respond to </a:t>
            </a:r>
            <a:r>
              <a:rPr lang="en-US" dirty="0" smtClean="0">
                <a:hlinkClick r:id="rId21"/>
              </a:rPr>
              <a:t>amoxicillin</a:t>
            </a:r>
            <a:r>
              <a:rPr lang="en-US" dirty="0" smtClean="0"/>
              <a:t>.</a:t>
            </a:r>
          </a:p>
          <a:p>
            <a:r>
              <a:rPr lang="en-US" dirty="0" smtClean="0"/>
              <a:t>Outpatient therapy — We agree with the AAP guideline for the management of ABS in children (</a:t>
            </a:r>
            <a:r>
              <a:rPr lang="en-US" dirty="0" smtClean="0">
                <a:hlinkClick r:id="rId17"/>
              </a:rPr>
              <a:t>show figure 1</a:t>
            </a:r>
            <a:r>
              <a:rPr lang="en-US" dirty="0" smtClean="0"/>
              <a:t>) [</a:t>
            </a:r>
            <a:r>
              <a:rPr lang="en-US" dirty="0" smtClean="0">
                <a:hlinkClick r:id="rId15"/>
              </a:rPr>
              <a:t>12</a:t>
            </a:r>
            <a:r>
              <a:rPr lang="en-US" dirty="0" smtClean="0"/>
              <a:t>], and make the following recommendations for outpatient therapy:</a:t>
            </a:r>
          </a:p>
          <a:p>
            <a:r>
              <a:rPr lang="en-US" dirty="0" smtClean="0"/>
              <a:t>For children with uncomplicated ABS that is of mild to moderate severity, who do not attend day care, and have not been treated with an antimicrobial in the preceding 90 days, we suggest one of the following regimens:</a:t>
            </a:r>
          </a:p>
          <a:p>
            <a:r>
              <a:rPr lang="en-US" dirty="0" smtClean="0">
                <a:hlinkClick r:id="rId21"/>
              </a:rPr>
              <a:t>Amoxicillin</a:t>
            </a:r>
            <a:r>
              <a:rPr lang="en-US" dirty="0" smtClean="0"/>
              <a:t> (45 to 90 mg/kg per day in two divided doses), or </a:t>
            </a:r>
          </a:p>
          <a:p>
            <a:r>
              <a:rPr lang="en-US" dirty="0" smtClean="0">
                <a:hlinkClick r:id="rId22"/>
              </a:rPr>
              <a:t>Amoxicillin-</a:t>
            </a:r>
            <a:r>
              <a:rPr lang="en-US" dirty="0" err="1" smtClean="0">
                <a:hlinkClick r:id="rId22"/>
              </a:rPr>
              <a:t>clavulanate</a:t>
            </a:r>
            <a:r>
              <a:rPr lang="en-US" dirty="0" smtClean="0"/>
              <a:t> (45 to 90 mg/kg per day of the amoxicillin component in two divided doses) </a:t>
            </a:r>
          </a:p>
          <a:p>
            <a:r>
              <a:rPr lang="en-US" dirty="0" smtClean="0"/>
              <a:t>The dose range permits some individual judgment [</a:t>
            </a:r>
            <a:r>
              <a:rPr lang="en-US" dirty="0" smtClean="0">
                <a:hlinkClick r:id="rId29"/>
              </a:rPr>
              <a:t>12,23</a:t>
            </a:r>
            <a:r>
              <a:rPr lang="en-US" dirty="0" smtClean="0"/>
              <a:t>]. As an example, a lower dose may be used for a child who has his or her first sinus infection in October (when the rate of antibiotic resistance is low) [</a:t>
            </a:r>
            <a:r>
              <a:rPr lang="en-US" dirty="0" smtClean="0">
                <a:hlinkClick r:id="rId30"/>
              </a:rPr>
              <a:t>24</a:t>
            </a:r>
            <a:r>
              <a:rPr lang="en-US" dirty="0" smtClean="0"/>
              <a:t>]; later in the viral respiratory season, a higher dose (90 mg/kg per day) may be more appropriate.</a:t>
            </a:r>
          </a:p>
          <a:p>
            <a:r>
              <a:rPr lang="en-US" dirty="0" smtClean="0"/>
              <a:t>For children who have uncomplicated ABS of at least moderate severity, have received an antimicrobial agent in the preceding 90 days, or who attend day care, we suggest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t>
            </a:r>
            <a:r>
              <a:rPr lang="en-US" dirty="0" smtClean="0">
                <a:hlinkClick r:id="rId21"/>
              </a:rPr>
              <a:t>amoxicillin</a:t>
            </a:r>
            <a:r>
              <a:rPr lang="en-US" dirty="0" smtClean="0"/>
              <a:t> and 6.4 mg/kg per day of </a:t>
            </a:r>
            <a:r>
              <a:rPr lang="en-US" dirty="0" err="1" smtClean="0"/>
              <a:t>clavulanate</a:t>
            </a:r>
            <a:r>
              <a:rPr lang="en-US" dirty="0" smtClean="0"/>
              <a:t> in two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A single dose of </a:t>
            </a:r>
            <a:r>
              <a:rPr lang="en-US" dirty="0" err="1" smtClean="0">
                <a:hlinkClick r:id="rId34"/>
              </a:rPr>
              <a:t>ceftriaxone</a:t>
            </a:r>
            <a:r>
              <a:rPr lang="en-US" dirty="0" smtClean="0"/>
              <a:t> (at 50 mg/kg per day), given either intravenously or intramuscularly, can be used in children with vomiting that precludes administration of oral antibiotics [</a:t>
            </a:r>
            <a:r>
              <a:rPr lang="en-US" dirty="0" smtClean="0">
                <a:hlinkClick r:id="rId15"/>
              </a:rPr>
              <a:t>12</a:t>
            </a:r>
            <a:r>
              <a:rPr lang="en-US" dirty="0" smtClean="0"/>
              <a:t>]. Therapy with an oral antibiotic should be initiated 24 hours later, provided the vomiting has resolved.</a:t>
            </a:r>
          </a:p>
          <a:p>
            <a:r>
              <a:rPr lang="en-US" dirty="0" smtClean="0"/>
              <a:t>Children with allergy to </a:t>
            </a:r>
            <a:r>
              <a:rPr lang="en-US" dirty="0" err="1" smtClean="0"/>
              <a:t>penicillins</a:t>
            </a:r>
            <a:r>
              <a:rPr lang="en-US" dirty="0" smtClean="0"/>
              <a:t> — Regimens for children with non-type 1 hypersensitivity reactions to penicillin (</a:t>
            </a:r>
            <a:r>
              <a:rPr lang="en-US" dirty="0" smtClean="0">
                <a:hlinkClick r:id="rId35"/>
              </a:rPr>
              <a:t>show table 1</a:t>
            </a:r>
            <a:r>
              <a:rPr lang="en-US" dirty="0" smtClean="0"/>
              <a:t>) include (</a:t>
            </a:r>
            <a:r>
              <a:rPr lang="en-US" dirty="0" smtClean="0">
                <a:hlinkClick r:id="rId17"/>
              </a:rPr>
              <a:t>show figure 1</a:t>
            </a:r>
            <a:r>
              <a:rPr lang="en-US" dirty="0" smtClean="0"/>
              <a:t>):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In patients with type 1 hypersensitivity reactions to </a:t>
            </a:r>
            <a:r>
              <a:rPr lang="en-US" dirty="0" err="1" smtClean="0"/>
              <a:t>penicillins</a:t>
            </a:r>
            <a:r>
              <a:rPr lang="en-US" dirty="0" smtClean="0"/>
              <a:t> (</a:t>
            </a:r>
            <a:r>
              <a:rPr lang="en-US" dirty="0" smtClean="0">
                <a:hlinkClick r:id="rId35"/>
              </a:rPr>
              <a:t>show table 1</a:t>
            </a:r>
            <a:r>
              <a:rPr lang="en-US" dirty="0" smtClean="0"/>
              <a:t>), appropriate regimens include:</a:t>
            </a:r>
          </a:p>
          <a:p>
            <a:r>
              <a:rPr lang="en-US" dirty="0" err="1" smtClean="0">
                <a:hlinkClick r:id="rId36"/>
              </a:rPr>
              <a:t>Clarithromycin</a:t>
            </a:r>
            <a:r>
              <a:rPr lang="en-US" dirty="0" smtClean="0"/>
              <a:t> (15 mg/kg/day in 2 divided doses), or </a:t>
            </a:r>
          </a:p>
          <a:p>
            <a:r>
              <a:rPr lang="en-US" dirty="0" err="1" smtClean="0">
                <a:hlinkClick r:id="rId37"/>
              </a:rPr>
              <a:t>Azithromycin</a:t>
            </a:r>
            <a:r>
              <a:rPr lang="en-US" dirty="0" smtClean="0"/>
              <a:t> (10 mg/kg per day on day 1 followed by 5 mg/kg per day as a single dose for 4 days) </a:t>
            </a:r>
          </a:p>
          <a:p>
            <a:r>
              <a:rPr lang="en-US" dirty="0" err="1" smtClean="0">
                <a:hlinkClick r:id="rId38"/>
              </a:rPr>
              <a:t>Clindamycin</a:t>
            </a:r>
            <a:r>
              <a:rPr lang="en-US" dirty="0" smtClean="0"/>
              <a:t> (30 to 40 mg/kg per day) is another alternative, but should be reserved for patients with type 1 hypersensitivity reactions to penicillin who are known to be infected with penicillin-resistant </a:t>
            </a:r>
            <a:r>
              <a:rPr lang="en-US" dirty="0" err="1" smtClean="0"/>
              <a:t>pneumococci</a:t>
            </a:r>
            <a:r>
              <a:rPr lang="en-US" dirty="0" smtClean="0"/>
              <a:t> [</a:t>
            </a:r>
            <a:r>
              <a:rPr lang="en-US" dirty="0" smtClean="0">
                <a:hlinkClick r:id="rId15"/>
              </a:rPr>
              <a:t>12</a:t>
            </a:r>
            <a:r>
              <a:rPr lang="en-US" dirty="0" smtClean="0"/>
              <a:t>].</a:t>
            </a:r>
          </a:p>
          <a:p>
            <a:r>
              <a:rPr lang="en-US" dirty="0" smtClean="0"/>
              <a:t>(</a:t>
            </a:r>
            <a:r>
              <a:rPr lang="en-US" dirty="0" smtClean="0">
                <a:hlinkClick r:id="rId39"/>
              </a:rPr>
              <a:t>See "Allergy to </a:t>
            </a:r>
            <a:r>
              <a:rPr lang="en-US" dirty="0" err="1" smtClean="0">
                <a:hlinkClick r:id="rId39"/>
              </a:rPr>
              <a:t>penicillins</a:t>
            </a:r>
            <a:r>
              <a:rPr lang="en-US" dirty="0" smtClean="0">
                <a:hlinkClick r:id="rId39"/>
              </a:rPr>
              <a:t>"</a:t>
            </a:r>
            <a:r>
              <a:rPr lang="en-US" dirty="0" smtClean="0"/>
              <a:t> and </a:t>
            </a:r>
            <a:r>
              <a:rPr lang="en-US" dirty="0" smtClean="0">
                <a:hlinkClick r:id="rId40"/>
              </a:rPr>
              <a:t>see "Use of </a:t>
            </a:r>
            <a:r>
              <a:rPr lang="en-US" dirty="0" err="1" smtClean="0">
                <a:hlinkClick r:id="rId40"/>
              </a:rPr>
              <a:t>cephalosporins</a:t>
            </a:r>
            <a:r>
              <a:rPr lang="en-US" dirty="0" smtClean="0">
                <a:hlinkClick r:id="rId40"/>
              </a:rPr>
              <a:t>, </a:t>
            </a:r>
            <a:r>
              <a:rPr lang="en-US" dirty="0" err="1" smtClean="0">
                <a:hlinkClick r:id="rId40"/>
              </a:rPr>
              <a:t>carbapenems</a:t>
            </a:r>
            <a:r>
              <a:rPr lang="en-US" dirty="0" smtClean="0">
                <a:hlinkClick r:id="rId40"/>
              </a:rPr>
              <a:t>, and </a:t>
            </a:r>
            <a:r>
              <a:rPr lang="en-US" dirty="0" err="1" smtClean="0">
                <a:hlinkClick r:id="rId40"/>
              </a:rPr>
              <a:t>monobactams</a:t>
            </a:r>
            <a:r>
              <a:rPr lang="en-US" dirty="0" smtClean="0">
                <a:hlinkClick r:id="rId40"/>
              </a:rPr>
              <a:t> in penicillin allergic patients"</a:t>
            </a:r>
            <a:r>
              <a:rPr lang="en-US" dirty="0" smtClean="0"/>
              <a:t>).</a:t>
            </a:r>
          </a:p>
          <a:p>
            <a:r>
              <a:rPr lang="en-US" dirty="0" smtClean="0"/>
              <a:t>Hospitalized patients — Seriously ill children with ABS should be hospitalized for intravenous antibiotics. Empiric therapy should provide coverage for highly resistant </a:t>
            </a:r>
            <a:r>
              <a:rPr lang="en-US" dirty="0" err="1" smtClean="0"/>
              <a:t>pneumococci</a:t>
            </a:r>
            <a:r>
              <a:rPr lang="en-US" dirty="0" smtClean="0"/>
              <a:t> and penicillin resistant H. </a:t>
            </a:r>
            <a:r>
              <a:rPr lang="en-US" dirty="0" err="1" smtClean="0"/>
              <a:t>influenzae</a:t>
            </a:r>
            <a:r>
              <a:rPr lang="en-US" dirty="0" smtClean="0"/>
              <a:t> and M. </a:t>
            </a:r>
            <a:r>
              <a:rPr lang="en-US" dirty="0" err="1" smtClean="0"/>
              <a:t>catarrhalis</a:t>
            </a:r>
            <a:r>
              <a:rPr lang="en-US" dirty="0" smtClean="0"/>
              <a:t>. Appropriate regimens include:</a:t>
            </a:r>
          </a:p>
          <a:p>
            <a:r>
              <a:rPr lang="en-US" dirty="0" err="1" smtClean="0">
                <a:hlinkClick r:id="rId41"/>
              </a:rPr>
              <a:t>Cefotaxime</a:t>
            </a:r>
            <a:r>
              <a:rPr lang="en-US" dirty="0" smtClean="0"/>
              <a:t> (100 to 200 mg/kg per day every divided every 6 hours), or </a:t>
            </a:r>
          </a:p>
          <a:p>
            <a:r>
              <a:rPr lang="en-US" dirty="0" err="1" smtClean="0">
                <a:hlinkClick r:id="rId34"/>
              </a:rPr>
              <a:t>Ceftriaxone</a:t>
            </a:r>
            <a:r>
              <a:rPr lang="en-US" dirty="0" smtClean="0"/>
              <a:t> (100 mg/kg per day divided every 12 hours) </a:t>
            </a:r>
          </a:p>
          <a:p>
            <a:r>
              <a:rPr lang="en-US" dirty="0" smtClean="0"/>
              <a:t>Therapy should be adjusted based upon clinical response and culture results.</a:t>
            </a:r>
          </a:p>
          <a:p>
            <a:r>
              <a:rPr lang="en-US" dirty="0" smtClean="0"/>
              <a:t>Duration — The optimal duration of therapy for patients with ABS has not received systematic study. Empiric recommendations are typically made for 10, 14, 21, or 28 days of therapy. As an alternative, we suggest that antibiotic therapy be continued until the patient becomes free of symptoms and then for an additional seven days [</a:t>
            </a:r>
            <a:r>
              <a:rPr lang="en-US" dirty="0" smtClean="0">
                <a:hlinkClick r:id="rId42"/>
              </a:rPr>
              <a:t>12,25</a:t>
            </a:r>
            <a:r>
              <a:rPr lang="en-US" dirty="0" smtClean="0"/>
              <a:t>]. This strategy, which individualizes treatment for each patient, guarantees a minimum duration of 10 days of therapy and prolongs therapy in children in whom the response to antibiotics has been more sluggish.</a:t>
            </a:r>
          </a:p>
          <a:p>
            <a:r>
              <a:rPr lang="en-US" dirty="0" smtClean="0"/>
              <a:t>Treatment failure — Most patients with ABS who are treated with an appropriate antimicrobial agent respond within 48 to 72 hours with a diminution of respiratory symptoms and an improvement in general well-being [</a:t>
            </a:r>
            <a:r>
              <a:rPr lang="en-US" dirty="0" smtClean="0">
                <a:hlinkClick r:id="rId7"/>
              </a:rPr>
              <a:t>4</a:t>
            </a:r>
            <a:r>
              <a:rPr lang="en-US" dirty="0" smtClean="0"/>
              <a:t>]. If a child fails to improve, either the antimicrobial is ineffective or the diagnosis of sinusitis is not correct [</a:t>
            </a:r>
            <a:r>
              <a:rPr lang="en-US" dirty="0" smtClean="0">
                <a:hlinkClick r:id="rId15"/>
              </a:rPr>
              <a:t>12</a:t>
            </a:r>
            <a:r>
              <a:rPr lang="en-US" dirty="0" smtClean="0"/>
              <a:t>]. Sinus imaging and/or sinus aspiration may be indicated to confirm the diagnosis and tailor therapy. Refractory sinusitis may be a clue to immune deficiency [</a:t>
            </a:r>
            <a:r>
              <a:rPr lang="en-US" dirty="0" smtClean="0">
                <a:hlinkClick r:id="rId43"/>
              </a:rPr>
              <a:t>26</a:t>
            </a:r>
            <a:r>
              <a:rPr lang="en-US" dirty="0" smtClean="0"/>
              <a:t>]. (</a:t>
            </a:r>
            <a:r>
              <a:rPr lang="en-US" dirty="0" smtClean="0">
                <a:hlinkClick r:id="rId44"/>
              </a:rPr>
              <a:t>See "Approach to the child with recurrent infections"</a:t>
            </a:r>
            <a:r>
              <a:rPr lang="en-US" dirty="0" smtClean="0"/>
              <a:t>).</a:t>
            </a:r>
          </a:p>
          <a:p>
            <a:r>
              <a:rPr lang="en-US" dirty="0" smtClean="0"/>
              <a:t>For children with mild to moderate symptoms who do not improve while receiving an adequate dose of </a:t>
            </a:r>
            <a:r>
              <a:rPr lang="en-US" dirty="0" smtClean="0">
                <a:hlinkClick r:id="rId21"/>
              </a:rPr>
              <a:t>amoxicillin</a:t>
            </a:r>
            <a:r>
              <a:rPr lang="en-US" dirty="0" smtClean="0"/>
              <a:t>, antibiotic therapy may be changed to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amoxicillin and 6.4 mg/kg per day of </a:t>
            </a:r>
            <a:r>
              <a:rPr lang="en-US" dirty="0" err="1" smtClean="0"/>
              <a:t>clavulanate</a:t>
            </a:r>
            <a:r>
              <a:rPr lang="en-US" dirty="0" smtClean="0"/>
              <a:t> in 2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If patients with mild to moderate symptoms fail to improve with one of these regimens, a trial of intravenous therapy with </a:t>
            </a:r>
            <a:r>
              <a:rPr lang="en-US" dirty="0" err="1" smtClean="0">
                <a:hlinkClick r:id="rId34"/>
              </a:rPr>
              <a:t>ceftriaxone</a:t>
            </a:r>
            <a:r>
              <a:rPr lang="en-US" dirty="0" smtClean="0"/>
              <a:t> (100 mg/kg per day divided every 12 hours) or </a:t>
            </a:r>
            <a:r>
              <a:rPr lang="en-US" dirty="0" err="1" smtClean="0">
                <a:hlinkClick r:id="rId41"/>
              </a:rPr>
              <a:t>cefotaxime</a:t>
            </a:r>
            <a:r>
              <a:rPr lang="en-US" dirty="0" smtClean="0"/>
              <a:t> (100 to 200 mg/kg per day) may be initiated (</a:t>
            </a:r>
            <a:r>
              <a:rPr lang="en-US" dirty="0" smtClean="0">
                <a:hlinkClick r:id="rId17"/>
              </a:rPr>
              <a:t>show figure 1</a:t>
            </a:r>
            <a:r>
              <a:rPr lang="en-US" dirty="0" smtClean="0"/>
              <a:t>).</a:t>
            </a:r>
          </a:p>
          <a:p>
            <a:r>
              <a:rPr lang="en-US" dirty="0" smtClean="0"/>
              <a:t>Sinus imaging (plain radiographs in </a:t>
            </a:r>
            <a:r>
              <a:rPr lang="en-US" dirty="0" err="1" smtClean="0"/>
              <a:t>anteroposterior</a:t>
            </a:r>
            <a:r>
              <a:rPr lang="en-US" dirty="0" smtClean="0"/>
              <a:t>, lateral, and </a:t>
            </a:r>
            <a:r>
              <a:rPr lang="en-US" dirty="0" err="1" smtClean="0"/>
              <a:t>occipitomental</a:t>
            </a:r>
            <a:r>
              <a:rPr lang="en-US" dirty="0" smtClean="0"/>
              <a:t> views) should be performed before initiation of intravenous therapy to confirm the diagnosis (for patients who were not previously imaged). Sinus imaging, with contrast enhanced computed tomography (CT), should be performed in patients with symptoms or signs of intracranial or orbital complications. Sinus aspiration also may be indicated to appropriately tailor antibiotic therapy. (</a:t>
            </a:r>
            <a:r>
              <a:rPr lang="en-US" dirty="0" smtClean="0">
                <a:hlinkClick r:id="rId4"/>
              </a:rPr>
              <a:t>See "Clinical features; evaluation; and diagnosis of acute bacterial sinusitis in children"</a:t>
            </a:r>
            <a:r>
              <a:rPr lang="en-US" dirty="0" smtClean="0"/>
              <a:t>, section on Complications of ABS).</a:t>
            </a:r>
          </a:p>
          <a:p>
            <a:r>
              <a:rPr lang="en-US" dirty="0" smtClean="0"/>
              <a:t>Failure to improve in hospitalized patients who are receiving empiric antibiotic therapy warrants additional evaluation. Contrast enhanced CT imaging should be obtained to exclude orbital and intracranial complications. Sinus aspirate cultures should be obtained if they were not obtained at the time of admission. Antimicrobial therapy should be modified according to results of sinus aspirate cultures as soon as the results are available. If sinus aspirate cultures are unavailable or if no pathogens are isolated in an ill child who has not improved despite therapy with a third generation cephalosporin, the addition of </a:t>
            </a:r>
            <a:r>
              <a:rPr lang="en-US" dirty="0" err="1" smtClean="0">
                <a:hlinkClick r:id="rId45"/>
              </a:rPr>
              <a:t>vancomycin</a:t>
            </a:r>
            <a:r>
              <a:rPr lang="en-US" dirty="0" smtClean="0"/>
              <a:t> with or without </a:t>
            </a:r>
            <a:r>
              <a:rPr lang="en-US" dirty="0" err="1" smtClean="0">
                <a:hlinkClick r:id="rId46"/>
              </a:rPr>
              <a:t>metronidazole</a:t>
            </a:r>
            <a:r>
              <a:rPr lang="en-US" dirty="0" smtClean="0"/>
              <a:t> may be warranted. Consultation with an infectious disease specialist and/or otolaryngologist is suggested.</a:t>
            </a:r>
          </a:p>
          <a:p>
            <a:r>
              <a:rPr lang="en-US" dirty="0" smtClean="0"/>
              <a:t>INDICATIONS FOR REFERRAL — Children with uncomplicated ABS can usually be managed by their primary care provider. Consultation with a specialist (</a:t>
            </a:r>
            <a:r>
              <a:rPr lang="en-US" dirty="0" err="1" smtClean="0"/>
              <a:t>eg</a:t>
            </a:r>
            <a:r>
              <a:rPr lang="en-US" dirty="0" smtClean="0"/>
              <a:t>, infectious disease, otolaryngology, immunology) may be warranted in the following circumstances [</a:t>
            </a:r>
            <a:r>
              <a:rPr lang="en-US" dirty="0" smtClean="0">
                <a:hlinkClick r:id="rId47"/>
              </a:rPr>
              <a:t>18,27</a:t>
            </a:r>
            <a:r>
              <a:rPr lang="en-US" dirty="0" smtClean="0"/>
              <a:t>]:</a:t>
            </a:r>
          </a:p>
          <a:p>
            <a:r>
              <a:rPr lang="en-US" dirty="0" smtClean="0"/>
              <a:t>Intracranial or orbital complications </a:t>
            </a:r>
          </a:p>
          <a:p>
            <a:r>
              <a:rPr lang="en-US" dirty="0" smtClean="0"/>
              <a:t>Need for sinus aspiration </a:t>
            </a:r>
          </a:p>
          <a:p>
            <a:r>
              <a:rPr lang="en-US" dirty="0" smtClean="0"/>
              <a:t>Isolation of resistant or rare pathogens from sinus aspirate </a:t>
            </a:r>
          </a:p>
          <a:p>
            <a:r>
              <a:rPr lang="en-US" dirty="0" smtClean="0"/>
              <a:t>Diagnosed or suspected immunodeficiency </a:t>
            </a:r>
          </a:p>
          <a:p>
            <a:r>
              <a:rPr lang="en-US" dirty="0" smtClean="0"/>
              <a:t>Recurrent ABS, particularly if it exacerbates underlying pulmonary conditions (</a:t>
            </a:r>
            <a:r>
              <a:rPr lang="en-US" dirty="0" err="1" smtClean="0"/>
              <a:t>eg</a:t>
            </a:r>
            <a:r>
              <a:rPr lang="en-US" dirty="0" smtClean="0"/>
              <a:t>, asthma) </a:t>
            </a:r>
          </a:p>
          <a:p>
            <a:r>
              <a:rPr lang="en-US" dirty="0" smtClean="0"/>
              <a:t>ADJUNCTIVE THERAPY — Adjunctive therapies for ABS, which may be used to reduce or improve sinus drainage, include [</a:t>
            </a:r>
            <a:r>
              <a:rPr lang="en-US" dirty="0" smtClean="0">
                <a:hlinkClick r:id="rId48"/>
              </a:rPr>
              <a:t>12,28,29</a:t>
            </a:r>
            <a:r>
              <a:rPr lang="en-US" dirty="0" smtClean="0"/>
              <a:t>]:</a:t>
            </a:r>
          </a:p>
          <a:p>
            <a:r>
              <a:rPr lang="en-US" dirty="0" smtClean="0"/>
              <a:t>Saline nasal irrigation </a:t>
            </a:r>
          </a:p>
          <a:p>
            <a:r>
              <a:rPr lang="en-US" dirty="0" smtClean="0"/>
              <a:t>Decongestants (topical or systemic) </a:t>
            </a:r>
          </a:p>
          <a:p>
            <a:r>
              <a:rPr lang="en-US" dirty="0" smtClean="0"/>
              <a:t>Antihistamines </a:t>
            </a:r>
          </a:p>
          <a:p>
            <a:r>
              <a:rPr lang="en-US" dirty="0" smtClean="0"/>
              <a:t>Intranasal corticosteroids </a:t>
            </a:r>
          </a:p>
          <a:p>
            <a:r>
              <a:rPr lang="en-US" dirty="0" smtClean="0"/>
              <a:t>There are limited data regarding the efficacy of these therapies in children with ABS [</a:t>
            </a:r>
            <a:r>
              <a:rPr lang="en-US" dirty="0" smtClean="0">
                <a:hlinkClick r:id="rId49"/>
              </a:rPr>
              <a:t>29,30</a:t>
            </a:r>
            <a:r>
              <a:rPr lang="en-US" dirty="0" smtClean="0"/>
              <a:t>]. Saline nose drops and/or saline nasal sprays may be helpful in preventing crust formation and liquefying sinus secretions. Although the potential benefits are unproven, saline nasal irrigation is unlikely to be harmful or impede recovery and is suggested.</a:t>
            </a:r>
          </a:p>
          <a:p>
            <a:r>
              <a:rPr lang="en-US" dirty="0" smtClean="0"/>
              <a:t>Decongestants may reduce tissue edema, improve </a:t>
            </a:r>
            <a:r>
              <a:rPr lang="en-US" dirty="0" err="1" smtClean="0"/>
              <a:t>ostial</a:t>
            </a:r>
            <a:r>
              <a:rPr lang="en-US" dirty="0" smtClean="0"/>
              <a:t> drainage, and provide symptomatic relief [</a:t>
            </a:r>
            <a:r>
              <a:rPr lang="en-US" dirty="0" smtClean="0">
                <a:hlinkClick r:id="rId50"/>
              </a:rPr>
              <a:t>28</a:t>
            </a:r>
            <a:r>
              <a:rPr lang="en-US" dirty="0" smtClean="0"/>
              <a:t>]. However, these benefits may be offset by an increased viscosity of secretions and decreased blood flow to the nasal mucosa, which may impair delivery of antibiotics to the sinuses. Similarly, antihistamines have the potential to dry secretions and impair sinus drainage. There are no data to support the use of antihistamines in children with ABS who do not have an underlying allergic component [</a:t>
            </a:r>
            <a:r>
              <a:rPr lang="en-US" dirty="0" smtClean="0">
                <a:hlinkClick r:id="rId51"/>
              </a:rPr>
              <a:t>12,28</a:t>
            </a:r>
            <a:r>
              <a:rPr lang="en-US" dirty="0" smtClean="0"/>
              <a:t>].</a:t>
            </a:r>
          </a:p>
          <a:p>
            <a:r>
              <a:rPr lang="en-US" dirty="0" smtClean="0"/>
              <a:t>The use of a combination antihistamine-decongestant in the treatment of children with presumed ABS was evaluated in a single prospective study [</a:t>
            </a:r>
            <a:r>
              <a:rPr lang="en-US" dirty="0" smtClean="0">
                <a:hlinkClick r:id="rId52"/>
              </a:rPr>
              <a:t>31</a:t>
            </a:r>
            <a:r>
              <a:rPr lang="en-US" dirty="0" smtClean="0"/>
              <a:t>]. Children (aged 1 to 18 years) with presumed ABS were randomly assigned to treatment with a decongestant-antihistamine or placebo in addition to </a:t>
            </a:r>
            <a:r>
              <a:rPr lang="en-US" dirty="0" smtClean="0">
                <a:hlinkClick r:id="rId21"/>
              </a:rPr>
              <a:t>amoxicillin</a:t>
            </a:r>
            <a:r>
              <a:rPr lang="en-US" dirty="0" smtClean="0"/>
              <a:t>. Symptoms improved in all children within three days of initiation of antibiotics; there were no differences in symptom scores between groups on days 1, 3, or 14 of therapy. We do not suggest the use of decongestants or antihistamines in children with ABS.</a:t>
            </a:r>
          </a:p>
          <a:p>
            <a:r>
              <a:rPr lang="en-US" dirty="0" smtClean="0"/>
              <a:t>Nasal corticosteroids theoretically may decrease inflammation of the mucous membranes, which contributes to obstruction of the </a:t>
            </a:r>
            <a:r>
              <a:rPr lang="en-US" dirty="0" err="1" smtClean="0"/>
              <a:t>ostia</a:t>
            </a:r>
            <a:r>
              <a:rPr lang="en-US" dirty="0" smtClean="0"/>
              <a:t> and impaired </a:t>
            </a:r>
            <a:r>
              <a:rPr lang="en-US" dirty="0" err="1" smtClean="0"/>
              <a:t>mucociliary</a:t>
            </a:r>
            <a:r>
              <a:rPr lang="en-US" dirty="0" smtClean="0"/>
              <a:t> clearance [</a:t>
            </a:r>
            <a:r>
              <a:rPr lang="en-US" dirty="0" smtClean="0">
                <a:hlinkClick r:id="rId53"/>
              </a:rPr>
              <a:t>32</a:t>
            </a:r>
            <a:r>
              <a:rPr lang="en-US" dirty="0" smtClean="0"/>
              <a:t>]. Only one study has evaluated the benefits of intranasal corticosteroids in addition to antibiotics in young children with presumed ABS [</a:t>
            </a:r>
            <a:r>
              <a:rPr lang="en-US" dirty="0" smtClean="0">
                <a:hlinkClick r:id="rId54"/>
              </a:rPr>
              <a:t>33</a:t>
            </a:r>
            <a:r>
              <a:rPr lang="en-US" dirty="0" smtClean="0"/>
              <a:t>]. In this study 151 children (1 to 15 years) with clinical and radiographic sinusitis were treated with </a:t>
            </a:r>
            <a:r>
              <a:rPr lang="en-US" dirty="0" smtClean="0">
                <a:hlinkClick r:id="rId22"/>
              </a:rPr>
              <a:t>amoxicillin-</a:t>
            </a:r>
            <a:r>
              <a:rPr lang="en-US" dirty="0" err="1" smtClean="0">
                <a:hlinkClick r:id="rId22"/>
              </a:rPr>
              <a:t>clavulanate</a:t>
            </a:r>
            <a:r>
              <a:rPr lang="en-US" dirty="0" smtClean="0"/>
              <a:t> and randomly assigned to </a:t>
            </a:r>
            <a:r>
              <a:rPr lang="en-US" dirty="0" err="1" smtClean="0">
                <a:hlinkClick r:id="rId55"/>
              </a:rPr>
              <a:t>budesonide</a:t>
            </a:r>
            <a:r>
              <a:rPr lang="en-US" dirty="0" smtClean="0"/>
              <a:t> or placebo nasal spray for three weeks. At the end of therapy, symptoms in patients in both groups were improved from baseline. Intranasal </a:t>
            </a:r>
            <a:r>
              <a:rPr lang="en-US" dirty="0" err="1" smtClean="0"/>
              <a:t>budesonide</a:t>
            </a:r>
            <a:r>
              <a:rPr lang="en-US" dirty="0" smtClean="0"/>
              <a:t> had a modest effect on cough and nasal discharge, but the effect was only noted during the second week of therapy. A study of intranasal corticosteroids in patients &gt;14 years with ABS demonstrated a similar marginal effect [</a:t>
            </a:r>
            <a:r>
              <a:rPr lang="en-US" dirty="0" smtClean="0">
                <a:hlinkClick r:id="rId56"/>
              </a:rPr>
              <a:t>34</a:t>
            </a:r>
            <a:r>
              <a:rPr lang="en-US" dirty="0" smtClean="0"/>
              <a:t>]. We do not suggest the use of intranasal corticosteroids in children with ABS.</a:t>
            </a:r>
          </a:p>
          <a:p>
            <a:r>
              <a:rPr lang="en-US" dirty="0" smtClean="0"/>
              <a:t>SUMMARY AND RECOMMENDATIONS </a:t>
            </a:r>
          </a:p>
          <a:p>
            <a:r>
              <a:rPr lang="en-US" dirty="0" smtClean="0"/>
              <a:t>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uncomplicated acute bacterial sinusitis (ABS) in otherwise healthy children. (</a:t>
            </a:r>
            <a:r>
              <a:rPr lang="en-US" dirty="0" smtClean="0">
                <a:hlinkClick r:id=""/>
              </a:rPr>
              <a:t>See "Microbiology" above</a:t>
            </a:r>
            <a:r>
              <a:rPr lang="en-US" dirty="0" smtClean="0"/>
              <a:t>). </a:t>
            </a:r>
          </a:p>
          <a:p>
            <a:r>
              <a:rPr lang="en-US" dirty="0" smtClean="0"/>
              <a:t>Most children with ABS can be treated as outpatients. Hospitalization is indicated for those with severe symptoms, underlying immunodeficiency (primary or secondary), or potential orbital or intracranial complications. (</a:t>
            </a:r>
            <a:r>
              <a:rPr lang="en-US" dirty="0" smtClean="0">
                <a:hlinkClick r:id=""/>
              </a:rPr>
              <a:t>See "Antibiotic therapy" above</a:t>
            </a:r>
            <a:r>
              <a:rPr lang="en-US" dirty="0" smtClean="0"/>
              <a:t>). </a:t>
            </a:r>
          </a:p>
          <a:p>
            <a:r>
              <a:rPr lang="en-US" dirty="0" smtClean="0"/>
              <a:t>We suggest children with ABS be treated with antimicrobial therapy (</a:t>
            </a:r>
            <a:r>
              <a:rPr lang="en-US" b="1" dirty="0" smtClean="0">
                <a:hlinkClick r:id="rId57"/>
              </a:rPr>
              <a:t>Grade 2A</a:t>
            </a:r>
            <a:r>
              <a:rPr lang="en-US" dirty="0" smtClean="0"/>
              <a:t>). The choice of antibiotic is based upon the degree of severity of illness, recent exposure to antibiotics, and the likelihood of infection with a resistant bacterial species. (</a:t>
            </a:r>
            <a:r>
              <a:rPr lang="en-US" dirty="0" smtClean="0">
                <a:hlinkClick r:id=""/>
              </a:rPr>
              <a:t>See "Choice of antibiotic" above</a:t>
            </a:r>
            <a:r>
              <a:rPr lang="en-US" dirty="0" smtClean="0"/>
              <a:t>). </a:t>
            </a:r>
          </a:p>
          <a:p>
            <a:r>
              <a:rPr lang="en-US" dirty="0" smtClean="0"/>
              <a:t>Respiratory symptoms of children with ABS typically improve within three days of initiation of appropriate antimicrobial therapy. Children whose symptoms fail to improve within this time-frame may require sinus imaging and/or sinus aspiration to confirm the diagnosis and/or tailor antibiotic therapy. (</a:t>
            </a:r>
            <a:r>
              <a:rPr lang="en-US" dirty="0" smtClean="0">
                <a:hlinkClick r:id=""/>
              </a:rPr>
              <a:t>See "Treatment failure" above</a:t>
            </a:r>
            <a:r>
              <a:rPr lang="en-US" dirty="0" smtClean="0"/>
              <a:t>). </a:t>
            </a:r>
          </a:p>
          <a:p>
            <a:r>
              <a:rPr lang="en-US" dirty="0" smtClean="0"/>
              <a:t>We suggest antimicrobial therapy be continued for seven days after the child is free of symptoms. (</a:t>
            </a:r>
            <a:r>
              <a:rPr lang="en-US" dirty="0" smtClean="0">
                <a:hlinkClick r:id=""/>
              </a:rPr>
              <a:t>See "Duration" above</a:t>
            </a:r>
            <a:r>
              <a:rPr lang="en-US" dirty="0" smtClean="0"/>
              <a:t>). </a:t>
            </a:r>
          </a:p>
          <a:p>
            <a:r>
              <a:rPr lang="en-US" dirty="0" smtClean="0"/>
              <a:t>We suggest saline nose drops and/or saline nasal sprays for children with ABS (</a:t>
            </a:r>
            <a:r>
              <a:rPr lang="en-US" b="1" dirty="0" smtClean="0">
                <a:hlinkClick r:id="rId58"/>
              </a:rPr>
              <a:t>Grade 2C</a:t>
            </a:r>
            <a:r>
              <a:rPr lang="en-US" dirty="0" smtClean="0"/>
              <a:t>). We suggest not using decongestants, antihistamines, or nasal corticosteroids (</a:t>
            </a:r>
            <a:r>
              <a:rPr lang="en-US" b="1" dirty="0" smtClean="0">
                <a:hlinkClick r:id="rId59"/>
              </a:rPr>
              <a:t>Grade 2B</a:t>
            </a:r>
            <a:r>
              <a:rPr lang="en-US" dirty="0" smtClean="0"/>
              <a:t>). (</a:t>
            </a:r>
            <a:r>
              <a:rPr lang="en-US" dirty="0" smtClean="0">
                <a:hlinkClick r:id=""/>
              </a:rPr>
              <a:t>See "Adjunctive therapy" above</a:t>
            </a:r>
            <a:r>
              <a:rPr lang="en-US" dirty="0" smtClean="0"/>
              <a: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lnSpc>
                <a:spcPct val="90000"/>
              </a:lnSpc>
            </a:pPr>
            <a:r>
              <a:rPr lang="en-US" smtClean="0">
                <a:latin typeface="Corbel" pitchFamily="34" charset="0"/>
                <a:cs typeface="Times New Roman" pitchFamily="18" charset="0"/>
              </a:rPr>
              <a:t>Periorbital edema</a:t>
            </a:r>
          </a:p>
          <a:p>
            <a:pPr eaLnBrk="1" hangingPunct="1">
              <a:lnSpc>
                <a:spcPct val="90000"/>
              </a:lnSpc>
            </a:pPr>
            <a:r>
              <a:rPr lang="en-US" smtClean="0">
                <a:latin typeface="Corbel" pitchFamily="34" charset="0"/>
                <a:cs typeface="Times New Roman" pitchFamily="18" charset="0"/>
              </a:rPr>
              <a:t>Cellulitis</a:t>
            </a:r>
          </a:p>
          <a:p>
            <a:pPr eaLnBrk="1" hangingPunct="1">
              <a:lnSpc>
                <a:spcPct val="90000"/>
              </a:lnSpc>
            </a:pPr>
            <a:r>
              <a:rPr lang="en-US" smtClean="0">
                <a:latin typeface="Corbel" pitchFamily="34" charset="0"/>
                <a:cs typeface="Times New Roman" pitchFamily="18" charset="0"/>
              </a:rPr>
              <a:t>Nasal mucosa is reddened or swollen</a:t>
            </a:r>
          </a:p>
          <a:p>
            <a:pPr eaLnBrk="1" hangingPunct="1">
              <a:lnSpc>
                <a:spcPct val="90000"/>
              </a:lnSpc>
            </a:pPr>
            <a:r>
              <a:rPr lang="en-US" smtClean="0">
                <a:latin typeface="Corbel" pitchFamily="34" charset="0"/>
                <a:cs typeface="Times New Roman" pitchFamily="18" charset="0"/>
              </a:rPr>
              <a:t>Percussion or palpation tenderness over a sinus</a:t>
            </a:r>
          </a:p>
          <a:p>
            <a:pPr eaLnBrk="1" hangingPunct="1">
              <a:lnSpc>
                <a:spcPct val="90000"/>
              </a:lnSpc>
            </a:pPr>
            <a:r>
              <a:rPr lang="en-US" smtClean="0">
                <a:latin typeface="Corbel" pitchFamily="34" charset="0"/>
                <a:cs typeface="Times New Roman" pitchFamily="18" charset="0"/>
              </a:rPr>
              <a:t>Nasal discharge, thick, sometimes yellow or green</a:t>
            </a:r>
          </a:p>
          <a:p>
            <a:pPr eaLnBrk="1" hangingPunct="1">
              <a:lnSpc>
                <a:spcPct val="90000"/>
              </a:lnSpc>
            </a:pPr>
            <a:r>
              <a:rPr lang="en-US" smtClean="0">
                <a:latin typeface="Corbel" pitchFamily="34" charset="0"/>
                <a:cs typeface="Times New Roman" pitchFamily="18" charset="0"/>
              </a:rPr>
              <a:t>Postnasal discharge in posterior pharynx</a:t>
            </a:r>
          </a:p>
          <a:p>
            <a:pPr eaLnBrk="1" hangingPunct="1">
              <a:lnSpc>
                <a:spcPct val="90000"/>
              </a:lnSpc>
            </a:pPr>
            <a:r>
              <a:rPr lang="en-US" smtClean="0">
                <a:latin typeface="Corbel" pitchFamily="34" charset="0"/>
                <a:cs typeface="Times New Roman" pitchFamily="18" charset="0"/>
              </a:rPr>
              <a:t>Difficult transillumination</a:t>
            </a:r>
          </a:p>
          <a:p>
            <a:pPr eaLnBrk="1" hangingPunct="1">
              <a:lnSpc>
                <a:spcPct val="90000"/>
              </a:lnSpc>
            </a:pPr>
            <a:r>
              <a:rPr lang="en-US" smtClean="0">
                <a:latin typeface="Corbel" pitchFamily="34" charset="0"/>
                <a:cs typeface="Times New Roman" pitchFamily="18" charset="0"/>
              </a:rPr>
              <a:t>Swelling of turbinates</a:t>
            </a:r>
          </a:p>
          <a:p>
            <a:pPr eaLnBrk="1" hangingPunct="1">
              <a:lnSpc>
                <a:spcPct val="90000"/>
              </a:lnSpc>
            </a:pPr>
            <a:r>
              <a:rPr lang="en-US" smtClean="0">
                <a:latin typeface="Corbel" pitchFamily="34" charset="0"/>
                <a:cs typeface="Times New Roman" pitchFamily="18" charset="0"/>
              </a:rPr>
              <a:t>Boggy pale turbinates</a:t>
            </a:r>
          </a:p>
          <a:p>
            <a:endParaRPr lang="en-US" smtClean="0"/>
          </a:p>
        </p:txBody>
      </p:sp>
      <p:sp>
        <p:nvSpPr>
          <p:cNvPr id="87044" name="Slide Number Placeholder 3"/>
          <p:cNvSpPr>
            <a:spLocks noGrp="1"/>
          </p:cNvSpPr>
          <p:nvPr>
            <p:ph type="sldNum" sz="quarter" idx="5"/>
          </p:nvPr>
        </p:nvSpPr>
        <p:spPr>
          <a:noFill/>
        </p:spPr>
        <p:txBody>
          <a:bodyPr/>
          <a:lstStyle/>
          <a:p>
            <a:fld id="{C3FD0BB7-D544-4A59-BF25-39A7ECE39500}" type="slidenum">
              <a:rPr lang="en-US" smtClean="0"/>
              <a:pPr/>
              <a:t>12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Deep neck space infections</a:t>
            </a:r>
            <a:r>
              <a:rPr lang="en-US" dirty="0" smtClean="0"/>
              <a:t> </a:t>
            </a:r>
            <a:r>
              <a:rPr lang="en-US" b="1" dirty="0" smtClean="0">
                <a:hlinkClick r:id="rId3" action="ppaction://hlinkfile"/>
              </a:rPr>
              <a:t>Author </a:t>
            </a:r>
            <a:r>
              <a:rPr lang="en-US" dirty="0" smtClean="0"/>
              <a:t/>
            </a:r>
            <a:br>
              <a:rPr lang="en-US" dirty="0" smtClean="0"/>
            </a:br>
            <a:r>
              <a:rPr lang="en-US" dirty="0" smtClean="0">
                <a:hlinkClick r:id="rId3" action="ppaction://hlinkfile"/>
              </a:rPr>
              <a:t>Anthony W Chow, MD, FRCPC, FACP</a:t>
            </a:r>
            <a:r>
              <a:rPr lang="en-US" dirty="0" smtClean="0"/>
              <a:t/>
            </a:r>
            <a:br>
              <a:rPr lang="en-US" dirty="0" smtClean="0"/>
            </a:br>
            <a:r>
              <a:rPr lang="en-US" b="1" dirty="0" smtClean="0">
                <a:hlinkClick r:id="rId3" action="ppaction://hlinkfile"/>
              </a:rPr>
              <a:t>Section Editor</a:t>
            </a:r>
            <a:r>
              <a:rPr lang="en-US" dirty="0" smtClean="0"/>
              <a:t> </a:t>
            </a:r>
            <a:br>
              <a:rPr lang="en-US" dirty="0" smtClean="0"/>
            </a:br>
            <a:r>
              <a:rPr lang="en-US" dirty="0" smtClean="0">
                <a:hlinkClick r:id="rId3" action="ppaction://hlinkfile"/>
              </a:rPr>
              <a:t>Stephen B Calderwood, MD</a:t>
            </a:r>
            <a:r>
              <a:rPr lang="en-US" dirty="0" smtClean="0"/>
              <a:t/>
            </a:r>
            <a:br>
              <a:rPr lang="en-US" dirty="0" smtClean="0"/>
            </a:br>
            <a:r>
              <a:rPr lang="en-US" b="1" dirty="0" smtClean="0">
                <a:hlinkClick r:id="rId3" action="ppaction://hlinkfile"/>
              </a:rPr>
              <a:t>Deputy Editor</a:t>
            </a:r>
            <a:r>
              <a:rPr lang="en-US" dirty="0" smtClean="0"/>
              <a:t> </a:t>
            </a:r>
            <a:br>
              <a:rPr lang="en-US" dirty="0" smtClean="0"/>
            </a:br>
            <a:r>
              <a:rPr lang="en-US" dirty="0" smtClean="0">
                <a:hlinkClick r:id="rId3" action="ppaction://hlinkfile"/>
              </a:rPr>
              <a:t>Anna R </a:t>
            </a:r>
            <a:r>
              <a:rPr lang="en-US" dirty="0" err="1" smtClean="0">
                <a:hlinkClick r:id="rId3" action="ppaction://hlinkfile"/>
              </a:rPr>
              <a:t>Thorner</a:t>
            </a:r>
            <a:r>
              <a:rPr lang="en-US" dirty="0" smtClean="0">
                <a:hlinkClick r:id="rId3" action="ppaction://hlinkfile"/>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August 18, 2008   </a:t>
            </a:r>
            <a:r>
              <a:rPr lang="en-US" b="1" dirty="0" smtClean="0">
                <a:hlinkClick r:id="" action="ppaction://hlinkfile"/>
              </a:rPr>
              <a:t>(More)</a:t>
            </a:r>
            <a:r>
              <a:rPr lang="en-US" dirty="0" smtClean="0"/>
              <a:t> </a:t>
            </a:r>
            <a:br>
              <a:rPr lang="en-US" dirty="0" smtClean="0"/>
            </a:br>
            <a:endParaRPr lang="en-US" dirty="0" smtClean="0"/>
          </a:p>
          <a:p>
            <a:r>
              <a:rPr lang="en-US" dirty="0" smtClean="0"/>
              <a:t>INTRODUCTION — Deep neck space infections most commonly arise from a septic focus of the </a:t>
            </a:r>
            <a:r>
              <a:rPr lang="en-US" dirty="0" err="1" smtClean="0"/>
              <a:t>mandibular</a:t>
            </a:r>
            <a:r>
              <a:rPr lang="en-US" dirty="0" smtClean="0"/>
              <a:t> teeth, tonsils, parotid gland, deep cervical lymph nodes, middle ear, or the sinuses. These deep cervical "space" infections have become relatively uncommon in the </a:t>
            </a:r>
            <a:r>
              <a:rPr lang="en-US" dirty="0" err="1" smtClean="0"/>
              <a:t>postantibiotic</a:t>
            </a:r>
            <a:r>
              <a:rPr lang="en-US" dirty="0" smtClean="0"/>
              <a:t> era. Consequently, many physicians are unfamiliar with these conditions.</a:t>
            </a:r>
          </a:p>
          <a:p>
            <a:r>
              <a:rPr lang="en-US" dirty="0" smtClean="0"/>
              <a:t>Furthermore, with widespread use of antibiotics and profound </a:t>
            </a:r>
            <a:r>
              <a:rPr lang="en-US" dirty="0" err="1" smtClean="0"/>
              <a:t>immunosuppression</a:t>
            </a:r>
            <a:r>
              <a:rPr lang="en-US" dirty="0" smtClean="0"/>
              <a:t> in some patients, the classic manifestations of these infections, such as high fevers, systemic toxicity, and local signs of </a:t>
            </a:r>
            <a:r>
              <a:rPr lang="en-US" dirty="0" err="1" smtClean="0"/>
              <a:t>erythema</a:t>
            </a:r>
            <a:r>
              <a:rPr lang="en-US" dirty="0" smtClean="0"/>
              <a:t>, edema, and </a:t>
            </a:r>
            <a:r>
              <a:rPr lang="en-US" dirty="0" err="1" smtClean="0"/>
              <a:t>fluctuance</a:t>
            </a:r>
            <a:r>
              <a:rPr lang="en-US" dirty="0" smtClean="0"/>
              <a:t> may be absent. However, since these infections often have a rapid onset and may progress to fatal complications [</a:t>
            </a:r>
            <a:r>
              <a:rPr lang="en-US" dirty="0" smtClean="0">
                <a:hlinkClick r:id="rId4" action="ppaction://hlinkfile"/>
              </a:rPr>
              <a:t>1</a:t>
            </a:r>
            <a:r>
              <a:rPr lang="en-US" dirty="0" smtClean="0"/>
              <a:t>], primary care physicians must be more aware of and must not underestimate the potential extent or severity of such infections.</a:t>
            </a:r>
          </a:p>
          <a:p>
            <a:r>
              <a:rPr lang="en-US" dirty="0" smtClean="0"/>
              <a:t>The relevant anatomy, microbial etiology, salient clinical manifestations, diagnosis, and treatment of these conditions will be reviewed here. </a:t>
            </a:r>
            <a:r>
              <a:rPr lang="en-US" dirty="0" err="1" smtClean="0"/>
              <a:t>Odontogenic</a:t>
            </a:r>
            <a:r>
              <a:rPr lang="en-US" dirty="0" smtClean="0"/>
              <a:t>, middle ear, and sinus infections are discussed separately.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 and </a:t>
            </a:r>
            <a:r>
              <a:rPr lang="en-US" dirty="0" smtClean="0">
                <a:hlinkClick r:id="rId6" action="ppaction://hlinkfile"/>
              </a:rPr>
              <a:t>see "Acute </a:t>
            </a:r>
            <a:r>
              <a:rPr lang="en-US" dirty="0" err="1" smtClean="0">
                <a:hlinkClick r:id="rId6" action="ppaction://hlinkfile"/>
              </a:rPr>
              <a:t>otitis</a:t>
            </a:r>
            <a:r>
              <a:rPr lang="en-US" dirty="0" smtClean="0">
                <a:hlinkClick r:id="rId6" action="ppaction://hlinkfile"/>
              </a:rPr>
              <a:t> media in children: Epidemiology, pathogenesis, clinical manifestations, and complications"</a:t>
            </a:r>
            <a:r>
              <a:rPr lang="en-US" dirty="0" smtClean="0"/>
              <a:t> and </a:t>
            </a:r>
            <a:r>
              <a:rPr lang="en-US" dirty="0" smtClean="0">
                <a:hlinkClick r:id="rId7" action="ppaction://hlinkfile"/>
              </a:rPr>
              <a:t>see "Acute sinusitis and </a:t>
            </a:r>
            <a:r>
              <a:rPr lang="en-US" dirty="0" err="1" smtClean="0">
                <a:hlinkClick r:id="rId7" action="ppaction://hlinkfile"/>
              </a:rPr>
              <a:t>rhinosinusitis</a:t>
            </a:r>
            <a:r>
              <a:rPr lang="en-US" dirty="0" smtClean="0">
                <a:hlinkClick r:id="rId7" action="ppaction://hlinkfile"/>
              </a:rPr>
              <a:t> in adults"</a:t>
            </a:r>
            <a:r>
              <a:rPr lang="en-US" dirty="0" smtClean="0"/>
              <a:t>).</a:t>
            </a:r>
          </a:p>
          <a:p>
            <a:r>
              <a:rPr lang="en-US" dirty="0" smtClean="0"/>
              <a:t>ANATOMIC CONSIDERATIONS — Knowledge of the cervical compartments and </a:t>
            </a:r>
            <a:r>
              <a:rPr lang="en-US" dirty="0" err="1" smtClean="0"/>
              <a:t>interfascial</a:t>
            </a:r>
            <a:r>
              <a:rPr lang="en-US" dirty="0" smtClean="0"/>
              <a:t> spaces is essential to understand the pathogenesis, clinical manifestations, and potential routes of spread of infections involving these spaces.</a:t>
            </a:r>
          </a:p>
          <a:p>
            <a:r>
              <a:rPr lang="en-US" dirty="0" smtClean="0"/>
              <a:t>Cervical fascia — The muscles, vessels, and visceral structures of the neck are enveloped by the cervical fascia, which has a superficial and deep component (</a:t>
            </a:r>
            <a:r>
              <a:rPr lang="en-US" dirty="0" smtClean="0">
                <a:hlinkClick r:id="rId8" action="ppaction://hlinkfile"/>
              </a:rPr>
              <a:t>show figure 1</a:t>
            </a:r>
            <a:r>
              <a:rPr lang="en-US" dirty="0" smtClean="0"/>
              <a:t>). The superficial cervical fascia consists of the subcutaneous tissues of the neck, which completely enclose it and are continuous with the </a:t>
            </a:r>
            <a:r>
              <a:rPr lang="en-US" dirty="0" err="1" smtClean="0"/>
              <a:t>platysma</a:t>
            </a:r>
            <a:r>
              <a:rPr lang="en-US" dirty="0" smtClean="0"/>
              <a:t> </a:t>
            </a:r>
            <a:r>
              <a:rPr lang="en-US" dirty="0" err="1" smtClean="0"/>
              <a:t>anteriorly</a:t>
            </a:r>
            <a:r>
              <a:rPr lang="en-US" dirty="0" smtClean="0"/>
              <a:t>.</a:t>
            </a:r>
          </a:p>
          <a:p>
            <a:r>
              <a:rPr lang="en-US" dirty="0" smtClean="0"/>
              <a:t>The deep cervical fascia has three layers: superficial, middle, and deep, which can be thought of as defining a series of cylindrical compartments that extend longitudinally from the base of the skull to the </a:t>
            </a:r>
            <a:r>
              <a:rPr lang="en-US" dirty="0" err="1" smtClean="0"/>
              <a:t>mediastinum</a:t>
            </a:r>
            <a:r>
              <a:rPr lang="en-US" dirty="0" smtClean="0"/>
              <a:t> (</a:t>
            </a:r>
            <a:r>
              <a:rPr lang="en-US" dirty="0" smtClean="0">
                <a:hlinkClick r:id="rId8" action="ppaction://hlinkfile"/>
              </a:rPr>
              <a:t>show figure 1</a:t>
            </a:r>
            <a:r>
              <a:rPr lang="en-US" dirty="0" smtClean="0"/>
              <a:t>). The superficial or investing layer of the deep cervical fascia encloses all of the deeper parts of the neck, beginning at the </a:t>
            </a:r>
            <a:r>
              <a:rPr lang="en-US" dirty="0" err="1" smtClean="0"/>
              <a:t>nuchal</a:t>
            </a:r>
            <a:r>
              <a:rPr lang="en-US" dirty="0" smtClean="0"/>
              <a:t> line and extending </a:t>
            </a:r>
            <a:r>
              <a:rPr lang="en-US" dirty="0" err="1" smtClean="0"/>
              <a:t>anteriorly</a:t>
            </a:r>
            <a:r>
              <a:rPr lang="en-US" dirty="0" smtClean="0"/>
              <a:t>, dividing to enclose the </a:t>
            </a:r>
            <a:r>
              <a:rPr lang="en-US" dirty="0" err="1" smtClean="0"/>
              <a:t>trapezius</a:t>
            </a:r>
            <a:r>
              <a:rPr lang="en-US" dirty="0" smtClean="0"/>
              <a:t>, </a:t>
            </a:r>
            <a:r>
              <a:rPr lang="en-US" dirty="0" err="1" smtClean="0"/>
              <a:t>sternocleidomastoid</a:t>
            </a:r>
            <a:r>
              <a:rPr lang="en-US" dirty="0" smtClean="0"/>
              <a:t>, and strap muscles as well as the </a:t>
            </a:r>
            <a:r>
              <a:rPr lang="en-US" dirty="0" err="1" smtClean="0"/>
              <a:t>submaxillary</a:t>
            </a:r>
            <a:r>
              <a:rPr lang="en-US" dirty="0" smtClean="0"/>
              <a:t> and parotid glands.</a:t>
            </a:r>
          </a:p>
          <a:p>
            <a:r>
              <a:rPr lang="en-US" dirty="0" smtClean="0"/>
              <a:t>The middle or </a:t>
            </a:r>
            <a:r>
              <a:rPr lang="en-US" dirty="0" err="1" smtClean="0"/>
              <a:t>pretracheal</a:t>
            </a:r>
            <a:r>
              <a:rPr lang="en-US" dirty="0" smtClean="0"/>
              <a:t> fascia encloses the cervical viscera including the pharynx, esophagus, larynx, trachea, thyroid, and parathyroid glands. The deep or </a:t>
            </a:r>
            <a:r>
              <a:rPr lang="en-US" dirty="0" err="1" smtClean="0"/>
              <a:t>prevertebral</a:t>
            </a:r>
            <a:r>
              <a:rPr lang="en-US" dirty="0" smtClean="0"/>
              <a:t> fascia arises from the </a:t>
            </a:r>
            <a:r>
              <a:rPr lang="en-US" dirty="0" err="1" smtClean="0"/>
              <a:t>nuchal</a:t>
            </a:r>
            <a:r>
              <a:rPr lang="en-US" dirty="0" smtClean="0"/>
              <a:t> ligament and encloses the vertebral column and muscles of the spine. All three layers of the deep cervical fascia contribute to the carotid sheath, which forms a neurovascular compartment that encloses the carotid artery, the internal jugular vein, and the </a:t>
            </a:r>
            <a:r>
              <a:rPr lang="en-US" dirty="0" err="1" smtClean="0"/>
              <a:t>vagus</a:t>
            </a:r>
            <a:r>
              <a:rPr lang="en-US" dirty="0" smtClean="0"/>
              <a:t> nerve.</a:t>
            </a:r>
          </a:p>
          <a:p>
            <a:r>
              <a:rPr lang="en-US" dirty="0" err="1" smtClean="0"/>
              <a:t>Fascial</a:t>
            </a:r>
            <a:r>
              <a:rPr lang="en-US" dirty="0" smtClean="0"/>
              <a:t> spaces — There are three spaces between the planes of the deep cervical fascia that are of major clinical importance [</a:t>
            </a:r>
            <a:r>
              <a:rPr lang="en-US" dirty="0" smtClean="0">
                <a:hlinkClick r:id="rId9" action="ppaction://hlinkfile"/>
              </a:rPr>
              <a:t>2</a:t>
            </a:r>
            <a:r>
              <a:rPr lang="en-US" dirty="0" smtClean="0"/>
              <a:t>]:</a:t>
            </a:r>
          </a:p>
          <a:p>
            <a:r>
              <a:rPr lang="en-US" dirty="0" smtClean="0"/>
              <a:t>The </a:t>
            </a:r>
            <a:r>
              <a:rPr lang="en-US" dirty="0" err="1" smtClean="0"/>
              <a:t>submandibular</a:t>
            </a:r>
            <a:r>
              <a:rPr lang="en-US" dirty="0" smtClean="0"/>
              <a:t> space </a:t>
            </a:r>
          </a:p>
          <a:p>
            <a:r>
              <a:rPr lang="en-US" dirty="0" smtClean="0"/>
              <a:t>The </a:t>
            </a:r>
            <a:r>
              <a:rPr lang="en-US" dirty="0" err="1" smtClean="0"/>
              <a:t>parapharyngeal</a:t>
            </a:r>
            <a:r>
              <a:rPr lang="en-US" dirty="0" smtClean="0"/>
              <a:t> space </a:t>
            </a:r>
          </a:p>
          <a:p>
            <a:r>
              <a:rPr lang="en-US" dirty="0" smtClean="0"/>
              <a:t>The retropharyngeal space </a:t>
            </a:r>
          </a:p>
          <a:p>
            <a:r>
              <a:rPr lang="en-US" dirty="0" err="1" smtClean="0"/>
              <a:t>Submandibular</a:t>
            </a:r>
            <a:r>
              <a:rPr lang="en-US" dirty="0" smtClean="0"/>
              <a:t> space — The </a:t>
            </a:r>
            <a:r>
              <a:rPr lang="en-US" dirty="0" err="1" smtClean="0"/>
              <a:t>submandibular</a:t>
            </a:r>
            <a:r>
              <a:rPr lang="en-US" dirty="0" smtClean="0"/>
              <a:t> space lies within the </a:t>
            </a:r>
            <a:r>
              <a:rPr lang="en-US" dirty="0" err="1" smtClean="0"/>
              <a:t>submental</a:t>
            </a:r>
            <a:r>
              <a:rPr lang="en-US" dirty="0" smtClean="0"/>
              <a:t> and </a:t>
            </a:r>
            <a:r>
              <a:rPr lang="en-US" dirty="0" err="1" smtClean="0"/>
              <a:t>submandibular</a:t>
            </a:r>
            <a:r>
              <a:rPr lang="en-US" dirty="0" smtClean="0"/>
              <a:t> triangles between the mucosa of the floor of the mouth and the superficial layer of the deep cervical fascia. It is subdivided by the </a:t>
            </a:r>
            <a:r>
              <a:rPr lang="en-US" dirty="0" err="1" smtClean="0"/>
              <a:t>mylohyoid</a:t>
            </a:r>
            <a:r>
              <a:rPr lang="en-US" dirty="0" smtClean="0"/>
              <a:t> muscle into the sublingual space (which contains the sublingual gland, hypoglossal nerve, part of the </a:t>
            </a:r>
            <a:r>
              <a:rPr lang="en-US" dirty="0" err="1" smtClean="0"/>
              <a:t>submandibular</a:t>
            </a:r>
            <a:r>
              <a:rPr lang="en-US" dirty="0" smtClean="0"/>
              <a:t> gland, and loose connective tissue), and the </a:t>
            </a:r>
            <a:r>
              <a:rPr lang="en-US" dirty="0" err="1" smtClean="0"/>
              <a:t>submylohyoid</a:t>
            </a:r>
            <a:r>
              <a:rPr lang="en-US" dirty="0" smtClean="0"/>
              <a:t> space (which contains the </a:t>
            </a:r>
            <a:r>
              <a:rPr lang="en-US" dirty="0" err="1" smtClean="0"/>
              <a:t>submandibular</a:t>
            </a:r>
            <a:r>
              <a:rPr lang="en-US" dirty="0" smtClean="0"/>
              <a:t> salivary gland and lymph nodes) (</a:t>
            </a:r>
            <a:r>
              <a:rPr lang="en-US" dirty="0" smtClean="0">
                <a:hlinkClick r:id="rId10" action="ppaction://hlinkfile"/>
              </a:rPr>
              <a:t>show figure 2</a:t>
            </a:r>
            <a:r>
              <a:rPr lang="en-US" dirty="0" smtClean="0"/>
              <a:t>). The two divisions communicate </a:t>
            </a:r>
            <a:r>
              <a:rPr lang="en-US" dirty="0" err="1" smtClean="0"/>
              <a:t>posteriorly</a:t>
            </a:r>
            <a:r>
              <a:rPr lang="en-US" dirty="0" smtClean="0"/>
              <a:t> around the </a:t>
            </a:r>
            <a:r>
              <a:rPr lang="en-US" dirty="0" err="1" smtClean="0"/>
              <a:t>mylohyoid</a:t>
            </a:r>
            <a:r>
              <a:rPr lang="en-US" dirty="0" smtClean="0"/>
              <a:t> muscle.</a:t>
            </a:r>
          </a:p>
          <a:p>
            <a:r>
              <a:rPr lang="en-US" dirty="0" err="1" smtClean="0"/>
              <a:t>Parapharyngeal</a:t>
            </a:r>
            <a:r>
              <a:rPr lang="en-US" dirty="0" smtClean="0"/>
              <a:t> space — Also known as the lateral or </a:t>
            </a:r>
            <a:r>
              <a:rPr lang="en-US" dirty="0" err="1" smtClean="0"/>
              <a:t>pharyngomaxillary</a:t>
            </a:r>
            <a:r>
              <a:rPr lang="en-US" dirty="0" smtClean="0"/>
              <a:t> space, the </a:t>
            </a:r>
            <a:r>
              <a:rPr lang="en-US" dirty="0" err="1" smtClean="0"/>
              <a:t>parapharyngeal</a:t>
            </a:r>
            <a:r>
              <a:rPr lang="en-US" dirty="0" smtClean="0"/>
              <a:t> space is located in the lateral aspect of the neck and is shaped like an inverted cone, with its base at the skull and its apex at the hyoid bone. It lies deep to the pharyngeal constrictor muscle, and is contiguous medially with the </a:t>
            </a:r>
            <a:r>
              <a:rPr lang="en-US" dirty="0" err="1" smtClean="0"/>
              <a:t>pretracheal</a:t>
            </a:r>
            <a:r>
              <a:rPr lang="en-US" dirty="0" smtClean="0"/>
              <a:t> fascia of the visceral compartment, and laterally with the superficial fascia (which invests the parotid gland), the internal </a:t>
            </a:r>
            <a:r>
              <a:rPr lang="en-US" dirty="0" err="1" smtClean="0"/>
              <a:t>pterygoid</a:t>
            </a:r>
            <a:r>
              <a:rPr lang="en-US" dirty="0" smtClean="0"/>
              <a:t> muscle, and the mandible (</a:t>
            </a:r>
            <a:r>
              <a:rPr lang="en-US" dirty="0" smtClean="0">
                <a:hlinkClick r:id="rId11" action="ppaction://hlinkfile"/>
              </a:rPr>
              <a:t>show figure 3</a:t>
            </a:r>
            <a:r>
              <a:rPr lang="en-US" dirty="0" smtClean="0"/>
              <a:t>).</a:t>
            </a:r>
          </a:p>
          <a:p>
            <a:r>
              <a:rPr lang="en-US" dirty="0" smtClean="0"/>
              <a:t>The </a:t>
            </a:r>
            <a:r>
              <a:rPr lang="en-US" dirty="0" err="1" smtClean="0"/>
              <a:t>parapharyngeal</a:t>
            </a:r>
            <a:r>
              <a:rPr lang="en-US" dirty="0" smtClean="0"/>
              <a:t> space is divided into an anterior (</a:t>
            </a:r>
            <a:r>
              <a:rPr lang="en-US" dirty="0" err="1" smtClean="0"/>
              <a:t>prestyloid</a:t>
            </a:r>
            <a:r>
              <a:rPr lang="en-US" dirty="0" smtClean="0"/>
              <a:t> or muscular) compartment and a posterior (</a:t>
            </a:r>
            <a:r>
              <a:rPr lang="en-US" dirty="0" err="1" smtClean="0"/>
              <a:t>retrostyloid</a:t>
            </a:r>
            <a:r>
              <a:rPr lang="en-US" dirty="0" smtClean="0"/>
              <a:t> or neurovascular) compartment by the </a:t>
            </a:r>
            <a:r>
              <a:rPr lang="en-US" dirty="0" err="1" smtClean="0"/>
              <a:t>styloid</a:t>
            </a:r>
            <a:r>
              <a:rPr lang="en-US" dirty="0" smtClean="0"/>
              <a:t> process and its attached muscles, the </a:t>
            </a:r>
            <a:r>
              <a:rPr lang="en-US" dirty="0" err="1" smtClean="0"/>
              <a:t>stylomandibular</a:t>
            </a:r>
            <a:r>
              <a:rPr lang="en-US" dirty="0" smtClean="0"/>
              <a:t> ligament, and the insertion of these structures into the hyoid bone (</a:t>
            </a:r>
            <a:r>
              <a:rPr lang="en-US" dirty="0" smtClean="0">
                <a:hlinkClick r:id="rId11" action="ppaction://hlinkfile"/>
              </a:rPr>
              <a:t>show figure 3</a:t>
            </a:r>
            <a:r>
              <a:rPr lang="en-US" dirty="0" smtClean="0"/>
              <a:t>).</a:t>
            </a:r>
          </a:p>
          <a:p>
            <a:r>
              <a:rPr lang="en-US" dirty="0" smtClean="0"/>
              <a:t>The anterior compartment contains no vital structures but rather only fat, lymph nodes, connective tissue, and muscle. It is the compartment most closely related to the </a:t>
            </a:r>
            <a:r>
              <a:rPr lang="en-US" dirty="0" err="1" smtClean="0"/>
              <a:t>tonsillar</a:t>
            </a:r>
            <a:r>
              <a:rPr lang="en-US" dirty="0" smtClean="0"/>
              <a:t> </a:t>
            </a:r>
            <a:r>
              <a:rPr lang="en-US" dirty="0" err="1" smtClean="0"/>
              <a:t>fossa</a:t>
            </a:r>
            <a:r>
              <a:rPr lang="en-US" dirty="0" smtClean="0"/>
              <a:t> and the internal </a:t>
            </a:r>
            <a:r>
              <a:rPr lang="en-US" dirty="0" err="1" smtClean="0"/>
              <a:t>pterygoid</a:t>
            </a:r>
            <a:r>
              <a:rPr lang="en-US" dirty="0" smtClean="0"/>
              <a:t> muscle. The posterior compartment contains the ninth to twelfth cranial nerves, the carotid sheath and its contents, and the cervical sympathetic trunk. The carotid sheath, which runs in the posterior aspect of the </a:t>
            </a:r>
            <a:r>
              <a:rPr lang="en-US" dirty="0" err="1" smtClean="0"/>
              <a:t>parapharyngeal</a:t>
            </a:r>
            <a:r>
              <a:rPr lang="en-US" dirty="0" smtClean="0"/>
              <a:t> space, pierces the cone at its apex to enter the </a:t>
            </a:r>
            <a:r>
              <a:rPr lang="en-US" dirty="0" err="1" smtClean="0"/>
              <a:t>mediastinum</a:t>
            </a:r>
            <a:r>
              <a:rPr lang="en-US" dirty="0" smtClean="0"/>
              <a:t> (</a:t>
            </a:r>
            <a:r>
              <a:rPr lang="en-US" dirty="0" smtClean="0">
                <a:hlinkClick r:id="rId11" action="ppaction://hlinkfile"/>
              </a:rPr>
              <a:t>show figure 3</a:t>
            </a:r>
            <a:r>
              <a:rPr lang="en-US" dirty="0" smtClean="0"/>
              <a:t>).</a:t>
            </a:r>
          </a:p>
          <a:p>
            <a:r>
              <a:rPr lang="en-US" dirty="0" smtClean="0"/>
              <a:t>Infection of the lateral pharyngeal space may result from </a:t>
            </a:r>
            <a:r>
              <a:rPr lang="en-US" dirty="0" err="1" smtClean="0"/>
              <a:t>pharyngitis</a:t>
            </a:r>
            <a:r>
              <a:rPr lang="en-US" dirty="0" smtClean="0"/>
              <a:t>, tonsillitis,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as well as </a:t>
            </a:r>
            <a:r>
              <a:rPr lang="en-US" dirty="0" err="1" smtClean="0"/>
              <a:t>odontogenic</a:t>
            </a:r>
            <a:r>
              <a:rPr lang="en-US" dirty="0" smtClean="0"/>
              <a:t> infections, especially if the masticator space is involved. (</a:t>
            </a:r>
            <a:r>
              <a:rPr lang="en-US" dirty="0" smtClean="0">
                <a:hlinkClick r:id="rId12" action="ppaction://hlinkfile"/>
              </a:rPr>
              <a:t>See "Complications, diagnosis, and treatment of </a:t>
            </a:r>
            <a:r>
              <a:rPr lang="en-US" dirty="0" err="1" smtClean="0">
                <a:hlinkClick r:id="rId12" action="ppaction://hlinkfile"/>
              </a:rPr>
              <a:t>odontogenic</a:t>
            </a:r>
            <a:r>
              <a:rPr lang="en-US" dirty="0" smtClean="0">
                <a:hlinkClick r:id="rId12" action="ppaction://hlinkfile"/>
              </a:rPr>
              <a:t> infections"</a:t>
            </a:r>
            <a:r>
              <a:rPr lang="en-US" dirty="0" smtClean="0"/>
              <a:t>).</a:t>
            </a:r>
          </a:p>
          <a:p>
            <a:r>
              <a:rPr lang="en-US" dirty="0" smtClean="0"/>
              <a:t>Retropharyngeal, "danger", and </a:t>
            </a:r>
            <a:r>
              <a:rPr lang="en-US" dirty="0" err="1" smtClean="0"/>
              <a:t>prevertebral</a:t>
            </a:r>
            <a:r>
              <a:rPr lang="en-US" dirty="0" smtClean="0"/>
              <a:t> spaces — The retropharyngeal space is bound </a:t>
            </a:r>
            <a:r>
              <a:rPr lang="en-US" dirty="0" err="1" smtClean="0"/>
              <a:t>anteriorly</a:t>
            </a:r>
            <a:r>
              <a:rPr lang="en-US" dirty="0" smtClean="0"/>
              <a:t> by the constrictor muscles of the neck and </a:t>
            </a:r>
            <a:r>
              <a:rPr lang="en-US" dirty="0" err="1" smtClean="0"/>
              <a:t>posteriorly</a:t>
            </a:r>
            <a:r>
              <a:rPr lang="en-US" dirty="0" smtClean="0"/>
              <a:t> by the </a:t>
            </a:r>
            <a:r>
              <a:rPr lang="en-US" dirty="0" err="1" smtClean="0"/>
              <a:t>alar</a:t>
            </a:r>
            <a:r>
              <a:rPr lang="en-US" dirty="0" smtClean="0"/>
              <a:t> layer of the deep cervical fascia. It is situated behind the </a:t>
            </a:r>
            <a:r>
              <a:rPr lang="en-US" dirty="0" err="1" smtClean="0"/>
              <a:t>hypopharynx</a:t>
            </a:r>
            <a:r>
              <a:rPr lang="en-US" dirty="0" smtClean="0"/>
              <a:t> and the esophagus, and lies between the </a:t>
            </a:r>
            <a:r>
              <a:rPr lang="en-US" dirty="0" err="1" smtClean="0"/>
              <a:t>alar</a:t>
            </a:r>
            <a:r>
              <a:rPr lang="en-US" dirty="0" smtClean="0"/>
              <a:t> fascia </a:t>
            </a:r>
            <a:r>
              <a:rPr lang="en-US" dirty="0" err="1" smtClean="0"/>
              <a:t>posteriorly</a:t>
            </a:r>
            <a:r>
              <a:rPr lang="en-US" dirty="0" smtClean="0"/>
              <a:t> and the posterior aspect of the </a:t>
            </a:r>
            <a:r>
              <a:rPr lang="en-US" dirty="0" err="1" smtClean="0"/>
              <a:t>pretracheal</a:t>
            </a:r>
            <a:r>
              <a:rPr lang="en-US" dirty="0" smtClean="0"/>
              <a:t> fascia </a:t>
            </a:r>
            <a:r>
              <a:rPr lang="en-US" dirty="0" err="1" smtClean="0"/>
              <a:t>anteriorly</a:t>
            </a:r>
            <a:r>
              <a:rPr lang="en-US" dirty="0" smtClean="0"/>
              <a:t> (</a:t>
            </a:r>
            <a:r>
              <a:rPr lang="en-US" dirty="0" smtClean="0">
                <a:hlinkClick r:id="rId13" action="ppaction://hlinkfile"/>
              </a:rPr>
              <a:t>show figure 7</a:t>
            </a:r>
            <a:r>
              <a:rPr lang="en-US" dirty="0" smtClean="0"/>
              <a:t>). It communicates with the </a:t>
            </a:r>
            <a:r>
              <a:rPr lang="en-US" dirty="0" err="1" smtClean="0"/>
              <a:t>parapharyngeal</a:t>
            </a:r>
            <a:r>
              <a:rPr lang="en-US" dirty="0" smtClean="0"/>
              <a:t> space laterally where the carotid sheaths reside.</a:t>
            </a:r>
          </a:p>
          <a:p>
            <a:r>
              <a:rPr lang="en-US" dirty="0" smtClean="0"/>
              <a:t>Posterior to this compartment is the "danger" space, which is bound by the </a:t>
            </a:r>
            <a:r>
              <a:rPr lang="en-US" dirty="0" err="1" smtClean="0"/>
              <a:t>alar</a:t>
            </a:r>
            <a:r>
              <a:rPr lang="en-US" dirty="0" smtClean="0"/>
              <a:t> fascia </a:t>
            </a:r>
            <a:r>
              <a:rPr lang="en-US" dirty="0" err="1" smtClean="0"/>
              <a:t>anteriorly</a:t>
            </a:r>
            <a:r>
              <a:rPr lang="en-US" dirty="0" smtClean="0"/>
              <a:t> and the </a:t>
            </a:r>
            <a:r>
              <a:rPr lang="en-US" dirty="0" err="1" smtClean="0"/>
              <a:t>prevertebral</a:t>
            </a:r>
            <a:r>
              <a:rPr lang="en-US" dirty="0" smtClean="0"/>
              <a:t> fascia </a:t>
            </a:r>
            <a:r>
              <a:rPr lang="en-US" dirty="0" err="1" smtClean="0"/>
              <a:t>posteriorly</a:t>
            </a:r>
            <a:r>
              <a:rPr lang="en-US" dirty="0" smtClean="0"/>
              <a:t>. It extends from the base of the skull and descends freely through the entire posterior </a:t>
            </a:r>
            <a:r>
              <a:rPr lang="en-US" dirty="0" err="1" smtClean="0"/>
              <a:t>mediastinum</a:t>
            </a:r>
            <a:r>
              <a:rPr lang="en-US" dirty="0" smtClean="0"/>
              <a:t> at the level of the diaphragm (T1 to T2) where the two </a:t>
            </a:r>
            <a:r>
              <a:rPr lang="en-US" dirty="0" err="1" smtClean="0"/>
              <a:t>fascial</a:t>
            </a:r>
            <a:r>
              <a:rPr lang="en-US" dirty="0" smtClean="0"/>
              <a:t> layers fuse. Thus, the retropharyngeal space provides the most important anatomic route for contiguous spread between the neck and the chest via the "danger" space.</a:t>
            </a:r>
          </a:p>
          <a:p>
            <a:r>
              <a:rPr lang="en-US" dirty="0" smtClean="0"/>
              <a:t>The </a:t>
            </a:r>
            <a:r>
              <a:rPr lang="en-US" dirty="0" err="1" smtClean="0"/>
              <a:t>prevertebral</a:t>
            </a:r>
            <a:r>
              <a:rPr lang="en-US" dirty="0" smtClean="0"/>
              <a:t> space is bound by the </a:t>
            </a:r>
            <a:r>
              <a:rPr lang="en-US" dirty="0" err="1" smtClean="0"/>
              <a:t>prevertebral</a:t>
            </a:r>
            <a:r>
              <a:rPr lang="en-US" dirty="0" smtClean="0"/>
              <a:t> fascia, which originates </a:t>
            </a:r>
            <a:r>
              <a:rPr lang="en-US" dirty="0" err="1" smtClean="0"/>
              <a:t>posteriorly</a:t>
            </a:r>
            <a:r>
              <a:rPr lang="en-US" dirty="0" smtClean="0"/>
              <a:t> on the </a:t>
            </a:r>
            <a:r>
              <a:rPr lang="en-US" dirty="0" err="1" smtClean="0"/>
              <a:t>spinous</a:t>
            </a:r>
            <a:r>
              <a:rPr lang="en-US" dirty="0" smtClean="0"/>
              <a:t> processes and encircles the splenius, erector </a:t>
            </a:r>
            <a:r>
              <a:rPr lang="en-US" dirty="0" err="1" smtClean="0"/>
              <a:t>spinae</a:t>
            </a:r>
            <a:r>
              <a:rPr lang="en-US" dirty="0" smtClean="0"/>
              <a:t>, and </a:t>
            </a:r>
            <a:r>
              <a:rPr lang="en-US" dirty="0" err="1" smtClean="0"/>
              <a:t>semispinalis</a:t>
            </a:r>
            <a:r>
              <a:rPr lang="en-US" dirty="0" smtClean="0"/>
              <a:t> muscles. Prior to completing its circle anterior to the vertebral bodies, it fuses to the transverse processes. At this point, it is split into two layers: the more anterior </a:t>
            </a:r>
            <a:r>
              <a:rPr lang="en-US" dirty="0" err="1" smtClean="0"/>
              <a:t>alar</a:t>
            </a:r>
            <a:r>
              <a:rPr lang="en-US" dirty="0" smtClean="0"/>
              <a:t> fascia and the </a:t>
            </a:r>
            <a:r>
              <a:rPr lang="en-US" dirty="0" err="1" smtClean="0"/>
              <a:t>prevertebral</a:t>
            </a:r>
            <a:r>
              <a:rPr lang="en-US" dirty="0" smtClean="0"/>
              <a:t> fascia. The </a:t>
            </a:r>
            <a:r>
              <a:rPr lang="en-US" dirty="0" err="1" smtClean="0"/>
              <a:t>prevertebral</a:t>
            </a:r>
            <a:r>
              <a:rPr lang="en-US" dirty="0" smtClean="0"/>
              <a:t> space extends from the base of the skull to the coccyx, thus allowing organisms to spread as far down as the </a:t>
            </a:r>
            <a:r>
              <a:rPr lang="en-US" dirty="0" err="1" smtClean="0"/>
              <a:t>psoas</a:t>
            </a:r>
            <a:r>
              <a:rPr lang="en-US" dirty="0" smtClean="0"/>
              <a:t> muscle sheath.</a:t>
            </a:r>
          </a:p>
          <a:p>
            <a:r>
              <a:rPr lang="en-US" dirty="0" smtClean="0"/>
              <a:t>Lymph nodes — The lymph nodes of the head and neck may be divided into 10 principal groups (</a:t>
            </a:r>
            <a:r>
              <a:rPr lang="en-US" dirty="0" smtClean="0">
                <a:hlinkClick r:id="rId14" action="ppaction://hlinkfile"/>
              </a:rPr>
              <a:t>show figure 4</a:t>
            </a:r>
            <a:r>
              <a:rPr lang="en-US" dirty="0" smtClean="0"/>
              <a:t>). Six of these (occipital, mastoid, parotid, facial, </a:t>
            </a:r>
            <a:r>
              <a:rPr lang="en-US" dirty="0" err="1" smtClean="0"/>
              <a:t>submandibular</a:t>
            </a:r>
            <a:r>
              <a:rPr lang="en-US" dirty="0" smtClean="0"/>
              <a:t>, and </a:t>
            </a:r>
            <a:r>
              <a:rPr lang="en-US" dirty="0" err="1" smtClean="0"/>
              <a:t>submental</a:t>
            </a:r>
            <a:r>
              <a:rPr lang="en-US" dirty="0" smtClean="0"/>
              <a:t> nodes) form a collar at the junction of the head and neck. Within this collar, the sublingual and retropharyngeal nodes lie near the base of the tongue. The anterior and lateral cervical nodes form a chain along the front and side of the neck, respectively. The lateral cervical chain serves as a common root for drainage. The final conduit from all </a:t>
            </a:r>
            <a:r>
              <a:rPr lang="en-US" dirty="0" err="1" smtClean="0"/>
              <a:t>lymphatics</a:t>
            </a:r>
            <a:r>
              <a:rPr lang="en-US" dirty="0" smtClean="0"/>
              <a:t> in the head and neck is the large deep chain situated along the carotid sheath. When inflamed, these nodes become adherent to the </a:t>
            </a:r>
            <a:r>
              <a:rPr lang="en-US" dirty="0" err="1" smtClean="0"/>
              <a:t>fascial</a:t>
            </a:r>
            <a:r>
              <a:rPr lang="en-US" dirty="0" smtClean="0"/>
              <a:t> sheath of the vessels; thus, a </a:t>
            </a:r>
            <a:r>
              <a:rPr lang="en-US" dirty="0" err="1" smtClean="0"/>
              <a:t>suppurative</a:t>
            </a:r>
            <a:r>
              <a:rPr lang="en-US" dirty="0" smtClean="0"/>
              <a:t> infection of the cervical lymph nodes may frequently invade the bloodstream.</a:t>
            </a:r>
          </a:p>
          <a:p>
            <a:r>
              <a:rPr lang="en-US" dirty="0" smtClean="0"/>
              <a:t>In addition to the regional lymph nodes of the head and neck, both the </a:t>
            </a:r>
            <a:r>
              <a:rPr lang="en-US" dirty="0" err="1" smtClean="0"/>
              <a:t>nasopharynx</a:t>
            </a:r>
            <a:r>
              <a:rPr lang="en-US" dirty="0" smtClean="0"/>
              <a:t> and the </a:t>
            </a:r>
            <a:r>
              <a:rPr lang="en-US" dirty="0" err="1" smtClean="0"/>
              <a:t>oropharynx</a:t>
            </a:r>
            <a:r>
              <a:rPr lang="en-US" dirty="0" smtClean="0"/>
              <a:t> are richly endowed with mucosa-associated lymphoid tissues (MALT) similar to the bronchus (BALT) or the gut (GALT). In particular, the aggregation of lymphoid tissues surrounding the </a:t>
            </a:r>
            <a:r>
              <a:rPr lang="en-US" dirty="0" err="1" smtClean="0"/>
              <a:t>nasopharynx</a:t>
            </a:r>
            <a:r>
              <a:rPr lang="en-US" dirty="0" smtClean="0"/>
              <a:t> is known as the </a:t>
            </a:r>
            <a:r>
              <a:rPr lang="en-US" dirty="0" err="1" smtClean="0"/>
              <a:t>Waldeyer's</a:t>
            </a:r>
            <a:r>
              <a:rPr lang="en-US" dirty="0" smtClean="0"/>
              <a:t> ring and comprises the palatine, lingual, adenoidal, and </a:t>
            </a:r>
            <a:r>
              <a:rPr lang="en-US" dirty="0" err="1" smtClean="0"/>
              <a:t>tonsillar</a:t>
            </a:r>
            <a:r>
              <a:rPr lang="en-US" dirty="0" smtClean="0"/>
              <a:t> lymphoid tissues. Acute inflammation involving these tissues, such as during acute </a:t>
            </a:r>
            <a:r>
              <a:rPr lang="en-US" dirty="0" err="1" smtClean="0"/>
              <a:t>tonsillopharyngitis</a:t>
            </a:r>
            <a:r>
              <a:rPr lang="en-US" dirty="0" smtClean="0"/>
              <a:t>, croup, </a:t>
            </a:r>
            <a:r>
              <a:rPr lang="en-US" dirty="0" err="1" smtClean="0"/>
              <a:t>otitis</a:t>
            </a:r>
            <a:r>
              <a:rPr lang="en-US" dirty="0" smtClean="0"/>
              <a:t> media, retropharyngeal abscess or Epstein-Barr virus (EBV) mononucleosis, may result in acute airway compromise and constitutes a medical emergency [</a:t>
            </a:r>
            <a:r>
              <a:rPr lang="en-US" dirty="0" smtClean="0">
                <a:hlinkClick r:id="rId15" action="ppaction://hlinkfile"/>
              </a:rPr>
              <a:t>3,4</a:t>
            </a:r>
            <a:r>
              <a:rPr lang="en-US" dirty="0" smtClean="0"/>
              <a:t>].</a:t>
            </a:r>
          </a:p>
          <a:p>
            <a:r>
              <a:rPr lang="en-US" dirty="0" smtClean="0"/>
              <a:t>Potential routes of spread — The deep cervical </a:t>
            </a:r>
            <a:r>
              <a:rPr lang="en-US" dirty="0" err="1" smtClean="0"/>
              <a:t>fascial</a:t>
            </a:r>
            <a:r>
              <a:rPr lang="en-US" dirty="0" smtClean="0"/>
              <a:t> spaces are normally bound together by loose connective tissue and intercommunicate to varied degrees. The potential pathways of extension from one space to another are illustrated in figure 5 (</a:t>
            </a:r>
            <a:r>
              <a:rPr lang="en-US" dirty="0" smtClean="0">
                <a:hlinkClick r:id="rId16" action="ppaction://hlinkfile"/>
              </a:rPr>
              <a:t>show figure 5</a:t>
            </a:r>
            <a:r>
              <a:rPr lang="en-US" dirty="0" smtClean="0"/>
              <a:t>). A thorough understanding of the potential anatomic routes of infection not only provides valuable information on the nature and extent of infection but also suggests the optimal surgical approach for effective drainage.</a:t>
            </a:r>
          </a:p>
          <a:p>
            <a:r>
              <a:rPr lang="en-US" dirty="0" smtClean="0"/>
              <a:t>MICROBIAL ETIOLOGY AND PATHOGENESIS — Deep cervical </a:t>
            </a:r>
            <a:r>
              <a:rPr lang="en-US" dirty="0" err="1" smtClean="0"/>
              <a:t>fascial</a:t>
            </a:r>
            <a:r>
              <a:rPr lang="en-US" dirty="0" smtClean="0"/>
              <a:t> space infections are typically </a:t>
            </a:r>
            <a:r>
              <a:rPr lang="en-US" dirty="0" err="1" smtClean="0"/>
              <a:t>polymicrobial</a:t>
            </a:r>
            <a:r>
              <a:rPr lang="en-US" dirty="0" smtClean="0"/>
              <a:t> and represent the normal resident flora of the contiguous mucosal surfaces from which the infection originated. Due to the close anatomic relationship, the resident flora of the oral cavity, upper respiratory tract, and certain parts of the ears and eyes share many common organisms (</a:t>
            </a:r>
            <a:r>
              <a:rPr lang="en-US" dirty="0" smtClean="0">
                <a:hlinkClick r:id="rId17" action="ppaction://hlinkfile"/>
              </a:rPr>
              <a:t>show figure 6</a:t>
            </a:r>
            <a:r>
              <a:rPr lang="en-US" dirty="0" smtClean="0"/>
              <a:t>) [</a:t>
            </a:r>
            <a:r>
              <a:rPr lang="en-US" dirty="0" smtClean="0">
                <a:hlinkClick r:id="rId18" action="ppaction://hlinkfile"/>
              </a:rPr>
              <a:t>5</a:t>
            </a:r>
            <a:r>
              <a:rPr lang="en-US" dirty="0" smtClean="0"/>
              <a:t>].</a:t>
            </a:r>
          </a:p>
          <a:p>
            <a:r>
              <a:rPr lang="en-US" dirty="0" smtClean="0"/>
              <a:t>Anaerobes generally outnumber aerobes at all sites by a factor of 10:1 [</a:t>
            </a:r>
            <a:r>
              <a:rPr lang="en-US" dirty="0" smtClean="0">
                <a:hlinkClick r:id="rId19" action="ppaction://hlinkfile"/>
              </a:rPr>
              <a:t>6</a:t>
            </a:r>
            <a:r>
              <a:rPr lang="en-US" dirty="0" smtClean="0"/>
              <a:t>]. Although as many as 50 to 100 bacterial species may be present on the oral or nasopharyngeal mucosal surface, the typical deep neck space infection on average, includes only five or six bacterial types [</a:t>
            </a:r>
            <a:r>
              <a:rPr lang="en-US" dirty="0" smtClean="0">
                <a:hlinkClick r:id="rId20" action="ppaction://hlinkfile"/>
              </a:rPr>
              <a:t>7,8</a:t>
            </a:r>
            <a:r>
              <a:rPr lang="en-US" dirty="0" smtClean="0"/>
              <a:t>]. Thus, most abscesses originating about the teeth harbor oral anaerobes, including </a:t>
            </a:r>
            <a:r>
              <a:rPr lang="en-US" dirty="0" err="1" smtClean="0"/>
              <a:t>Fusobacterium</a:t>
            </a:r>
            <a:r>
              <a:rPr lang="en-US" dirty="0" smtClean="0"/>
              <a:t> </a:t>
            </a:r>
            <a:r>
              <a:rPr lang="en-US" dirty="0" err="1" smtClean="0"/>
              <a:t>nucleatum</a:t>
            </a:r>
            <a:r>
              <a:rPr lang="en-US" dirty="0" smtClean="0"/>
              <a:t>, pigmented </a:t>
            </a:r>
            <a:r>
              <a:rPr lang="en-US" dirty="0" err="1" smtClean="0"/>
              <a:t>Prevotella</a:t>
            </a:r>
            <a:r>
              <a:rPr lang="en-US" dirty="0" smtClean="0"/>
              <a:t> species such as </a:t>
            </a:r>
            <a:r>
              <a:rPr lang="en-US" dirty="0" err="1" smtClean="0"/>
              <a:t>Prevotella</a:t>
            </a:r>
            <a:r>
              <a:rPr lang="en-US" dirty="0" smtClean="0"/>
              <a:t> </a:t>
            </a:r>
            <a:r>
              <a:rPr lang="en-US" dirty="0" err="1" smtClean="0"/>
              <a:t>melaninogenica</a:t>
            </a:r>
            <a:r>
              <a:rPr lang="en-US" dirty="0" smtClean="0"/>
              <a:t> (formerly </a:t>
            </a:r>
            <a:r>
              <a:rPr lang="en-US" dirty="0" err="1" smtClean="0"/>
              <a:t>Bacteroides</a:t>
            </a:r>
            <a:r>
              <a:rPr lang="en-US" dirty="0" smtClean="0"/>
              <a:t> </a:t>
            </a:r>
            <a:r>
              <a:rPr lang="en-US" dirty="0" err="1" smtClean="0"/>
              <a:t>melaninogenicus</a:t>
            </a:r>
            <a:r>
              <a:rPr lang="en-US" dirty="0" smtClean="0"/>
              <a:t>), </a:t>
            </a:r>
            <a:r>
              <a:rPr lang="en-US" dirty="0" err="1" smtClean="0"/>
              <a:t>Veillonella</a:t>
            </a:r>
            <a:r>
              <a:rPr lang="en-US" dirty="0" smtClean="0"/>
              <a:t>, and </a:t>
            </a:r>
            <a:r>
              <a:rPr lang="en-US" dirty="0" err="1" smtClean="0"/>
              <a:t>Peptostreptococcus</a:t>
            </a:r>
            <a:r>
              <a:rPr lang="en-US" dirty="0" smtClean="0"/>
              <a:t> species.</a:t>
            </a:r>
          </a:p>
          <a:p>
            <a:r>
              <a:rPr lang="en-US" dirty="0" err="1" smtClean="0"/>
              <a:t>Actinomyces</a:t>
            </a:r>
            <a:r>
              <a:rPr lang="en-US" dirty="0" smtClean="0"/>
              <a:t> species are abundant on the dental plaque, and such organisms are frequently present in </a:t>
            </a:r>
            <a:r>
              <a:rPr lang="en-US" dirty="0" err="1" smtClean="0"/>
              <a:t>odontogenic</a:t>
            </a:r>
            <a:r>
              <a:rPr lang="en-US" dirty="0" smtClean="0"/>
              <a:t> cervical </a:t>
            </a:r>
            <a:r>
              <a:rPr lang="en-US" dirty="0" err="1" smtClean="0"/>
              <a:t>fascial</a:t>
            </a:r>
            <a:r>
              <a:rPr lang="en-US" dirty="0" smtClean="0"/>
              <a:t> space infections. The predominant species is </a:t>
            </a:r>
            <a:r>
              <a:rPr lang="en-US" dirty="0" err="1" smtClean="0"/>
              <a:t>Actinomyces</a:t>
            </a:r>
            <a:r>
              <a:rPr lang="en-US" dirty="0" smtClean="0"/>
              <a:t> </a:t>
            </a:r>
            <a:r>
              <a:rPr lang="en-US" dirty="0" err="1" smtClean="0"/>
              <a:t>israelii</a:t>
            </a:r>
            <a:r>
              <a:rPr lang="en-US" dirty="0" smtClean="0"/>
              <a:t> and less commonly </a:t>
            </a:r>
            <a:r>
              <a:rPr lang="en-US" dirty="0" err="1" smtClean="0"/>
              <a:t>Arachnia</a:t>
            </a:r>
            <a:r>
              <a:rPr lang="en-US" dirty="0" smtClean="0"/>
              <a:t> </a:t>
            </a:r>
            <a:r>
              <a:rPr lang="en-US" dirty="0" err="1" smtClean="0"/>
              <a:t>propionica</a:t>
            </a:r>
            <a:r>
              <a:rPr lang="en-US" dirty="0" smtClean="0"/>
              <a:t>, </a:t>
            </a:r>
            <a:r>
              <a:rPr lang="en-US" dirty="0" err="1" smtClean="0"/>
              <a:t>Actinomyces</a:t>
            </a:r>
            <a:r>
              <a:rPr lang="en-US" dirty="0" smtClean="0"/>
              <a:t> </a:t>
            </a:r>
            <a:r>
              <a:rPr lang="en-US" dirty="0" err="1" smtClean="0"/>
              <a:t>naeslundii</a:t>
            </a:r>
            <a:r>
              <a:rPr lang="en-US" dirty="0" smtClean="0"/>
              <a:t>, A. </a:t>
            </a:r>
            <a:r>
              <a:rPr lang="en-US" dirty="0" err="1" smtClean="0"/>
              <a:t>viscosus</a:t>
            </a:r>
            <a:r>
              <a:rPr lang="en-US" dirty="0" smtClean="0"/>
              <a:t>, and A. </a:t>
            </a:r>
            <a:r>
              <a:rPr lang="en-US" dirty="0" err="1" smtClean="0"/>
              <a:t>odontolyticus</a:t>
            </a:r>
            <a:r>
              <a:rPr lang="en-US" dirty="0" smtClean="0"/>
              <a:t> [</a:t>
            </a:r>
            <a:r>
              <a:rPr lang="en-US" dirty="0" smtClean="0">
                <a:hlinkClick r:id="rId21" action="ppaction://hlinkfile"/>
              </a:rPr>
              <a:t>9</a:t>
            </a:r>
            <a:r>
              <a:rPr lang="en-US" dirty="0" smtClean="0"/>
              <a:t>]. </a:t>
            </a:r>
            <a:r>
              <a:rPr lang="en-US" dirty="0" err="1" smtClean="0"/>
              <a:t>Actinobacillus</a:t>
            </a:r>
            <a:r>
              <a:rPr lang="en-US" dirty="0" smtClean="0"/>
              <a:t> </a:t>
            </a:r>
            <a:r>
              <a:rPr lang="en-US" dirty="0" err="1" smtClean="0"/>
              <a:t>actinomycetemcomitans</a:t>
            </a:r>
            <a:r>
              <a:rPr lang="en-US" dirty="0" smtClean="0"/>
              <a:t>, a fastidious </a:t>
            </a:r>
            <a:r>
              <a:rPr lang="en-US" dirty="0" err="1" smtClean="0"/>
              <a:t>capnophilic</a:t>
            </a:r>
            <a:r>
              <a:rPr lang="en-US" dirty="0" smtClean="0"/>
              <a:t> Gram negative </a:t>
            </a:r>
            <a:r>
              <a:rPr lang="en-US" dirty="0" err="1" smtClean="0"/>
              <a:t>coccobacillus</a:t>
            </a:r>
            <a:r>
              <a:rPr lang="en-US" dirty="0" smtClean="0"/>
              <a:t>, is commonly associated with the </a:t>
            </a:r>
            <a:r>
              <a:rPr lang="en-US" dirty="0" err="1" smtClean="0"/>
              <a:t>actinomyces</a:t>
            </a:r>
            <a:r>
              <a:rPr lang="en-US" dirty="0" smtClean="0"/>
              <a:t> [</a:t>
            </a:r>
            <a:r>
              <a:rPr lang="en-US" dirty="0" smtClean="0">
                <a:hlinkClick r:id="rId22" action="ppaction://hlinkfile"/>
              </a:rPr>
              <a:t>10,11</a:t>
            </a:r>
            <a:r>
              <a:rPr lang="en-US" dirty="0" smtClean="0"/>
              <a:t>].</a:t>
            </a:r>
          </a:p>
          <a:p>
            <a:r>
              <a:rPr lang="en-US" dirty="0" smtClean="0"/>
              <a:t>In contrast to those of dental origin, infections arising from the pharynx frequently contain oral anaerobes and facultative streptococci, particularly Streptococcus </a:t>
            </a:r>
            <a:r>
              <a:rPr lang="en-US" dirty="0" err="1" smtClean="0"/>
              <a:t>pyogenes</a:t>
            </a:r>
            <a:r>
              <a:rPr lang="en-US" dirty="0" smtClean="0"/>
              <a:t>. (</a:t>
            </a:r>
            <a:r>
              <a:rPr lang="en-US" dirty="0" smtClean="0">
                <a:hlinkClick r:id="rId23" action="ppaction://hlinkfile"/>
              </a:rPr>
              <a:t>See "Complications of streptococcal </a:t>
            </a:r>
            <a:r>
              <a:rPr lang="en-US" dirty="0" err="1" smtClean="0">
                <a:hlinkClick r:id="rId23" action="ppaction://hlinkfile"/>
              </a:rPr>
              <a:t>tonsillopharyngitis</a:t>
            </a:r>
            <a:r>
              <a:rPr lang="en-US" dirty="0" smtClean="0">
                <a:hlinkClick r:id="rId23" action="ppaction://hlinkfile"/>
              </a:rPr>
              <a:t>"</a:t>
            </a:r>
            <a:r>
              <a:rPr lang="en-US" dirty="0" smtClean="0"/>
              <a:t>).</a:t>
            </a:r>
          </a:p>
          <a:p>
            <a:r>
              <a:rPr lang="en-US" dirty="0" smtClean="0"/>
              <a:t>While anaerobes are likely to be involved in most deep neck space infections, a small but significant proportion of cases will also contain other pathogens. Infections involving these additional organisms, such as Staphylococcus </a:t>
            </a:r>
            <a:r>
              <a:rPr lang="en-US" dirty="0" err="1" smtClean="0"/>
              <a:t>aureus</a:t>
            </a:r>
            <a:r>
              <a:rPr lang="en-US" dirty="0" smtClean="0"/>
              <a:t> and facultative Gram negative rods, including Pseudomonas </a:t>
            </a:r>
            <a:r>
              <a:rPr lang="en-US" dirty="0" err="1" smtClean="0"/>
              <a:t>aeruginosa</a:t>
            </a:r>
            <a:r>
              <a:rPr lang="en-US" dirty="0" smtClean="0"/>
              <a:t>, are more common in </a:t>
            </a:r>
            <a:r>
              <a:rPr lang="en-US" dirty="0" err="1" smtClean="0"/>
              <a:t>immunocompromised</a:t>
            </a:r>
            <a:r>
              <a:rPr lang="en-US" dirty="0" smtClean="0"/>
              <a:t> patients.</a:t>
            </a:r>
          </a:p>
          <a:p>
            <a:r>
              <a:rPr lang="en-US" dirty="0" smtClean="0"/>
              <a:t>GENERAL CLINICAL MANIFESTATIONS — Deep neck space infections share some typical clinical features. Each of the major infections will also be discussed in greater detail below.</a:t>
            </a:r>
          </a:p>
          <a:p>
            <a:r>
              <a:rPr lang="en-US" dirty="0" smtClean="0"/>
              <a:t>Symptoms — Patients with </a:t>
            </a:r>
            <a:r>
              <a:rPr lang="en-US" dirty="0" err="1" smtClean="0"/>
              <a:t>peritonsillar</a:t>
            </a:r>
            <a:r>
              <a:rPr lang="en-US" dirty="0" smtClean="0"/>
              <a:t>, parotid, </a:t>
            </a:r>
            <a:r>
              <a:rPr lang="en-US" dirty="0" err="1" smtClean="0"/>
              <a:t>parapharyngeal</a:t>
            </a:r>
            <a:r>
              <a:rPr lang="en-US" dirty="0" smtClean="0"/>
              <a:t>, and </a:t>
            </a:r>
            <a:r>
              <a:rPr lang="en-US" dirty="0" err="1" smtClean="0"/>
              <a:t>submandibular</a:t>
            </a:r>
            <a:r>
              <a:rPr lang="en-US" dirty="0" smtClean="0"/>
              <a:t> abscesses generally complain of sore throat or pain and </a:t>
            </a:r>
            <a:r>
              <a:rPr lang="en-US" dirty="0" err="1" smtClean="0"/>
              <a:t>trismus</a:t>
            </a:r>
            <a:r>
              <a:rPr lang="en-US" dirty="0" smtClean="0"/>
              <a:t>. </a:t>
            </a:r>
            <a:r>
              <a:rPr lang="en-US" dirty="0" err="1" smtClean="0"/>
              <a:t>Trismus</a:t>
            </a:r>
            <a:r>
              <a:rPr lang="en-US" dirty="0" smtClean="0"/>
              <a:t> (the inability to open the jaw) indicates pressure or infection of the muscles of mastication (the </a:t>
            </a:r>
            <a:r>
              <a:rPr lang="en-US" dirty="0" err="1" smtClean="0"/>
              <a:t>masseter</a:t>
            </a:r>
            <a:r>
              <a:rPr lang="en-US" dirty="0" smtClean="0"/>
              <a:t> and the </a:t>
            </a:r>
            <a:r>
              <a:rPr lang="en-US" dirty="0" err="1" smtClean="0"/>
              <a:t>pterygoids</a:t>
            </a:r>
            <a:r>
              <a:rPr lang="en-US" dirty="0" smtClean="0"/>
              <a:t>) or involvement of the motor branch of the trigeminal nerve.</a:t>
            </a:r>
          </a:p>
          <a:p>
            <a:r>
              <a:rPr lang="en-US" dirty="0" err="1" smtClean="0"/>
              <a:t>Dysphagia</a:t>
            </a:r>
            <a:r>
              <a:rPr lang="en-US" dirty="0" smtClean="0"/>
              <a:t> and </a:t>
            </a:r>
            <a:r>
              <a:rPr lang="en-US" dirty="0" err="1" smtClean="0"/>
              <a:t>odynophagia</a:t>
            </a:r>
            <a:r>
              <a:rPr lang="en-US" dirty="0" smtClean="0"/>
              <a:t> are secondary to inflammation about the </a:t>
            </a:r>
            <a:r>
              <a:rPr lang="en-US" dirty="0" err="1" smtClean="0"/>
              <a:t>cricoarytenoid</a:t>
            </a:r>
            <a:r>
              <a:rPr lang="en-US" dirty="0" smtClean="0"/>
              <a:t> joints. </a:t>
            </a:r>
            <a:r>
              <a:rPr lang="en-US" dirty="0" err="1" smtClean="0"/>
              <a:t>Dysphonia</a:t>
            </a:r>
            <a:r>
              <a:rPr lang="en-US" dirty="0" smtClean="0"/>
              <a:t> and hoarseness are late findings in neck infections and may indicate involvement of the tenth cranial nerve; unilateral tongue paresis indicates involvement of the twelfth cranial nerve. </a:t>
            </a:r>
            <a:r>
              <a:rPr lang="en-US" dirty="0" err="1" smtClean="0"/>
              <a:t>Stridor</a:t>
            </a:r>
            <a:r>
              <a:rPr lang="en-US" dirty="0" smtClean="0"/>
              <a:t> and </a:t>
            </a:r>
            <a:r>
              <a:rPr lang="en-US" dirty="0" err="1" smtClean="0"/>
              <a:t>dyspnea</a:t>
            </a:r>
            <a:r>
              <a:rPr lang="en-US" dirty="0" smtClean="0"/>
              <a:t> may be manifestations of local pressure or spread of infection to the </a:t>
            </a:r>
            <a:r>
              <a:rPr lang="en-US" dirty="0" err="1" smtClean="0"/>
              <a:t>mediastinum</a:t>
            </a:r>
            <a:r>
              <a:rPr lang="en-US" dirty="0" smtClean="0"/>
              <a:t>.</a:t>
            </a:r>
          </a:p>
          <a:p>
            <a:r>
              <a:rPr lang="en-US" dirty="0" smtClean="0"/>
              <a:t>Physical findings — In patients with </a:t>
            </a:r>
            <a:r>
              <a:rPr lang="en-US" dirty="0" err="1" smtClean="0"/>
              <a:t>peritonsillar</a:t>
            </a:r>
            <a:r>
              <a:rPr lang="en-US" dirty="0" smtClean="0"/>
              <a:t>, parotid, </a:t>
            </a:r>
            <a:r>
              <a:rPr lang="en-US" dirty="0" err="1" smtClean="0"/>
              <a:t>parapharyngeal</a:t>
            </a:r>
            <a:r>
              <a:rPr lang="en-US" dirty="0" smtClean="0"/>
              <a:t>, or </a:t>
            </a:r>
            <a:r>
              <a:rPr lang="en-US" dirty="0" err="1" smtClean="0"/>
              <a:t>submandibular</a:t>
            </a:r>
            <a:r>
              <a:rPr lang="en-US" dirty="0" smtClean="0"/>
              <a:t> abscess, findings on physical examination include swelling of the face and neck, </a:t>
            </a:r>
            <a:r>
              <a:rPr lang="en-US" dirty="0" err="1" smtClean="0"/>
              <a:t>erythema</a:t>
            </a:r>
            <a:r>
              <a:rPr lang="en-US" dirty="0" smtClean="0"/>
              <a:t>, and purulent oral discharge. There may be pooling of saliva in the mouth and asymmetry of the </a:t>
            </a:r>
            <a:r>
              <a:rPr lang="en-US" dirty="0" err="1" smtClean="0"/>
              <a:t>oropharynx</a:t>
            </a:r>
            <a:r>
              <a:rPr lang="en-US" dirty="0" smtClean="0"/>
              <a:t>. </a:t>
            </a:r>
            <a:r>
              <a:rPr lang="en-US" dirty="0" err="1" smtClean="0"/>
              <a:t>Lymphadenopathy</a:t>
            </a:r>
            <a:r>
              <a:rPr lang="en-US" dirty="0" smtClean="0"/>
              <a:t> is usually present. Because of the dense superficial layer of the deep cervical fascia and its </a:t>
            </a:r>
            <a:r>
              <a:rPr lang="en-US" dirty="0" err="1" smtClean="0"/>
              <a:t>musculofascial</a:t>
            </a:r>
            <a:r>
              <a:rPr lang="en-US" dirty="0" smtClean="0"/>
              <a:t> planes, a fluctuant mass is not readily appreciated in deep neck space infections. Palpation of the oral cavity (when possible) with a gloved hand may help in identifying such a mass or focal tenderness. The characteristic signs of deep pus are pitting or a doughy feeling on firm deep palpation.</a:t>
            </a:r>
          </a:p>
          <a:p>
            <a:r>
              <a:rPr lang="en-US" dirty="0" smtClean="0"/>
              <a:t>SPECIFIC DEEP NECK SPACE INFECTIONS </a:t>
            </a:r>
          </a:p>
          <a:p>
            <a:r>
              <a:rPr lang="en-US" dirty="0" err="1" smtClean="0"/>
              <a:t>Peritonsillar</a:t>
            </a:r>
            <a:r>
              <a:rPr lang="en-US" dirty="0" smtClean="0"/>
              <a:t> abscess (quinsy) — </a:t>
            </a:r>
            <a:r>
              <a:rPr lang="en-US" dirty="0" err="1" smtClean="0"/>
              <a:t>Peritonsillar</a:t>
            </a:r>
            <a:r>
              <a:rPr lang="en-US" dirty="0" smtClean="0"/>
              <a:t> abscess, also known as quinsy, is a </a:t>
            </a:r>
            <a:r>
              <a:rPr lang="en-US" dirty="0" err="1" smtClean="0"/>
              <a:t>suppurative</a:t>
            </a:r>
            <a:r>
              <a:rPr lang="en-US" dirty="0" smtClean="0"/>
              <a:t> complication of acute tonsillitis with extension into the </a:t>
            </a:r>
            <a:r>
              <a:rPr lang="en-US" dirty="0" err="1" smtClean="0"/>
              <a:t>peritonsillar</a:t>
            </a:r>
            <a:r>
              <a:rPr lang="en-US" dirty="0" smtClean="0"/>
              <a:t> space. The latter consists of loose </a:t>
            </a:r>
            <a:r>
              <a:rPr lang="en-US" dirty="0" err="1" smtClean="0"/>
              <a:t>areolar</a:t>
            </a:r>
            <a:r>
              <a:rPr lang="en-US" dirty="0" smtClean="0"/>
              <a:t> tissue overlying the tonsil and is surrounded by the superior pharyngeal constrictor muscle and the anterior and posterior </a:t>
            </a:r>
            <a:r>
              <a:rPr lang="en-US" dirty="0" err="1" smtClean="0"/>
              <a:t>tonsillar</a:t>
            </a:r>
            <a:r>
              <a:rPr lang="en-US" dirty="0" smtClean="0"/>
              <a:t> pillars. </a:t>
            </a:r>
            <a:r>
              <a:rPr lang="en-US" dirty="0" err="1" smtClean="0"/>
              <a:t>Peritonsillar</a:t>
            </a:r>
            <a:r>
              <a:rPr lang="en-US" dirty="0" smtClean="0"/>
              <a:t> abscesses may affect patients of all ages but are most common among young adults between the ages of 15 and 30 years. </a:t>
            </a:r>
            <a:r>
              <a:rPr lang="en-US" dirty="0" err="1" smtClean="0"/>
              <a:t>Peritonsillar</a:t>
            </a:r>
            <a:r>
              <a:rPr lang="en-US" dirty="0" smtClean="0"/>
              <a:t> abscess in children and adolescents is discussed separately. (</a:t>
            </a:r>
            <a:r>
              <a:rPr lang="en-US" dirty="0" smtClean="0">
                <a:hlinkClick r:id="rId24" action="ppaction://hlinkfile"/>
              </a:rPr>
              <a:t>See "</a:t>
            </a:r>
            <a:r>
              <a:rPr lang="en-US" dirty="0" err="1" smtClean="0">
                <a:hlinkClick r:id="rId24" action="ppaction://hlinkfile"/>
              </a:rPr>
              <a:t>Peritonsillar</a:t>
            </a:r>
            <a:r>
              <a:rPr lang="en-US" dirty="0" smtClean="0">
                <a:hlinkClick r:id="rId24" action="ppaction://hlinkfile"/>
              </a:rPr>
              <a:t> </a:t>
            </a:r>
            <a:r>
              <a:rPr lang="en-US" dirty="0" err="1" smtClean="0">
                <a:hlinkClick r:id="rId24" action="ppaction://hlinkfile"/>
              </a:rPr>
              <a:t>cellulitis</a:t>
            </a:r>
            <a:r>
              <a:rPr lang="en-US" dirty="0" smtClean="0">
                <a:hlinkClick r:id="rId24" action="ppaction://hlinkfile"/>
              </a:rPr>
              <a:t> and abscess in children and adolescents"</a:t>
            </a:r>
            <a:r>
              <a:rPr lang="en-US" dirty="0" smtClean="0"/>
              <a:t>).</a:t>
            </a:r>
          </a:p>
          <a:p>
            <a:r>
              <a:rPr lang="en-US" dirty="0" smtClean="0"/>
              <a:t>Clinical features — The patient appears ill with fever, sore throat, </a:t>
            </a:r>
            <a:r>
              <a:rPr lang="en-US" dirty="0" err="1" smtClean="0"/>
              <a:t>dysphagia</a:t>
            </a:r>
            <a:r>
              <a:rPr lang="en-US" dirty="0" smtClean="0"/>
              <a:t>, </a:t>
            </a:r>
            <a:r>
              <a:rPr lang="en-US" dirty="0" err="1" smtClean="0"/>
              <a:t>trismus</a:t>
            </a:r>
            <a:r>
              <a:rPr lang="en-US" dirty="0" smtClean="0"/>
              <a:t>, pooling of saliva, and a muffled voice. The abscess is usually unilateral and often associated with prominent tender cervical lymphadenitis. Examination of the pharynx in the majority of cases reveals swelling of the anterior pillar and the soft palate and, less commonly, the middle portion or lower pole of the tonsil (</a:t>
            </a:r>
            <a:r>
              <a:rPr lang="en-US" dirty="0" smtClean="0">
                <a:hlinkClick r:id="rId25" action="ppaction://hlinkfile"/>
              </a:rPr>
              <a:t>show picture 1</a:t>
            </a:r>
            <a:r>
              <a:rPr lang="en-US" dirty="0" smtClean="0"/>
              <a:t>).</a:t>
            </a:r>
          </a:p>
          <a:p>
            <a:r>
              <a:rPr lang="en-US" dirty="0" smtClean="0"/>
              <a:t>Complications — The more serious complications include:</a:t>
            </a:r>
          </a:p>
          <a:p>
            <a:r>
              <a:rPr lang="en-US" dirty="0" smtClean="0"/>
              <a:t>Airway obstruction, especially with bilateral disease or when laryngeal edema develops </a:t>
            </a:r>
          </a:p>
          <a:p>
            <a:r>
              <a:rPr lang="en-US" dirty="0" smtClean="0"/>
              <a:t>Lateral dissection (usually from infections of the middle or lower portions of the tonsil) through the superior pharyngeal constrictor muscle to involve the </a:t>
            </a:r>
            <a:r>
              <a:rPr lang="en-US" dirty="0" err="1" smtClean="0"/>
              <a:t>parapharyngeal</a:t>
            </a:r>
            <a:r>
              <a:rPr lang="en-US" dirty="0" smtClean="0"/>
              <a:t> space (</a:t>
            </a:r>
            <a:r>
              <a:rPr lang="en-US" dirty="0" smtClean="0">
                <a:hlinkClick r:id="rId11" action="ppaction://hlinkfile"/>
              </a:rPr>
              <a:t>show figure 3</a:t>
            </a:r>
            <a:r>
              <a:rPr lang="en-US" dirty="0" smtClean="0"/>
              <a:t>). </a:t>
            </a:r>
          </a:p>
          <a:p>
            <a:r>
              <a:rPr lang="en-US" dirty="0" smtClean="0"/>
              <a:t>Continued signs of sepsis after drainage of the </a:t>
            </a:r>
            <a:r>
              <a:rPr lang="en-US" dirty="0" err="1" smtClean="0"/>
              <a:t>peritonsillar</a:t>
            </a:r>
            <a:r>
              <a:rPr lang="en-US" dirty="0" smtClean="0"/>
              <a:t> space usually indicate concomitant, </a:t>
            </a:r>
            <a:r>
              <a:rPr lang="en-US" dirty="0" err="1" smtClean="0"/>
              <a:t>undrained</a:t>
            </a:r>
            <a:r>
              <a:rPr lang="en-US" dirty="0" smtClean="0"/>
              <a:t> </a:t>
            </a:r>
            <a:r>
              <a:rPr lang="en-US" dirty="0" err="1" smtClean="0"/>
              <a:t>parapharyngeal</a:t>
            </a:r>
            <a:r>
              <a:rPr lang="en-US" dirty="0" smtClean="0"/>
              <a:t> space infection. Fatalities associated with </a:t>
            </a:r>
            <a:r>
              <a:rPr lang="en-US" dirty="0" err="1" smtClean="0"/>
              <a:t>peritonsillar</a:t>
            </a:r>
            <a:r>
              <a:rPr lang="en-US" dirty="0" smtClean="0"/>
              <a:t> abscess (over 50 percent in the </a:t>
            </a:r>
            <a:r>
              <a:rPr lang="en-US" dirty="0" err="1" smtClean="0"/>
              <a:t>preantibiotic</a:t>
            </a:r>
            <a:r>
              <a:rPr lang="en-US" dirty="0" smtClean="0"/>
              <a:t> era) were largely due to this complication.</a:t>
            </a:r>
          </a:p>
          <a:p>
            <a:r>
              <a:rPr lang="en-US" dirty="0" smtClean="0"/>
              <a:t>Treatment — Initially, needle drainage in the </a:t>
            </a:r>
            <a:r>
              <a:rPr lang="en-US" dirty="0" err="1" smtClean="0"/>
              <a:t>Trendelenburg</a:t>
            </a:r>
            <a:r>
              <a:rPr lang="en-US" dirty="0" smtClean="0"/>
              <a:t> position should be attempted and the patient closely monitored and managed with intravenous antibiotics alone. Failure to obtain pus is an indication for surgical incision and more formal exploration. Delays in drainage increase the risk of spontaneous rupture. Aspiration of purulent material is the main hazard, particularly in the sleeping patient.</a:t>
            </a:r>
          </a:p>
          <a:p>
            <a:r>
              <a:rPr lang="en-US" dirty="0" smtClean="0"/>
              <a:t>Ideally, antibiotics should be tailored according to culture results of aspirated pus, but these cultures are infrequently performed. Results of surface cultures are unlikely to be helpful unless specimens are collected without </a:t>
            </a:r>
            <a:r>
              <a:rPr lang="en-US" dirty="0" err="1" smtClean="0"/>
              <a:t>oropharyngeal</a:t>
            </a:r>
            <a:r>
              <a:rPr lang="en-US" dirty="0" smtClean="0"/>
              <a:t> contamination and are transported in appropriate media.</a:t>
            </a:r>
          </a:p>
          <a:p>
            <a:r>
              <a:rPr lang="en-US" dirty="0" smtClean="0"/>
              <a:t>Group A beta-hemolytic streptococci (often as part of a mixed flora containing anaerobes) are most commonly isolated. Occasionally, other beta-hemolytic streptococci, </a:t>
            </a:r>
            <a:r>
              <a:rPr lang="en-US" dirty="0" err="1" smtClean="0"/>
              <a:t>Haemophilus</a:t>
            </a:r>
            <a:r>
              <a:rPr lang="en-US" dirty="0" smtClean="0"/>
              <a:t> </a:t>
            </a:r>
            <a:r>
              <a:rPr lang="en-US" dirty="0" err="1" smtClean="0"/>
              <a:t>influenzae</a:t>
            </a:r>
            <a:r>
              <a:rPr lang="en-US" dirty="0" smtClean="0"/>
              <a:t>, S. </a:t>
            </a:r>
            <a:r>
              <a:rPr lang="en-US" dirty="0" err="1" smtClean="0"/>
              <a:t>aureus</a:t>
            </a:r>
            <a:r>
              <a:rPr lang="en-US" dirty="0" smtClean="0"/>
              <a:t>, or anaerobes alone are cultured.</a:t>
            </a:r>
          </a:p>
          <a:p>
            <a:r>
              <a:rPr lang="en-US" dirty="0" smtClean="0"/>
              <a:t>Treatment failure, with penicillin </a:t>
            </a:r>
            <a:r>
              <a:rPr lang="en-US" dirty="0" err="1" smtClean="0"/>
              <a:t>monotherapy</a:t>
            </a:r>
            <a:r>
              <a:rPr lang="en-US" dirty="0" smtClean="0"/>
              <a:t>, due to the emergence of beta-</a:t>
            </a:r>
            <a:r>
              <a:rPr lang="en-US" dirty="0" err="1" smtClean="0"/>
              <a:t>lactamase</a:t>
            </a:r>
            <a:r>
              <a:rPr lang="en-US" dirty="0" smtClean="0"/>
              <a:t> production among oral anaerobes (</a:t>
            </a:r>
            <a:r>
              <a:rPr lang="en-US" dirty="0" err="1" smtClean="0"/>
              <a:t>eg</a:t>
            </a:r>
            <a:r>
              <a:rPr lang="en-US" dirty="0" smtClean="0"/>
              <a:t>, pigmented </a:t>
            </a:r>
            <a:r>
              <a:rPr lang="en-US" dirty="0" err="1" smtClean="0"/>
              <a:t>Prevotella</a:t>
            </a:r>
            <a:r>
              <a:rPr lang="en-US" dirty="0" smtClean="0"/>
              <a:t> spp. and </a:t>
            </a:r>
            <a:r>
              <a:rPr lang="en-US" dirty="0" err="1" smtClean="0"/>
              <a:t>Fusobacterium</a:t>
            </a:r>
            <a:r>
              <a:rPr lang="en-US" dirty="0" smtClean="0"/>
              <a:t> </a:t>
            </a:r>
            <a:r>
              <a:rPr lang="en-US" dirty="0" err="1" smtClean="0"/>
              <a:t>spp</a:t>
            </a:r>
            <a:r>
              <a:rPr lang="en-US" dirty="0" smtClean="0"/>
              <a:t>), has changed the preferred treatment of upper respiratory tract infections from penicillin </a:t>
            </a:r>
            <a:r>
              <a:rPr lang="en-US" dirty="0" err="1" smtClean="0"/>
              <a:t>monotherapy</a:t>
            </a:r>
            <a:r>
              <a:rPr lang="en-US" dirty="0" smtClean="0"/>
              <a:t> to broader spectrum antibiotics [</a:t>
            </a:r>
            <a:r>
              <a:rPr lang="en-US" dirty="0" smtClean="0">
                <a:hlinkClick r:id="rId26" action="ppaction://hlinkfile"/>
              </a:rPr>
              <a:t>12</a:t>
            </a:r>
            <a:r>
              <a:rPr lang="en-US" dirty="0" smtClean="0"/>
              <a:t>].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and is the treatment of choice. </a:t>
            </a:r>
            <a:r>
              <a:rPr lang="en-US" dirty="0" smtClean="0">
                <a:hlinkClick r:id="rId28" action="ppaction://hlinkfile"/>
              </a:rPr>
              <a:t>Penicillin G</a:t>
            </a:r>
            <a:r>
              <a:rPr lang="en-US" dirty="0" smtClean="0"/>
              <a:t> (2 to 4 MU IV every four to six hours) in combination with </a:t>
            </a:r>
            <a:r>
              <a:rPr lang="en-US" dirty="0" err="1" smtClean="0">
                <a:hlinkClick r:id="rId29" action="ppaction://hlinkfile"/>
              </a:rPr>
              <a:t>metronidazole</a:t>
            </a:r>
            <a:r>
              <a:rPr lang="en-US" dirty="0" smtClean="0"/>
              <a:t> (500 mg IV every six hours), an agent active against anaerobic Gram negative bacilli, is an alternative regimen. Penicillin allergic patients should be treated with </a:t>
            </a:r>
            <a:r>
              <a:rPr lang="en-US" dirty="0" err="1" smtClean="0">
                <a:hlinkClick r:id="rId30" action="ppaction://hlinkfile"/>
              </a:rPr>
              <a:t>clindamycin</a:t>
            </a:r>
            <a:r>
              <a:rPr lang="en-US" dirty="0" smtClean="0"/>
              <a:t> (600 mg IV every six hours).</a:t>
            </a:r>
          </a:p>
          <a:p>
            <a:r>
              <a:rPr lang="en-US" dirty="0" smtClean="0">
                <a:hlinkClick r:id="rId28" action="ppaction://hlinkfile"/>
              </a:rPr>
              <a:t>Penicillin G</a:t>
            </a:r>
            <a:r>
              <a:rPr lang="en-US" dirty="0" smtClean="0"/>
              <a:t> (2 to 4 MU IV every four to six hours) is effective therapy in most cases, even though it does not cover all of these organisms. </a:t>
            </a:r>
            <a:r>
              <a:rPr lang="en-US" dirty="0" err="1" smtClean="0"/>
              <a:t>Bacteremia</a:t>
            </a:r>
            <a:r>
              <a:rPr lang="en-US" dirty="0" smtClean="0"/>
              <a:t> caused by </a:t>
            </a:r>
            <a:r>
              <a:rPr lang="en-US" dirty="0" err="1" smtClean="0"/>
              <a:t>Bacteroides</a:t>
            </a:r>
            <a:r>
              <a:rPr lang="en-US" dirty="0" smtClean="0"/>
              <a:t> species or </a:t>
            </a:r>
            <a:r>
              <a:rPr lang="en-US" dirty="0" err="1" smtClean="0"/>
              <a:t>Fusobacterium</a:t>
            </a:r>
            <a:r>
              <a:rPr lang="en-US" dirty="0" smtClean="0"/>
              <a:t> </a:t>
            </a:r>
            <a:r>
              <a:rPr lang="en-US" dirty="0" err="1" smtClean="0"/>
              <a:t>necrophorum</a:t>
            </a:r>
            <a:r>
              <a:rPr lang="en-US" dirty="0" smtClean="0"/>
              <a:t> may require the addition of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 since penicillin resistance among these organisms is increasingly recognized. Alternative therapy with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Duration of treatment is usually for 10 days.</a:t>
            </a:r>
          </a:p>
          <a:p>
            <a:r>
              <a:rPr lang="en-US" dirty="0" smtClean="0"/>
              <a:t>An evidence based review of the literature on surgery in </a:t>
            </a:r>
            <a:r>
              <a:rPr lang="en-US" dirty="0" err="1" smtClean="0"/>
              <a:t>peritonsillar</a:t>
            </a:r>
            <a:r>
              <a:rPr lang="en-US" dirty="0" smtClean="0"/>
              <a:t> abscess found that the quality of studies was generally lacking to make definitive recommendations [</a:t>
            </a:r>
            <a:r>
              <a:rPr lang="en-US" dirty="0" smtClean="0">
                <a:hlinkClick r:id="rId31" action="ppaction://hlinkfile"/>
              </a:rPr>
              <a:t>13</a:t>
            </a:r>
            <a:r>
              <a:rPr lang="en-US" dirty="0" smtClean="0"/>
              <a:t>]. Acute drainage via needle aspiration or incision and drainage appeared equally effective as tonsillectomy in small clinical trials [</a:t>
            </a:r>
            <a:r>
              <a:rPr lang="en-US" dirty="0" smtClean="0">
                <a:hlinkClick r:id="rId32" action="ppaction://hlinkfile"/>
              </a:rPr>
              <a:t>14</a:t>
            </a:r>
            <a:r>
              <a:rPr lang="en-US" dirty="0" smtClean="0"/>
              <a:t>].</a:t>
            </a:r>
          </a:p>
          <a:p>
            <a:r>
              <a:rPr lang="en-US" dirty="0" smtClean="0"/>
              <a:t>The recurrence rate after a single episode of </a:t>
            </a:r>
            <a:r>
              <a:rPr lang="en-US" dirty="0" err="1" smtClean="0"/>
              <a:t>peritonsillar</a:t>
            </a:r>
            <a:r>
              <a:rPr lang="en-US" dirty="0" smtClean="0"/>
              <a:t> abscess in adults is 16 percent [</a:t>
            </a:r>
            <a:r>
              <a:rPr lang="en-US" dirty="0" smtClean="0">
                <a:hlinkClick r:id="rId33" action="ppaction://hlinkfile"/>
              </a:rPr>
              <a:t>15</a:t>
            </a:r>
            <a:r>
              <a:rPr lang="en-US" dirty="0" smtClean="0"/>
              <a:t>]. Interim antibiotic prophylaxis should be considered in high-risk cases. If tonsillectomy is required because of multiple recurrences, immediate tonsillectomy (quinsy tonsillectomy) is as safe as delaying the procedure [</a:t>
            </a:r>
            <a:r>
              <a:rPr lang="en-US" dirty="0" smtClean="0">
                <a:hlinkClick r:id="rId34" action="ppaction://hlinkfile"/>
              </a:rPr>
              <a:t>16</a:t>
            </a:r>
            <a:r>
              <a:rPr lang="en-US" dirty="0" smtClean="0"/>
              <a:t>].</a:t>
            </a:r>
          </a:p>
          <a:p>
            <a:r>
              <a:rPr lang="en-US" dirty="0" err="1" smtClean="0"/>
              <a:t>Parotitis</a:t>
            </a:r>
            <a:r>
              <a:rPr lang="en-US" dirty="0" smtClean="0"/>
              <a:t> — Acute bacterial </a:t>
            </a:r>
            <a:r>
              <a:rPr lang="en-US" dirty="0" err="1" smtClean="0"/>
              <a:t>suppurative</a:t>
            </a:r>
            <a:r>
              <a:rPr lang="en-US" dirty="0" smtClean="0"/>
              <a:t> </a:t>
            </a:r>
            <a:r>
              <a:rPr lang="en-US" dirty="0" err="1" smtClean="0"/>
              <a:t>parotitis</a:t>
            </a:r>
            <a:r>
              <a:rPr lang="en-US" dirty="0" smtClean="0"/>
              <a:t> typically occurs in elderly postoperative patients who are dehydrated or </a:t>
            </a:r>
            <a:r>
              <a:rPr lang="en-US" dirty="0" err="1" smtClean="0"/>
              <a:t>intubated</a:t>
            </a:r>
            <a:r>
              <a:rPr lang="en-US" dirty="0" smtClean="0"/>
              <a:t>, although may also be seen in outpatients [</a:t>
            </a:r>
            <a:r>
              <a:rPr lang="en-US" dirty="0" smtClean="0">
                <a:hlinkClick r:id="rId35" action="ppaction://hlinkfile"/>
              </a:rPr>
              <a:t>17,18</a:t>
            </a:r>
            <a:r>
              <a:rPr lang="en-US" dirty="0" smtClean="0"/>
              <a:t>]. Other predisposing factors include: recent intensive teeth cleaning, use of </a:t>
            </a:r>
            <a:r>
              <a:rPr lang="en-US" dirty="0" err="1" smtClean="0"/>
              <a:t>anticholinergic</a:t>
            </a:r>
            <a:r>
              <a:rPr lang="en-US" dirty="0" smtClean="0"/>
              <a:t> drugs, and salivary calculi with obstruction. Salivary stasis permits retrograde seeding of the duct of </a:t>
            </a:r>
            <a:r>
              <a:rPr lang="en-US" dirty="0" err="1" smtClean="0"/>
              <a:t>Stensen</a:t>
            </a:r>
            <a:r>
              <a:rPr lang="en-US" dirty="0" smtClean="0"/>
              <a:t> with virulent oral flora [</a:t>
            </a:r>
            <a:r>
              <a:rPr lang="en-US" dirty="0" smtClean="0">
                <a:hlinkClick r:id="rId36" action="ppaction://hlinkfile"/>
              </a:rPr>
              <a:t>18</a:t>
            </a:r>
            <a:r>
              <a:rPr lang="en-US" dirty="0" smtClean="0"/>
              <a:t>].</a:t>
            </a:r>
          </a:p>
          <a:p>
            <a:r>
              <a:rPr lang="en-US" dirty="0" smtClean="0"/>
              <a:t>Clinically, there is a sudden onset of firm, </a:t>
            </a:r>
            <a:r>
              <a:rPr lang="en-US" dirty="0" err="1" smtClean="0"/>
              <a:t>erythematous</a:t>
            </a:r>
            <a:r>
              <a:rPr lang="en-US" dirty="0" smtClean="0"/>
              <a:t> swelling of the pre- and </a:t>
            </a:r>
            <a:r>
              <a:rPr lang="en-US" dirty="0" err="1" smtClean="0"/>
              <a:t>postauricular</a:t>
            </a:r>
            <a:r>
              <a:rPr lang="en-US" dirty="0" smtClean="0"/>
              <a:t> areas that extends to the angle of the mandible. This is associated with exquisite local pain and tenderness with complaints of </a:t>
            </a:r>
            <a:r>
              <a:rPr lang="en-US" dirty="0" err="1" smtClean="0"/>
              <a:t>trismus</a:t>
            </a:r>
            <a:r>
              <a:rPr lang="en-US" dirty="0" smtClean="0"/>
              <a:t> and </a:t>
            </a:r>
            <a:r>
              <a:rPr lang="en-US" dirty="0" err="1" smtClean="0"/>
              <a:t>dysphagia</a:t>
            </a:r>
            <a:r>
              <a:rPr lang="en-US" dirty="0" smtClean="0"/>
              <a:t>. On examination, a fluctuant quality is generally not appreciated because of the dense parotid fascia that overlies the gland. Purulent material may be expressed from the orifice of the </a:t>
            </a:r>
            <a:r>
              <a:rPr lang="en-US" dirty="0" err="1" smtClean="0"/>
              <a:t>Stensen</a:t>
            </a:r>
            <a:r>
              <a:rPr lang="en-US" dirty="0" smtClean="0"/>
              <a:t> duct and should be examined by Gram stain and culture. Systemic findings of high fevers, chills, and marked toxicity are generally present.</a:t>
            </a:r>
          </a:p>
          <a:p>
            <a:r>
              <a:rPr lang="en-US" dirty="0" smtClean="0"/>
              <a:t>Progression of the infection may lead to massive swelling of the neck, respiratory obstruction, septicemia, and </a:t>
            </a:r>
            <a:r>
              <a:rPr lang="en-US" dirty="0" err="1" smtClean="0"/>
              <a:t>osteomyelitis</a:t>
            </a:r>
            <a:r>
              <a:rPr lang="en-US" dirty="0" smtClean="0"/>
              <a:t> of the adjacent facial bone. Since the parotid space abuts on the </a:t>
            </a:r>
            <a:r>
              <a:rPr lang="en-US" dirty="0" err="1" smtClean="0"/>
              <a:t>parapharyngeal</a:t>
            </a:r>
            <a:r>
              <a:rPr lang="en-US" dirty="0" smtClean="0"/>
              <a:t> space (</a:t>
            </a:r>
            <a:r>
              <a:rPr lang="en-US" dirty="0" smtClean="0">
                <a:hlinkClick r:id="rId11" action="ppaction://hlinkfile"/>
              </a:rPr>
              <a:t>show figure 3</a:t>
            </a:r>
            <a:r>
              <a:rPr lang="en-US" dirty="0" smtClean="0"/>
              <a:t>), </a:t>
            </a:r>
            <a:r>
              <a:rPr lang="en-US" dirty="0" err="1" smtClean="0"/>
              <a:t>suppurative</a:t>
            </a:r>
            <a:r>
              <a:rPr lang="en-US" dirty="0" smtClean="0"/>
              <a:t> </a:t>
            </a:r>
            <a:r>
              <a:rPr lang="en-US" dirty="0" err="1" smtClean="0"/>
              <a:t>parotitis</a:t>
            </a:r>
            <a:r>
              <a:rPr lang="en-US" dirty="0" smtClean="0"/>
              <a:t> is an important source of </a:t>
            </a:r>
            <a:r>
              <a:rPr lang="en-US" dirty="0" err="1" smtClean="0"/>
              <a:t>parapharyngeal</a:t>
            </a:r>
            <a:r>
              <a:rPr lang="en-US" dirty="0" smtClean="0"/>
              <a:t> space infection (see below).</a:t>
            </a:r>
          </a:p>
          <a:p>
            <a:r>
              <a:rPr lang="en-US" dirty="0" smtClean="0"/>
              <a:t>The microbiologic etiology of parotid space infections is most commonly </a:t>
            </a:r>
            <a:r>
              <a:rPr lang="en-US" dirty="0" err="1" smtClean="0"/>
              <a:t>polymicrobial</a:t>
            </a:r>
            <a:r>
              <a:rPr lang="en-US" dirty="0" smtClean="0"/>
              <a:t>. The most common pathogens associated with acute bacterial </a:t>
            </a:r>
            <a:r>
              <a:rPr lang="en-US" dirty="0" err="1" smtClean="0"/>
              <a:t>parotitis</a:t>
            </a:r>
            <a:r>
              <a:rPr lang="en-US" dirty="0" smtClean="0"/>
              <a:t> are S. </a:t>
            </a:r>
            <a:r>
              <a:rPr lang="en-US" dirty="0" err="1" smtClean="0"/>
              <a:t>aureus</a:t>
            </a:r>
            <a:r>
              <a:rPr lang="en-US" dirty="0" smtClean="0"/>
              <a:t> and anaerobic bacteria [</a:t>
            </a:r>
            <a:r>
              <a:rPr lang="en-US" dirty="0" smtClean="0">
                <a:hlinkClick r:id="rId37" action="ppaction://hlinkfile"/>
              </a:rPr>
              <a:t>19,20</a:t>
            </a:r>
            <a:r>
              <a:rPr lang="en-US" dirty="0" smtClean="0"/>
              <a:t>]. Gram negative organisms (</a:t>
            </a:r>
            <a:r>
              <a:rPr lang="en-US" dirty="0" err="1" smtClean="0"/>
              <a:t>Enterobacteriaceae</a:t>
            </a:r>
            <a:r>
              <a:rPr lang="en-US" dirty="0" smtClean="0"/>
              <a:t>, </a:t>
            </a:r>
            <a:r>
              <a:rPr lang="en-US" dirty="0" err="1" smtClean="0"/>
              <a:t>Eikenella</a:t>
            </a:r>
            <a:r>
              <a:rPr lang="en-US" dirty="0" smtClean="0"/>
              <a:t> </a:t>
            </a:r>
            <a:r>
              <a:rPr lang="en-US" dirty="0" err="1" smtClean="0"/>
              <a:t>corrodens</a:t>
            </a:r>
            <a:r>
              <a:rPr lang="en-US" dirty="0" smtClean="0"/>
              <a:t> and other Gram negative bacilli) are often seen in hospitalized patients [</a:t>
            </a:r>
            <a:r>
              <a:rPr lang="en-US" dirty="0" smtClean="0">
                <a:hlinkClick r:id="rId38" action="ppaction://hlinkfile"/>
              </a:rPr>
              <a:t>17,21</a:t>
            </a:r>
            <a:r>
              <a:rPr lang="en-US" dirty="0" smtClean="0"/>
              <a:t>].</a:t>
            </a:r>
          </a:p>
          <a:p>
            <a:r>
              <a:rPr lang="en-US" dirty="0" smtClean="0"/>
              <a:t>The </a:t>
            </a:r>
            <a:r>
              <a:rPr lang="en-US" dirty="0" err="1" smtClean="0"/>
              <a:t>polymicrobial</a:t>
            </a:r>
            <a:r>
              <a:rPr lang="en-US" dirty="0" smtClean="0"/>
              <a:t> nature of parotid space infections was illustrated in a study of 32 patients with acute </a:t>
            </a:r>
            <a:r>
              <a:rPr lang="en-US" dirty="0" err="1" smtClean="0"/>
              <a:t>suppurative</a:t>
            </a:r>
            <a:r>
              <a:rPr lang="en-US" dirty="0" smtClean="0"/>
              <a:t> </a:t>
            </a:r>
            <a:r>
              <a:rPr lang="en-US" dirty="0" err="1" smtClean="0"/>
              <a:t>parotitis</a:t>
            </a:r>
            <a:r>
              <a:rPr lang="en-US" dirty="0" smtClean="0"/>
              <a:t> [</a:t>
            </a:r>
            <a:r>
              <a:rPr lang="en-US" dirty="0" smtClean="0">
                <a:hlinkClick r:id="rId39" action="ppaction://hlinkfile"/>
              </a:rPr>
              <a:t>20</a:t>
            </a:r>
            <a:r>
              <a:rPr lang="en-US" dirty="0" smtClean="0"/>
              <a:t>]. Cultures of aspirated pus grew only anaerobic bacteria in 13 (41 percent) specimens, aerobic or facultative bacteria in 11 (34 percent), and mixed aerobic and anaerobic bacteria in 8 (25 percent). The predominant aerobes were S. </a:t>
            </a:r>
            <a:r>
              <a:rPr lang="en-US" dirty="0" err="1" smtClean="0"/>
              <a:t>aureus</a:t>
            </a:r>
            <a:r>
              <a:rPr lang="en-US" dirty="0" smtClean="0"/>
              <a:t> and H. </a:t>
            </a:r>
            <a:r>
              <a:rPr lang="en-US" dirty="0" err="1" smtClean="0"/>
              <a:t>influenzae</a:t>
            </a:r>
            <a:r>
              <a:rPr lang="en-US" dirty="0" smtClean="0"/>
              <a:t>; the predominant anaerobes were pigmented </a:t>
            </a:r>
            <a:r>
              <a:rPr lang="en-US" dirty="0" err="1" smtClean="0"/>
              <a:t>Prevotella</a:t>
            </a:r>
            <a:r>
              <a:rPr lang="en-US" dirty="0" smtClean="0"/>
              <a:t> and </a:t>
            </a:r>
            <a:r>
              <a:rPr lang="en-US" dirty="0" err="1" smtClean="0"/>
              <a:t>Porphyromonas</a:t>
            </a:r>
            <a:r>
              <a:rPr lang="en-US" dirty="0" smtClean="0"/>
              <a:t> spp., </a:t>
            </a:r>
            <a:r>
              <a:rPr lang="en-US" dirty="0" err="1" smtClean="0"/>
              <a:t>Fusobacterium</a:t>
            </a:r>
            <a:r>
              <a:rPr lang="en-US" dirty="0" smtClean="0"/>
              <a:t> spp., and </a:t>
            </a:r>
            <a:r>
              <a:rPr lang="en-US" dirty="0" err="1" smtClean="0"/>
              <a:t>Peptostreptococcus</a:t>
            </a:r>
            <a:r>
              <a:rPr lang="en-US" dirty="0" smtClean="0"/>
              <a:t> spp.</a:t>
            </a:r>
          </a:p>
          <a:p>
            <a:r>
              <a:rPr lang="en-US" dirty="0" smtClean="0"/>
              <a:t>Treatment includes hydration and intravenous antibiotics directed against staphylococci and mouth flora, with coverage adjusted in response to culture results.</a:t>
            </a:r>
          </a:p>
          <a:p>
            <a:r>
              <a:rPr lang="en-US" dirty="0" smtClean="0"/>
              <a:t>Viral </a:t>
            </a:r>
            <a:r>
              <a:rPr lang="en-US" dirty="0" err="1" smtClean="0"/>
              <a:t>parotitis</a:t>
            </a:r>
            <a:r>
              <a:rPr lang="en-US" dirty="0" smtClean="0"/>
              <a:t> (</a:t>
            </a:r>
            <a:r>
              <a:rPr lang="en-US" dirty="0" err="1" smtClean="0"/>
              <a:t>eg</a:t>
            </a:r>
            <a:r>
              <a:rPr lang="en-US" dirty="0" smtClean="0"/>
              <a:t>, mumps, influenza, </a:t>
            </a:r>
            <a:r>
              <a:rPr lang="en-US" dirty="0" err="1" smtClean="0"/>
              <a:t>coxsackie</a:t>
            </a:r>
            <a:r>
              <a:rPr lang="en-US" dirty="0" smtClean="0"/>
              <a:t>) may be distinguished from bacterial </a:t>
            </a:r>
            <a:r>
              <a:rPr lang="en-US" dirty="0" err="1" smtClean="0"/>
              <a:t>parotitis</a:t>
            </a:r>
            <a:r>
              <a:rPr lang="en-US" dirty="0" smtClean="0"/>
              <a:t> by a </a:t>
            </a:r>
            <a:r>
              <a:rPr lang="en-US" dirty="0" err="1" smtClean="0"/>
              <a:t>prodromal</a:t>
            </a:r>
            <a:r>
              <a:rPr lang="en-US" dirty="0" smtClean="0"/>
              <a:t> period, followed by acute swelling of the involved gland which can last five to 10 days and is often bilateral. Serologic evaluation can establish the etiologic diagnosis. Treatment is primarily directed at supportive care and symptomatic relief.</a:t>
            </a:r>
          </a:p>
          <a:p>
            <a:r>
              <a:rPr lang="en-US" dirty="0" err="1" smtClean="0"/>
              <a:t>Submandibular</a:t>
            </a:r>
            <a:r>
              <a:rPr lang="en-US" dirty="0" smtClean="0"/>
              <a:t> space infections (Ludwig's angina) — The prototypical infection of the </a:t>
            </a:r>
            <a:r>
              <a:rPr lang="en-US" dirty="0" err="1" smtClean="0"/>
              <a:t>submandibular</a:t>
            </a:r>
            <a:r>
              <a:rPr lang="en-US" dirty="0" smtClean="0"/>
              <a:t> space is known as Ludwig's angina. In 1836, von Ludwig described five patients with "gangrenous </a:t>
            </a:r>
            <a:r>
              <a:rPr lang="en-US" dirty="0" err="1" smtClean="0"/>
              <a:t>induration</a:t>
            </a:r>
            <a:r>
              <a:rPr lang="en-US" dirty="0" smtClean="0"/>
              <a:t> of the connective tissues of the neck which advances to involve the tissues that cover the small muscles between the larynx and the floor of the mouth". Although the term Ludwig's angina has been loosely applied to a heterogeneous array of infections involving the sublingual, </a:t>
            </a:r>
            <a:r>
              <a:rPr lang="en-US" dirty="0" err="1" smtClean="0"/>
              <a:t>submaxillary</a:t>
            </a:r>
            <a:r>
              <a:rPr lang="en-US" dirty="0" smtClean="0"/>
              <a:t>, and </a:t>
            </a:r>
            <a:r>
              <a:rPr lang="en-US" dirty="0" err="1" smtClean="0"/>
              <a:t>submandibular</a:t>
            </a:r>
            <a:r>
              <a:rPr lang="en-US" dirty="0" smtClean="0"/>
              <a:t> spaces, this diagnosis should be restricted to the following classical description:</a:t>
            </a:r>
          </a:p>
          <a:p>
            <a:r>
              <a:rPr lang="en-US" dirty="0" smtClean="0"/>
              <a:t>The infection is always bilateral. </a:t>
            </a:r>
          </a:p>
          <a:p>
            <a:r>
              <a:rPr lang="en-US" dirty="0" smtClean="0"/>
              <a:t>Both the </a:t>
            </a:r>
            <a:r>
              <a:rPr lang="en-US" dirty="0" err="1" smtClean="0"/>
              <a:t>submandibular</a:t>
            </a:r>
            <a:r>
              <a:rPr lang="en-US" dirty="0" smtClean="0"/>
              <a:t> and sublingual spaces are involved. </a:t>
            </a:r>
          </a:p>
          <a:p>
            <a:r>
              <a:rPr lang="en-US" dirty="0" smtClean="0"/>
              <a:t>The infection is a rapidly spreading </a:t>
            </a:r>
            <a:r>
              <a:rPr lang="en-US" dirty="0" err="1" smtClean="0"/>
              <a:t>cellulitis</a:t>
            </a:r>
            <a:r>
              <a:rPr lang="en-US" dirty="0" smtClean="0"/>
              <a:t> without abscess formation or lymphatic involvement. </a:t>
            </a:r>
          </a:p>
          <a:p>
            <a:r>
              <a:rPr lang="en-US" dirty="0" smtClean="0"/>
              <a:t>The infection begins in the floor of the mouth. It is characteristically an aggressive, rapidly spreading "woody" or brawny </a:t>
            </a:r>
            <a:r>
              <a:rPr lang="en-US" dirty="0" err="1" smtClean="0"/>
              <a:t>cellulitis</a:t>
            </a:r>
            <a:r>
              <a:rPr lang="en-US" dirty="0" smtClean="0"/>
              <a:t> involving the </a:t>
            </a:r>
            <a:r>
              <a:rPr lang="en-US" dirty="0" err="1" smtClean="0"/>
              <a:t>submandibular</a:t>
            </a:r>
            <a:r>
              <a:rPr lang="en-US" dirty="0" smtClean="0"/>
              <a:t> space. </a:t>
            </a:r>
          </a:p>
          <a:p>
            <a:r>
              <a:rPr lang="en-US" dirty="0" smtClean="0"/>
              <a:t>Location of infection and mechanisms of spread — Although the </a:t>
            </a:r>
            <a:r>
              <a:rPr lang="en-US" dirty="0" err="1" smtClean="0"/>
              <a:t>submandibular</a:t>
            </a:r>
            <a:r>
              <a:rPr lang="en-US" dirty="0" smtClean="0"/>
              <a:t> space is further divided by the </a:t>
            </a:r>
            <a:r>
              <a:rPr lang="en-US" dirty="0" err="1" smtClean="0"/>
              <a:t>mylohyoid</a:t>
            </a:r>
            <a:r>
              <a:rPr lang="en-US" dirty="0" smtClean="0"/>
              <a:t> muscle into the sublingual space above and the </a:t>
            </a:r>
            <a:r>
              <a:rPr lang="en-US" dirty="0" err="1" smtClean="0"/>
              <a:t>submylohyoid</a:t>
            </a:r>
            <a:r>
              <a:rPr lang="en-US" dirty="0" smtClean="0"/>
              <a:t> space below, it can be considered as a single unit due to a direct communication around the posterior aspect of the </a:t>
            </a:r>
            <a:r>
              <a:rPr lang="en-US" dirty="0" err="1" smtClean="0"/>
              <a:t>mylohyoid</a:t>
            </a:r>
            <a:r>
              <a:rPr lang="en-US" dirty="0" smtClean="0"/>
              <a:t> muscle (</a:t>
            </a:r>
            <a:r>
              <a:rPr lang="en-US" dirty="0" smtClean="0">
                <a:hlinkClick r:id="rId10" action="ppaction://hlinkfile"/>
              </a:rPr>
              <a:t>show figure 2</a:t>
            </a:r>
            <a:r>
              <a:rPr lang="en-US" dirty="0" smtClean="0"/>
              <a:t>). Seventy to 85 percent of cases of Ludwig's angina follow infection of the second or third </a:t>
            </a:r>
            <a:r>
              <a:rPr lang="en-US" dirty="0" err="1" smtClean="0"/>
              <a:t>mandibular</a:t>
            </a:r>
            <a:r>
              <a:rPr lang="en-US" dirty="0" smtClean="0"/>
              <a:t> molar teeth. The </a:t>
            </a:r>
            <a:r>
              <a:rPr lang="en-US" dirty="0" err="1" smtClean="0"/>
              <a:t>submylohyoid</a:t>
            </a:r>
            <a:r>
              <a:rPr lang="en-US" dirty="0" smtClean="0"/>
              <a:t> space is initially involved, since the roots of these teeth are located below the attachments of the </a:t>
            </a:r>
            <a:r>
              <a:rPr lang="en-US" dirty="0" err="1" smtClean="0"/>
              <a:t>mylohyoid</a:t>
            </a:r>
            <a:r>
              <a:rPr lang="en-US" dirty="0" smtClean="0"/>
              <a:t> muscle to the mandible.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a:t>
            </a:r>
          </a:p>
          <a:p>
            <a:r>
              <a:rPr lang="en-US" dirty="0" smtClean="0"/>
              <a:t>Medial spread of infection is facilitated because the lingual aspects of periodontal bone around these teeth are thinner. Infection extends contiguously to involve the sublingual and thus the entire </a:t>
            </a:r>
            <a:r>
              <a:rPr lang="en-US" dirty="0" err="1" smtClean="0"/>
              <a:t>submandibular</a:t>
            </a:r>
            <a:r>
              <a:rPr lang="en-US" dirty="0" smtClean="0"/>
              <a:t> space in a symmetrical manner. If infection were instead spread via the </a:t>
            </a:r>
            <a:r>
              <a:rPr lang="en-US" dirty="0" err="1" smtClean="0"/>
              <a:t>lymphatics</a:t>
            </a:r>
            <a:r>
              <a:rPr lang="en-US" dirty="0" smtClean="0"/>
              <a:t>, involvement would be unilateral instead of bilateral as is observed. An identical process, initially involving the sublingual space, can arise less commonly from infection of the premolars and other teeth or from trauma to the floor of the mouth.</a:t>
            </a:r>
          </a:p>
          <a:p>
            <a:r>
              <a:rPr lang="en-US" dirty="0" smtClean="0"/>
              <a:t>Once established, infection evolves rapidly. The tongue may enlarge to two or three times its normal size and distend </a:t>
            </a:r>
            <a:r>
              <a:rPr lang="en-US" dirty="0" err="1" smtClean="0"/>
              <a:t>posteriorly</a:t>
            </a:r>
            <a:r>
              <a:rPr lang="en-US" dirty="0" smtClean="0"/>
              <a:t> into the </a:t>
            </a:r>
            <a:r>
              <a:rPr lang="en-US" dirty="0" err="1" smtClean="0"/>
              <a:t>hypopharynx</a:t>
            </a:r>
            <a:r>
              <a:rPr lang="en-US" dirty="0" smtClean="0"/>
              <a:t>, superiorly against the palate, and </a:t>
            </a:r>
            <a:r>
              <a:rPr lang="en-US" dirty="0" err="1" smtClean="0"/>
              <a:t>anteriorly</a:t>
            </a:r>
            <a:r>
              <a:rPr lang="en-US" dirty="0" smtClean="0"/>
              <a:t> out of the mouth. Immediate posterior extension of the process will directly involve the epiglottis. There exists a little regarded dangerous connection between the </a:t>
            </a:r>
            <a:r>
              <a:rPr lang="en-US" dirty="0" err="1" smtClean="0"/>
              <a:t>submandibular</a:t>
            </a:r>
            <a:r>
              <a:rPr lang="en-US" dirty="0" smtClean="0"/>
              <a:t> and </a:t>
            </a:r>
            <a:r>
              <a:rPr lang="en-US" dirty="0" err="1" smtClean="0"/>
              <a:t>parapharyngeal</a:t>
            </a:r>
            <a:r>
              <a:rPr lang="en-US" dirty="0" smtClean="0"/>
              <a:t> spaces known as the </a:t>
            </a:r>
            <a:r>
              <a:rPr lang="en-US" dirty="0" err="1" smtClean="0"/>
              <a:t>buccopharyngeal</a:t>
            </a:r>
            <a:r>
              <a:rPr lang="en-US" dirty="0" smtClean="0"/>
              <a:t> gap (</a:t>
            </a:r>
            <a:r>
              <a:rPr lang="en-US" dirty="0" smtClean="0">
                <a:hlinkClick r:id="rId10" action="ppaction://hlinkfile"/>
              </a:rPr>
              <a:t>show figure 2</a:t>
            </a:r>
            <a:r>
              <a:rPr lang="en-US" dirty="0" smtClean="0"/>
              <a:t>). This is created by the </a:t>
            </a:r>
            <a:r>
              <a:rPr lang="en-US" dirty="0" err="1" smtClean="0"/>
              <a:t>styloglossus</a:t>
            </a:r>
            <a:r>
              <a:rPr lang="en-US" dirty="0" smtClean="0"/>
              <a:t> muscle as it leaves the tongue and passes between the middle and superior constrictor muscles to attach on the </a:t>
            </a:r>
            <a:r>
              <a:rPr lang="en-US" dirty="0" err="1" smtClean="0"/>
              <a:t>styloid</a:t>
            </a:r>
            <a:r>
              <a:rPr lang="en-US" dirty="0" smtClean="0"/>
              <a:t> process. Thus, </a:t>
            </a:r>
            <a:r>
              <a:rPr lang="en-US" dirty="0" err="1" smtClean="0"/>
              <a:t>cellulitis</a:t>
            </a:r>
            <a:r>
              <a:rPr lang="en-US" dirty="0" smtClean="0"/>
              <a:t> of the </a:t>
            </a:r>
            <a:r>
              <a:rPr lang="en-US" dirty="0" err="1" smtClean="0"/>
              <a:t>submandibular</a:t>
            </a:r>
            <a:r>
              <a:rPr lang="en-US" dirty="0" smtClean="0"/>
              <a:t> space may spread directly into the </a:t>
            </a:r>
            <a:r>
              <a:rPr lang="en-US" dirty="0" err="1" smtClean="0"/>
              <a:t>parapharyngeal</a:t>
            </a:r>
            <a:r>
              <a:rPr lang="en-US" dirty="0" smtClean="0"/>
              <a:t> space and from there to the retropharyngeal space and the superior </a:t>
            </a:r>
            <a:r>
              <a:rPr lang="en-US" dirty="0" err="1" smtClean="0"/>
              <a:t>mediastinum</a:t>
            </a:r>
            <a:r>
              <a:rPr lang="en-US" dirty="0" smtClean="0"/>
              <a:t>.</a:t>
            </a:r>
          </a:p>
          <a:p>
            <a:r>
              <a:rPr lang="en-US" dirty="0" smtClean="0"/>
              <a:t>Clinical features — Clinically, the patient is febrile and complains of mouth pain, stiff neck, drooling, and </a:t>
            </a:r>
            <a:r>
              <a:rPr lang="en-US" dirty="0" err="1" smtClean="0"/>
              <a:t>dysphagia</a:t>
            </a:r>
            <a:r>
              <a:rPr lang="en-US" dirty="0" smtClean="0"/>
              <a:t>, leaning forward to maximize the airway diameter. A tender, symmetric and </a:t>
            </a:r>
            <a:r>
              <a:rPr lang="en-US" dirty="0" err="1" smtClean="0"/>
              <a:t>indurated</a:t>
            </a:r>
            <a:r>
              <a:rPr lang="en-US" dirty="0" smtClean="0"/>
              <a:t> swelling, sometimes with palpable </a:t>
            </a:r>
            <a:r>
              <a:rPr lang="en-US" dirty="0" err="1" smtClean="0"/>
              <a:t>crepitus</a:t>
            </a:r>
            <a:r>
              <a:rPr lang="en-US" dirty="0" smtClean="0"/>
              <a:t>, is present in the </a:t>
            </a:r>
            <a:r>
              <a:rPr lang="en-US" dirty="0" err="1" smtClean="0"/>
              <a:t>submandibular</a:t>
            </a:r>
            <a:r>
              <a:rPr lang="en-US" dirty="0" smtClean="0"/>
              <a:t> area. The mouth is held open by lingual swelling.</a:t>
            </a:r>
          </a:p>
          <a:p>
            <a:r>
              <a:rPr lang="en-US" dirty="0" smtClean="0"/>
              <a:t>As the illness progresses, respirations may become difficult; </a:t>
            </a:r>
            <a:r>
              <a:rPr lang="en-US" dirty="0" err="1" smtClean="0"/>
              <a:t>stridor</a:t>
            </a:r>
            <a:r>
              <a:rPr lang="en-US" dirty="0" smtClean="0"/>
              <a:t> and cyanosis are considered ominous signs. Radiographic views of the teeth may indicate the source of infection, and lateral views of the neck will demonstrate the degree of soft tissue swelling around the airway and possibly </a:t>
            </a:r>
            <a:r>
              <a:rPr lang="en-US" dirty="0" err="1" smtClean="0"/>
              <a:t>submandibular</a:t>
            </a:r>
            <a:r>
              <a:rPr lang="en-US" dirty="0" smtClean="0"/>
              <a:t> gas. The development of significant asymmetry of the </a:t>
            </a:r>
            <a:r>
              <a:rPr lang="en-US" dirty="0" err="1" smtClean="0"/>
              <a:t>submandibular</a:t>
            </a:r>
            <a:r>
              <a:rPr lang="en-US" dirty="0" smtClean="0"/>
              <a:t> area should be viewed with great concern since it may be indicative of extension to the </a:t>
            </a:r>
            <a:r>
              <a:rPr lang="en-US" dirty="0" err="1" smtClean="0"/>
              <a:t>parapharyngeal</a:t>
            </a:r>
            <a:r>
              <a:rPr lang="en-US" dirty="0" smtClean="0"/>
              <a:t> space. Surgical drainage will reduce the risk of spread to this space and subsequently to the superior </a:t>
            </a:r>
            <a:r>
              <a:rPr lang="en-US" dirty="0" err="1" smtClean="0"/>
              <a:t>mediastinum</a:t>
            </a:r>
            <a:r>
              <a:rPr lang="en-US" dirty="0" smtClean="0"/>
              <a:t> [</a:t>
            </a:r>
            <a:r>
              <a:rPr lang="en-US" dirty="0" smtClean="0">
                <a:hlinkClick r:id="rId40" action="ppaction://hlinkfile"/>
              </a:rPr>
              <a:t>22</a:t>
            </a:r>
            <a:r>
              <a:rPr lang="en-US" dirty="0" smtClean="0"/>
              <a:t>].</a:t>
            </a:r>
          </a:p>
          <a:p>
            <a:r>
              <a:rPr lang="en-US" dirty="0" smtClean="0"/>
              <a:t>Treatment — The therapy of Ludwig's angina has undergone a number of modifications since its initial description [</a:t>
            </a:r>
            <a:r>
              <a:rPr lang="en-US" dirty="0" smtClean="0">
                <a:hlinkClick r:id="rId41" action="ppaction://hlinkfile"/>
              </a:rPr>
              <a:t>23</a:t>
            </a:r>
            <a:r>
              <a:rPr lang="en-US" dirty="0" smtClean="0"/>
              <a:t>]. While maintenance of an adequate airway is the primary concern and may necessitate urgent </a:t>
            </a:r>
            <a:r>
              <a:rPr lang="en-US" dirty="0" err="1" smtClean="0"/>
              <a:t>tracheostomy</a:t>
            </a:r>
            <a:r>
              <a:rPr lang="en-US" dirty="0" smtClean="0"/>
              <a:t>, most cases can be managed initially by close observation and intravenous antibiotics. If </a:t>
            </a:r>
            <a:r>
              <a:rPr lang="en-US" dirty="0" err="1" smtClean="0"/>
              <a:t>cellulitis</a:t>
            </a:r>
            <a:r>
              <a:rPr lang="en-US" dirty="0" smtClean="0"/>
              <a:t> and swelling continue to advance or if </a:t>
            </a:r>
            <a:r>
              <a:rPr lang="en-US" dirty="0" err="1" smtClean="0"/>
              <a:t>dyspnea</a:t>
            </a:r>
            <a:r>
              <a:rPr lang="en-US" dirty="0" smtClean="0"/>
              <a:t> occurs, artificial airway control should be gained immediately before the onset of </a:t>
            </a:r>
            <a:r>
              <a:rPr lang="en-US" dirty="0" err="1" smtClean="0"/>
              <a:t>stridor</a:t>
            </a:r>
            <a:r>
              <a:rPr lang="en-US" dirty="0" smtClean="0"/>
              <a:t>, cyanosis, and asphyxia, which would require </a:t>
            </a:r>
            <a:r>
              <a:rPr lang="en-US" dirty="0" err="1" smtClean="0"/>
              <a:t>tracheostomy</a:t>
            </a:r>
            <a:r>
              <a:rPr lang="en-US" dirty="0" smtClean="0"/>
              <a:t> under emergency conditions.</a:t>
            </a:r>
          </a:p>
          <a:p>
            <a:r>
              <a:rPr lang="en-US" dirty="0" smtClean="0"/>
              <a:t>A recommended approach is to use a flexible </a:t>
            </a:r>
            <a:r>
              <a:rPr lang="en-US" dirty="0" err="1" smtClean="0"/>
              <a:t>fiberoptic</a:t>
            </a:r>
            <a:r>
              <a:rPr lang="en-US" dirty="0" smtClean="0"/>
              <a:t> scope to assess the airway and to aid in inserting an </a:t>
            </a:r>
            <a:r>
              <a:rPr lang="en-US" dirty="0" err="1" smtClean="0"/>
              <a:t>endotracheal</a:t>
            </a:r>
            <a:r>
              <a:rPr lang="en-US" dirty="0" smtClean="0"/>
              <a:t> tube. Blind oral or </a:t>
            </a:r>
            <a:r>
              <a:rPr lang="en-US" dirty="0" err="1" smtClean="0"/>
              <a:t>nasotracheal</a:t>
            </a:r>
            <a:r>
              <a:rPr lang="en-US" dirty="0" smtClean="0"/>
              <a:t> intubation is both traumatic and unsafe in advanced Ludwig's angina because of the potential for inducing severe </a:t>
            </a:r>
            <a:r>
              <a:rPr lang="en-US" dirty="0" err="1" smtClean="0"/>
              <a:t>laryngospasm</a:t>
            </a:r>
            <a:r>
              <a:rPr lang="en-US" dirty="0" smtClean="0"/>
              <a:t>. </a:t>
            </a:r>
            <a:r>
              <a:rPr lang="en-US" dirty="0" err="1" smtClean="0"/>
              <a:t>Tracheostomy</a:t>
            </a:r>
            <a:r>
              <a:rPr lang="en-US" dirty="0" smtClean="0"/>
              <a:t> is still the most widely recommended means of airway control, although </a:t>
            </a:r>
            <a:r>
              <a:rPr lang="en-US" dirty="0" err="1" smtClean="0"/>
              <a:t>cricothyroidotomy</a:t>
            </a:r>
            <a:r>
              <a:rPr lang="en-US" dirty="0" smtClean="0"/>
              <a:t> is advocated by some experts because of a lower complication rate. (</a:t>
            </a:r>
            <a:r>
              <a:rPr lang="en-US" dirty="0" smtClean="0">
                <a:hlinkClick r:id="rId42" action="ppaction://hlinkfile"/>
              </a:rPr>
              <a:t>See "</a:t>
            </a:r>
            <a:r>
              <a:rPr lang="en-US" dirty="0" err="1" smtClean="0">
                <a:hlinkClick r:id="rId42" action="ppaction://hlinkfile"/>
              </a:rPr>
              <a:t>Cricothyroidotomy</a:t>
            </a:r>
            <a:r>
              <a:rPr lang="en-US" dirty="0" smtClean="0">
                <a:hlinkClick r:id="rId42" action="ppaction://hlinkfile"/>
              </a:rPr>
              <a:t> (</a:t>
            </a:r>
            <a:r>
              <a:rPr lang="en-US" dirty="0" err="1" smtClean="0">
                <a:hlinkClick r:id="rId42" action="ppaction://hlinkfile"/>
              </a:rPr>
              <a:t>cricothyrotomy</a:t>
            </a:r>
            <a:r>
              <a:rPr lang="en-US" dirty="0" smtClean="0">
                <a:hlinkClick r:id="rId42" action="ppaction://hlinkfile"/>
              </a:rPr>
              <a:t>)"</a:t>
            </a:r>
            <a:r>
              <a:rPr lang="en-US" dirty="0" smtClean="0"/>
              <a:t>).</a:t>
            </a:r>
          </a:p>
          <a:p>
            <a:r>
              <a:rPr lang="en-US" dirty="0" err="1" smtClean="0">
                <a:hlinkClick r:id="rId27" action="ppaction://hlinkfile"/>
              </a:rPr>
              <a:t>Ampicillin-sulbactam</a:t>
            </a:r>
            <a:r>
              <a:rPr lang="en-US" dirty="0" smtClean="0"/>
              <a:t> is the antibiotic of choice in </a:t>
            </a:r>
            <a:r>
              <a:rPr lang="en-US" dirty="0" err="1" smtClean="0"/>
              <a:t>immunocompetent</a:t>
            </a:r>
            <a:r>
              <a:rPr lang="en-US" dirty="0" smtClean="0"/>
              <a:t> patients. </a:t>
            </a:r>
            <a:r>
              <a:rPr lang="en-US" dirty="0" smtClean="0">
                <a:hlinkClick r:id="rId28" action="ppaction://hlinkfile"/>
              </a:rPr>
              <a:t>Penicillin G</a:t>
            </a:r>
            <a:r>
              <a:rPr lang="en-US" dirty="0" smtClean="0"/>
              <a:t> plus </a:t>
            </a:r>
            <a:r>
              <a:rPr lang="en-US" dirty="0" err="1" smtClean="0">
                <a:hlinkClick r:id="rId29" action="ppaction://hlinkfile"/>
              </a:rPr>
              <a:t>metronidazole</a:t>
            </a:r>
            <a:r>
              <a:rPr lang="en-US" dirty="0" smtClean="0"/>
              <a:t> is an alternative regimen, particularly when P. </a:t>
            </a:r>
            <a:r>
              <a:rPr lang="en-US" dirty="0" err="1" smtClean="0"/>
              <a:t>melaninogenica</a:t>
            </a:r>
            <a:r>
              <a:rPr lang="en-US" dirty="0" smtClean="0"/>
              <a:t>, B. </a:t>
            </a:r>
            <a:r>
              <a:rPr lang="en-US" dirty="0" err="1" smtClean="0"/>
              <a:t>fragilis</a:t>
            </a:r>
            <a:r>
              <a:rPr lang="en-US" dirty="0" smtClean="0"/>
              <a:t>, or </a:t>
            </a:r>
            <a:r>
              <a:rPr lang="en-US" dirty="0" err="1" smtClean="0"/>
              <a:t>Fusobacterium</a:t>
            </a:r>
            <a:r>
              <a:rPr lang="en-US" dirty="0" smtClean="0"/>
              <a:t> spp., is suspected. </a:t>
            </a:r>
            <a:r>
              <a:rPr lang="en-US" dirty="0" err="1" smtClean="0">
                <a:hlinkClick r:id="rId30" action="ppaction://hlinkfile"/>
              </a:rPr>
              <a:t>Clindamycin</a:t>
            </a:r>
            <a:r>
              <a:rPr lang="en-US" dirty="0" smtClean="0"/>
              <a:t> is recommended in penicillin-allergic patients.</a:t>
            </a:r>
          </a:p>
          <a:p>
            <a:r>
              <a:rPr lang="en-US" dirty="0" smtClean="0"/>
              <a:t>Empiric antibiotic treatment of </a:t>
            </a:r>
            <a:r>
              <a:rPr lang="en-US" dirty="0" err="1" smtClean="0"/>
              <a:t>immunocompromised</a:t>
            </a:r>
            <a:r>
              <a:rPr lang="en-US" dirty="0" smtClean="0"/>
              <a:t> patients requires broad spectrum antibiotics with activity against facultative Gram negative rods, beta-</a:t>
            </a:r>
            <a:r>
              <a:rPr lang="en-US" dirty="0" err="1" smtClean="0"/>
              <a:t>lactamase</a:t>
            </a:r>
            <a:r>
              <a:rPr lang="en-US" dirty="0" smtClean="0"/>
              <a:t>-producing anaerobes, and S. </a:t>
            </a:r>
            <a:r>
              <a:rPr lang="en-US" dirty="0" err="1" smtClean="0"/>
              <a:t>aureus</a:t>
            </a:r>
            <a:r>
              <a:rPr lang="en-US" dirty="0" smtClean="0"/>
              <a:t>. Extended-spectrum </a:t>
            </a:r>
            <a:r>
              <a:rPr lang="en-US" dirty="0" err="1" smtClean="0"/>
              <a:t>cephalosporins</a:t>
            </a:r>
            <a:r>
              <a:rPr lang="en-US" dirty="0" smtClean="0"/>
              <a:t> (</a:t>
            </a:r>
            <a:r>
              <a:rPr lang="en-US" dirty="0" err="1" smtClean="0"/>
              <a:t>eg</a:t>
            </a:r>
            <a:r>
              <a:rPr lang="en-US" dirty="0" smtClean="0"/>
              <a:t>, </a:t>
            </a:r>
            <a:r>
              <a:rPr lang="en-US" dirty="0" err="1" smtClean="0">
                <a:hlinkClick r:id="rId43" action="ppaction://hlinkfile"/>
              </a:rPr>
              <a:t>cefotaxime</a:t>
            </a:r>
            <a:r>
              <a:rPr lang="en-US" dirty="0" smtClean="0"/>
              <a:t>, </a:t>
            </a:r>
            <a:r>
              <a:rPr lang="en-US" dirty="0" err="1" smtClean="0">
                <a:hlinkClick r:id="rId44" action="ppaction://hlinkfile"/>
              </a:rPr>
              <a:t>ceftizoxime</a:t>
            </a:r>
            <a:r>
              <a:rPr lang="en-US" dirty="0" smtClean="0"/>
              <a:t>) have excellent activity against aerobic Gram negative bacilli and some anaerobes. Alternatively, a </a:t>
            </a:r>
            <a:r>
              <a:rPr lang="en-US" dirty="0" err="1" smtClean="0"/>
              <a:t>carbapenem</a:t>
            </a:r>
            <a:r>
              <a:rPr lang="en-US" dirty="0" smtClean="0"/>
              <a:t> (</a:t>
            </a:r>
            <a:r>
              <a:rPr lang="en-US" dirty="0" err="1" smtClean="0"/>
              <a:t>imipenem</a:t>
            </a:r>
            <a:r>
              <a:rPr lang="en-US" dirty="0" smtClean="0"/>
              <a:t> or </a:t>
            </a:r>
            <a:r>
              <a:rPr lang="en-US" dirty="0" err="1" smtClean="0">
                <a:hlinkClick r:id="rId45" action="ppaction://hlinkfile"/>
              </a:rPr>
              <a:t>meropenem</a:t>
            </a:r>
            <a:r>
              <a:rPr lang="en-US" dirty="0" smtClean="0"/>
              <a:t>) or a </a:t>
            </a:r>
            <a:r>
              <a:rPr lang="en-US" dirty="0" err="1" smtClean="0"/>
              <a:t>ureidopenicillin</a:t>
            </a:r>
            <a:r>
              <a:rPr lang="en-US" dirty="0" smtClean="0"/>
              <a:t>-beta-</a:t>
            </a:r>
            <a:r>
              <a:rPr lang="en-US" dirty="0" err="1" smtClean="0"/>
              <a:t>lactamase</a:t>
            </a:r>
            <a:r>
              <a:rPr lang="en-US" dirty="0" smtClean="0"/>
              <a:t>-inhibitor combination (</a:t>
            </a:r>
            <a:r>
              <a:rPr lang="en-US" dirty="0" err="1" smtClean="0"/>
              <a:t>eg</a:t>
            </a:r>
            <a:r>
              <a:rPr lang="en-US" dirty="0" smtClean="0"/>
              <a:t>, </a:t>
            </a:r>
            <a:r>
              <a:rPr lang="en-US" dirty="0" err="1" smtClean="0">
                <a:hlinkClick r:id="rId46" action="ppaction://hlinkfile"/>
              </a:rPr>
              <a:t>ticarcillin-clavulanate</a:t>
            </a:r>
            <a:r>
              <a:rPr lang="en-US" dirty="0" smtClean="0"/>
              <a:t> or </a:t>
            </a:r>
            <a:r>
              <a:rPr lang="en-US" dirty="0" err="1" smtClean="0">
                <a:hlinkClick r:id="rId47" action="ppaction://hlinkfile"/>
              </a:rPr>
              <a:t>piperacillin-tazobactam</a:t>
            </a:r>
            <a:r>
              <a:rPr lang="en-US" dirty="0" smtClean="0"/>
              <a:t>) may be used particularly in the </a:t>
            </a:r>
            <a:r>
              <a:rPr lang="en-US" dirty="0" err="1" smtClean="0"/>
              <a:t>immunocompromised</a:t>
            </a:r>
            <a:r>
              <a:rPr lang="en-US" dirty="0" smtClean="0"/>
              <a:t> host with sever infection. Treatment regimens include one of the following:</a:t>
            </a:r>
          </a:p>
          <a:p>
            <a:r>
              <a:rPr lang="en-US" dirty="0" err="1" smtClean="0"/>
              <a:t>Cefotaxime</a:t>
            </a:r>
            <a:r>
              <a:rPr lang="en-US" dirty="0" smtClean="0"/>
              <a:t> (2 g IV every six hours) </a:t>
            </a:r>
          </a:p>
          <a:p>
            <a:r>
              <a:rPr lang="en-US" dirty="0" err="1" smtClean="0"/>
              <a:t>Ceftizoxime</a:t>
            </a:r>
            <a:r>
              <a:rPr lang="en-US" dirty="0" smtClean="0"/>
              <a:t> (3 g IV every eight hours) </a:t>
            </a:r>
          </a:p>
          <a:p>
            <a:r>
              <a:rPr lang="en-US" dirty="0" err="1" smtClean="0"/>
              <a:t>Imipenem</a:t>
            </a:r>
            <a:r>
              <a:rPr lang="en-US" dirty="0" smtClean="0"/>
              <a:t> (500 mg IV every six hours) </a:t>
            </a:r>
          </a:p>
          <a:p>
            <a:r>
              <a:rPr lang="en-US" dirty="0" err="1" smtClean="0"/>
              <a:t>Meropenem</a:t>
            </a:r>
            <a:r>
              <a:rPr lang="en-US" dirty="0" smtClean="0"/>
              <a:t> (1 g every eight hours) </a:t>
            </a:r>
          </a:p>
          <a:p>
            <a:r>
              <a:rPr lang="en-US" dirty="0" err="1" smtClean="0"/>
              <a:t>Ticarcillin-clavulanate</a:t>
            </a:r>
            <a:r>
              <a:rPr lang="en-US" dirty="0" smtClean="0"/>
              <a:t> (3.1 g every four hours) </a:t>
            </a:r>
          </a:p>
          <a:p>
            <a:r>
              <a:rPr lang="en-US" dirty="0" err="1" smtClean="0"/>
              <a:t>Piperacillin-tazobactam</a:t>
            </a:r>
            <a:r>
              <a:rPr lang="en-US" dirty="0" smtClean="0"/>
              <a:t> (3.375 g or 4.5 g every six hours) </a:t>
            </a:r>
          </a:p>
          <a:p>
            <a:r>
              <a:rPr lang="en-US" dirty="0" smtClean="0"/>
              <a:t>Early surgical decompression, much advocated in the </a:t>
            </a:r>
            <a:r>
              <a:rPr lang="en-US" dirty="0" err="1" smtClean="0"/>
              <a:t>preantibiotic</a:t>
            </a:r>
            <a:r>
              <a:rPr lang="en-US" dirty="0" smtClean="0"/>
              <a:t> era, is unlikely to locate pus and, at best, may only moderately improve the airway. Pus collections develop relatively late (not usually in the first 24 to 36 hours) and are sometimes difficult to detect clinically. If the patient is not responding adequately to antibiotics alone after this initial period, or if </a:t>
            </a:r>
            <a:r>
              <a:rPr lang="en-US" dirty="0" err="1" smtClean="0"/>
              <a:t>fluctuance</a:t>
            </a:r>
            <a:r>
              <a:rPr lang="en-US" dirty="0" smtClean="0"/>
              <a:t> is detectable, needle aspiration or a more formal incision and drainage procedure under general anesthesia should be performed. Preferably, this should be done with a cuffed </a:t>
            </a:r>
            <a:r>
              <a:rPr lang="en-US" dirty="0" err="1" smtClean="0"/>
              <a:t>tracheostomy</a:t>
            </a:r>
            <a:r>
              <a:rPr lang="en-US" dirty="0" smtClean="0"/>
              <a:t> in place. Additionally, the tooth implicated as the source of infection should be extracted. With the combined use of systemic antibiotics and aggressive surgical intervention, the mortality rate for Ludwig's angina has declined dramatically from over 50 percent in the </a:t>
            </a:r>
            <a:r>
              <a:rPr lang="en-US" dirty="0" err="1" smtClean="0"/>
              <a:t>preantibiotic</a:t>
            </a:r>
            <a:r>
              <a:rPr lang="en-US" dirty="0" smtClean="0"/>
              <a:t> era to 0 to 4 percent [</a:t>
            </a:r>
            <a:r>
              <a:rPr lang="en-US" dirty="0" smtClean="0">
                <a:hlinkClick r:id="rId48" action="ppaction://hlinkfile"/>
              </a:rPr>
              <a:t>24</a:t>
            </a:r>
            <a:r>
              <a:rPr lang="en-US" dirty="0" smtClean="0"/>
              <a:t>].</a:t>
            </a:r>
          </a:p>
          <a:p>
            <a:r>
              <a:rPr lang="en-US" dirty="0" err="1" smtClean="0"/>
              <a:t>Parapharyngeal</a:t>
            </a:r>
            <a:r>
              <a:rPr lang="en-US" dirty="0" smtClean="0"/>
              <a:t> space infections — </a:t>
            </a:r>
            <a:r>
              <a:rPr lang="en-US" dirty="0" err="1" smtClean="0"/>
              <a:t>Parapharyngeal</a:t>
            </a:r>
            <a:r>
              <a:rPr lang="en-US" dirty="0" smtClean="0"/>
              <a:t> space infections are potentially life-threatening infections because of the possibility of involving the carotid sheath and its vital contents (</a:t>
            </a:r>
            <a:r>
              <a:rPr lang="en-US" dirty="0" err="1" smtClean="0"/>
              <a:t>eg</a:t>
            </a:r>
            <a:r>
              <a:rPr lang="en-US" dirty="0" smtClean="0"/>
              <a:t>, common carotid artery, internal jugular vein, </a:t>
            </a:r>
            <a:r>
              <a:rPr lang="en-US" dirty="0" err="1" smtClean="0"/>
              <a:t>vagus</a:t>
            </a:r>
            <a:r>
              <a:rPr lang="en-US" dirty="0" smtClean="0"/>
              <a:t> nerve), propensity for airway impingement, and </a:t>
            </a:r>
            <a:r>
              <a:rPr lang="en-US" dirty="0" err="1" smtClean="0"/>
              <a:t>bacteremic</a:t>
            </a:r>
            <a:r>
              <a:rPr lang="en-US" dirty="0" smtClean="0"/>
              <a:t> dissemination. Since most patients are already compromised by infection elsewhere, diagnosis of </a:t>
            </a:r>
            <a:r>
              <a:rPr lang="en-US" dirty="0" err="1" smtClean="0"/>
              <a:t>parapharyngeal</a:t>
            </a:r>
            <a:r>
              <a:rPr lang="en-US" dirty="0" smtClean="0"/>
              <a:t> space involvement is often delayed.</a:t>
            </a:r>
          </a:p>
          <a:p>
            <a:r>
              <a:rPr lang="en-US" dirty="0" smtClean="0"/>
              <a:t>Infection of the </a:t>
            </a:r>
            <a:r>
              <a:rPr lang="en-US" dirty="0" err="1" smtClean="0"/>
              <a:t>parapharyngeal</a:t>
            </a:r>
            <a:r>
              <a:rPr lang="en-US" dirty="0" smtClean="0"/>
              <a:t> space may arise from different sources throughout the neck. Dental infections are most common, followed by </a:t>
            </a:r>
            <a:r>
              <a:rPr lang="en-US" dirty="0" err="1" smtClean="0"/>
              <a:t>peritonsillar</a:t>
            </a:r>
            <a:r>
              <a:rPr lang="en-US" dirty="0" smtClean="0"/>
              <a:t> abscess (</a:t>
            </a:r>
            <a:r>
              <a:rPr lang="en-US" dirty="0" err="1" smtClean="0"/>
              <a:t>postanginal</a:t>
            </a:r>
            <a:r>
              <a:rPr lang="en-US" dirty="0" smtClean="0"/>
              <a:t> sepsis), and rarely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t>
            </a:r>
            <a:r>
              <a:rPr lang="en-US" dirty="0" err="1" smtClean="0"/>
              <a:t>Bezold's</a:t>
            </a:r>
            <a:r>
              <a:rPr lang="en-US" dirty="0" smtClean="0"/>
              <a:t> abscess). Infection of the anterior compartment is more common than the posterior compartment.</a:t>
            </a:r>
          </a:p>
          <a:p>
            <a:r>
              <a:rPr lang="en-US" dirty="0" smtClean="0"/>
              <a:t>Clinical features — The cardinal clinical features, in order of importance, are:</a:t>
            </a:r>
          </a:p>
          <a:p>
            <a:r>
              <a:rPr lang="en-US" dirty="0" err="1" smtClean="0"/>
              <a:t>Trismus</a:t>
            </a:r>
            <a:r>
              <a:rPr lang="en-US" dirty="0" smtClean="0"/>
              <a:t> </a:t>
            </a:r>
          </a:p>
          <a:p>
            <a:r>
              <a:rPr lang="en-US" dirty="0" err="1" smtClean="0"/>
              <a:t>Induration</a:t>
            </a:r>
            <a:r>
              <a:rPr lang="en-US" dirty="0" smtClean="0"/>
              <a:t> and swelling below the angle of the mandible </a:t>
            </a:r>
          </a:p>
          <a:p>
            <a:r>
              <a:rPr lang="en-US" dirty="0" smtClean="0"/>
              <a:t>Systemic toxicity with fever and rigors </a:t>
            </a:r>
          </a:p>
          <a:p>
            <a:r>
              <a:rPr lang="en-US" dirty="0" smtClean="0"/>
              <a:t>Medial bulging of the pharyngeal wall </a:t>
            </a:r>
          </a:p>
          <a:p>
            <a:r>
              <a:rPr lang="en-US" dirty="0" err="1" smtClean="0"/>
              <a:t>Dyspnea</a:t>
            </a:r>
            <a:r>
              <a:rPr lang="en-US" dirty="0" smtClean="0"/>
              <a:t> may be prominent as edema and swelling descend directly to involve the epiglottis and larynx. Swelling of the pharyngeal wall, if present, will be behind the </a:t>
            </a:r>
            <a:r>
              <a:rPr lang="en-US" dirty="0" err="1" smtClean="0"/>
              <a:t>palatopharyngeal</a:t>
            </a:r>
            <a:r>
              <a:rPr lang="en-US" dirty="0" smtClean="0"/>
              <a:t> arch and is easily missed. Suppuration may advance quickly to other spaces, particularly to the retropharyngeal and "danger" spaces, thus reaching directly to the </a:t>
            </a:r>
            <a:r>
              <a:rPr lang="en-US" dirty="0" err="1" smtClean="0"/>
              <a:t>mediastinum</a:t>
            </a:r>
            <a:r>
              <a:rPr lang="en-US" dirty="0" smtClean="0"/>
              <a:t> inferiorly or the base of the skull superiorly.</a:t>
            </a:r>
          </a:p>
          <a:p>
            <a:r>
              <a:rPr lang="en-US" dirty="0" smtClean="0"/>
              <a:t>An abscess localized to the posterior neurovascular compartment of the </a:t>
            </a:r>
            <a:r>
              <a:rPr lang="en-US" dirty="0" err="1" smtClean="0"/>
              <a:t>parapharyngeal</a:t>
            </a:r>
            <a:r>
              <a:rPr lang="en-US" dirty="0" smtClean="0"/>
              <a:t> space causes sepsis and neurologic signs indicating cranial nerve involvement (</a:t>
            </a:r>
            <a:r>
              <a:rPr lang="en-US" dirty="0" err="1" smtClean="0"/>
              <a:t>eg</a:t>
            </a:r>
            <a:r>
              <a:rPr lang="en-US" dirty="0" smtClean="0"/>
              <a:t>, Horner syndrome, hoarseness, unilateral tongue paresis) but with minimal </a:t>
            </a:r>
            <a:r>
              <a:rPr lang="en-US" dirty="0" err="1" smtClean="0"/>
              <a:t>trismus</a:t>
            </a:r>
            <a:r>
              <a:rPr lang="en-US" dirty="0" smtClean="0"/>
              <a:t>. The posterior </a:t>
            </a:r>
            <a:r>
              <a:rPr lang="en-US" dirty="0" err="1" smtClean="0"/>
              <a:t>tonsillar</a:t>
            </a:r>
            <a:r>
              <a:rPr lang="en-US" dirty="0" smtClean="0"/>
              <a:t> pillar is displaced.</a:t>
            </a:r>
          </a:p>
          <a:p>
            <a:r>
              <a:rPr lang="en-US" dirty="0" smtClean="0"/>
              <a:t>Swelling and displacement of the parotid gland usually occur with infection in either the anterior or posterior compartment.</a:t>
            </a:r>
          </a:p>
          <a:p>
            <a:r>
              <a:rPr lang="en-US" dirty="0" smtClean="0"/>
              <a:t>Diagnosis and treatment — The source and extent of infection is best evaluated by computed tomography (CT) or magnetic resonance imaging (MRI). Treatment of </a:t>
            </a:r>
            <a:r>
              <a:rPr lang="en-US" dirty="0" err="1" smtClean="0"/>
              <a:t>parapharyngeal</a:t>
            </a:r>
            <a:r>
              <a:rPr lang="en-US" dirty="0" smtClean="0"/>
              <a:t> space infection initially depends upon whether local suppuration is present, but this is often difficult to determine. Careful needle aspiration or more definitive incision and drainage may be required. Internal drainage is contraindicated owing to the proximity of the great vessels.</a:t>
            </a:r>
          </a:p>
          <a:p>
            <a:r>
              <a:rPr lang="en-US" dirty="0" smtClean="0"/>
              <a:t>Complications - carotid sheath involvement — Involvement of the carotid sheath is a dreaded complication because of the potential for carotid artery erosion and </a:t>
            </a:r>
            <a:r>
              <a:rPr lang="en-US" dirty="0" err="1" smtClean="0"/>
              <a:t>suppurative</a:t>
            </a:r>
            <a:r>
              <a:rPr lang="en-US" dirty="0" smtClean="0"/>
              <a:t> jugular </a:t>
            </a:r>
            <a:r>
              <a:rPr lang="en-US" dirty="0" err="1" smtClean="0"/>
              <a:t>thrombophlebitis</a:t>
            </a:r>
            <a:r>
              <a:rPr lang="en-US" dirty="0" smtClean="0"/>
              <a:t>. The carotid sheath abuts all three layers of deep cervical fascia. Thus, Infection may arise by spread from the </a:t>
            </a:r>
            <a:r>
              <a:rPr lang="en-US" dirty="0" err="1" smtClean="0"/>
              <a:t>parapharyngeal</a:t>
            </a:r>
            <a:r>
              <a:rPr lang="en-US" dirty="0" smtClean="0"/>
              <a:t> space, Ludwig's angina, or suppuration of the deep cervical lymph nodes [</a:t>
            </a:r>
            <a:r>
              <a:rPr lang="en-US" dirty="0" smtClean="0">
                <a:hlinkClick r:id="rId49" action="ppaction://hlinkfile"/>
              </a:rPr>
              <a:t>25</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There are no characteristic symptoms or signs of a carotid sheath infection. A history of sore throat, while usually present, is not invariable and may be mild or unilateral, and there may be a latent period of up to three weeks before obvious manifestations of a deep neck space infection develop. The patient presents either in a toxic condition or insidiously with a fever of undetermined origin. </a:t>
            </a:r>
            <a:r>
              <a:rPr lang="en-US" dirty="0" err="1" smtClean="0"/>
              <a:t>Trismus</a:t>
            </a:r>
            <a:r>
              <a:rPr lang="en-US" dirty="0" smtClean="0"/>
              <a:t> is absent, and signs of local suppuration may be subtle initially because of the tight connective tissue around and within the carotid sheath. In some patients, there is diffuse swelling along the </a:t>
            </a:r>
            <a:r>
              <a:rPr lang="en-US" dirty="0" err="1" smtClean="0"/>
              <a:t>sternocleidomastoid</a:t>
            </a:r>
            <a:r>
              <a:rPr lang="en-US" dirty="0" smtClean="0"/>
              <a:t> muscle with marked tenderness and </a:t>
            </a:r>
            <a:r>
              <a:rPr lang="en-US" dirty="0" err="1" smtClean="0"/>
              <a:t>torticollis</a:t>
            </a:r>
            <a:r>
              <a:rPr lang="en-US" dirty="0" smtClean="0"/>
              <a:t> to the opposite side.</a:t>
            </a:r>
          </a:p>
          <a:p>
            <a:r>
              <a:rPr lang="en-US" dirty="0" smtClean="0"/>
              <a:t>Erosion of the carotid artery and rupture can be a devastating complication, with a mortality rate of 20 to 40 percent irrespective of treatment. This complication arises from an </a:t>
            </a:r>
            <a:r>
              <a:rPr lang="en-US" dirty="0" err="1" smtClean="0"/>
              <a:t>arteritis</a:t>
            </a:r>
            <a:r>
              <a:rPr lang="en-US" dirty="0" smtClean="0"/>
              <a:t> due to contiguous inflammation, resulting eventually in the formation of a false aneurysm, which may rupture. Erosion and rupture of the carotid artery may be heralded by recurrent small hemorrhages from the nose, mouth, or ear ("herald bleeds"). This is followed by hematoma formation in the surrounding tissues, a protracted clinical course, and eventually the onset of shock due to </a:t>
            </a:r>
            <a:r>
              <a:rPr lang="en-US" dirty="0" err="1" smtClean="0"/>
              <a:t>exsanguination</a:t>
            </a:r>
            <a:r>
              <a:rPr lang="en-US" dirty="0" smtClean="0"/>
              <a:t>. Ligation of the carotid artery may be necessary in cases of major hemorrhage, but the mortality rate remains high, and the risk of stroke is significant [</a:t>
            </a:r>
            <a:r>
              <a:rPr lang="en-US" dirty="0" smtClean="0">
                <a:hlinkClick r:id="rId51" action="ppaction://hlinkfile"/>
              </a:rPr>
              <a:t>1,26</a:t>
            </a:r>
            <a:r>
              <a:rPr lang="en-US" dirty="0" smtClean="0"/>
              <a:t>].</a:t>
            </a:r>
          </a:p>
          <a:p>
            <a:r>
              <a:rPr lang="en-US" dirty="0" smtClean="0"/>
              <a:t>Complications - </a:t>
            </a:r>
            <a:r>
              <a:rPr lang="en-US" dirty="0" err="1" smtClean="0"/>
              <a:t>suppurative</a:t>
            </a:r>
            <a:r>
              <a:rPr lang="en-US" dirty="0" smtClean="0"/>
              <a:t> jugular </a:t>
            </a:r>
            <a:r>
              <a:rPr lang="en-US" dirty="0" err="1" smtClean="0"/>
              <a:t>thrombophlebitis</a:t>
            </a:r>
            <a:r>
              <a:rPr lang="en-US" dirty="0" smtClean="0"/>
              <a:t> — </a:t>
            </a:r>
            <a:r>
              <a:rPr lang="en-US" dirty="0" err="1" smtClean="0"/>
              <a:t>Suppurative</a:t>
            </a:r>
            <a:r>
              <a:rPr lang="en-US" dirty="0" smtClean="0"/>
              <a:t> jugular </a:t>
            </a:r>
            <a:r>
              <a:rPr lang="en-US" dirty="0" err="1" smtClean="0"/>
              <a:t>thrombophlebitis</a:t>
            </a:r>
            <a:r>
              <a:rPr lang="en-US" dirty="0" smtClean="0"/>
              <a:t> (also known as </a:t>
            </a:r>
            <a:r>
              <a:rPr lang="en-US" dirty="0" err="1" smtClean="0"/>
              <a:t>Lemierre's</a:t>
            </a:r>
            <a:r>
              <a:rPr lang="en-US" dirty="0" smtClean="0"/>
              <a:t> syndrome or </a:t>
            </a:r>
            <a:r>
              <a:rPr lang="en-US" dirty="0" err="1" smtClean="0"/>
              <a:t>postanginal</a:t>
            </a:r>
            <a:r>
              <a:rPr lang="en-US" dirty="0" smtClean="0"/>
              <a:t> sepsis) is the most common vascular complication of a </a:t>
            </a:r>
            <a:r>
              <a:rPr lang="en-US" dirty="0" err="1" smtClean="0"/>
              <a:t>parapharyngeal</a:t>
            </a:r>
            <a:r>
              <a:rPr lang="en-US" dirty="0" smtClean="0"/>
              <a:t> space infection [</a:t>
            </a:r>
            <a:r>
              <a:rPr lang="en-US" dirty="0" smtClean="0">
                <a:hlinkClick r:id="rId52" action="ppaction://hlinkfile"/>
              </a:rPr>
              <a:t>27-29</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Symptoms of jugular septic </a:t>
            </a:r>
            <a:r>
              <a:rPr lang="en-US" dirty="0" err="1" smtClean="0"/>
              <a:t>thrombophlebitis</a:t>
            </a:r>
            <a:r>
              <a:rPr lang="en-US" dirty="0" smtClean="0"/>
              <a:t> include pain in the neck made worse by turning the head away from the involved side. This motion causes the </a:t>
            </a:r>
            <a:r>
              <a:rPr lang="en-US" dirty="0" err="1" smtClean="0"/>
              <a:t>sternocleidomastoid</a:t>
            </a:r>
            <a:r>
              <a:rPr lang="en-US" dirty="0" smtClean="0"/>
              <a:t> muscle to compress on the inflamed mass. </a:t>
            </a:r>
            <a:r>
              <a:rPr lang="en-US" dirty="0" err="1" smtClean="0"/>
              <a:t>Dysphagia</a:t>
            </a:r>
            <a:r>
              <a:rPr lang="en-US" dirty="0" smtClean="0"/>
              <a:t> and </a:t>
            </a:r>
            <a:r>
              <a:rPr lang="en-US" dirty="0" err="1" smtClean="0"/>
              <a:t>dysphonia</a:t>
            </a:r>
            <a:r>
              <a:rPr lang="en-US" dirty="0" smtClean="0"/>
              <a:t> may also occur.</a:t>
            </a:r>
          </a:p>
          <a:p>
            <a:r>
              <a:rPr lang="en-US" dirty="0" smtClean="0"/>
              <a:t>On examination, the tonsil is displaced medially. An </a:t>
            </a:r>
            <a:r>
              <a:rPr lang="en-US" dirty="0" err="1" smtClean="0"/>
              <a:t>indurated</a:t>
            </a:r>
            <a:r>
              <a:rPr lang="en-US" dirty="0" smtClean="0"/>
              <a:t> swelling of a few centimeters in length may be palpable behind the </a:t>
            </a:r>
            <a:r>
              <a:rPr lang="en-US" dirty="0" err="1" smtClean="0"/>
              <a:t>sternocleidomastoid</a:t>
            </a:r>
            <a:r>
              <a:rPr lang="en-US" dirty="0" smtClean="0"/>
              <a:t> muscle or may be found more deeply behind the </a:t>
            </a:r>
            <a:r>
              <a:rPr lang="en-US" dirty="0" err="1" smtClean="0"/>
              <a:t>palatopharyngeal</a:t>
            </a:r>
            <a:r>
              <a:rPr lang="en-US" dirty="0" smtClean="0"/>
              <a:t> arch. </a:t>
            </a:r>
            <a:r>
              <a:rPr lang="en-US" dirty="0" err="1" smtClean="0"/>
              <a:t>Trismus</a:t>
            </a:r>
            <a:r>
              <a:rPr lang="en-US" dirty="0" smtClean="0"/>
              <a:t> is minimal and may be absent.</a:t>
            </a:r>
          </a:p>
          <a:p>
            <a:r>
              <a:rPr lang="en-US" dirty="0" err="1" smtClean="0"/>
              <a:t>Ipsilateral</a:t>
            </a:r>
            <a:r>
              <a:rPr lang="en-US" dirty="0" smtClean="0"/>
              <a:t> vocal cord paralysis or other neurologic signs representing lower cranial nerve involvement may be present. These signs may be transient and are frequently missed unless specifically sought. Thus, in 50 percent of cases, patients present with septicemia of obscure origin. Chills and sweats may indicate bloodstream infection.</a:t>
            </a:r>
          </a:p>
          <a:p>
            <a:r>
              <a:rPr lang="en-US" dirty="0" smtClean="0"/>
              <a:t>Septic emboli from the jugular venous system travel to the lung, followed by </a:t>
            </a:r>
            <a:r>
              <a:rPr lang="en-US" dirty="0" err="1" smtClean="0"/>
              <a:t>hematogenous</a:t>
            </a:r>
            <a:r>
              <a:rPr lang="en-US" dirty="0" smtClean="0"/>
              <a:t> dissemination of infection to other organs [</a:t>
            </a:r>
            <a:r>
              <a:rPr lang="en-US" dirty="0" smtClean="0">
                <a:hlinkClick r:id="rId53" action="ppaction://hlinkfile"/>
              </a:rPr>
              <a:t>30</a:t>
            </a:r>
            <a:r>
              <a:rPr lang="en-US" dirty="0" smtClean="0"/>
              <a:t>]. There may be retrograde spread of infection with cerebral abscess or meningitis. Diagnosis and treatment of </a:t>
            </a:r>
            <a:r>
              <a:rPr lang="en-US" dirty="0" err="1" smtClean="0"/>
              <a:t>postanginal</a:t>
            </a:r>
            <a:r>
              <a:rPr lang="en-US" dirty="0" smtClean="0"/>
              <a:t> sepsis may be delayed because of the lack of an obvious source for the infection. In the absence of a demonstrable cause for sepsis, careful efforts should be made to elicit a history of </a:t>
            </a:r>
            <a:r>
              <a:rPr lang="en-US" dirty="0" err="1" smtClean="0"/>
              <a:t>pharyngitis</a:t>
            </a:r>
            <a:r>
              <a:rPr lang="en-US" dirty="0" smtClean="0"/>
              <a:t>.</a:t>
            </a:r>
          </a:p>
          <a:p>
            <a:r>
              <a:rPr lang="en-US" dirty="0" smtClean="0"/>
              <a:t>Contrast-enhanced CT may show the presence of a normal common carotid artery and an adjacent enlarged jugular venous wall surrounding a more lucent </a:t>
            </a:r>
            <a:r>
              <a:rPr lang="en-US" dirty="0" err="1" smtClean="0"/>
              <a:t>intraluminal</a:t>
            </a:r>
            <a:r>
              <a:rPr lang="en-US" dirty="0" smtClean="0"/>
              <a:t> clot (</a:t>
            </a:r>
            <a:r>
              <a:rPr lang="en-US" dirty="0" smtClean="0">
                <a:hlinkClick r:id="rId54" action="ppaction://hlinkfile"/>
              </a:rPr>
              <a:t>show radiograph 1</a:t>
            </a:r>
            <a:r>
              <a:rPr lang="en-US" dirty="0" smtClean="0"/>
              <a:t>). Thrombosis of the jugular vein can also be demonstrated by MRI angiography.</a:t>
            </a:r>
          </a:p>
          <a:p>
            <a:r>
              <a:rPr lang="en-US" dirty="0" smtClean="0"/>
              <a:t>The organisms most frequently involved in </a:t>
            </a:r>
            <a:r>
              <a:rPr lang="en-US" dirty="0" err="1" smtClean="0"/>
              <a:t>postanginal</a:t>
            </a:r>
            <a:r>
              <a:rPr lang="en-US" dirty="0" smtClean="0"/>
              <a:t> sepsis are anaerobic streptococci, </a:t>
            </a:r>
            <a:r>
              <a:rPr lang="en-US" dirty="0" err="1" smtClean="0"/>
              <a:t>Bacteroides</a:t>
            </a:r>
            <a:r>
              <a:rPr lang="en-US" dirty="0" smtClean="0"/>
              <a:t> (now including </a:t>
            </a:r>
            <a:r>
              <a:rPr lang="en-US" dirty="0" err="1" smtClean="0"/>
              <a:t>Prevotella</a:t>
            </a:r>
            <a:r>
              <a:rPr lang="en-US" dirty="0" smtClean="0"/>
              <a:t>) spp., and </a:t>
            </a:r>
            <a:r>
              <a:rPr lang="en-US" dirty="0" err="1" smtClean="0"/>
              <a:t>Fusobacterium</a:t>
            </a:r>
            <a:r>
              <a:rPr lang="en-US" dirty="0" smtClean="0"/>
              <a:t> spp. [</a:t>
            </a:r>
            <a:r>
              <a:rPr lang="en-US" dirty="0" smtClean="0">
                <a:hlinkClick r:id="rId55" action="ppaction://hlinkfile"/>
              </a:rPr>
              <a:t>27</a:t>
            </a:r>
            <a:r>
              <a:rPr lang="en-US" dirty="0" smtClean="0"/>
              <a:t>]. Less commonly isolated are alpha-hemolytic and group A beta-hemolytic streptococci, Streptococcus </a:t>
            </a:r>
            <a:r>
              <a:rPr lang="en-US" dirty="0" err="1" smtClean="0"/>
              <a:t>pneumoniae</a:t>
            </a:r>
            <a:r>
              <a:rPr lang="en-US" dirty="0" smtClean="0"/>
              <a:t>, S. </a:t>
            </a:r>
            <a:r>
              <a:rPr lang="en-US" dirty="0" err="1" smtClean="0"/>
              <a:t>aureus</a:t>
            </a:r>
            <a:r>
              <a:rPr lang="en-US" dirty="0" smtClean="0"/>
              <a:t>, and E. </a:t>
            </a:r>
            <a:r>
              <a:rPr lang="en-US" dirty="0" err="1" smtClean="0"/>
              <a:t>corrodens</a:t>
            </a:r>
            <a:r>
              <a:rPr lang="en-US" dirty="0" smtClean="0"/>
              <a:t>.</a:t>
            </a:r>
          </a:p>
          <a:p>
            <a:r>
              <a:rPr lang="en-US" dirty="0" smtClean="0"/>
              <a:t>Most cases of </a:t>
            </a:r>
            <a:r>
              <a:rPr lang="en-US" dirty="0" err="1" smtClean="0"/>
              <a:t>postanginal</a:t>
            </a:r>
            <a:r>
              <a:rPr lang="en-US" dirty="0" smtClean="0"/>
              <a:t> sepsis with </a:t>
            </a:r>
            <a:r>
              <a:rPr lang="en-US" dirty="0" err="1" smtClean="0"/>
              <a:t>suppurative</a:t>
            </a:r>
            <a:r>
              <a:rPr lang="en-US" dirty="0" smtClean="0"/>
              <a:t> jugular </a:t>
            </a:r>
            <a:r>
              <a:rPr lang="en-US" dirty="0" err="1" smtClean="0"/>
              <a:t>thrombophlebitis</a:t>
            </a:r>
            <a:r>
              <a:rPr lang="en-US" dirty="0" smtClean="0"/>
              <a:t> can be managed medically without the need for ligation or surgical resection of the infected vein. Treatment with a prolonged course of intravenous antibiotics (three to six weeks) is required.</a:t>
            </a:r>
          </a:p>
          <a:p>
            <a:r>
              <a:rPr lang="en-US" dirty="0" smtClean="0"/>
              <a:t>Treatment often requires broad spectrum antibiotics since anaerobic </a:t>
            </a:r>
            <a:r>
              <a:rPr lang="en-US" dirty="0" err="1" smtClean="0"/>
              <a:t>bacteremia</a:t>
            </a:r>
            <a:r>
              <a:rPr lang="en-US" dirty="0" smtClean="0"/>
              <a:t> caused by </a:t>
            </a:r>
            <a:r>
              <a:rPr lang="en-US" dirty="0" err="1" smtClean="0"/>
              <a:t>Bacteroides</a:t>
            </a:r>
            <a:r>
              <a:rPr lang="en-US" dirty="0" smtClean="0"/>
              <a:t> spp. or F. </a:t>
            </a:r>
            <a:r>
              <a:rPr lang="en-US" dirty="0" err="1" smtClean="0"/>
              <a:t>necrophorum</a:t>
            </a:r>
            <a:r>
              <a:rPr lang="en-US" dirty="0" smtClean="0"/>
              <a:t> is frequently present, and penicillin resistance among these organisms is increasingly recognized. Treatment regimens include either combination therapy with penicillin plus either </a:t>
            </a:r>
            <a:r>
              <a:rPr lang="en-US" dirty="0" err="1" smtClean="0">
                <a:hlinkClick r:id="rId29" action="ppaction://hlinkfile"/>
              </a:rPr>
              <a:t>metronidazole</a:t>
            </a:r>
            <a:r>
              <a:rPr lang="en-US" dirty="0" smtClean="0"/>
              <a:t> or </a:t>
            </a:r>
            <a:r>
              <a:rPr lang="en-US" dirty="0" err="1" smtClean="0">
                <a:hlinkClick r:id="rId30" action="ppaction://hlinkfile"/>
              </a:rPr>
              <a:t>clindamycin</a:t>
            </a:r>
            <a:r>
              <a:rPr lang="en-US" dirty="0" smtClean="0"/>
              <a:t>, or </a:t>
            </a:r>
            <a:r>
              <a:rPr lang="en-US" dirty="0" err="1" smtClean="0"/>
              <a:t>monotherapy</a:t>
            </a:r>
            <a:r>
              <a:rPr lang="en-US" dirty="0" smtClean="0"/>
              <a:t> with </a:t>
            </a:r>
            <a:r>
              <a:rPr lang="en-US" dirty="0" err="1" smtClean="0">
                <a:hlinkClick r:id="rId27" action="ppaction://hlinkfile"/>
              </a:rPr>
              <a:t>ampicillin-sulbactam</a:t>
            </a:r>
            <a:r>
              <a:rPr lang="en-US" dirty="0" smtClean="0"/>
              <a:t>, </a:t>
            </a:r>
            <a:r>
              <a:rPr lang="en-US" dirty="0" err="1" smtClean="0">
                <a:hlinkClick r:id="rId46" action="ppaction://hlinkfile"/>
              </a:rPr>
              <a:t>ticarcillin-clavulanate</a:t>
            </a:r>
            <a:r>
              <a:rPr lang="en-US" dirty="0" smtClean="0"/>
              <a:t>, </a:t>
            </a:r>
            <a:r>
              <a:rPr lang="en-US" dirty="0" err="1" smtClean="0">
                <a:hlinkClick r:id="rId47" action="ppaction://hlinkfile"/>
              </a:rPr>
              <a:t>piperacillin-tazobactam</a:t>
            </a:r>
            <a:r>
              <a:rPr lang="en-US" dirty="0" smtClean="0"/>
              <a:t> or </a:t>
            </a:r>
            <a:r>
              <a:rPr lang="en-US" dirty="0" err="1" smtClean="0"/>
              <a:t>imipenem</a:t>
            </a:r>
            <a:r>
              <a:rPr lang="en-US" dirty="0" smtClean="0"/>
              <a:t>.</a:t>
            </a:r>
          </a:p>
          <a:p>
            <a:r>
              <a:rPr lang="en-US" dirty="0" smtClean="0"/>
              <a:t>Fever may be slow to resolve, even in cases successfully treated, particularly if there is metastatic septic involvement. Anticoagulants have sometimes been used in this setting, but efficacy is unconfirmed. Surgical ligation of the internal jugular vein, the only available therapeutic option in the </a:t>
            </a:r>
            <a:r>
              <a:rPr lang="en-US" dirty="0" err="1" smtClean="0"/>
              <a:t>preantibiotic</a:t>
            </a:r>
            <a:r>
              <a:rPr lang="en-US" dirty="0" smtClean="0"/>
              <a:t> era, is now required only in the rare patient who fails to respond to antibiotic therapy alone.</a:t>
            </a:r>
          </a:p>
          <a:p>
            <a:r>
              <a:rPr lang="en-US" dirty="0" smtClean="0"/>
              <a:t>Retropharyngeal, "danger", and </a:t>
            </a:r>
            <a:r>
              <a:rPr lang="en-US" dirty="0" err="1" smtClean="0"/>
              <a:t>prevertebral</a:t>
            </a:r>
            <a:r>
              <a:rPr lang="en-US" dirty="0" smtClean="0"/>
              <a:t> space infections — Retropharyngeal abscesses are among the most serious of deep space infections, since infection can extend directly into the anterior or posterior regions of the superior </a:t>
            </a:r>
            <a:r>
              <a:rPr lang="en-US" dirty="0" err="1" smtClean="0"/>
              <a:t>mediastinum</a:t>
            </a:r>
            <a:r>
              <a:rPr lang="en-US" dirty="0" smtClean="0"/>
              <a:t>, or into the entire length of the posterior </a:t>
            </a:r>
            <a:r>
              <a:rPr lang="en-US" dirty="0" err="1" smtClean="0"/>
              <a:t>mediastinum</a:t>
            </a:r>
            <a:r>
              <a:rPr lang="en-US" dirty="0" smtClean="0"/>
              <a:t> via the "danger" space (</a:t>
            </a:r>
            <a:r>
              <a:rPr lang="en-US" dirty="0" smtClean="0">
                <a:hlinkClick r:id="rId8" action="ppaction://hlinkfile"/>
              </a:rPr>
              <a:t>show figure 1</a:t>
            </a:r>
            <a:r>
              <a:rPr lang="en-US" dirty="0" smtClean="0"/>
              <a:t>). Retropharyngeal infections can occur in both children and adults. Retropharyngeal infections in children are discussed separately. (</a:t>
            </a:r>
            <a:r>
              <a:rPr lang="en-US" dirty="0" smtClean="0">
                <a:hlinkClick r:id="rId56" action="ppaction://hlinkfile"/>
              </a:rPr>
              <a:t>See "Retropharyngeal infections in children"</a:t>
            </a:r>
            <a:r>
              <a:rPr lang="en-US" dirty="0" smtClean="0"/>
              <a:t>).</a:t>
            </a:r>
          </a:p>
          <a:p>
            <a:r>
              <a:rPr lang="en-US" dirty="0" smtClean="0"/>
              <a:t>Clinical features and diagnosis — Infection may reach the retropharyngeal space from either local or distant sites. Penetrating trauma (</a:t>
            </a:r>
            <a:r>
              <a:rPr lang="en-US" dirty="0" err="1" smtClean="0"/>
              <a:t>eg</a:t>
            </a:r>
            <a:r>
              <a:rPr lang="en-US" dirty="0" smtClean="0"/>
              <a:t>, from chicken bones or following instrumentation) is the usual source of local spread; in such cases, a sore throat or difficulty in swallowing or breathing may be the first indications of infection. More distant sources of infection include </a:t>
            </a:r>
            <a:r>
              <a:rPr lang="en-US" dirty="0" err="1" smtClean="0"/>
              <a:t>odontogenic</a:t>
            </a:r>
            <a:r>
              <a:rPr lang="en-US" dirty="0" smtClean="0"/>
              <a:t> sepsis and </a:t>
            </a:r>
            <a:r>
              <a:rPr lang="en-US" dirty="0" err="1" smtClean="0"/>
              <a:t>peritonsillar</a:t>
            </a:r>
            <a:r>
              <a:rPr lang="en-US" dirty="0" smtClean="0"/>
              <a:t> abscess (now a rare cause). Infection from these sources may often obscure the diagnosis because of associated </a:t>
            </a:r>
            <a:r>
              <a:rPr lang="en-US" dirty="0" err="1" smtClean="0"/>
              <a:t>trismus</a:t>
            </a:r>
            <a:r>
              <a:rPr lang="en-US" dirty="0" smtClean="0"/>
              <a:t>, which makes direct examination of the posterior pharyngeal wall difficult.</a:t>
            </a:r>
          </a:p>
          <a:p>
            <a:r>
              <a:rPr lang="en-US" dirty="0" smtClean="0"/>
              <a:t>The differential diagnosis includes cervical </a:t>
            </a:r>
            <a:r>
              <a:rPr lang="en-US" dirty="0" err="1" smtClean="0"/>
              <a:t>osteomyelitis</a:t>
            </a:r>
            <a:r>
              <a:rPr lang="en-US" dirty="0" smtClean="0"/>
              <a:t>, </a:t>
            </a:r>
            <a:r>
              <a:rPr lang="en-US" dirty="0" err="1" smtClean="0"/>
              <a:t>Pott's</a:t>
            </a:r>
            <a:r>
              <a:rPr lang="en-US" dirty="0" smtClean="0"/>
              <a:t> disease, meningitis, and </a:t>
            </a:r>
            <a:r>
              <a:rPr lang="en-US" dirty="0" err="1" smtClean="0"/>
              <a:t>calcific</a:t>
            </a:r>
            <a:r>
              <a:rPr lang="en-US" dirty="0" smtClean="0"/>
              <a:t> tendonitis of the long muscle of the neck [</a:t>
            </a:r>
            <a:r>
              <a:rPr lang="en-US" dirty="0" smtClean="0">
                <a:hlinkClick r:id="rId57" action="ppaction://hlinkfile"/>
              </a:rPr>
              <a:t>31</a:t>
            </a:r>
            <a:r>
              <a:rPr lang="en-US" dirty="0" smtClean="0"/>
              <a:t>]. In this setting, CT and radiographic views of the lateral neck are especially helpful and may demonstrate cervical </a:t>
            </a:r>
            <a:r>
              <a:rPr lang="en-US" dirty="0" err="1" smtClean="0"/>
              <a:t>lordosis</a:t>
            </a:r>
            <a:r>
              <a:rPr lang="en-US" dirty="0" smtClean="0"/>
              <a:t> with swelling and gas collections in the retropharyngeal space, causing anterior displacement of the larynx and trachea (</a:t>
            </a:r>
            <a:r>
              <a:rPr lang="en-US" dirty="0" smtClean="0">
                <a:hlinkClick r:id="rId58" action="ppaction://hlinkfile"/>
              </a:rPr>
              <a:t>show radiograph 2</a:t>
            </a:r>
            <a:r>
              <a:rPr lang="en-US" dirty="0" smtClean="0"/>
              <a:t>). The radiograph should be evaluated for increased thickness of the </a:t>
            </a:r>
            <a:r>
              <a:rPr lang="en-US" dirty="0" err="1" smtClean="0"/>
              <a:t>prevertebral</a:t>
            </a:r>
            <a:r>
              <a:rPr lang="en-US" dirty="0" smtClean="0"/>
              <a:t> soft tissues, air or air-fluid levels, and the presence of foreign bodies. Radiographs may also help to differentiate retropharyngeal from </a:t>
            </a:r>
            <a:r>
              <a:rPr lang="en-US" dirty="0" err="1" smtClean="0"/>
              <a:t>prevertebral</a:t>
            </a:r>
            <a:r>
              <a:rPr lang="en-US" dirty="0" smtClean="0"/>
              <a:t> space sepsis arising from cervical vertebral </a:t>
            </a:r>
            <a:r>
              <a:rPr lang="en-US" dirty="0" err="1" smtClean="0"/>
              <a:t>osteomyelitis</a:t>
            </a:r>
            <a:r>
              <a:rPr lang="en-US" dirty="0" smtClean="0"/>
              <a:t> [</a:t>
            </a:r>
            <a:r>
              <a:rPr lang="en-US" dirty="0" smtClean="0">
                <a:hlinkClick r:id="rId59" action="ppaction://hlinkfile"/>
              </a:rPr>
              <a:t>32,33</a:t>
            </a:r>
            <a:r>
              <a:rPr lang="en-US" dirty="0" smtClean="0"/>
              <a:t>].</a:t>
            </a:r>
          </a:p>
          <a:p>
            <a:r>
              <a:rPr lang="en-US" dirty="0" smtClean="0"/>
              <a:t>Treatment — Treatment consists of expeditious drainage of the abscess and high-dose penicillin (2 to 4 million units IV every 4 hours) plus </a:t>
            </a:r>
            <a:r>
              <a:rPr lang="en-US" dirty="0" err="1" smtClean="0">
                <a:hlinkClick r:id="rId29" action="ppaction://hlinkfile"/>
              </a:rPr>
              <a:t>metronidazole</a:t>
            </a:r>
            <a:r>
              <a:rPr lang="en-US" dirty="0" smtClean="0"/>
              <a:t> (500 mg IV every 8 hours) or </a:t>
            </a:r>
            <a:r>
              <a:rPr lang="en-US" dirty="0" err="1" smtClean="0">
                <a:hlinkClick r:id="rId27" action="ppaction://hlinkfile"/>
              </a:rPr>
              <a:t>ampicillin-sulbactam</a:t>
            </a:r>
            <a:r>
              <a:rPr lang="en-US" dirty="0" smtClean="0"/>
              <a:t> (2 g IV every 4 hours). Antibiotics should be adjusted as culture data become available, and oral therapy is continued to complete at least a 14 day course.</a:t>
            </a:r>
          </a:p>
          <a:p>
            <a:r>
              <a:rPr lang="en-US" dirty="0" smtClean="0"/>
              <a:t>Complications — Acute necrotizing </a:t>
            </a:r>
            <a:r>
              <a:rPr lang="en-US" dirty="0" err="1" smtClean="0"/>
              <a:t>mediastinitis</a:t>
            </a:r>
            <a:r>
              <a:rPr lang="en-US" dirty="0" smtClean="0"/>
              <a:t> is the most feared complication of a retropharyngeal space infection. An abscess in the "danger" space between the </a:t>
            </a:r>
            <a:r>
              <a:rPr lang="en-US" dirty="0" err="1" smtClean="0"/>
              <a:t>alar</a:t>
            </a:r>
            <a:r>
              <a:rPr lang="en-US" dirty="0" smtClean="0"/>
              <a:t> and </a:t>
            </a:r>
            <a:r>
              <a:rPr lang="en-US" dirty="0" err="1" smtClean="0"/>
              <a:t>prevertebral</a:t>
            </a:r>
            <a:r>
              <a:rPr lang="en-US" dirty="0" smtClean="0"/>
              <a:t> fasciae may drain by gravity into the posterior </a:t>
            </a:r>
            <a:r>
              <a:rPr lang="en-US" dirty="0" err="1" smtClean="0"/>
              <a:t>mediastinum</a:t>
            </a:r>
            <a:r>
              <a:rPr lang="en-US" dirty="0" smtClean="0"/>
              <a:t>, resulting in </a:t>
            </a:r>
            <a:r>
              <a:rPr lang="en-US" dirty="0" err="1" smtClean="0"/>
              <a:t>mediastinitis</a:t>
            </a:r>
            <a:r>
              <a:rPr lang="en-US" dirty="0" smtClean="0"/>
              <a:t> and </a:t>
            </a:r>
            <a:r>
              <a:rPr lang="en-US" dirty="0" err="1" smtClean="0"/>
              <a:t>empyema</a:t>
            </a:r>
            <a:r>
              <a:rPr lang="en-US" dirty="0" smtClean="0"/>
              <a:t> [</a:t>
            </a:r>
            <a:r>
              <a:rPr lang="en-US" dirty="0" smtClean="0">
                <a:hlinkClick r:id="rId60" action="ppaction://hlinkfile"/>
              </a:rPr>
              <a:t>34</a:t>
            </a:r>
            <a:r>
              <a:rPr lang="en-US" dirty="0" smtClean="0"/>
              <a:t>]. In the past, 70 percent of cases of </a:t>
            </a:r>
            <a:r>
              <a:rPr lang="en-US" dirty="0" err="1" smtClean="0"/>
              <a:t>mediastinitis</a:t>
            </a:r>
            <a:r>
              <a:rPr lang="en-US" dirty="0" smtClean="0"/>
              <a:t> were the result of infection spread in this manner. However, with the introduction of antibiotics, </a:t>
            </a:r>
            <a:r>
              <a:rPr lang="en-US" dirty="0" err="1" smtClean="0"/>
              <a:t>mediastinal</a:t>
            </a:r>
            <a:r>
              <a:rPr lang="en-US" dirty="0" smtClean="0"/>
              <a:t> extension has become uncommon, and most cases of acute </a:t>
            </a:r>
            <a:r>
              <a:rPr lang="en-US" dirty="0" err="1" smtClean="0"/>
              <a:t>mediastinitis</a:t>
            </a:r>
            <a:r>
              <a:rPr lang="en-US" dirty="0" smtClean="0"/>
              <a:t> result from esophageal perforation [</a:t>
            </a:r>
            <a:r>
              <a:rPr lang="en-US" dirty="0" smtClean="0">
                <a:hlinkClick r:id="rId61" action="ppaction://hlinkfile"/>
              </a:rPr>
              <a:t>35</a:t>
            </a:r>
            <a:r>
              <a:rPr lang="en-US" dirty="0" smtClean="0"/>
              <a:t>].</a:t>
            </a:r>
          </a:p>
          <a:p>
            <a:r>
              <a:rPr lang="en-US" dirty="0" smtClean="0"/>
              <a:t>Clinically, the onset of acute necrotizing </a:t>
            </a:r>
            <a:r>
              <a:rPr lang="en-US" dirty="0" err="1" smtClean="0"/>
              <a:t>mediastinitis</a:t>
            </a:r>
            <a:r>
              <a:rPr lang="en-US" dirty="0" smtClean="0"/>
              <a:t> is rapid and is characterized by the following:</a:t>
            </a:r>
          </a:p>
          <a:p>
            <a:r>
              <a:rPr lang="en-US" dirty="0" smtClean="0"/>
              <a:t>Widespread necrotizing process extending the length of the posterior </a:t>
            </a:r>
            <a:r>
              <a:rPr lang="en-US" dirty="0" err="1" smtClean="0"/>
              <a:t>mediastinum</a:t>
            </a:r>
            <a:r>
              <a:rPr lang="en-US" dirty="0" smtClean="0"/>
              <a:t>, occasionally into the retroperitoneal space </a:t>
            </a:r>
          </a:p>
          <a:p>
            <a:r>
              <a:rPr lang="en-US" dirty="0" smtClean="0"/>
              <a:t>Rupture of </a:t>
            </a:r>
            <a:r>
              <a:rPr lang="en-US" dirty="0" err="1" smtClean="0"/>
              <a:t>mediastinal</a:t>
            </a:r>
            <a:r>
              <a:rPr lang="en-US" dirty="0" smtClean="0"/>
              <a:t> abscess into the pleural cavity with </a:t>
            </a:r>
            <a:r>
              <a:rPr lang="en-US" dirty="0" err="1" smtClean="0"/>
              <a:t>empyema</a:t>
            </a:r>
            <a:r>
              <a:rPr lang="en-US" dirty="0" smtClean="0"/>
              <a:t> or development of </a:t>
            </a:r>
            <a:r>
              <a:rPr lang="en-US" dirty="0" err="1" smtClean="0"/>
              <a:t>loculations</a:t>
            </a:r>
            <a:r>
              <a:rPr lang="en-US" dirty="0" smtClean="0"/>
              <a:t> </a:t>
            </a:r>
          </a:p>
          <a:p>
            <a:r>
              <a:rPr lang="en-US" dirty="0" smtClean="0"/>
              <a:t>Pleural or pericardial effusions, frequently with </a:t>
            </a:r>
            <a:r>
              <a:rPr lang="en-US" dirty="0" err="1" smtClean="0"/>
              <a:t>tamponade</a:t>
            </a:r>
            <a:r>
              <a:rPr lang="en-US" dirty="0" smtClean="0"/>
              <a:t> </a:t>
            </a:r>
          </a:p>
          <a:p>
            <a:r>
              <a:rPr lang="en-US" dirty="0" smtClean="0"/>
              <a:t>Aspiration pneumonia can be observed in approximately 50 percent of cases and may be secondary to impairment of swallowing or spontaneous rupture of the abscess into the airway. The mortality of acute necrotizing </a:t>
            </a:r>
            <a:r>
              <a:rPr lang="en-US" dirty="0" err="1" smtClean="0"/>
              <a:t>mediastinitis</a:t>
            </a:r>
            <a:r>
              <a:rPr lang="en-US" dirty="0" smtClean="0"/>
              <a:t> in adults is high (25 percent), even when appropriate antibiotics are administered.</a:t>
            </a:r>
          </a:p>
          <a:p>
            <a:r>
              <a:rPr lang="en-US" dirty="0" smtClean="0"/>
              <a:t>Early diagnosis and timely debridement are the mainstays of successful treatment. </a:t>
            </a:r>
            <a:r>
              <a:rPr lang="en-US" dirty="0" err="1" smtClean="0"/>
              <a:t>Mediastinal</a:t>
            </a:r>
            <a:r>
              <a:rPr lang="en-US" dirty="0" smtClean="0"/>
              <a:t> drainage may be attained by either the </a:t>
            </a:r>
            <a:r>
              <a:rPr lang="en-US" dirty="0" err="1" smtClean="0"/>
              <a:t>cervico-mediastinal</a:t>
            </a:r>
            <a:r>
              <a:rPr lang="en-US" dirty="0" smtClean="0"/>
              <a:t> or the </a:t>
            </a:r>
            <a:r>
              <a:rPr lang="en-US" dirty="0" err="1" smtClean="0"/>
              <a:t>transthoracic</a:t>
            </a:r>
            <a:r>
              <a:rPr lang="en-US" dirty="0" smtClean="0"/>
              <a:t> approach. Although the cervical approach may be effective in early </a:t>
            </a:r>
            <a:r>
              <a:rPr lang="en-US" dirty="0" err="1" smtClean="0"/>
              <a:t>mediastinitis</a:t>
            </a:r>
            <a:r>
              <a:rPr lang="en-US" dirty="0" smtClean="0"/>
              <a:t>, </a:t>
            </a:r>
            <a:r>
              <a:rPr lang="en-US" dirty="0" err="1" smtClean="0"/>
              <a:t>thoracotomy</a:t>
            </a:r>
            <a:r>
              <a:rPr lang="en-US" dirty="0" smtClean="0"/>
              <a:t> is generally indicated once the necrotizing process has entered the "danger" space. In patients who are recovering, it is important to restrict all oral intake until the swallowing impairment, which may have a prolonged course, has resolved completely.</a:t>
            </a:r>
          </a:p>
          <a:p>
            <a:r>
              <a:rPr lang="en-US" dirty="0" smtClean="0"/>
              <a:t>RADIOLOGIC INVESTIGATIONS — The most expeditious study for detecting soft tissue swelling in the neck is the lateral cervical view of the plain radiograph, exposed for soft tissue detail. The soft tissues of the posterior wall of the </a:t>
            </a:r>
            <a:r>
              <a:rPr lang="en-US" dirty="0" err="1" smtClean="0"/>
              <a:t>hypopharynx</a:t>
            </a:r>
            <a:r>
              <a:rPr lang="en-US" dirty="0" smtClean="0"/>
              <a:t> are approximately 5 mm deep, less than one-third the diameter of the fourth cervical vertebra (C-4). The </a:t>
            </a:r>
            <a:r>
              <a:rPr lang="en-US" dirty="0" err="1" smtClean="0"/>
              <a:t>retrolaryngeal</a:t>
            </a:r>
            <a:r>
              <a:rPr lang="en-US" dirty="0" smtClean="0"/>
              <a:t> soft tissues should be approximately two-thirds the width of C-4, and the </a:t>
            </a:r>
            <a:r>
              <a:rPr lang="en-US" dirty="0" err="1" smtClean="0"/>
              <a:t>retrotracheal</a:t>
            </a:r>
            <a:r>
              <a:rPr lang="en-US" dirty="0" smtClean="0"/>
              <a:t> space slightly less. Dental films, specifically </a:t>
            </a:r>
            <a:r>
              <a:rPr lang="en-US" dirty="0" err="1" smtClean="0"/>
              <a:t>Panorex</a:t>
            </a:r>
            <a:r>
              <a:rPr lang="en-US" dirty="0" smtClean="0"/>
              <a:t> views, are indicated when a </a:t>
            </a:r>
            <a:r>
              <a:rPr lang="en-US" dirty="0" err="1" smtClean="0"/>
              <a:t>periapical</a:t>
            </a:r>
            <a:r>
              <a:rPr lang="en-US" dirty="0" smtClean="0"/>
              <a:t> abscess is suspected.</a:t>
            </a:r>
          </a:p>
          <a:p>
            <a:r>
              <a:rPr lang="en-US" dirty="0" smtClean="0"/>
              <a:t>The axial imaging format of CT is particularly well suited to the head and neck. CT allows the critical evaluation of soft tissues and especially bone from a single exposure. Because CT can localize a process and define its extent, particularly extension into the </a:t>
            </a:r>
            <a:r>
              <a:rPr lang="en-US" dirty="0" err="1" smtClean="0"/>
              <a:t>mediastinum</a:t>
            </a:r>
            <a:r>
              <a:rPr lang="en-US" dirty="0" smtClean="0"/>
              <a:t> or into the cranial vault, it is also an invaluable tool for planning and guiding aspiration for culture or open drainage.</a:t>
            </a:r>
          </a:p>
          <a:p>
            <a:r>
              <a:rPr lang="en-US" dirty="0" smtClean="0"/>
              <a:t>However, MRI has assumed the premier role in the radiologic evaluation of head and neck infection. MRI is more sensitive than CT and probably technetium scanning in detecting bone involvement [</a:t>
            </a:r>
            <a:r>
              <a:rPr lang="en-US" dirty="0" smtClean="0">
                <a:hlinkClick r:id="rId62" action="ppaction://hlinkfile"/>
              </a:rPr>
              <a:t>36,37</a:t>
            </a:r>
            <a:r>
              <a:rPr lang="en-US" dirty="0" smtClean="0"/>
              <a:t>]. T2-weighted images may identify and localize areas of pus for drainage or aspiration. </a:t>
            </a:r>
            <a:r>
              <a:rPr lang="en-US" dirty="0" smtClean="0">
                <a:hlinkClick r:id="rId63" action="ppaction://hlinkfile"/>
              </a:rPr>
              <a:t>Gadolinium</a:t>
            </a:r>
            <a:r>
              <a:rPr lang="en-US" dirty="0" smtClean="0"/>
              <a:t> enhancement is important to accurately define the soft tissue component. Finally, MRI is useful for imaging vascular lesions, such as jugular </a:t>
            </a:r>
            <a:r>
              <a:rPr lang="en-US" dirty="0" err="1" smtClean="0"/>
              <a:t>thrombophlebitis</a:t>
            </a:r>
            <a:r>
              <a:rPr lang="en-US" dirty="0" smtClean="0"/>
              <a:t> [</a:t>
            </a:r>
            <a:r>
              <a:rPr lang="en-US" dirty="0" smtClean="0">
                <a:hlinkClick r:id="rId64" action="ppaction://hlinkfile"/>
              </a:rPr>
              <a:t>38</a:t>
            </a:r>
            <a:r>
              <a:rPr lang="en-US" dirty="0" smtClean="0"/>
              <a:t>].</a:t>
            </a:r>
          </a:p>
          <a:p>
            <a:r>
              <a:rPr lang="en-US" dirty="0" smtClean="0"/>
              <a:t>THERAPEUTIC RECOMMENDATIONS — In addition to surgical drainage, appropriate antibiotics are essential for a successful outcome of </a:t>
            </a:r>
            <a:r>
              <a:rPr lang="en-US" dirty="0" err="1" smtClean="0"/>
              <a:t>peripharyngeal</a:t>
            </a:r>
            <a:r>
              <a:rPr lang="en-US" dirty="0" smtClean="0"/>
              <a:t> </a:t>
            </a:r>
            <a:r>
              <a:rPr lang="en-US" dirty="0" err="1" smtClean="0"/>
              <a:t>fascial</a:t>
            </a:r>
            <a:r>
              <a:rPr lang="en-US" dirty="0" smtClean="0"/>
              <a:t> "space" infections (</a:t>
            </a:r>
            <a:r>
              <a:rPr lang="en-US" dirty="0" smtClean="0">
                <a:hlinkClick r:id="rId65" action="ppaction://hlinkfile"/>
              </a:rPr>
              <a:t>show table 1</a:t>
            </a:r>
            <a:r>
              <a:rPr lang="en-US" dirty="0" smtClean="0"/>
              <a:t>). Maximum doses of systemic antimicrobials should be administered in order to optimize tissue penetration. We suggest the following initial empiric antimicrobial regimens according to the site of infection:</a:t>
            </a:r>
          </a:p>
          <a:p>
            <a:r>
              <a:rPr lang="en-US" dirty="0" err="1" smtClean="0"/>
              <a:t>Peritonsillar</a:t>
            </a:r>
            <a:r>
              <a:rPr lang="en-US" dirty="0" smtClean="0"/>
              <a:t> abscess — We prefer </a:t>
            </a:r>
            <a:r>
              <a:rPr lang="en-US" dirty="0" err="1" smtClean="0">
                <a:hlinkClick r:id="rId27" action="ppaction://hlinkfile"/>
              </a:rPr>
              <a:t>ampicillin-sulbactam</a:t>
            </a:r>
            <a:r>
              <a:rPr lang="en-US" dirty="0" smtClean="0"/>
              <a:t> (2 g IV every four hours) in the </a:t>
            </a:r>
            <a:r>
              <a:rPr lang="en-US" dirty="0" err="1" smtClean="0"/>
              <a:t>immunocompetent</a:t>
            </a:r>
            <a:r>
              <a:rPr lang="en-US" dirty="0" smtClean="0"/>
              <a:t> host. Acceptable alternative regimens are one of the following:</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hlinkClick r:id="rId66" action="ppaction://hlinkfile"/>
              </a:rPr>
              <a:t>Cefoxitin</a:t>
            </a:r>
            <a:r>
              <a:rPr lang="en-US" dirty="0" smtClean="0"/>
              <a:t> (1 to 2 g every six hours) </a:t>
            </a:r>
          </a:p>
          <a:p>
            <a:r>
              <a:rPr lang="en-US" dirty="0" smtClean="0"/>
              <a:t>In the </a:t>
            </a:r>
            <a:r>
              <a:rPr lang="en-US" dirty="0" err="1" smtClean="0"/>
              <a:t>immunocompromised</a:t>
            </a:r>
            <a:r>
              <a:rPr lang="en-US" dirty="0" smtClean="0"/>
              <a:t> host, we suggest </a:t>
            </a:r>
            <a:r>
              <a:rPr lang="en-US" dirty="0" err="1" smtClean="0">
                <a:hlinkClick r:id="rId30" action="ppaction://hlinkfile"/>
              </a:rPr>
              <a:t>clindamycin</a:t>
            </a:r>
            <a:r>
              <a:rPr lang="en-US" dirty="0" smtClean="0"/>
              <a:t> (600 mg IV every six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IV every six hours).</a:t>
            </a:r>
          </a:p>
          <a:p>
            <a:r>
              <a:rPr lang="en-US" dirty="0" smtClean="0"/>
              <a:t>Parotid space infections — In the </a:t>
            </a:r>
            <a:r>
              <a:rPr lang="en-US" dirty="0" err="1" smtClean="0"/>
              <a:t>immunocompetent</a:t>
            </a:r>
            <a:r>
              <a:rPr lang="en-US" dirty="0" smtClean="0"/>
              <a:t> host, we suggest </a:t>
            </a:r>
            <a:r>
              <a:rPr lang="en-US" dirty="0" err="1" smtClean="0">
                <a:hlinkClick r:id="rId67" action="ppaction://hlinkfile"/>
              </a:rPr>
              <a:t>nafcillin</a:t>
            </a:r>
            <a:r>
              <a:rPr lang="en-US" dirty="0" smtClean="0"/>
              <a:t> (1.5 g IV every four to six hours) plus either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a:t>
            </a:r>
          </a:p>
          <a:p>
            <a:r>
              <a:rPr lang="en-US" dirty="0" err="1" smtClean="0">
                <a:hlinkClick r:id="rId68" action="ppaction://hlinkfile"/>
              </a:rPr>
              <a:t>Vancomycin</a:t>
            </a:r>
            <a:r>
              <a:rPr lang="en-US" dirty="0" smtClean="0"/>
              <a:t> should be substituted for </a:t>
            </a:r>
            <a:r>
              <a:rPr lang="en-US" dirty="0" err="1" smtClean="0">
                <a:hlinkClick r:id="rId67" action="ppaction://hlinkfile"/>
              </a:rPr>
              <a:t>nafcillin</a:t>
            </a:r>
            <a:r>
              <a:rPr lang="en-US" dirty="0" smtClean="0"/>
              <a:t>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In the </a:t>
            </a:r>
            <a:r>
              <a:rPr lang="en-US" dirty="0" err="1" smtClean="0"/>
              <a:t>immunocompromised</a:t>
            </a:r>
            <a:r>
              <a:rPr lang="en-US" dirty="0" smtClean="0"/>
              <a:t> host, we suggest </a:t>
            </a:r>
            <a:r>
              <a:rPr lang="en-US" dirty="0" err="1" smtClean="0">
                <a:hlinkClick r:id="rId68" action="ppaction://hlinkfile"/>
              </a:rPr>
              <a:t>vancomycin</a:t>
            </a:r>
            <a:r>
              <a:rPr lang="en-US" dirty="0" smtClean="0"/>
              <a:t> (1 g IV every 12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every six hours).</a:t>
            </a:r>
          </a:p>
          <a:p>
            <a:r>
              <a:rPr lang="en-US" dirty="0" err="1" smtClean="0"/>
              <a:t>Parapharyngeal</a:t>
            </a:r>
            <a:r>
              <a:rPr lang="en-US" dirty="0" smtClean="0"/>
              <a:t> or retropharyngeal space infection — Treatment of these infections is based upon the probable site of origin in the </a:t>
            </a:r>
            <a:r>
              <a:rPr lang="en-US" dirty="0" err="1" smtClean="0"/>
              <a:t>immunocompetent</a:t>
            </a:r>
            <a:r>
              <a:rPr lang="en-US" dirty="0" smtClean="0"/>
              <a:t> host (</a:t>
            </a:r>
            <a:r>
              <a:rPr lang="en-US" dirty="0" err="1" smtClean="0"/>
              <a:t>odontogenic</a:t>
            </a:r>
            <a:r>
              <a:rPr lang="en-US" dirty="0" smtClean="0"/>
              <a:t>, from the teeth; </a:t>
            </a:r>
            <a:r>
              <a:rPr lang="en-US" dirty="0" err="1" smtClean="0"/>
              <a:t>rhinogenic</a:t>
            </a:r>
            <a:r>
              <a:rPr lang="en-US" dirty="0" smtClean="0"/>
              <a:t>, from the nose; or </a:t>
            </a:r>
            <a:r>
              <a:rPr lang="en-US" dirty="0" err="1" smtClean="0"/>
              <a:t>otogenic</a:t>
            </a:r>
            <a:r>
              <a:rPr lang="en-US" dirty="0" smtClean="0"/>
              <a:t>, from the ear).</a:t>
            </a:r>
          </a:p>
          <a:p>
            <a:r>
              <a:rPr lang="en-US" dirty="0" err="1" smtClean="0"/>
              <a:t>Submandibular</a:t>
            </a:r>
            <a:r>
              <a:rPr lang="en-US" dirty="0" smtClean="0"/>
              <a:t> space infections (Ludwig's angina) or </a:t>
            </a:r>
            <a:r>
              <a:rPr lang="en-US" dirty="0" err="1" smtClean="0"/>
              <a:t>odontogenic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t>Rhinogenic</a:t>
            </a:r>
            <a:r>
              <a:rPr lang="en-US" dirty="0" smtClean="0"/>
              <a:t> or </a:t>
            </a:r>
            <a:r>
              <a:rPr lang="en-US" dirty="0" err="1" smtClean="0"/>
              <a:t>otogenic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69" action="ppaction://hlinkfile"/>
              </a:rPr>
              <a:t>Ciprofloxacin</a:t>
            </a:r>
            <a:r>
              <a:rPr lang="en-US" dirty="0" smtClean="0"/>
              <a:t> (400 mg IV every 12 hours) plus </a:t>
            </a:r>
            <a:r>
              <a:rPr lang="en-US" dirty="0" err="1" smtClean="0">
                <a:hlinkClick r:id="rId30" action="ppaction://hlinkfile"/>
              </a:rPr>
              <a:t>clindamycin</a:t>
            </a:r>
            <a:r>
              <a:rPr lang="en-US" dirty="0" smtClean="0"/>
              <a:t> (600 mg IV every six hours) </a:t>
            </a:r>
          </a:p>
          <a:p>
            <a:r>
              <a:rPr lang="en-US" dirty="0" err="1" smtClean="0"/>
              <a:t>Immunocompromised</a:t>
            </a:r>
            <a:r>
              <a:rPr lang="en-US" dirty="0" smtClean="0"/>
              <a:t> host — We suggest one of the following regimens for </a:t>
            </a:r>
            <a:r>
              <a:rPr lang="en-US" dirty="0" err="1" smtClean="0"/>
              <a:t>parapharyngeal</a:t>
            </a:r>
            <a:r>
              <a:rPr lang="en-US" dirty="0" smtClean="0"/>
              <a:t> or retropharyngeal space infections in the </a:t>
            </a:r>
            <a:r>
              <a:rPr lang="en-US" dirty="0" err="1" smtClean="0"/>
              <a:t>immunocompromised</a:t>
            </a:r>
            <a:r>
              <a:rPr lang="en-US" dirty="0" smtClean="0"/>
              <a:t> host, independent of the source of infection:</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Suppurative</a:t>
            </a:r>
            <a:r>
              <a:rPr lang="en-US" dirty="0" smtClean="0"/>
              <a:t> jugular </a:t>
            </a:r>
            <a:r>
              <a:rPr lang="en-US" dirty="0" err="1" smtClean="0"/>
              <a:t>thrombophlebitis</a:t>
            </a:r>
            <a:r>
              <a:rPr lang="en-US" dirty="0" smtClean="0"/>
              <a:t>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smtClean="0"/>
              <a:t>We suggest one of the following regimens in the </a:t>
            </a:r>
            <a:r>
              <a:rPr lang="en-US" dirty="0" err="1" smtClean="0"/>
              <a:t>immunocompromised</a:t>
            </a:r>
            <a:r>
              <a:rPr lang="en-US" dirty="0" smtClean="0"/>
              <a:t> host:</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Prevertebral</a:t>
            </a:r>
            <a:r>
              <a:rPr lang="en-US" dirty="0" smtClean="0"/>
              <a:t> space infections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68" action="ppaction://hlinkfile"/>
              </a:rPr>
              <a:t>Vancomycin</a:t>
            </a:r>
            <a:r>
              <a:rPr lang="en-US" dirty="0" smtClean="0"/>
              <a:t> should be added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We suggest one of the following regimens in the </a:t>
            </a:r>
            <a:r>
              <a:rPr lang="en-US" dirty="0" err="1" smtClean="0"/>
              <a:t>immunocompromised</a:t>
            </a:r>
            <a:r>
              <a:rPr lang="en-US" dirty="0" smtClean="0"/>
              <a:t> host:</a:t>
            </a:r>
          </a:p>
          <a:p>
            <a:r>
              <a:rPr lang="en-US" dirty="0" err="1" smtClean="0">
                <a:hlinkClick r:id="rId68" action="ppaction://hlinkfile"/>
              </a:rPr>
              <a:t>Vancomycin</a:t>
            </a:r>
            <a:r>
              <a:rPr lang="en-US" dirty="0" smtClean="0"/>
              <a:t> (1 g IV every 12 hours) plus one of the following: </a:t>
            </a:r>
          </a:p>
          <a:p>
            <a:r>
              <a:rPr lang="en-US" dirty="0" smtClean="0"/>
              <a:t>      -  </a:t>
            </a:r>
            <a:r>
              <a:rPr lang="en-US" dirty="0" err="1" smtClean="0">
                <a:hlinkClick r:id="rId43" action="ppaction://hlinkfile"/>
              </a:rPr>
              <a:t>Cefotaxime</a:t>
            </a:r>
            <a:r>
              <a:rPr lang="en-US" dirty="0" smtClean="0"/>
              <a:t> (2 g IV every six hours) or </a:t>
            </a:r>
            <a:br>
              <a:rPr lang="en-US" dirty="0" smtClean="0"/>
            </a:br>
            <a:r>
              <a:rPr lang="en-US" dirty="0" smtClean="0"/>
              <a:t>      -  </a:t>
            </a:r>
            <a:r>
              <a:rPr lang="en-US" dirty="0" err="1" smtClean="0">
                <a:hlinkClick r:id="rId44" action="ppaction://hlinkfile"/>
              </a:rPr>
              <a:t>Ceftizoxime</a:t>
            </a:r>
            <a:r>
              <a:rPr lang="en-US" dirty="0" smtClean="0"/>
              <a:t> (4 g IV every eight hours) or </a:t>
            </a:r>
            <a:br>
              <a:rPr lang="en-US" dirty="0" smtClean="0"/>
            </a:br>
            <a:r>
              <a:rPr lang="en-US" dirty="0" smtClean="0"/>
              <a:t>      -  </a:t>
            </a:r>
            <a:r>
              <a:rPr lang="en-US" dirty="0" err="1" smtClean="0"/>
              <a:t>Imipenem</a:t>
            </a:r>
            <a:r>
              <a:rPr lang="en-US" dirty="0" smtClean="0"/>
              <a:t> (500 mg IV every six hours) or </a:t>
            </a:r>
            <a:br>
              <a:rPr lang="en-US" dirty="0" smtClean="0"/>
            </a:br>
            <a:r>
              <a:rPr lang="en-US" dirty="0" smtClean="0"/>
              <a:t>      -  </a:t>
            </a:r>
            <a:r>
              <a:rPr lang="en-US" dirty="0" err="1" smtClean="0">
                <a:hlinkClick r:id="rId47" action="ppaction://hlinkfile"/>
              </a:rPr>
              <a:t>Piperacillin-tazobactam</a:t>
            </a:r>
            <a:r>
              <a:rPr lang="en-US" dirty="0" smtClean="0"/>
              <a:t> (3.375 g every six hours) </a:t>
            </a:r>
            <a:br>
              <a:rPr lang="en-US" dirty="0" smtClean="0"/>
            </a:br>
            <a:endParaRPr lang="en-US" dirty="0" smtClean="0"/>
          </a:p>
          <a:p>
            <a:r>
              <a:rPr lang="en-US" dirty="0" smtClean="0"/>
              <a:t>General therapeutic comments — The final selection of antimicrobial therapy should be guided by culture results and susceptibility data, whenever possible.</a:t>
            </a:r>
          </a:p>
          <a:p>
            <a:r>
              <a:rPr lang="en-US" dirty="0" smtClean="0"/>
              <a:t>Therapy should be continued for two to three weeks for </a:t>
            </a:r>
            <a:r>
              <a:rPr lang="en-US" dirty="0" err="1" smtClean="0"/>
              <a:t>parapharyngeal</a:t>
            </a:r>
            <a:r>
              <a:rPr lang="en-US" dirty="0" smtClean="0"/>
              <a:t> and retropharyngeal space infections. Intracranial extension of infection and vascular or osseous complications may require at least six to eight weeks of intravenous antibiotics.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E65257-9D49-4E55-B37A-AC9973448BB0}" type="datetimeFigureOut">
              <a:rPr lang="en-US" smtClean="0"/>
              <a:pPr/>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65257-9D49-4E55-B37A-AC9973448BB0}" type="datetimeFigureOut">
              <a:rPr lang="en-US" smtClean="0"/>
              <a:pPr/>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3E65257-9D49-4E55-B37A-AC9973448BB0}" type="datetimeFigureOut">
              <a:rPr lang="en-US" smtClean="0"/>
              <a:pPr/>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E65257-9D49-4E55-B37A-AC9973448BB0}" type="datetimeFigureOut">
              <a:rPr lang="en-US" smtClean="0"/>
              <a:pPr/>
              <a:t>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65257-9D49-4E55-B37A-AC9973448BB0}" type="datetimeFigureOut">
              <a:rPr lang="en-US" smtClean="0"/>
              <a:pPr/>
              <a:t>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3E65257-9D49-4E55-B37A-AC9973448BB0}" type="datetimeFigureOut">
              <a:rPr lang="en-US" smtClean="0"/>
              <a:pPr/>
              <a:t>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3E65257-9D49-4E55-B37A-AC9973448BB0}" type="datetimeFigureOut">
              <a:rPr lang="en-US" smtClean="0"/>
              <a:pPr/>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65257-9D49-4E55-B37A-AC9973448BB0}" type="datetimeFigureOut">
              <a:rPr lang="en-US" smtClean="0"/>
              <a:pPr/>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3E65257-9D49-4E55-B37A-AC9973448BB0}" type="datetimeFigureOut">
              <a:rPr lang="en-US" smtClean="0"/>
              <a:pPr/>
              <a:t>2/10/2014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CA4BE79-6738-4181-858B-42EB2C003462}"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hyperlink" Target="http://upload.wikimedia.org/wikipedia/commons/3/3e/Maxilar_sinusites.jpg" TargetMode="External"/><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c/c3/Illu_conducting_passages.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images.google.com/imgres?imgurl=http://www.bd.com/ds/images/products/img_universalviraltransport_100px.jpg&amp;imgrefurl=http://www.bd.com/ds/productCenter/CT-ViralTransport.asp&amp;usg=__r5H6DemfvaZUh1htf4ENirk-Fno=&amp;h=100&amp;w=100&amp;sz=13&amp;hl=en&amp;start=15&amp;um=1&amp;tbnid=THmbEDdU4EkBdM:&amp;tbnh=82&amp;tbnw=82&amp;prev=/images?q=viral+transport+media&amp;hl=en&amp;safe=active&amp;sa=G&amp;um=1"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2060"/>
                </a:solidFill>
                <a:latin typeface="Footlight MT Light" pitchFamily="18" charset="0"/>
              </a:rPr>
              <a:t>Upper Respiratory Tract Infection URTI</a:t>
            </a:r>
            <a:endParaRPr lang="en-US" b="1" dirty="0">
              <a:solidFill>
                <a:srgbClr val="002060"/>
              </a:solidFill>
              <a:latin typeface="Footlight MT Light" pitchFamily="18" charset="0"/>
            </a:endParaRPr>
          </a:p>
        </p:txBody>
      </p:sp>
      <p:sp>
        <p:nvSpPr>
          <p:cNvPr id="3" name="Subtitle 2"/>
          <p:cNvSpPr>
            <a:spLocks noGrp="1"/>
          </p:cNvSpPr>
          <p:nvPr>
            <p:ph type="subTitle" idx="1"/>
          </p:nvPr>
        </p:nvSpPr>
        <p:spPr>
          <a:xfrm>
            <a:off x="1295400" y="4648200"/>
            <a:ext cx="6400800" cy="1473200"/>
          </a:xfrm>
        </p:spPr>
        <p:txBody>
          <a:bodyPr>
            <a:normAutofit/>
          </a:bodyPr>
          <a:lstStyle/>
          <a:p>
            <a:r>
              <a:rPr lang="en-US" sz="3600" dirty="0" smtClean="0">
                <a:solidFill>
                  <a:srgbClr val="002060"/>
                </a:solidFill>
                <a:latin typeface="Footlight MT Light" pitchFamily="18" charset="0"/>
              </a:rPr>
              <a:t>Dr Ali Somily</a:t>
            </a:r>
            <a:endParaRPr lang="en-US" sz="3600" dirty="0">
              <a:solidFill>
                <a:srgbClr val="002060"/>
              </a:solidFill>
              <a:latin typeface="Footlight MT Ligh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latin typeface="Footlight MT Light" pitchFamily="18" charset="0"/>
              </a:rPr>
              <a:t>Bacterial sinusitis</a:t>
            </a:r>
            <a:endParaRPr lang="en-US" dirty="0">
              <a:solidFill>
                <a:srgbClr val="002060"/>
              </a:solidFill>
              <a:latin typeface="Footlight MT Light" pitchFamily="18" charset="0"/>
            </a:endParaRPr>
          </a:p>
        </p:txBody>
      </p:sp>
      <p:sp>
        <p:nvSpPr>
          <p:cNvPr id="4" name="Content Placeholder 3"/>
          <p:cNvSpPr>
            <a:spLocks noGrp="1"/>
          </p:cNvSpPr>
          <p:nvPr>
            <p:ph sz="quarter" idx="13"/>
          </p:nvPr>
        </p:nvSpPr>
        <p:spPr/>
        <p:txBody>
          <a:bodyPr>
            <a:normAutofit fontScale="85000" lnSpcReduction="20000"/>
          </a:bodyPr>
          <a:lstStyle/>
          <a:p>
            <a:r>
              <a:rPr lang="en-US" b="1" dirty="0" smtClean="0">
                <a:latin typeface="Footlight MT Light" pitchFamily="18" charset="0"/>
              </a:rPr>
              <a:t>Acute sinusitis</a:t>
            </a:r>
          </a:p>
          <a:p>
            <a:r>
              <a:rPr lang="en-US" dirty="0" smtClean="0">
                <a:latin typeface="Footlight MT Light" pitchFamily="18" charset="0"/>
              </a:rPr>
              <a:t>Children</a:t>
            </a:r>
          </a:p>
          <a:p>
            <a:r>
              <a:rPr lang="en-US" dirty="0" smtClean="0">
                <a:latin typeface="Footlight MT Light" pitchFamily="18" charset="0"/>
              </a:rPr>
              <a:t>Viral etiology 13% </a:t>
            </a:r>
          </a:p>
          <a:p>
            <a:r>
              <a:rPr lang="en-US" dirty="0" smtClean="0">
                <a:latin typeface="Footlight MT Light" pitchFamily="18" charset="0"/>
              </a:rPr>
              <a:t>Mainly </a:t>
            </a:r>
            <a:r>
              <a:rPr lang="en-US" dirty="0">
                <a:latin typeface="Footlight MT Light" pitchFamily="18" charset="0"/>
              </a:rPr>
              <a:t>clinical </a:t>
            </a:r>
            <a:r>
              <a:rPr lang="en-US" dirty="0" smtClean="0">
                <a:latin typeface="Footlight MT Light" pitchFamily="18" charset="0"/>
              </a:rPr>
              <a:t>diagnosis</a:t>
            </a:r>
          </a:p>
          <a:p>
            <a:r>
              <a:rPr lang="en-US" dirty="0" smtClean="0">
                <a:latin typeface="Footlight MT Light" pitchFamily="18" charset="0"/>
              </a:rPr>
              <a:t>Aspiration in case </a:t>
            </a:r>
            <a:r>
              <a:rPr lang="en-US" dirty="0" err="1" smtClean="0">
                <a:latin typeface="Footlight MT Light" pitchFamily="18" charset="0"/>
              </a:rPr>
              <a:t>Immunocompramized</a:t>
            </a:r>
            <a:r>
              <a:rPr lang="en-US" dirty="0" smtClean="0">
                <a:latin typeface="Footlight MT Light" pitchFamily="18" charset="0"/>
              </a:rPr>
              <a:t> , treatment failure</a:t>
            </a:r>
          </a:p>
          <a:p>
            <a:r>
              <a:rPr lang="en-US" dirty="0" smtClean="0">
                <a:latin typeface="Footlight MT Light" pitchFamily="18" charset="0"/>
              </a:rPr>
              <a:t>Diagnosis </a:t>
            </a:r>
            <a:r>
              <a:rPr lang="en-US" dirty="0">
                <a:latin typeface="Footlight MT Light" pitchFamily="18" charset="0"/>
              </a:rPr>
              <a:t>X-rays CT/MRI</a:t>
            </a:r>
          </a:p>
          <a:p>
            <a:r>
              <a:rPr lang="en-US" dirty="0" err="1" smtClean="0">
                <a:latin typeface="Footlight MT Light" pitchFamily="18" charset="0"/>
              </a:rPr>
              <a:t>Periorbital</a:t>
            </a:r>
            <a:r>
              <a:rPr lang="en-US" dirty="0" smtClean="0">
                <a:latin typeface="Footlight MT Light" pitchFamily="18" charset="0"/>
              </a:rPr>
              <a:t>  </a:t>
            </a:r>
            <a:r>
              <a:rPr lang="en-US" dirty="0" err="1" smtClean="0">
                <a:latin typeface="Footlight MT Light" pitchFamily="18" charset="0"/>
              </a:rPr>
              <a:t>cellulitis</a:t>
            </a:r>
            <a:r>
              <a:rPr lang="en-US" dirty="0" smtClean="0">
                <a:latin typeface="Footlight MT Light" pitchFamily="18" charset="0"/>
              </a:rPr>
              <a:t> R/O sinusitis by CT/MRI </a:t>
            </a:r>
          </a:p>
          <a:p>
            <a:r>
              <a:rPr lang="en-US" dirty="0" smtClean="0">
                <a:latin typeface="Footlight MT Light" pitchFamily="18" charset="0"/>
              </a:rPr>
              <a:t>Post-</a:t>
            </a:r>
            <a:r>
              <a:rPr lang="en-US" dirty="0" err="1" smtClean="0">
                <a:latin typeface="Footlight MT Light" pitchFamily="18" charset="0"/>
              </a:rPr>
              <a:t>septal</a:t>
            </a:r>
            <a:r>
              <a:rPr lang="en-US" dirty="0" smtClean="0">
                <a:latin typeface="Footlight MT Light" pitchFamily="18" charset="0"/>
              </a:rPr>
              <a:t> involvement treat as meningitis</a:t>
            </a:r>
            <a:endParaRPr lang="en-US" dirty="0">
              <a:latin typeface="Footlight MT Light" pitchFamily="18" charset="0"/>
            </a:endParaRPr>
          </a:p>
        </p:txBody>
      </p:sp>
      <p:sp>
        <p:nvSpPr>
          <p:cNvPr id="5" name="Content Placeholder 4"/>
          <p:cNvSpPr>
            <a:spLocks noGrp="1"/>
          </p:cNvSpPr>
          <p:nvPr>
            <p:ph sz="quarter" idx="14"/>
          </p:nvPr>
        </p:nvSpPr>
        <p:spPr/>
        <p:txBody>
          <a:bodyPr>
            <a:normAutofit lnSpcReduction="10000"/>
          </a:bodyPr>
          <a:lstStyle/>
          <a:p>
            <a:r>
              <a:rPr lang="en-US" b="1" dirty="0" smtClean="0">
                <a:latin typeface="Footlight MT Light" pitchFamily="18" charset="0"/>
              </a:rPr>
              <a:t>Chronic sinusitis</a:t>
            </a:r>
          </a:p>
          <a:p>
            <a:r>
              <a:rPr lang="en-US" dirty="0" smtClean="0">
                <a:latin typeface="Footlight MT Light" pitchFamily="18" charset="0"/>
              </a:rPr>
              <a:t>Less local symptoms</a:t>
            </a:r>
          </a:p>
          <a:p>
            <a:r>
              <a:rPr lang="en-US" dirty="0" smtClean="0">
                <a:latin typeface="Footlight MT Light" pitchFamily="18" charset="0"/>
              </a:rPr>
              <a:t>Mimic allergic rhinitis</a:t>
            </a:r>
          </a:p>
          <a:p>
            <a:r>
              <a:rPr lang="en-US" dirty="0" err="1" smtClean="0">
                <a:latin typeface="Footlight MT Light" pitchFamily="18" charset="0"/>
              </a:rPr>
              <a:t>Dx</a:t>
            </a:r>
            <a:r>
              <a:rPr lang="en-US" dirty="0" smtClean="0">
                <a:latin typeface="Footlight MT Light" pitchFamily="18" charset="0"/>
              </a:rPr>
              <a:t> Image less useful than acute (changes persist after TTT) and to R/O tumor</a:t>
            </a:r>
          </a:p>
          <a:p>
            <a:r>
              <a:rPr lang="en-US" dirty="0" smtClean="0">
                <a:latin typeface="Footlight MT Light" pitchFamily="18" charset="0"/>
              </a:rPr>
              <a:t>Obtain </a:t>
            </a:r>
            <a:r>
              <a:rPr lang="en-US" dirty="0" err="1" smtClean="0">
                <a:latin typeface="Footlight MT Light" pitchFamily="18" charset="0"/>
              </a:rPr>
              <a:t>odontogenic</a:t>
            </a:r>
            <a:r>
              <a:rPr lang="en-US" dirty="0" smtClean="0">
                <a:latin typeface="Footlight MT Light" pitchFamily="18" charset="0"/>
              </a:rPr>
              <a:t> X-rays if maxillary sinus</a:t>
            </a:r>
          </a:p>
          <a:p>
            <a:endParaRPr lang="en-US" dirty="0" smtClean="0">
              <a:latin typeface="Footlight MT Light"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Bacterial sinusitis</a:t>
            </a:r>
            <a:endParaRPr lang="en-US" dirty="0">
              <a:solidFill>
                <a:srgbClr val="002060"/>
              </a:solidFill>
              <a:latin typeface="Footlight MT Light" pitchFamily="18" charset="0"/>
            </a:endParaRPr>
          </a:p>
        </p:txBody>
      </p:sp>
      <p:sp>
        <p:nvSpPr>
          <p:cNvPr id="3" name="Content Placeholder 2"/>
          <p:cNvSpPr>
            <a:spLocks noGrp="1"/>
          </p:cNvSpPr>
          <p:nvPr>
            <p:ph sz="quarter" idx="13"/>
          </p:nvPr>
        </p:nvSpPr>
        <p:spPr>
          <a:xfrm>
            <a:off x="838200" y="1676400"/>
            <a:ext cx="3822192" cy="3447288"/>
          </a:xfrm>
        </p:spPr>
        <p:txBody>
          <a:bodyPr>
            <a:noAutofit/>
          </a:bodyPr>
          <a:lstStyle/>
          <a:p>
            <a:r>
              <a:rPr lang="en-US" sz="3200" b="1" dirty="0" smtClean="0">
                <a:latin typeface="Footlight MT Light" pitchFamily="18" charset="0"/>
              </a:rPr>
              <a:t>Acute sinusitis</a:t>
            </a:r>
          </a:p>
          <a:p>
            <a:pPr lvl="1"/>
            <a:r>
              <a:rPr lang="en-US" sz="3200" dirty="0" err="1" smtClean="0">
                <a:latin typeface="Footlight MT Light" pitchFamily="18" charset="0"/>
              </a:rPr>
              <a:t>S.pneumoniae</a:t>
            </a:r>
            <a:endParaRPr lang="en-US" sz="3200" dirty="0" smtClean="0">
              <a:latin typeface="Footlight MT Light" pitchFamily="18" charset="0"/>
            </a:endParaRPr>
          </a:p>
          <a:p>
            <a:pPr lvl="1"/>
            <a:r>
              <a:rPr lang="en-US" sz="3200" dirty="0" err="1" smtClean="0">
                <a:latin typeface="Footlight MT Light" pitchFamily="18" charset="0"/>
              </a:rPr>
              <a:t>H.infuenza</a:t>
            </a:r>
            <a:endParaRPr lang="en-US" sz="3200" dirty="0" smtClean="0">
              <a:latin typeface="Footlight MT Light" pitchFamily="18" charset="0"/>
            </a:endParaRPr>
          </a:p>
          <a:p>
            <a:pPr lvl="1"/>
            <a:r>
              <a:rPr lang="en-US" sz="3200" dirty="0" err="1" smtClean="0">
                <a:latin typeface="Footlight MT Light" pitchFamily="18" charset="0"/>
              </a:rPr>
              <a:t>M.catarrhalis</a:t>
            </a:r>
            <a:endParaRPr lang="en-US" sz="3200" dirty="0" smtClean="0">
              <a:latin typeface="Footlight MT Light" pitchFamily="18" charset="0"/>
            </a:endParaRPr>
          </a:p>
          <a:p>
            <a:r>
              <a:rPr lang="en-US" sz="3200" dirty="0" smtClean="0">
                <a:latin typeface="Footlight MT Light" pitchFamily="18" charset="0"/>
              </a:rPr>
              <a:t>Treatment</a:t>
            </a:r>
          </a:p>
          <a:p>
            <a:pPr lvl="1"/>
            <a:r>
              <a:rPr lang="en-US" sz="3200" dirty="0" err="1" smtClean="0">
                <a:latin typeface="Footlight MT Light" pitchFamily="18" charset="0"/>
              </a:rPr>
              <a:t>Quinolones</a:t>
            </a:r>
            <a:r>
              <a:rPr lang="en-US" sz="3200" dirty="0" smtClean="0">
                <a:latin typeface="Footlight MT Light" pitchFamily="18" charset="0"/>
              </a:rPr>
              <a:t>   or</a:t>
            </a:r>
          </a:p>
          <a:p>
            <a:pPr lvl="1"/>
            <a:r>
              <a:rPr lang="en-US" sz="3200" dirty="0" err="1" smtClean="0">
                <a:latin typeface="Footlight MT Light" pitchFamily="18" charset="0"/>
              </a:rPr>
              <a:t>Ceftriaxone</a:t>
            </a:r>
            <a:r>
              <a:rPr lang="en-US" sz="3200" dirty="0" smtClean="0">
                <a:latin typeface="Footlight MT Light" pitchFamily="18" charset="0"/>
              </a:rPr>
              <a:t>   </a:t>
            </a:r>
          </a:p>
          <a:p>
            <a:pPr lvl="1"/>
            <a:r>
              <a:rPr lang="en-US" sz="3200" dirty="0" smtClean="0">
                <a:latin typeface="Footlight MT Light" pitchFamily="18" charset="0"/>
              </a:rPr>
              <a:t>For 1-2  weeks </a:t>
            </a:r>
            <a:endParaRPr lang="en-US" sz="3200" dirty="0">
              <a:latin typeface="Footlight MT Light" pitchFamily="18" charset="0"/>
            </a:endParaRPr>
          </a:p>
        </p:txBody>
      </p:sp>
      <p:sp>
        <p:nvSpPr>
          <p:cNvPr id="4" name="Content Placeholder 3"/>
          <p:cNvSpPr>
            <a:spLocks noGrp="1"/>
          </p:cNvSpPr>
          <p:nvPr>
            <p:ph sz="quarter" idx="14"/>
          </p:nvPr>
        </p:nvSpPr>
        <p:spPr>
          <a:xfrm>
            <a:off x="4572000" y="1600201"/>
            <a:ext cx="4114800" cy="2819400"/>
          </a:xfrm>
        </p:spPr>
        <p:txBody>
          <a:bodyPr>
            <a:noAutofit/>
          </a:bodyPr>
          <a:lstStyle/>
          <a:p>
            <a:r>
              <a:rPr lang="en-US" b="1" dirty="0" smtClean="0">
                <a:latin typeface="Footlight MT Light" pitchFamily="18" charset="0"/>
              </a:rPr>
              <a:t>Chronic sinusitis</a:t>
            </a:r>
          </a:p>
          <a:p>
            <a:pPr lvl="1"/>
            <a:r>
              <a:rPr lang="en-US" sz="2800" dirty="0" err="1" smtClean="0">
                <a:latin typeface="Footlight MT Light" pitchFamily="18" charset="0"/>
              </a:rPr>
              <a:t>S.pneumoniae</a:t>
            </a:r>
            <a:endParaRPr lang="en-US" sz="2800" dirty="0" smtClean="0">
              <a:latin typeface="Footlight MT Light" pitchFamily="18" charset="0"/>
            </a:endParaRPr>
          </a:p>
          <a:p>
            <a:pPr lvl="1"/>
            <a:r>
              <a:rPr lang="en-US" sz="2800" dirty="0" err="1" smtClean="0">
                <a:latin typeface="Footlight MT Light" pitchFamily="18" charset="0"/>
              </a:rPr>
              <a:t>H.infuenza</a:t>
            </a:r>
            <a:endParaRPr lang="en-US" sz="2800" dirty="0" smtClean="0">
              <a:latin typeface="Footlight MT Light" pitchFamily="18" charset="0"/>
            </a:endParaRPr>
          </a:p>
          <a:p>
            <a:pPr lvl="1"/>
            <a:r>
              <a:rPr lang="en-US" sz="2800" dirty="0" err="1" smtClean="0">
                <a:latin typeface="Footlight MT Light" pitchFamily="18" charset="0"/>
              </a:rPr>
              <a:t>M.catarrhalis</a:t>
            </a:r>
            <a:endParaRPr lang="en-US" sz="2800" dirty="0" smtClean="0">
              <a:latin typeface="Footlight MT Light" pitchFamily="18" charset="0"/>
            </a:endParaRPr>
          </a:p>
          <a:p>
            <a:pPr lvl="1"/>
            <a:r>
              <a:rPr lang="en-US" sz="2800" dirty="0" smtClean="0">
                <a:latin typeface="Footlight MT Light" pitchFamily="18" charset="0"/>
              </a:rPr>
              <a:t>Oral anaerobes</a:t>
            </a:r>
          </a:p>
          <a:p>
            <a:r>
              <a:rPr lang="en-US" dirty="0" smtClean="0">
                <a:latin typeface="Footlight MT Light" pitchFamily="18" charset="0"/>
              </a:rPr>
              <a:t>Treatment</a:t>
            </a:r>
          </a:p>
          <a:p>
            <a:r>
              <a:rPr lang="en-US" dirty="0" smtClean="0">
                <a:latin typeface="Footlight MT Light" pitchFamily="18" charset="0"/>
              </a:rPr>
              <a:t>Same as acute sinusitis</a:t>
            </a:r>
          </a:p>
          <a:p>
            <a:r>
              <a:rPr lang="en-US" dirty="0" smtClean="0">
                <a:latin typeface="Footlight MT Light" pitchFamily="18" charset="0"/>
              </a:rPr>
              <a:t>Duration</a:t>
            </a:r>
          </a:p>
          <a:p>
            <a:pPr lvl="1"/>
            <a:r>
              <a:rPr lang="en-US" sz="2800" dirty="0" smtClean="0">
                <a:latin typeface="Footlight MT Light" pitchFamily="18" charset="0"/>
              </a:rPr>
              <a:t>For 2-4 weeks</a:t>
            </a:r>
          </a:p>
          <a:p>
            <a:endParaRPr lang="en-US" b="1" dirty="0" smtClean="0">
              <a:latin typeface="Footlight MT Ligh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eaLnBrk="1" hangingPunct="1">
              <a:lnSpc>
                <a:spcPct val="90000"/>
              </a:lnSpc>
            </a:pPr>
            <a:endParaRPr lang="en-US" sz="2800" smtClean="0">
              <a:latin typeface="Footlight MT Light" pitchFamily="18" charset="0"/>
              <a:cs typeface="Times New Roman" pitchFamily="18" charset="0"/>
            </a:endParaRPr>
          </a:p>
        </p:txBody>
      </p:sp>
      <p:sp>
        <p:nvSpPr>
          <p:cNvPr id="222210" name="Rectangle 2"/>
          <p:cNvSpPr>
            <a:spLocks noGrp="1" noChangeArrowheads="1"/>
          </p:cNvSpPr>
          <p:nvPr>
            <p:ph type="title"/>
          </p:nvPr>
        </p:nvSpPr>
        <p:spPr/>
        <p:txBody>
          <a:bodyPr>
            <a:normAutofit/>
          </a:bodyPr>
          <a:lstStyle/>
          <a:p>
            <a:pPr eaLnBrk="1" hangingPunct="1">
              <a:defRPr/>
            </a:pPr>
            <a:r>
              <a:rPr lang="en-US" sz="3600" b="1" dirty="0" smtClean="0">
                <a:solidFill>
                  <a:srgbClr val="002060"/>
                </a:solidFill>
                <a:latin typeface="Footlight MT Light" pitchFamily="18" charset="0"/>
                <a:cs typeface="Times New Roman" pitchFamily="18" charset="0"/>
              </a:rPr>
              <a:t>Clinical Presentations of Sinusitis</a:t>
            </a:r>
          </a:p>
        </p:txBody>
      </p:sp>
      <p:pic>
        <p:nvPicPr>
          <p:cNvPr id="18436" name="Picture 3" descr="[Figure 2]"/>
          <p:cNvPicPr>
            <a:picLocks noChangeAspect="1" noChangeArrowheads="1"/>
          </p:cNvPicPr>
          <p:nvPr/>
        </p:nvPicPr>
        <p:blipFill>
          <a:blip r:embed="rId3" cstate="print"/>
          <a:srcRect/>
          <a:stretch>
            <a:fillRect/>
          </a:stretch>
        </p:blipFill>
        <p:spPr bwMode="auto">
          <a:xfrm>
            <a:off x="0" y="1981200"/>
            <a:ext cx="1905000" cy="2030413"/>
          </a:xfrm>
          <a:prstGeom prst="rect">
            <a:avLst/>
          </a:prstGeom>
          <a:noFill/>
          <a:ln w="9525">
            <a:noFill/>
            <a:miter lim="800000"/>
            <a:headEnd/>
            <a:tailEnd/>
          </a:ln>
        </p:spPr>
      </p:pic>
      <p:pic>
        <p:nvPicPr>
          <p:cNvPr id="18437" name="Picture 5" descr="File:Maxilar sinusites.jpg">
            <a:hlinkClick r:id="rId4"/>
          </p:cNvPr>
          <p:cNvPicPr>
            <a:picLocks noChangeAspect="1" noChangeArrowheads="1"/>
          </p:cNvPicPr>
          <p:nvPr/>
        </p:nvPicPr>
        <p:blipFill>
          <a:blip r:embed="rId5" cstate="print"/>
          <a:srcRect/>
          <a:stretch>
            <a:fillRect/>
          </a:stretch>
        </p:blipFill>
        <p:spPr bwMode="auto">
          <a:xfrm>
            <a:off x="5370512" y="1981200"/>
            <a:ext cx="2249488" cy="2209800"/>
          </a:xfrm>
          <a:prstGeom prst="rect">
            <a:avLst/>
          </a:prstGeom>
          <a:noFill/>
          <a:ln w="9525">
            <a:noFill/>
            <a:miter lim="800000"/>
            <a:headEnd/>
            <a:tailEnd/>
          </a:ln>
        </p:spPr>
      </p:pic>
      <p:pic>
        <p:nvPicPr>
          <p:cNvPr id="18438" name="Picture 6" descr="D:\Briggs\Sinusitis\preseptal.jpg"/>
          <p:cNvPicPr>
            <a:picLocks noChangeAspect="1" noChangeArrowheads="1"/>
          </p:cNvPicPr>
          <p:nvPr/>
        </p:nvPicPr>
        <p:blipFill>
          <a:blip r:embed="rId6" cstate="print"/>
          <a:srcRect/>
          <a:stretch>
            <a:fillRect/>
          </a:stretch>
        </p:blipFill>
        <p:spPr bwMode="auto">
          <a:xfrm>
            <a:off x="7391400" y="1981200"/>
            <a:ext cx="1447800" cy="2116138"/>
          </a:xfrm>
          <a:prstGeom prst="rect">
            <a:avLst/>
          </a:prstGeom>
          <a:noFill/>
          <a:ln w="9525">
            <a:noFill/>
            <a:miter lim="800000"/>
            <a:headEnd/>
            <a:tailEnd/>
          </a:ln>
        </p:spPr>
      </p:pic>
      <p:pic>
        <p:nvPicPr>
          <p:cNvPr id="18439" name="Picture 6" descr="D:\Briggs\Sinusitis\cavthrombpict.jpg"/>
          <p:cNvPicPr>
            <a:picLocks noChangeAspect="1" noChangeArrowheads="1"/>
          </p:cNvPicPr>
          <p:nvPr/>
        </p:nvPicPr>
        <p:blipFill>
          <a:blip r:embed="rId7" cstate="print"/>
          <a:srcRect/>
          <a:stretch>
            <a:fillRect/>
          </a:stretch>
        </p:blipFill>
        <p:spPr bwMode="auto">
          <a:xfrm>
            <a:off x="76200" y="4190999"/>
            <a:ext cx="2057400" cy="2389239"/>
          </a:xfrm>
          <a:prstGeom prst="rect">
            <a:avLst/>
          </a:prstGeom>
          <a:noFill/>
          <a:ln w="9525">
            <a:noFill/>
            <a:miter lim="800000"/>
            <a:headEnd/>
            <a:tailEnd/>
          </a:ln>
        </p:spPr>
      </p:pic>
      <p:pic>
        <p:nvPicPr>
          <p:cNvPr id="18440" name="Picture 6" descr="D:\Briggs\Sinusitis\orbitalabcess.jpg"/>
          <p:cNvPicPr>
            <a:picLocks noChangeAspect="1" noChangeArrowheads="1"/>
          </p:cNvPicPr>
          <p:nvPr/>
        </p:nvPicPr>
        <p:blipFill>
          <a:blip r:embed="rId8" cstate="print"/>
          <a:srcRect/>
          <a:stretch>
            <a:fillRect/>
          </a:stretch>
        </p:blipFill>
        <p:spPr bwMode="auto">
          <a:xfrm>
            <a:off x="2057400" y="4419600"/>
            <a:ext cx="2323894" cy="2057400"/>
          </a:xfrm>
          <a:prstGeom prst="rect">
            <a:avLst/>
          </a:prstGeom>
          <a:noFill/>
          <a:ln w="9525">
            <a:noFill/>
            <a:miter lim="800000"/>
            <a:headEnd/>
            <a:tailEnd/>
          </a:ln>
        </p:spPr>
      </p:pic>
      <p:pic>
        <p:nvPicPr>
          <p:cNvPr id="18441" name="Picture 4" descr="341MIKE"/>
          <p:cNvPicPr>
            <a:picLocks noChangeAspect="1" noChangeArrowheads="1"/>
          </p:cNvPicPr>
          <p:nvPr/>
        </p:nvPicPr>
        <p:blipFill>
          <a:blip r:embed="rId9" cstate="print"/>
          <a:srcRect/>
          <a:stretch>
            <a:fillRect/>
          </a:stretch>
        </p:blipFill>
        <p:spPr bwMode="auto">
          <a:xfrm>
            <a:off x="4419600" y="4419600"/>
            <a:ext cx="1366838" cy="2057400"/>
          </a:xfrm>
          <a:prstGeom prst="rect">
            <a:avLst/>
          </a:prstGeom>
          <a:noFill/>
          <a:ln w="9525">
            <a:noFill/>
            <a:miter lim="800000"/>
            <a:headEnd/>
            <a:tailEnd/>
          </a:ln>
        </p:spPr>
      </p:pic>
      <p:pic>
        <p:nvPicPr>
          <p:cNvPr id="18442" name="Picture 4" descr="590"/>
          <p:cNvPicPr>
            <a:picLocks noChangeAspect="1" noChangeArrowheads="1"/>
          </p:cNvPicPr>
          <p:nvPr/>
        </p:nvPicPr>
        <p:blipFill>
          <a:blip r:embed="rId10" cstate="print"/>
          <a:srcRect/>
          <a:stretch>
            <a:fillRect/>
          </a:stretch>
        </p:blipFill>
        <p:spPr bwMode="auto">
          <a:xfrm>
            <a:off x="6096000" y="4419600"/>
            <a:ext cx="2824163" cy="2057400"/>
          </a:xfrm>
          <a:prstGeom prst="rect">
            <a:avLst/>
          </a:prstGeom>
          <a:noFill/>
          <a:ln w="9525">
            <a:noFill/>
            <a:miter lim="800000"/>
            <a:headEnd/>
            <a:tailEnd/>
          </a:ln>
        </p:spPr>
      </p:pic>
      <p:pic>
        <p:nvPicPr>
          <p:cNvPr id="11" name="Picture 4" descr="sinusessinusitisfluidpicturejpg"/>
          <p:cNvPicPr>
            <a:picLocks noChangeAspect="1" noChangeArrowheads="1"/>
          </p:cNvPicPr>
          <p:nvPr/>
        </p:nvPicPr>
        <p:blipFill>
          <a:blip r:embed="rId11" cstate="print"/>
          <a:srcRect/>
          <a:stretch>
            <a:fillRect/>
          </a:stretch>
        </p:blipFill>
        <p:spPr bwMode="auto">
          <a:xfrm>
            <a:off x="1905000" y="1981200"/>
            <a:ext cx="3429051"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latin typeface="Footlight MT Light" pitchFamily="18" charset="0"/>
              </a:rPr>
              <a:t>Lateral pharyngeal, retropharyngeal or </a:t>
            </a:r>
            <a:r>
              <a:rPr lang="en-US" dirty="0" err="1" smtClean="0">
                <a:latin typeface="Footlight MT Light" pitchFamily="18" charset="0"/>
              </a:rPr>
              <a:t>prevertebral</a:t>
            </a:r>
            <a:r>
              <a:rPr lang="en-US" dirty="0" smtClean="0">
                <a:latin typeface="Footlight MT Light" pitchFamily="18" charset="0"/>
              </a:rPr>
              <a:t> space</a:t>
            </a:r>
          </a:p>
          <a:p>
            <a:r>
              <a:rPr lang="en-US" dirty="0" smtClean="0">
                <a:latin typeface="Footlight MT Light" pitchFamily="18" charset="0"/>
              </a:rPr>
              <a:t>Patients are toxic  with unilateral posterior pharyngeal  soft tissue mass on oral exam</a:t>
            </a:r>
          </a:p>
          <a:p>
            <a:r>
              <a:rPr lang="en-US" dirty="0" smtClean="0">
                <a:latin typeface="Footlight MT Light" pitchFamily="18" charset="0"/>
              </a:rPr>
              <a:t>Neck stiffness with retropharyngeal space infection/abscess </a:t>
            </a:r>
          </a:p>
          <a:p>
            <a:r>
              <a:rPr lang="en-US" dirty="0" smtClean="0">
                <a:latin typeface="Footlight MT Light" pitchFamily="18" charset="0"/>
              </a:rPr>
              <a:t>Retropharyngeal ( danger space) infection may extend to </a:t>
            </a:r>
            <a:r>
              <a:rPr lang="en-US" dirty="0" err="1" smtClean="0">
                <a:latin typeface="Footlight MT Light" pitchFamily="18" charset="0"/>
              </a:rPr>
              <a:t>mediastinum</a:t>
            </a:r>
            <a:r>
              <a:rPr lang="en-US" dirty="0" smtClean="0">
                <a:latin typeface="Footlight MT Light" pitchFamily="18" charset="0"/>
              </a:rPr>
              <a:t> and present as </a:t>
            </a:r>
            <a:r>
              <a:rPr lang="en-US" dirty="0" err="1" smtClean="0">
                <a:latin typeface="Footlight MT Light" pitchFamily="18" charset="0"/>
              </a:rPr>
              <a:t>mediastinitis</a:t>
            </a:r>
            <a:endParaRPr lang="en-US" dirty="0" smtClean="0">
              <a:latin typeface="Footlight MT Light" pitchFamily="18" charset="0"/>
            </a:endParaRPr>
          </a:p>
          <a:p>
            <a:r>
              <a:rPr lang="en-US" dirty="0" smtClean="0">
                <a:latin typeface="Footlight MT Light" pitchFamily="18" charset="0"/>
              </a:rPr>
              <a:t>Prognosis is poor without surgical drainage</a:t>
            </a:r>
            <a:endParaRPr lang="en-US" dirty="0">
              <a:latin typeface="Footlight MT Light" pitchFamily="18" charset="0"/>
            </a:endParaRPr>
          </a:p>
        </p:txBody>
      </p:sp>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Deep neck space infections</a:t>
            </a:r>
            <a:r>
              <a:rPr lang="en-US" dirty="0" smtClean="0">
                <a:solidFill>
                  <a:srgbClr val="002060"/>
                </a:solidFill>
                <a:latin typeface="Footlight MT Light" pitchFamily="18" charset="0"/>
              </a:rPr>
              <a:t> </a:t>
            </a:r>
            <a:endParaRPr lang="en-US" dirty="0">
              <a:solidFill>
                <a:srgbClr val="002060"/>
              </a:solidFill>
              <a:latin typeface="Footlight MT Light" pitchFamily="18" charset="0"/>
            </a:endParaRPr>
          </a:p>
        </p:txBody>
      </p:sp>
      <p:pic>
        <p:nvPicPr>
          <p:cNvPr id="4" name="Picture 10" descr="netter axial1"/>
          <p:cNvPicPr>
            <a:picLocks noChangeAspect="1" noChangeArrowheads="1"/>
          </p:cNvPicPr>
          <p:nvPr/>
        </p:nvPicPr>
        <p:blipFill>
          <a:blip r:embed="rId3" cstate="print"/>
          <a:srcRect/>
          <a:stretch>
            <a:fillRect/>
          </a:stretch>
        </p:blipFill>
        <p:spPr>
          <a:xfrm>
            <a:off x="6912513" y="4953000"/>
            <a:ext cx="2231487" cy="1905000"/>
          </a:xfrm>
          <a:prstGeom prst="rect">
            <a:avLst/>
          </a:prstGeo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408333" cy="3450696"/>
          </a:xfrm>
        </p:spPr>
        <p:txBody>
          <a:bodyPr>
            <a:noAutofit/>
          </a:bodyPr>
          <a:lstStyle/>
          <a:p>
            <a:r>
              <a:rPr lang="en-US" sz="2800" dirty="0" smtClean="0">
                <a:latin typeface="Footlight MT Light" pitchFamily="18" charset="0"/>
              </a:rPr>
              <a:t>Usual pathogens</a:t>
            </a:r>
          </a:p>
          <a:p>
            <a:pPr lvl="1"/>
            <a:r>
              <a:rPr lang="en-US" sz="2800" dirty="0" smtClean="0">
                <a:latin typeface="Footlight MT Light" pitchFamily="18" charset="0"/>
              </a:rPr>
              <a:t>Oral streptococci and anaerobes</a:t>
            </a:r>
          </a:p>
          <a:p>
            <a:r>
              <a:rPr lang="en-US" sz="2800" dirty="0" smtClean="0">
                <a:latin typeface="Footlight MT Light" pitchFamily="18" charset="0"/>
              </a:rPr>
              <a:t>TTT </a:t>
            </a:r>
          </a:p>
          <a:p>
            <a:pPr lvl="1"/>
            <a:r>
              <a:rPr lang="en-US" sz="2800" dirty="0" err="1" smtClean="0">
                <a:latin typeface="Footlight MT Light" pitchFamily="18" charset="0"/>
              </a:rPr>
              <a:t>Merpenem</a:t>
            </a:r>
            <a:r>
              <a:rPr lang="en-US" sz="2800" dirty="0" smtClean="0">
                <a:latin typeface="Footlight MT Light" pitchFamily="18" charset="0"/>
              </a:rPr>
              <a:t>    or</a:t>
            </a:r>
          </a:p>
          <a:p>
            <a:pPr lvl="1"/>
            <a:r>
              <a:rPr lang="en-US" sz="2800" dirty="0" err="1" smtClean="0">
                <a:latin typeface="Footlight MT Light" pitchFamily="18" charset="0"/>
              </a:rPr>
              <a:t>Pipracillin</a:t>
            </a:r>
            <a:r>
              <a:rPr lang="en-US" sz="2800" dirty="0" smtClean="0">
                <a:latin typeface="Footlight MT Light" pitchFamily="18" charset="0"/>
              </a:rPr>
              <a:t>  </a:t>
            </a:r>
          </a:p>
          <a:p>
            <a:pPr lvl="1"/>
            <a:r>
              <a:rPr lang="en-US" sz="2800" dirty="0" smtClean="0">
                <a:latin typeface="Footlight MT Light" pitchFamily="18" charset="0"/>
              </a:rPr>
              <a:t>Clindamycin</a:t>
            </a:r>
          </a:p>
          <a:p>
            <a:r>
              <a:rPr lang="en-US" sz="2800" dirty="0">
                <a:latin typeface="Footlight MT Light" pitchFamily="18" charset="0"/>
              </a:rPr>
              <a:t>Duration</a:t>
            </a:r>
          </a:p>
          <a:p>
            <a:pPr lvl="1"/>
            <a:r>
              <a:rPr lang="en-US" sz="2400" dirty="0">
                <a:latin typeface="Footlight MT Light" pitchFamily="18" charset="0"/>
              </a:rPr>
              <a:t>2 weeks</a:t>
            </a:r>
          </a:p>
          <a:p>
            <a:pPr lvl="1"/>
            <a:endParaRPr lang="en-US" sz="2800" dirty="0" smtClean="0">
              <a:latin typeface="Footlight MT Light" pitchFamily="18" charset="0"/>
            </a:endParaRPr>
          </a:p>
        </p:txBody>
      </p:sp>
      <p:sp>
        <p:nvSpPr>
          <p:cNvPr id="2" name="Title 1"/>
          <p:cNvSpPr>
            <a:spLocks noGrp="1"/>
          </p:cNvSpPr>
          <p:nvPr>
            <p:ph type="title"/>
          </p:nvPr>
        </p:nvSpPr>
        <p:spPr/>
        <p:txBody>
          <a:bodyPr>
            <a:normAutofit fontScale="90000"/>
          </a:bodyPr>
          <a:lstStyle/>
          <a:p>
            <a:r>
              <a:rPr lang="en-US" b="1" dirty="0" smtClean="0">
                <a:solidFill>
                  <a:srgbClr val="002060"/>
                </a:solidFill>
                <a:latin typeface="Footlight MT Light" pitchFamily="18" charset="0"/>
              </a:rPr>
              <a:t>Deep neck space infections treatment</a:t>
            </a:r>
            <a:endParaRPr lang="en-US" b="1" dirty="0">
              <a:solidFill>
                <a:srgbClr val="002060"/>
              </a:solidFill>
              <a:latin typeface="Footlight MT Light" pitchFamily="18" charset="0"/>
            </a:endParaRPr>
          </a:p>
        </p:txBody>
      </p:sp>
      <p:pic>
        <p:nvPicPr>
          <p:cNvPr id="4" name="Picture 2" descr="f4-u1"/>
          <p:cNvPicPr>
            <a:picLocks noChangeAspect="1" noChangeArrowheads="1"/>
          </p:cNvPicPr>
          <p:nvPr/>
        </p:nvPicPr>
        <p:blipFill>
          <a:blip r:embed="rId2" cstate="print"/>
          <a:srcRect/>
          <a:stretch>
            <a:fillRect/>
          </a:stretch>
        </p:blipFill>
        <p:spPr bwMode="auto">
          <a:xfrm>
            <a:off x="5050518" y="2819400"/>
            <a:ext cx="3672114" cy="2539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Other Infections</a:t>
            </a:r>
            <a:endParaRPr lang="en-US" b="1" dirty="0">
              <a:solidFill>
                <a:srgbClr val="002060"/>
              </a:solidFill>
              <a:latin typeface="Footlight MT Light" pitchFamily="18" charset="0"/>
            </a:endParaRPr>
          </a:p>
        </p:txBody>
      </p:sp>
      <p:sp>
        <p:nvSpPr>
          <p:cNvPr id="3" name="Content Placeholder 2"/>
          <p:cNvSpPr>
            <a:spLocks noGrp="1"/>
          </p:cNvSpPr>
          <p:nvPr>
            <p:ph sz="quarter" idx="13"/>
          </p:nvPr>
        </p:nvSpPr>
        <p:spPr>
          <a:xfrm>
            <a:off x="685800" y="1752600"/>
            <a:ext cx="3822192" cy="3447288"/>
          </a:xfrm>
        </p:spPr>
        <p:txBody>
          <a:bodyPr>
            <a:noAutofit/>
          </a:bodyPr>
          <a:lstStyle/>
          <a:p>
            <a:endParaRPr lang="en-US" sz="2000" dirty="0" smtClean="0">
              <a:latin typeface="Footlight MT Light" pitchFamily="18" charset="0"/>
            </a:endParaRPr>
          </a:p>
          <a:p>
            <a:r>
              <a:rPr lang="en-US" sz="2000" b="1" u="sng" dirty="0" err="1" smtClean="0">
                <a:latin typeface="Footlight MT Light" pitchFamily="18" charset="0"/>
              </a:rPr>
              <a:t>Lemierre’s</a:t>
            </a:r>
            <a:r>
              <a:rPr lang="en-US" sz="2000" b="1" u="sng" dirty="0" smtClean="0">
                <a:latin typeface="Footlight MT Light" pitchFamily="18" charset="0"/>
              </a:rPr>
              <a:t> syndrome</a:t>
            </a:r>
          </a:p>
          <a:p>
            <a:r>
              <a:rPr lang="en-US" sz="2000" dirty="0" smtClean="0">
                <a:latin typeface="Footlight MT Light" pitchFamily="18" charset="0"/>
              </a:rPr>
              <a:t>As a complication </a:t>
            </a:r>
            <a:r>
              <a:rPr lang="en-US" sz="2000" dirty="0" err="1" smtClean="0">
                <a:latin typeface="Footlight MT Light" pitchFamily="18" charset="0"/>
              </a:rPr>
              <a:t>peritonsillar</a:t>
            </a:r>
            <a:r>
              <a:rPr lang="en-US" sz="2000" dirty="0" smtClean="0">
                <a:latin typeface="Footlight MT Light" pitchFamily="18" charset="0"/>
              </a:rPr>
              <a:t> abscess or post-dental infection</a:t>
            </a:r>
          </a:p>
          <a:p>
            <a:r>
              <a:rPr lang="en-US" sz="2000" dirty="0" smtClean="0">
                <a:latin typeface="Footlight MT Light" pitchFamily="18" charset="0"/>
              </a:rPr>
              <a:t>Patient present with sore throat, fever and shock due IJV </a:t>
            </a:r>
            <a:r>
              <a:rPr lang="en-US" sz="2000" dirty="0" err="1" smtClean="0">
                <a:latin typeface="Footlight MT Light" pitchFamily="18" charset="0"/>
              </a:rPr>
              <a:t>thrombophlebitis</a:t>
            </a:r>
            <a:r>
              <a:rPr lang="en-US" sz="2000" dirty="0" smtClean="0">
                <a:latin typeface="Footlight MT Light" pitchFamily="18" charset="0"/>
              </a:rPr>
              <a:t>  which leads to multiple septic emboli in the lung</a:t>
            </a:r>
          </a:p>
          <a:p>
            <a:r>
              <a:rPr lang="en-US" sz="2000" dirty="0" err="1" smtClean="0">
                <a:latin typeface="Footlight MT Light" pitchFamily="18" charset="0"/>
              </a:rPr>
              <a:t>Fusobacterium</a:t>
            </a:r>
            <a:r>
              <a:rPr lang="en-US" sz="2000" dirty="0" smtClean="0">
                <a:latin typeface="Footlight MT Light" pitchFamily="18" charset="0"/>
              </a:rPr>
              <a:t> </a:t>
            </a:r>
            <a:r>
              <a:rPr lang="en-US" sz="2000" dirty="0" err="1" smtClean="0">
                <a:latin typeface="Footlight MT Light" pitchFamily="18" charset="0"/>
              </a:rPr>
              <a:t>necrophorum</a:t>
            </a:r>
            <a:endParaRPr lang="en-US" sz="2000" dirty="0" smtClean="0">
              <a:latin typeface="Footlight MT Light" pitchFamily="18" charset="0"/>
            </a:endParaRPr>
          </a:p>
          <a:p>
            <a:r>
              <a:rPr lang="en-US" sz="2000" dirty="0" smtClean="0">
                <a:latin typeface="Footlight MT Light" pitchFamily="18" charset="0"/>
              </a:rPr>
              <a:t>Medical TTT same  as deep neck space infection</a:t>
            </a:r>
          </a:p>
          <a:p>
            <a:r>
              <a:rPr lang="en-US" sz="2000" dirty="0" err="1" smtClean="0">
                <a:latin typeface="Footlight MT Light" pitchFamily="18" charset="0"/>
              </a:rPr>
              <a:t>Venotomy</a:t>
            </a:r>
            <a:r>
              <a:rPr lang="en-US" sz="2000" dirty="0" smtClean="0">
                <a:latin typeface="Footlight MT Light" pitchFamily="18" charset="0"/>
              </a:rPr>
              <a:t> if not respond to  medical treatment </a:t>
            </a:r>
            <a:endParaRPr lang="en-US" sz="2000" dirty="0">
              <a:latin typeface="Footlight MT Light" pitchFamily="18" charset="0"/>
            </a:endParaRPr>
          </a:p>
        </p:txBody>
      </p:sp>
      <p:sp>
        <p:nvSpPr>
          <p:cNvPr id="4" name="Content Placeholder 3"/>
          <p:cNvSpPr>
            <a:spLocks noGrp="1"/>
          </p:cNvSpPr>
          <p:nvPr>
            <p:ph sz="quarter" idx="14"/>
          </p:nvPr>
        </p:nvSpPr>
        <p:spPr>
          <a:xfrm>
            <a:off x="4419600" y="2179637"/>
            <a:ext cx="4038600" cy="4525963"/>
          </a:xfrm>
        </p:spPr>
        <p:txBody>
          <a:bodyPr>
            <a:normAutofit/>
          </a:bodyPr>
          <a:lstStyle/>
          <a:p>
            <a:endParaRPr lang="en-US" dirty="0" smtClean="0">
              <a:latin typeface="Footlight MT Light" pitchFamily="18" charset="0"/>
            </a:endParaRPr>
          </a:p>
          <a:p>
            <a:endParaRPr lang="en-US" dirty="0">
              <a:latin typeface="Footlight MT Light" pitchFamily="18" charset="0"/>
            </a:endParaRPr>
          </a:p>
        </p:txBody>
      </p:sp>
      <p:pic>
        <p:nvPicPr>
          <p:cNvPr id="6" name="Picture 2" descr="f4-u1"/>
          <p:cNvPicPr>
            <a:picLocks noChangeAspect="1" noChangeArrowheads="1"/>
          </p:cNvPicPr>
          <p:nvPr/>
        </p:nvPicPr>
        <p:blipFill>
          <a:blip r:embed="rId2" cstate="print"/>
          <a:srcRect/>
          <a:stretch>
            <a:fillRect/>
          </a:stretch>
        </p:blipFill>
        <p:spPr bwMode="auto">
          <a:xfrm>
            <a:off x="4740431" y="2133600"/>
            <a:ext cx="3946369" cy="404632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9800"/>
            <a:ext cx="7408333" cy="3450696"/>
          </a:xfrm>
        </p:spPr>
        <p:txBody>
          <a:bodyPr>
            <a:noAutofit/>
          </a:bodyPr>
          <a:lstStyle/>
          <a:p>
            <a:r>
              <a:rPr lang="en-US" sz="3200" dirty="0" smtClean="0">
                <a:latin typeface="Footlight MT Light" pitchFamily="18" charset="0"/>
              </a:rPr>
              <a:t>To learn the epidemiology and various clinical presentation of  URT</a:t>
            </a:r>
          </a:p>
          <a:p>
            <a:r>
              <a:rPr lang="en-US" sz="3200" dirty="0" smtClean="0">
                <a:latin typeface="Footlight MT Light" pitchFamily="18" charset="0"/>
              </a:rPr>
              <a:t>To identify the common etiological agents causing these syndromes</a:t>
            </a:r>
          </a:p>
          <a:p>
            <a:r>
              <a:rPr lang="en-US" sz="3200" dirty="0" smtClean="0">
                <a:latin typeface="Footlight MT Light" pitchFamily="18" charset="0"/>
              </a:rPr>
              <a:t>To study the laboratory diagnosis of these syndromes</a:t>
            </a:r>
          </a:p>
          <a:p>
            <a:r>
              <a:rPr lang="en-US" sz="3200" dirty="0" smtClean="0">
                <a:latin typeface="Footlight MT Light" pitchFamily="18" charset="0"/>
              </a:rPr>
              <a:t>To determine the antibiotic of choice for treatment</a:t>
            </a:r>
            <a:endParaRPr lang="en-US" sz="3200" dirty="0">
              <a:latin typeface="Footlight MT Light" pitchFamily="18" charset="0"/>
            </a:endParaRPr>
          </a:p>
        </p:txBody>
      </p:sp>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Objectives</a:t>
            </a:r>
            <a:endParaRPr lang="en-US" b="1" dirty="0">
              <a:solidFill>
                <a:srgbClr val="002060"/>
              </a:solidFill>
              <a:latin typeface="Footlight MT Light"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133600"/>
            <a:ext cx="7408333" cy="3450696"/>
          </a:xfrm>
        </p:spPr>
        <p:txBody>
          <a:bodyPr>
            <a:normAutofit/>
          </a:bodyPr>
          <a:lstStyle/>
          <a:p>
            <a:r>
              <a:rPr lang="en-US" sz="4000" dirty="0" err="1" smtClean="0">
                <a:latin typeface="Footlight MT Light" pitchFamily="18" charset="0"/>
              </a:rPr>
              <a:t>Pharyngitis</a:t>
            </a:r>
            <a:endParaRPr lang="en-US" sz="4000" dirty="0" smtClean="0">
              <a:latin typeface="Footlight MT Light" pitchFamily="18" charset="0"/>
            </a:endParaRPr>
          </a:p>
          <a:p>
            <a:r>
              <a:rPr lang="en-US" sz="4000" dirty="0" err="1" smtClean="0">
                <a:latin typeface="Footlight MT Light" pitchFamily="18" charset="0"/>
              </a:rPr>
              <a:t>Otitis</a:t>
            </a:r>
            <a:r>
              <a:rPr lang="en-US" sz="4000" dirty="0" smtClean="0">
                <a:latin typeface="Footlight MT Light" pitchFamily="18" charset="0"/>
              </a:rPr>
              <a:t> Media </a:t>
            </a:r>
          </a:p>
          <a:p>
            <a:r>
              <a:rPr lang="en-US" sz="4000" dirty="0" smtClean="0">
                <a:latin typeface="Footlight MT Light" pitchFamily="18" charset="0"/>
              </a:rPr>
              <a:t>Sinusitis</a:t>
            </a:r>
          </a:p>
          <a:p>
            <a:r>
              <a:rPr lang="en-US" sz="4000" dirty="0" smtClean="0">
                <a:latin typeface="Footlight MT Light" pitchFamily="18" charset="0"/>
              </a:rPr>
              <a:t>Epiglottitis</a:t>
            </a:r>
          </a:p>
          <a:p>
            <a:endParaRPr lang="en-US" sz="4000" dirty="0">
              <a:latin typeface="Footlight MT Light" pitchFamily="18" charset="0"/>
            </a:endParaRPr>
          </a:p>
        </p:txBody>
      </p:sp>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Definition</a:t>
            </a:r>
            <a:endParaRPr lang="en-US" b="1" dirty="0">
              <a:solidFill>
                <a:srgbClr val="002060"/>
              </a:solidFill>
              <a:latin typeface="Footlight MT Light" pitchFamily="18" charset="0"/>
            </a:endParaRPr>
          </a:p>
        </p:txBody>
      </p:sp>
      <p:pic>
        <p:nvPicPr>
          <p:cNvPr id="4" name="Picture 5" descr="File:Illu conducting passages.jpg">
            <a:hlinkClick r:id="rId2"/>
          </p:cNvPr>
          <p:cNvPicPr>
            <a:picLocks noChangeAspect="1" noChangeArrowheads="1"/>
          </p:cNvPicPr>
          <p:nvPr/>
        </p:nvPicPr>
        <p:blipFill>
          <a:blip r:embed="rId3" cstate="print"/>
          <a:srcRect/>
          <a:stretch>
            <a:fillRect/>
          </a:stretch>
        </p:blipFill>
        <p:spPr bwMode="auto">
          <a:xfrm>
            <a:off x="4191000" y="1447800"/>
            <a:ext cx="4724399" cy="5230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2060"/>
                </a:solidFill>
                <a:latin typeface="Footlight MT Light" pitchFamily="18" charset="0"/>
              </a:rPr>
              <a:t>Pharyngitis</a:t>
            </a:r>
            <a:endParaRPr lang="en-US" b="1" dirty="0">
              <a:solidFill>
                <a:srgbClr val="002060"/>
              </a:solidFill>
              <a:latin typeface="Footlight MT Light" pitchFamily="18" charset="0"/>
            </a:endParaRPr>
          </a:p>
        </p:txBody>
      </p:sp>
      <p:sp>
        <p:nvSpPr>
          <p:cNvPr id="3" name="Content Placeholder 2"/>
          <p:cNvSpPr>
            <a:spLocks noGrp="1"/>
          </p:cNvSpPr>
          <p:nvPr>
            <p:ph sz="quarter" idx="13"/>
          </p:nvPr>
        </p:nvSpPr>
        <p:spPr>
          <a:xfrm>
            <a:off x="609600" y="1600200"/>
            <a:ext cx="3822192" cy="3447288"/>
          </a:xfrm>
        </p:spPr>
        <p:txBody>
          <a:bodyPr>
            <a:noAutofit/>
          </a:bodyPr>
          <a:lstStyle/>
          <a:p>
            <a:r>
              <a:rPr lang="en-US" sz="2800" dirty="0" smtClean="0">
                <a:latin typeface="Footlight MT Light" pitchFamily="18" charset="0"/>
              </a:rPr>
              <a:t>Late </a:t>
            </a:r>
            <a:r>
              <a:rPr lang="en-US" sz="2800" dirty="0">
                <a:latin typeface="Footlight MT Light" pitchFamily="18" charset="0"/>
              </a:rPr>
              <a:t>fall, winter, early </a:t>
            </a:r>
            <a:r>
              <a:rPr lang="en-US" sz="2800" dirty="0" smtClean="0">
                <a:latin typeface="Footlight MT Light" pitchFamily="18" charset="0"/>
              </a:rPr>
              <a:t>spring </a:t>
            </a:r>
            <a:endParaRPr lang="en-US" sz="2800" dirty="0">
              <a:latin typeface="Footlight MT Light" pitchFamily="18" charset="0"/>
            </a:endParaRPr>
          </a:p>
          <a:p>
            <a:r>
              <a:rPr lang="en-US" sz="2800" dirty="0" smtClean="0">
                <a:latin typeface="Footlight MT Light" pitchFamily="18" charset="0"/>
              </a:rPr>
              <a:t>5 </a:t>
            </a:r>
            <a:r>
              <a:rPr lang="en-US" sz="2800" dirty="0">
                <a:latin typeface="Footlight MT Light" pitchFamily="18" charset="0"/>
              </a:rPr>
              <a:t>to 15 </a:t>
            </a:r>
            <a:r>
              <a:rPr lang="en-US" sz="2800" dirty="0" smtClean="0">
                <a:latin typeface="Footlight MT Light" pitchFamily="18" charset="0"/>
              </a:rPr>
              <a:t>years </a:t>
            </a:r>
            <a:endParaRPr lang="en-US" sz="2800" dirty="0">
              <a:latin typeface="Footlight MT Light" pitchFamily="18" charset="0"/>
            </a:endParaRPr>
          </a:p>
          <a:p>
            <a:r>
              <a:rPr lang="en-US" sz="2800" dirty="0" err="1" smtClean="0">
                <a:latin typeface="Footlight MT Light" pitchFamily="18" charset="0"/>
              </a:rPr>
              <a:t>erythema</a:t>
            </a:r>
            <a:r>
              <a:rPr lang="en-US" sz="2800" dirty="0">
                <a:latin typeface="Footlight MT Light" pitchFamily="18" charset="0"/>
              </a:rPr>
              <a:t>, edema, and/or </a:t>
            </a:r>
            <a:r>
              <a:rPr lang="en-US" sz="2800" dirty="0" smtClean="0">
                <a:latin typeface="Footlight MT Light" pitchFamily="18" charset="0"/>
              </a:rPr>
              <a:t>exudates</a:t>
            </a:r>
            <a:endParaRPr lang="en-US" sz="2800" dirty="0">
              <a:latin typeface="Footlight MT Light" pitchFamily="18" charset="0"/>
            </a:endParaRPr>
          </a:p>
          <a:p>
            <a:r>
              <a:rPr lang="en-US" sz="2800" dirty="0">
                <a:latin typeface="Footlight MT Light" pitchFamily="18" charset="0"/>
              </a:rPr>
              <a:t>Tender, enlarged </a:t>
            </a:r>
            <a:r>
              <a:rPr lang="en-US" sz="2800" dirty="0" smtClean="0">
                <a:latin typeface="Footlight MT Light" pitchFamily="18" charset="0"/>
              </a:rPr>
              <a:t>&gt;1 cm lymph </a:t>
            </a:r>
            <a:r>
              <a:rPr lang="en-US" sz="2800" dirty="0">
                <a:latin typeface="Footlight MT Light" pitchFamily="18" charset="0"/>
              </a:rPr>
              <a:t>nodes </a:t>
            </a:r>
          </a:p>
          <a:p>
            <a:r>
              <a:rPr lang="en-US" sz="2800" dirty="0" smtClean="0">
                <a:latin typeface="Footlight MT Light" pitchFamily="18" charset="0"/>
              </a:rPr>
              <a:t>Fever 38.4 to 39.4º C </a:t>
            </a:r>
            <a:endParaRPr lang="en-US" sz="2800" dirty="0">
              <a:latin typeface="Footlight MT Light" pitchFamily="18" charset="0"/>
            </a:endParaRPr>
          </a:p>
          <a:p>
            <a:r>
              <a:rPr lang="en-US" sz="2800" dirty="0" smtClean="0">
                <a:latin typeface="Footlight MT Light" pitchFamily="18" charset="0"/>
              </a:rPr>
              <a:t>No </a:t>
            </a:r>
            <a:r>
              <a:rPr lang="en-US" sz="2800" dirty="0">
                <a:latin typeface="Footlight MT Light" pitchFamily="18" charset="0"/>
              </a:rPr>
              <a:t>signs and symptoms </a:t>
            </a:r>
            <a:r>
              <a:rPr lang="en-US" sz="2800" dirty="0" smtClean="0">
                <a:latin typeface="Footlight MT Light" pitchFamily="18" charset="0"/>
              </a:rPr>
              <a:t>of viral infections </a:t>
            </a:r>
            <a:endParaRPr lang="en-US" sz="2800" dirty="0">
              <a:latin typeface="Footlight MT Light" pitchFamily="18" charset="0"/>
            </a:endParaRPr>
          </a:p>
        </p:txBody>
      </p:sp>
      <p:pic>
        <p:nvPicPr>
          <p:cNvPr id="5" name="Picture 4" descr="Picture1"/>
          <p:cNvPicPr>
            <a:picLocks noChangeAspect="1" noChangeArrowheads="1"/>
          </p:cNvPicPr>
          <p:nvPr/>
        </p:nvPicPr>
        <p:blipFill>
          <a:blip r:embed="rId2" cstate="print"/>
          <a:stretch>
            <a:fillRect/>
          </a:stretch>
        </p:blipFill>
        <p:spPr>
          <a:xfrm>
            <a:off x="4694238" y="2286000"/>
            <a:ext cx="4064001" cy="30480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3634"/>
            <a:ext cx="8229600" cy="1252728"/>
          </a:xfrm>
        </p:spPr>
        <p:txBody>
          <a:bodyPr/>
          <a:lstStyle/>
          <a:p>
            <a:r>
              <a:rPr lang="en-US" b="1" dirty="0" err="1" smtClean="0">
                <a:solidFill>
                  <a:srgbClr val="002060"/>
                </a:solidFill>
                <a:latin typeface="Footlight MT Light" pitchFamily="18" charset="0"/>
              </a:rPr>
              <a:t>Pharyngitis</a:t>
            </a:r>
            <a:endParaRPr lang="en-US" b="1" dirty="0">
              <a:solidFill>
                <a:srgbClr val="002060"/>
              </a:solidFill>
              <a:latin typeface="Footlight MT Light" pitchFamily="18" charset="0"/>
            </a:endParaRPr>
          </a:p>
        </p:txBody>
      </p:sp>
      <p:sp>
        <p:nvSpPr>
          <p:cNvPr id="5" name="Content Placeholder 4"/>
          <p:cNvSpPr>
            <a:spLocks noGrp="1"/>
          </p:cNvSpPr>
          <p:nvPr>
            <p:ph sz="quarter" idx="13"/>
          </p:nvPr>
        </p:nvSpPr>
        <p:spPr>
          <a:xfrm>
            <a:off x="533400" y="1676400"/>
            <a:ext cx="3822192" cy="3447288"/>
          </a:xfrm>
        </p:spPr>
        <p:txBody>
          <a:bodyPr>
            <a:noAutofit/>
          </a:bodyPr>
          <a:lstStyle/>
          <a:p>
            <a:r>
              <a:rPr lang="en-US" dirty="0" smtClean="0">
                <a:latin typeface="Footlight MT Light" pitchFamily="18" charset="0"/>
              </a:rPr>
              <a:t>Etiology</a:t>
            </a:r>
          </a:p>
          <a:p>
            <a:r>
              <a:rPr lang="en-US" dirty="0" smtClean="0">
                <a:latin typeface="Footlight MT Light" pitchFamily="18" charset="0"/>
              </a:rPr>
              <a:t>Viral is the most common </a:t>
            </a:r>
            <a:r>
              <a:rPr lang="en-US" dirty="0" err="1" smtClean="0">
                <a:latin typeface="Footlight MT Light" pitchFamily="18" charset="0"/>
              </a:rPr>
              <a:t>i.e</a:t>
            </a:r>
            <a:r>
              <a:rPr lang="en-US" dirty="0" smtClean="0">
                <a:latin typeface="Footlight MT Light" pitchFamily="18" charset="0"/>
              </a:rPr>
              <a:t> </a:t>
            </a:r>
            <a:r>
              <a:rPr lang="en-US" dirty="0">
                <a:latin typeface="Footlight MT Light" pitchFamily="18" charset="0"/>
              </a:rPr>
              <a:t>Respiratory </a:t>
            </a:r>
            <a:r>
              <a:rPr lang="en-US" dirty="0" smtClean="0">
                <a:latin typeface="Footlight MT Light" pitchFamily="18" charset="0"/>
              </a:rPr>
              <a:t>viruses, </a:t>
            </a:r>
            <a:r>
              <a:rPr lang="en-US" dirty="0" err="1" smtClean="0">
                <a:latin typeface="Footlight MT Light" pitchFamily="18" charset="0"/>
              </a:rPr>
              <a:t>Enterovirus</a:t>
            </a:r>
            <a:r>
              <a:rPr lang="en-US" dirty="0" smtClean="0">
                <a:latin typeface="Footlight MT Light" pitchFamily="18" charset="0"/>
              </a:rPr>
              <a:t>, HSV, EBV, HIV, </a:t>
            </a:r>
          </a:p>
          <a:p>
            <a:r>
              <a:rPr lang="en-US" dirty="0" smtClean="0">
                <a:latin typeface="Footlight MT Light" pitchFamily="18" charset="0"/>
              </a:rPr>
              <a:t>Bacterial Group A streptococcus </a:t>
            </a:r>
          </a:p>
          <a:p>
            <a:r>
              <a:rPr lang="en-US" dirty="0" err="1" smtClean="0">
                <a:latin typeface="Footlight MT Light" pitchFamily="18" charset="0"/>
              </a:rPr>
              <a:t>Neisseria</a:t>
            </a:r>
            <a:r>
              <a:rPr lang="en-US" dirty="0" smtClean="0">
                <a:latin typeface="Footlight MT Light" pitchFamily="18" charset="0"/>
              </a:rPr>
              <a:t> </a:t>
            </a:r>
            <a:r>
              <a:rPr lang="en-US" dirty="0" err="1" smtClean="0">
                <a:latin typeface="Footlight MT Light" pitchFamily="18" charset="0"/>
              </a:rPr>
              <a:t>gonorrhoeae</a:t>
            </a:r>
            <a:endParaRPr lang="en-US" dirty="0" smtClean="0">
              <a:latin typeface="Footlight MT Light" pitchFamily="18" charset="0"/>
            </a:endParaRPr>
          </a:p>
          <a:p>
            <a:r>
              <a:rPr lang="en-US" dirty="0" smtClean="0">
                <a:latin typeface="Footlight MT Light" pitchFamily="18" charset="0"/>
              </a:rPr>
              <a:t>Anaerobic bacteria </a:t>
            </a:r>
            <a:r>
              <a:rPr lang="en-US" dirty="0" err="1" smtClean="0">
                <a:latin typeface="Footlight MT Light" pitchFamily="18" charset="0"/>
              </a:rPr>
              <a:t>i.e</a:t>
            </a:r>
            <a:r>
              <a:rPr lang="en-US" dirty="0" smtClean="0">
                <a:latin typeface="Footlight MT Light" pitchFamily="18" charset="0"/>
              </a:rPr>
              <a:t> </a:t>
            </a:r>
            <a:r>
              <a:rPr lang="en-US" dirty="0" err="1" smtClean="0">
                <a:latin typeface="Footlight MT Light" pitchFamily="18" charset="0"/>
              </a:rPr>
              <a:t>Lemierre's</a:t>
            </a:r>
            <a:r>
              <a:rPr lang="en-US" dirty="0" smtClean="0">
                <a:latin typeface="Footlight MT Light" pitchFamily="18" charset="0"/>
              </a:rPr>
              <a:t> syndrome</a:t>
            </a:r>
          </a:p>
          <a:p>
            <a:r>
              <a:rPr lang="en-US" dirty="0" err="1" smtClean="0">
                <a:latin typeface="Footlight MT Light" pitchFamily="18" charset="0"/>
              </a:rPr>
              <a:t>Corynebacterium</a:t>
            </a:r>
            <a:r>
              <a:rPr lang="en-US" dirty="0" smtClean="0">
                <a:latin typeface="Footlight MT Light" pitchFamily="18" charset="0"/>
              </a:rPr>
              <a:t> </a:t>
            </a:r>
            <a:r>
              <a:rPr lang="en-US" dirty="0" err="1" smtClean="0">
                <a:latin typeface="Footlight MT Light" pitchFamily="18" charset="0"/>
              </a:rPr>
              <a:t>diphtheriae</a:t>
            </a:r>
            <a:endParaRPr lang="en-US" dirty="0" smtClean="0">
              <a:latin typeface="Footlight MT Light" pitchFamily="18" charset="0"/>
            </a:endParaRPr>
          </a:p>
        </p:txBody>
      </p:sp>
      <p:pic>
        <p:nvPicPr>
          <p:cNvPr id="7" name="Picture 7" descr="http://biology.clc.uc.edu/fankhauser/Labs/Microbiology/Strep_Detection/Throat_swab_P7251230.jpg"/>
          <p:cNvPicPr>
            <a:picLocks noChangeAspect="1" noChangeArrowheads="1"/>
          </p:cNvPicPr>
          <p:nvPr/>
        </p:nvPicPr>
        <p:blipFill>
          <a:blip r:embed="rId2" cstate="print"/>
          <a:srcRect/>
          <a:stretch>
            <a:fillRect/>
          </a:stretch>
        </p:blipFill>
        <p:spPr bwMode="auto">
          <a:xfrm>
            <a:off x="6426200" y="1219200"/>
            <a:ext cx="2336800" cy="1752600"/>
          </a:xfrm>
          <a:prstGeom prst="rect">
            <a:avLst/>
          </a:prstGeom>
          <a:noFill/>
          <a:ln w="9525">
            <a:noFill/>
            <a:miter lim="800000"/>
            <a:headEnd/>
            <a:tailEnd/>
          </a:ln>
        </p:spPr>
      </p:pic>
      <p:pic>
        <p:nvPicPr>
          <p:cNvPr id="9" name="Picture 9" descr="http://graphics8.nytimes.com/images/2007/08/01/health/adam/9950.jpg"/>
          <p:cNvPicPr>
            <a:picLocks noChangeAspect="1" noChangeArrowheads="1"/>
          </p:cNvPicPr>
          <p:nvPr/>
        </p:nvPicPr>
        <p:blipFill>
          <a:blip r:embed="rId3" cstate="print"/>
          <a:srcRect/>
          <a:stretch>
            <a:fillRect/>
          </a:stretch>
        </p:blipFill>
        <p:spPr bwMode="auto">
          <a:xfrm>
            <a:off x="6686550" y="2971800"/>
            <a:ext cx="2000250" cy="1600200"/>
          </a:xfrm>
          <a:prstGeom prst="rect">
            <a:avLst/>
          </a:prstGeom>
          <a:noFill/>
          <a:ln w="9525">
            <a:noFill/>
            <a:miter lim="800000"/>
            <a:headEnd/>
            <a:tailEnd/>
          </a:ln>
        </p:spPr>
      </p:pic>
      <p:pic>
        <p:nvPicPr>
          <p:cNvPr id="10" name="Picture 11" descr="specimen2 (25K)"/>
          <p:cNvPicPr>
            <a:picLocks noChangeAspect="1" noChangeArrowheads="1"/>
          </p:cNvPicPr>
          <p:nvPr/>
        </p:nvPicPr>
        <p:blipFill>
          <a:blip r:embed="rId4" cstate="print"/>
          <a:srcRect/>
          <a:stretch>
            <a:fillRect/>
          </a:stretch>
        </p:blipFill>
        <p:spPr bwMode="auto">
          <a:xfrm>
            <a:off x="4572000" y="1371600"/>
            <a:ext cx="1914525" cy="1590675"/>
          </a:xfrm>
          <a:prstGeom prst="rect">
            <a:avLst/>
          </a:prstGeom>
          <a:noFill/>
          <a:ln w="9525">
            <a:noFill/>
            <a:miter lim="800000"/>
            <a:headEnd/>
            <a:tailEnd/>
          </a:ln>
        </p:spPr>
      </p:pic>
      <p:pic>
        <p:nvPicPr>
          <p:cNvPr id="11" name="Picture 7" descr="http://tbn3.google.com/images?q=tbn:THmbEDdU4EkBdM:http://www.bd.com/ds/images/products/img_universalviraltransport_100px.jpg">
            <a:hlinkClick r:id="rId5"/>
          </p:cNvPr>
          <p:cNvPicPr>
            <a:picLocks noChangeAspect="1" noChangeArrowheads="1"/>
          </p:cNvPicPr>
          <p:nvPr/>
        </p:nvPicPr>
        <p:blipFill>
          <a:blip r:embed="rId6" cstate="print"/>
          <a:srcRect/>
          <a:stretch>
            <a:fillRect/>
          </a:stretch>
        </p:blipFill>
        <p:spPr bwMode="auto">
          <a:xfrm>
            <a:off x="4495800" y="2962274"/>
            <a:ext cx="1676400" cy="1609725"/>
          </a:xfrm>
          <a:prstGeom prst="rect">
            <a:avLst/>
          </a:prstGeom>
          <a:noFill/>
          <a:ln w="9525">
            <a:noFill/>
            <a:miter lim="800000"/>
            <a:headEnd/>
            <a:tailEnd/>
          </a:ln>
        </p:spPr>
      </p:pic>
      <p:pic>
        <p:nvPicPr>
          <p:cNvPr id="12" name="Picture 5" descr="http://www.calgarylabservices.com/files/LabTests/MicrobiologyContainers/PlainSwab.gif"/>
          <p:cNvPicPr>
            <a:picLocks noChangeAspect="1" noChangeArrowheads="1"/>
          </p:cNvPicPr>
          <p:nvPr/>
        </p:nvPicPr>
        <p:blipFill>
          <a:blip r:embed="rId7" cstate="print"/>
          <a:srcRect/>
          <a:stretch>
            <a:fillRect/>
          </a:stretch>
        </p:blipFill>
        <p:spPr bwMode="auto">
          <a:xfrm>
            <a:off x="6705600" y="4648200"/>
            <a:ext cx="2209800" cy="1325880"/>
          </a:xfrm>
          <a:prstGeom prst="rect">
            <a:avLst/>
          </a:prstGeom>
          <a:noFill/>
          <a:ln w="9525">
            <a:noFill/>
            <a:miter lim="800000"/>
            <a:headEnd/>
            <a:tailEnd/>
          </a:ln>
        </p:spPr>
      </p:pic>
      <p:pic>
        <p:nvPicPr>
          <p:cNvPr id="13" name="Picture 9" descr="http://www.calgarylabservices.com/files/LabTests/MicrobiologyContainers/CharcoalSwab.gif"/>
          <p:cNvPicPr>
            <a:picLocks noChangeAspect="1" noChangeArrowheads="1"/>
          </p:cNvPicPr>
          <p:nvPr/>
        </p:nvPicPr>
        <p:blipFill>
          <a:blip r:embed="rId8" cstate="print"/>
          <a:srcRect/>
          <a:stretch>
            <a:fillRect/>
          </a:stretch>
        </p:blipFill>
        <p:spPr bwMode="auto">
          <a:xfrm>
            <a:off x="4495800" y="4648201"/>
            <a:ext cx="2190750" cy="1325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err="1" smtClean="0">
                <a:solidFill>
                  <a:srgbClr val="002060"/>
                </a:solidFill>
                <a:latin typeface="Footlight MT Light" pitchFamily="18" charset="0"/>
              </a:rPr>
              <a:t>Corynebacterium</a:t>
            </a:r>
            <a:r>
              <a:rPr lang="en-US" b="1" dirty="0" smtClean="0">
                <a:solidFill>
                  <a:srgbClr val="002060"/>
                </a:solidFill>
                <a:latin typeface="Footlight MT Light" pitchFamily="18" charset="0"/>
              </a:rPr>
              <a:t> </a:t>
            </a:r>
            <a:r>
              <a:rPr lang="en-US" b="1" dirty="0" err="1" smtClean="0">
                <a:solidFill>
                  <a:srgbClr val="002060"/>
                </a:solidFill>
                <a:latin typeface="Footlight MT Light" pitchFamily="18" charset="0"/>
              </a:rPr>
              <a:t>diphtheriae</a:t>
            </a:r>
            <a:endParaRPr lang="en-US" b="1" dirty="0">
              <a:solidFill>
                <a:srgbClr val="002060"/>
              </a:solidFill>
              <a:latin typeface="Footlight MT Light" pitchFamily="18" charset="0"/>
            </a:endParaRPr>
          </a:p>
        </p:txBody>
      </p:sp>
      <p:sp>
        <p:nvSpPr>
          <p:cNvPr id="5" name="Content Placeholder 4"/>
          <p:cNvSpPr>
            <a:spLocks noGrp="1"/>
          </p:cNvSpPr>
          <p:nvPr>
            <p:ph sz="quarter" idx="13"/>
          </p:nvPr>
        </p:nvSpPr>
        <p:spPr>
          <a:xfrm>
            <a:off x="685800" y="1848612"/>
            <a:ext cx="3822192" cy="3447288"/>
          </a:xfrm>
        </p:spPr>
        <p:txBody>
          <a:bodyPr>
            <a:noAutofit/>
          </a:bodyPr>
          <a:lstStyle/>
          <a:p>
            <a:r>
              <a:rPr lang="en-US" dirty="0" smtClean="0">
                <a:latin typeface="Footlight MT Light" pitchFamily="18" charset="0"/>
                <a:cs typeface="Times New Roman" pitchFamily="18" charset="0"/>
              </a:rPr>
              <a:t>One of the most common causes of death in unvaccinated children 1-5yrs.</a:t>
            </a:r>
          </a:p>
          <a:p>
            <a:r>
              <a:rPr lang="en-US" dirty="0" smtClean="0">
                <a:latin typeface="Footlight MT Light" pitchFamily="18" charset="0"/>
              </a:rPr>
              <a:t>Toxin mediated disease</a:t>
            </a:r>
          </a:p>
          <a:p>
            <a:r>
              <a:rPr lang="en-US" dirty="0" smtClean="0">
                <a:latin typeface="Footlight MT Light" pitchFamily="18" charset="0"/>
              </a:rPr>
              <a:t>Rapid progression tightly adhering gray membrane in the throat</a:t>
            </a:r>
          </a:p>
          <a:p>
            <a:r>
              <a:rPr lang="en-US" dirty="0" err="1" smtClean="0">
                <a:latin typeface="Footlight MT Light" pitchFamily="18" charset="0"/>
              </a:rPr>
              <a:t>Tinsdale</a:t>
            </a:r>
            <a:r>
              <a:rPr lang="en-US" dirty="0" smtClean="0">
                <a:latin typeface="Footlight MT Light" pitchFamily="18" charset="0"/>
              </a:rPr>
              <a:t> media</a:t>
            </a:r>
          </a:p>
          <a:p>
            <a:r>
              <a:rPr lang="en-US" dirty="0" smtClean="0">
                <a:latin typeface="Footlight MT Light" pitchFamily="18" charset="0"/>
              </a:rPr>
              <a:t>ELIK’s Test for </a:t>
            </a:r>
            <a:r>
              <a:rPr lang="en-US" dirty="0" err="1" smtClean="0">
                <a:latin typeface="Footlight MT Light" pitchFamily="18" charset="0"/>
              </a:rPr>
              <a:t>confimation</a:t>
            </a:r>
            <a:endParaRPr lang="en-US" dirty="0" smtClean="0">
              <a:latin typeface="Footlight MT Light" pitchFamily="18" charset="0"/>
            </a:endParaRPr>
          </a:p>
          <a:p>
            <a:r>
              <a:rPr lang="en-US" dirty="0" smtClean="0">
                <a:latin typeface="Footlight MT Light" pitchFamily="18" charset="0"/>
              </a:rPr>
              <a:t>Penicillin or erythromycin</a:t>
            </a:r>
          </a:p>
          <a:p>
            <a:endParaRPr lang="en-US" dirty="0">
              <a:latin typeface="Footlight MT Light" pitchFamily="18" charset="0"/>
            </a:endParaRPr>
          </a:p>
        </p:txBody>
      </p:sp>
      <p:sp>
        <p:nvSpPr>
          <p:cNvPr id="6" name="Content Placeholder 5"/>
          <p:cNvSpPr>
            <a:spLocks noGrp="1"/>
          </p:cNvSpPr>
          <p:nvPr>
            <p:ph sz="quarter" idx="14"/>
          </p:nvPr>
        </p:nvSpPr>
        <p:spPr/>
        <p:txBody>
          <a:bodyPr>
            <a:normAutofit/>
          </a:bodyPr>
          <a:lstStyle/>
          <a:p>
            <a:endParaRPr lang="en-US">
              <a:latin typeface="Footlight MT Light" pitchFamily="18" charset="0"/>
            </a:endParaRPr>
          </a:p>
        </p:txBody>
      </p:sp>
      <p:pic>
        <p:nvPicPr>
          <p:cNvPr id="7" name="Picture 4" descr="202FF5"/>
          <p:cNvPicPr>
            <a:picLocks noChangeAspect="1" noChangeArrowheads="1"/>
          </p:cNvPicPr>
          <p:nvPr/>
        </p:nvPicPr>
        <p:blipFill>
          <a:blip r:embed="rId2" cstate="print"/>
          <a:srcRect/>
          <a:stretch>
            <a:fillRect/>
          </a:stretch>
        </p:blipFill>
        <p:spPr bwMode="auto">
          <a:xfrm>
            <a:off x="4876800" y="1600200"/>
            <a:ext cx="3655171" cy="27305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a:xfrm>
            <a:off x="7339263" y="4114800"/>
            <a:ext cx="1804737" cy="1143000"/>
          </a:xfrm>
          <a:prstGeom prst="rect">
            <a:avLst/>
          </a:prstGeom>
        </p:spPr>
      </p:pic>
      <p:pic>
        <p:nvPicPr>
          <p:cNvPr id="9" name="Picture 4" descr="Picture11"/>
          <p:cNvPicPr>
            <a:picLocks noChangeAspect="1" noChangeArrowheads="1"/>
          </p:cNvPicPr>
          <p:nvPr/>
        </p:nvPicPr>
        <p:blipFill>
          <a:blip r:embed="rId4" cstate="print"/>
          <a:srcRect/>
          <a:stretch>
            <a:fillRect/>
          </a:stretch>
        </p:blipFill>
        <p:spPr>
          <a:xfrm>
            <a:off x="4724400" y="4114799"/>
            <a:ext cx="2667000" cy="271732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smtClean="0">
                <a:solidFill>
                  <a:srgbClr val="002060"/>
                </a:solidFill>
                <a:latin typeface="Footlight MT Light" pitchFamily="18" charset="0"/>
              </a:rPr>
              <a:t>Epiglottitis</a:t>
            </a:r>
            <a:endParaRPr lang="en-US" b="1" dirty="0">
              <a:solidFill>
                <a:srgbClr val="002060"/>
              </a:solidFill>
              <a:latin typeface="Footlight MT Light" pitchFamily="18" charset="0"/>
            </a:endParaRPr>
          </a:p>
        </p:txBody>
      </p:sp>
      <p:sp>
        <p:nvSpPr>
          <p:cNvPr id="5" name="Content Placeholder 4"/>
          <p:cNvSpPr>
            <a:spLocks noGrp="1"/>
          </p:cNvSpPr>
          <p:nvPr>
            <p:ph sz="quarter" idx="13"/>
          </p:nvPr>
        </p:nvSpPr>
        <p:spPr>
          <a:xfrm>
            <a:off x="609600" y="1676400"/>
            <a:ext cx="3822192" cy="3447288"/>
          </a:xfrm>
        </p:spPr>
        <p:txBody>
          <a:bodyPr>
            <a:noAutofit/>
          </a:bodyPr>
          <a:lstStyle/>
          <a:p>
            <a:r>
              <a:rPr lang="en-US" sz="2800" dirty="0" smtClean="0">
                <a:latin typeface="Footlight MT Light" pitchFamily="18" charset="0"/>
              </a:rPr>
              <a:t>Usually young unimmunized children presented with dysphasia, drooling, and distress </a:t>
            </a:r>
          </a:p>
          <a:p>
            <a:r>
              <a:rPr lang="en-US" sz="2800" i="1" dirty="0" err="1" smtClean="0">
                <a:latin typeface="Footlight MT Light" pitchFamily="18" charset="0"/>
              </a:rPr>
              <a:t>H.influenzae</a:t>
            </a:r>
            <a:r>
              <a:rPr lang="en-US" sz="2800" dirty="0" smtClean="0">
                <a:latin typeface="Footlight MT Light" pitchFamily="18" charset="0"/>
              </a:rPr>
              <a:t> Type b</a:t>
            </a:r>
          </a:p>
          <a:p>
            <a:r>
              <a:rPr lang="en-US" sz="2800" dirty="0" err="1" smtClean="0">
                <a:latin typeface="Footlight MT Light" pitchFamily="18" charset="0"/>
              </a:rPr>
              <a:t>S.pneumonae</a:t>
            </a:r>
            <a:endParaRPr lang="en-US" sz="2800" dirty="0" smtClean="0">
              <a:latin typeface="Footlight MT Light" pitchFamily="18" charset="0"/>
            </a:endParaRPr>
          </a:p>
          <a:p>
            <a:r>
              <a:rPr lang="en-US" sz="2800" dirty="0" err="1" smtClean="0">
                <a:latin typeface="Footlight MT Light" pitchFamily="18" charset="0"/>
              </a:rPr>
              <a:t>S.aureus</a:t>
            </a:r>
            <a:r>
              <a:rPr lang="en-US" sz="2800" dirty="0" smtClean="0">
                <a:latin typeface="Footlight MT Light" pitchFamily="18" charset="0"/>
              </a:rPr>
              <a:t> or Beta hemolytic </a:t>
            </a:r>
            <a:r>
              <a:rPr lang="en-US" sz="2800" dirty="0" err="1" smtClean="0">
                <a:latin typeface="Footlight MT Light" pitchFamily="18" charset="0"/>
              </a:rPr>
              <a:t>streptoccus</a:t>
            </a:r>
            <a:endParaRPr lang="en-US" sz="2800" dirty="0" smtClean="0">
              <a:latin typeface="Footlight MT Light" pitchFamily="18" charset="0"/>
            </a:endParaRPr>
          </a:p>
          <a:p>
            <a:r>
              <a:rPr lang="en-US" sz="2800" dirty="0" smtClean="0">
                <a:latin typeface="Footlight MT Light" pitchFamily="18" charset="0"/>
              </a:rPr>
              <a:t>Viral or </a:t>
            </a:r>
            <a:r>
              <a:rPr lang="en-US" sz="2800" dirty="0" err="1" smtClean="0">
                <a:latin typeface="Footlight MT Light" pitchFamily="18" charset="0"/>
              </a:rPr>
              <a:t>candida</a:t>
            </a:r>
            <a:endParaRPr lang="en-US" sz="2800" dirty="0" smtClean="0">
              <a:latin typeface="Footlight MT Light" pitchFamily="18" charset="0"/>
            </a:endParaRPr>
          </a:p>
          <a:p>
            <a:r>
              <a:rPr lang="en-US" sz="2800" dirty="0" err="1" smtClean="0">
                <a:latin typeface="Footlight MT Light" pitchFamily="18" charset="0"/>
              </a:rPr>
              <a:t>Ceftriaxone</a:t>
            </a:r>
            <a:endParaRPr lang="en-US" sz="2800" dirty="0" smtClean="0">
              <a:latin typeface="Footlight MT Light" pitchFamily="18" charset="0"/>
            </a:endParaRPr>
          </a:p>
          <a:p>
            <a:endParaRPr lang="en-US" sz="2800" dirty="0" smtClean="0">
              <a:latin typeface="Footlight MT Light" pitchFamily="18" charset="0"/>
            </a:endParaRPr>
          </a:p>
          <a:p>
            <a:endParaRPr lang="en-US" sz="2800" dirty="0" smtClean="0">
              <a:latin typeface="Footlight MT Light" pitchFamily="18" charset="0"/>
            </a:endParaRPr>
          </a:p>
          <a:p>
            <a:endParaRPr lang="en-US" sz="2800" dirty="0">
              <a:latin typeface="Footlight MT Light" pitchFamily="18" charset="0"/>
            </a:endParaRPr>
          </a:p>
        </p:txBody>
      </p:sp>
      <p:pic>
        <p:nvPicPr>
          <p:cNvPr id="7" name="Picture 3" descr="Picture9"/>
          <p:cNvPicPr>
            <a:picLocks noChangeAspect="1" noChangeArrowheads="1"/>
          </p:cNvPicPr>
          <p:nvPr/>
        </p:nvPicPr>
        <p:blipFill>
          <a:blip r:embed="rId2" cstate="print"/>
          <a:stretch>
            <a:fillRect/>
          </a:stretch>
        </p:blipFill>
        <p:spPr>
          <a:xfrm>
            <a:off x="4800600" y="1524000"/>
            <a:ext cx="3454400" cy="2590800"/>
          </a:xfrm>
          <a:prstGeom prst="rect">
            <a:avLst/>
          </a:prstGeom>
          <a:noFill/>
          <a:ln>
            <a:solidFill>
              <a:schemeClr val="tx1"/>
            </a:solidFill>
          </a:ln>
        </p:spPr>
      </p:pic>
      <p:pic>
        <p:nvPicPr>
          <p:cNvPr id="8" name="Picture 2" descr="Picture11"/>
          <p:cNvPicPr>
            <a:picLocks noChangeAspect="1" noChangeArrowheads="1"/>
          </p:cNvPicPr>
          <p:nvPr/>
        </p:nvPicPr>
        <p:blipFill>
          <a:blip r:embed="rId3" cstate="print"/>
          <a:srcRect/>
          <a:stretch>
            <a:fillRect/>
          </a:stretch>
        </p:blipFill>
        <p:spPr>
          <a:xfrm>
            <a:off x="5173662" y="4191000"/>
            <a:ext cx="3048000" cy="2276104"/>
          </a:xfrm>
          <a:prstGeom prst="rect">
            <a:avLst/>
          </a:prstGeo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err="1" smtClean="0">
                <a:solidFill>
                  <a:srgbClr val="002060"/>
                </a:solidFill>
                <a:latin typeface="Footlight MT Light" pitchFamily="18" charset="0"/>
                <a:cs typeface="Times New Roman" pitchFamily="18" charset="0"/>
              </a:rPr>
              <a:t>Pertussis</a:t>
            </a:r>
            <a:r>
              <a:rPr lang="en-CA" b="1" i="1" dirty="0" smtClean="0">
                <a:solidFill>
                  <a:srgbClr val="002060"/>
                </a:solidFill>
                <a:latin typeface="Footlight MT Light" pitchFamily="18" charset="0"/>
                <a:cs typeface="Times New Roman" pitchFamily="18" charset="0"/>
              </a:rPr>
              <a:t> </a:t>
            </a:r>
            <a:r>
              <a:rPr lang="en-CA" b="1" dirty="0" smtClean="0">
                <a:solidFill>
                  <a:srgbClr val="002060"/>
                </a:solidFill>
                <a:latin typeface="Footlight MT Light" pitchFamily="18" charset="0"/>
                <a:cs typeface="Times New Roman" pitchFamily="18" charset="0"/>
              </a:rPr>
              <a:t>(whooping cough)</a:t>
            </a:r>
            <a:endParaRPr lang="en-US" b="1" dirty="0">
              <a:solidFill>
                <a:srgbClr val="002060"/>
              </a:solidFill>
              <a:latin typeface="Footlight MT Light" pitchFamily="18" charset="0"/>
            </a:endParaRPr>
          </a:p>
        </p:txBody>
      </p:sp>
      <p:sp>
        <p:nvSpPr>
          <p:cNvPr id="3" name="Content Placeholder 2"/>
          <p:cNvSpPr>
            <a:spLocks noGrp="1"/>
          </p:cNvSpPr>
          <p:nvPr>
            <p:ph sz="quarter" idx="13"/>
          </p:nvPr>
        </p:nvSpPr>
        <p:spPr>
          <a:xfrm>
            <a:off x="228600" y="2209799"/>
            <a:ext cx="4953000" cy="4379539"/>
          </a:xfrm>
        </p:spPr>
        <p:txBody>
          <a:bodyPr>
            <a:noAutofit/>
          </a:bodyPr>
          <a:lstStyle/>
          <a:p>
            <a:r>
              <a:rPr lang="en-US" sz="1600" i="1" dirty="0" err="1" smtClean="0">
                <a:latin typeface="Footlight MT Light" pitchFamily="18" charset="0"/>
                <a:cs typeface="Times New Roman" pitchFamily="18" charset="0"/>
              </a:rPr>
              <a:t>Bordetell</a:t>
            </a:r>
            <a:r>
              <a:rPr lang="en-US" sz="1600" dirty="0" err="1" smtClean="0">
                <a:latin typeface="Footlight MT Light" pitchFamily="18" charset="0"/>
                <a:cs typeface="Times New Roman" pitchFamily="18" charset="0"/>
              </a:rPr>
              <a:t>a</a:t>
            </a:r>
            <a:r>
              <a:rPr lang="en-US" sz="1600" i="1" dirty="0" smtClean="0">
                <a:latin typeface="Footlight MT Light" pitchFamily="18" charset="0"/>
                <a:cs typeface="Times New Roman" pitchFamily="18" charset="0"/>
              </a:rPr>
              <a:t> </a:t>
            </a:r>
            <a:r>
              <a:rPr lang="en-US" sz="1600" i="1" dirty="0" err="1" smtClean="0">
                <a:latin typeface="Footlight MT Light" pitchFamily="18" charset="0"/>
                <a:cs typeface="Times New Roman" pitchFamily="18" charset="0"/>
              </a:rPr>
              <a:t>pertussis</a:t>
            </a:r>
            <a:r>
              <a:rPr lang="en-US" sz="1600" i="1" dirty="0" smtClean="0">
                <a:latin typeface="Footlight MT Light" pitchFamily="18" charset="0"/>
                <a:cs typeface="Times New Roman" pitchFamily="18" charset="0"/>
              </a:rPr>
              <a:t> (GNB)</a:t>
            </a:r>
          </a:p>
          <a:p>
            <a:pPr lvl="1"/>
            <a:r>
              <a:rPr lang="en-CA" sz="1600" dirty="0" err="1" smtClean="0">
                <a:latin typeface="Footlight MT Light" pitchFamily="18" charset="0"/>
                <a:cs typeface="Times New Roman" pitchFamily="18" charset="0"/>
              </a:rPr>
              <a:t>Pertussis</a:t>
            </a:r>
            <a:r>
              <a:rPr lang="en-CA" sz="1600" dirty="0" smtClean="0">
                <a:latin typeface="Footlight MT Light" pitchFamily="18" charset="0"/>
                <a:cs typeface="Times New Roman" pitchFamily="18" charset="0"/>
              </a:rPr>
              <a:t> toxin (PT )*</a:t>
            </a:r>
          </a:p>
          <a:p>
            <a:pPr lvl="1"/>
            <a:r>
              <a:rPr lang="en-CA" sz="1600" dirty="0" smtClean="0">
                <a:latin typeface="Footlight MT Light" pitchFamily="18" charset="0"/>
                <a:cs typeface="Times New Roman" pitchFamily="18" charset="0"/>
              </a:rPr>
              <a:t>Filamentous </a:t>
            </a:r>
            <a:r>
              <a:rPr lang="en-CA" sz="1600" dirty="0" err="1" smtClean="0">
                <a:latin typeface="Footlight MT Light" pitchFamily="18" charset="0"/>
                <a:cs typeface="Times New Roman" pitchFamily="18" charset="0"/>
              </a:rPr>
              <a:t>hemagglutinin</a:t>
            </a:r>
            <a:r>
              <a:rPr lang="en-CA" sz="1600" dirty="0" smtClean="0">
                <a:latin typeface="Footlight MT Light" pitchFamily="18" charset="0"/>
                <a:cs typeface="Times New Roman" pitchFamily="18" charset="0"/>
              </a:rPr>
              <a:t> (FHA</a:t>
            </a:r>
          </a:p>
          <a:p>
            <a:pPr lvl="1"/>
            <a:r>
              <a:rPr lang="en-CA" sz="1600" dirty="0" err="1" smtClean="0">
                <a:latin typeface="Footlight MT Light" pitchFamily="18" charset="0"/>
                <a:cs typeface="Times New Roman" pitchFamily="18" charset="0"/>
              </a:rPr>
              <a:t>Pertactin</a:t>
            </a:r>
            <a:r>
              <a:rPr lang="en-CA" sz="1600" dirty="0" smtClean="0">
                <a:latin typeface="Footlight MT Light" pitchFamily="18" charset="0"/>
                <a:cs typeface="Times New Roman" pitchFamily="18" charset="0"/>
              </a:rPr>
              <a:t> (PRN)</a:t>
            </a:r>
            <a:endParaRPr lang="en-US" sz="1600" dirty="0" smtClean="0">
              <a:latin typeface="Footlight MT Light" pitchFamily="18" charset="0"/>
              <a:cs typeface="Times New Roman" pitchFamily="18" charset="0"/>
            </a:endParaRPr>
          </a:p>
          <a:p>
            <a:pPr marL="342900" lvl="2" indent="-342900"/>
            <a:r>
              <a:rPr lang="en-CA" sz="1600" dirty="0" smtClean="0">
                <a:latin typeface="Footlight MT Light" pitchFamily="18" charset="0"/>
                <a:cs typeface="Times New Roman" pitchFamily="18" charset="0"/>
              </a:rPr>
              <a:t>Incubation period 1 to 3 wks</a:t>
            </a:r>
            <a:r>
              <a:rPr lang="en-US" sz="1600" dirty="0" smtClean="0">
                <a:latin typeface="Footlight MT Light" pitchFamily="18" charset="0"/>
                <a:cs typeface="Times New Roman" pitchFamily="18" charset="0"/>
              </a:rPr>
              <a:t> </a:t>
            </a:r>
          </a:p>
          <a:p>
            <a:pPr lvl="1"/>
            <a:r>
              <a:rPr lang="en-US" sz="1600" dirty="0" smtClean="0">
                <a:latin typeface="Footlight MT Light" pitchFamily="18" charset="0"/>
                <a:cs typeface="Times New Roman" pitchFamily="18" charset="0"/>
              </a:rPr>
              <a:t>Catarrhal Stage 1-2 weeks</a:t>
            </a:r>
          </a:p>
          <a:p>
            <a:pPr lvl="1"/>
            <a:r>
              <a:rPr lang="en-US" sz="1600" dirty="0" smtClean="0">
                <a:latin typeface="Footlight MT Light" pitchFamily="18" charset="0"/>
                <a:cs typeface="Times New Roman" pitchFamily="18" charset="0"/>
              </a:rPr>
              <a:t>Paroxysmal Stage 1-6 weeks</a:t>
            </a:r>
          </a:p>
          <a:p>
            <a:pPr lvl="1"/>
            <a:r>
              <a:rPr lang="en-US" sz="1600" dirty="0" smtClean="0">
                <a:latin typeface="Footlight MT Light" pitchFamily="18" charset="0"/>
                <a:cs typeface="Times New Roman" pitchFamily="18" charset="0"/>
              </a:rPr>
              <a:t>Convalescent Stage 3-6 weeks</a:t>
            </a:r>
            <a:r>
              <a:rPr lang="en-CA" sz="1600" dirty="0" smtClean="0">
                <a:latin typeface="Footlight MT Light" pitchFamily="18" charset="0"/>
                <a:cs typeface="Times New Roman" pitchFamily="18" charset="0"/>
              </a:rPr>
              <a:t> </a:t>
            </a:r>
          </a:p>
          <a:p>
            <a:r>
              <a:rPr lang="en-CA" sz="1600" dirty="0" err="1" smtClean="0">
                <a:latin typeface="Footlight MT Light" pitchFamily="18" charset="0"/>
                <a:cs typeface="Times New Roman" pitchFamily="18" charset="0"/>
              </a:rPr>
              <a:t>Leukocytosis</a:t>
            </a:r>
            <a:r>
              <a:rPr lang="en-CA" sz="1600" dirty="0" smtClean="0">
                <a:latin typeface="Footlight MT Light" pitchFamily="18" charset="0"/>
                <a:cs typeface="Times New Roman" pitchFamily="18" charset="0"/>
              </a:rPr>
              <a:t> with lymphocyte predominance</a:t>
            </a:r>
            <a:endParaRPr lang="en-US" sz="1600" dirty="0" smtClean="0">
              <a:latin typeface="Footlight MT Light" pitchFamily="18" charset="0"/>
              <a:cs typeface="Times New Roman" pitchFamily="18" charset="0"/>
            </a:endParaRPr>
          </a:p>
          <a:p>
            <a:r>
              <a:rPr lang="en-CA" sz="1600" b="1" dirty="0" smtClean="0">
                <a:latin typeface="Footlight MT Light" pitchFamily="18" charset="0"/>
                <a:cs typeface="Times New Roman" pitchFamily="18" charset="0"/>
              </a:rPr>
              <a:t>Nasopharyngeal (NP) swabs</a:t>
            </a:r>
          </a:p>
          <a:p>
            <a:r>
              <a:rPr lang="en-US" sz="1600" dirty="0" smtClean="0">
                <a:latin typeface="Footlight MT Light" pitchFamily="18" charset="0"/>
                <a:cs typeface="Times New Roman" pitchFamily="18" charset="0"/>
              </a:rPr>
              <a:t>Charcoal-horse blood T media</a:t>
            </a:r>
          </a:p>
          <a:p>
            <a:r>
              <a:rPr lang="en-US" sz="1600" dirty="0" smtClean="0">
                <a:latin typeface="Footlight MT Light" pitchFamily="18" charset="0"/>
                <a:cs typeface="Times New Roman" pitchFamily="18" charset="0"/>
              </a:rPr>
              <a:t>Regan-Lowe, Bordet-</a:t>
            </a:r>
            <a:r>
              <a:rPr lang="en-US" sz="1600" dirty="0" err="1" smtClean="0">
                <a:latin typeface="Footlight MT Light" pitchFamily="18" charset="0"/>
                <a:cs typeface="Times New Roman" pitchFamily="18" charset="0"/>
              </a:rPr>
              <a:t>Gengou</a:t>
            </a:r>
            <a:endParaRPr lang="en-US" sz="1600" dirty="0" smtClean="0">
              <a:latin typeface="Footlight MT Light" pitchFamily="18" charset="0"/>
              <a:cs typeface="Times New Roman" pitchFamily="18" charset="0"/>
            </a:endParaRPr>
          </a:p>
          <a:p>
            <a:r>
              <a:rPr lang="en-US" sz="1600" dirty="0" smtClean="0">
                <a:latin typeface="Footlight MT Light" pitchFamily="18" charset="0"/>
                <a:cs typeface="Times New Roman" pitchFamily="18" charset="0"/>
              </a:rPr>
              <a:t>Treatment </a:t>
            </a:r>
            <a:r>
              <a:rPr lang="en-US" sz="1600" dirty="0" err="1" smtClean="0">
                <a:latin typeface="Footlight MT Light" pitchFamily="18" charset="0"/>
                <a:cs typeface="Times New Roman" pitchFamily="18" charset="0"/>
              </a:rPr>
              <a:t>erthromycin</a:t>
            </a:r>
            <a:r>
              <a:rPr lang="en-US" sz="1600" dirty="0" smtClean="0">
                <a:latin typeface="Footlight MT Light" pitchFamily="18" charset="0"/>
                <a:cs typeface="Times New Roman" pitchFamily="18" charset="0"/>
              </a:rPr>
              <a:t> and prevention by vaccination</a:t>
            </a:r>
            <a:endParaRPr lang="en-US" sz="1600" dirty="0">
              <a:latin typeface="Footlight MT Light" pitchFamily="18" charset="0"/>
            </a:endParaRPr>
          </a:p>
        </p:txBody>
      </p:sp>
      <p:pic>
        <p:nvPicPr>
          <p:cNvPr id="5" name="Picture 7" descr="060913-whooping-cough_big"/>
          <p:cNvPicPr>
            <a:picLocks noChangeAspect="1" noChangeArrowheads="1"/>
          </p:cNvPicPr>
          <p:nvPr/>
        </p:nvPicPr>
        <p:blipFill>
          <a:blip r:embed="rId2" cstate="print"/>
          <a:srcRect/>
          <a:stretch>
            <a:fillRect/>
          </a:stretch>
        </p:blipFill>
        <p:spPr>
          <a:xfrm>
            <a:off x="5594077" y="1600200"/>
            <a:ext cx="2483123" cy="3200400"/>
          </a:xfrm>
          <a:prstGeom prst="rect">
            <a:avLst/>
          </a:prstGeom>
          <a:noFill/>
        </p:spPr>
      </p:pic>
      <p:pic>
        <p:nvPicPr>
          <p:cNvPr id="6" name="Picture 8" descr="Whooping Cough"/>
          <p:cNvPicPr>
            <a:picLocks noChangeAspect="1" noChangeArrowheads="1"/>
          </p:cNvPicPr>
          <p:nvPr/>
        </p:nvPicPr>
        <p:blipFill>
          <a:blip r:embed="rId3" cstate="print"/>
          <a:srcRect/>
          <a:stretch>
            <a:fillRect/>
          </a:stretch>
        </p:blipFill>
        <p:spPr>
          <a:xfrm>
            <a:off x="5410200" y="4648200"/>
            <a:ext cx="2971800" cy="194113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Acute </a:t>
            </a:r>
            <a:r>
              <a:rPr lang="en-US" b="1" dirty="0" err="1" smtClean="0">
                <a:solidFill>
                  <a:srgbClr val="002060"/>
                </a:solidFill>
                <a:latin typeface="Footlight MT Light" pitchFamily="18" charset="0"/>
              </a:rPr>
              <a:t>otitis</a:t>
            </a:r>
            <a:r>
              <a:rPr lang="en-US" b="1" dirty="0" smtClean="0">
                <a:solidFill>
                  <a:srgbClr val="002060"/>
                </a:solidFill>
                <a:latin typeface="Footlight MT Light" pitchFamily="18" charset="0"/>
              </a:rPr>
              <a:t> media</a:t>
            </a:r>
            <a:endParaRPr lang="en-US" dirty="0">
              <a:solidFill>
                <a:srgbClr val="002060"/>
              </a:solidFill>
              <a:latin typeface="Footlight MT Light" pitchFamily="18" charset="0"/>
            </a:endParaRPr>
          </a:p>
        </p:txBody>
      </p:sp>
      <p:sp>
        <p:nvSpPr>
          <p:cNvPr id="4" name="Content Placeholder 3"/>
          <p:cNvSpPr>
            <a:spLocks noGrp="1"/>
          </p:cNvSpPr>
          <p:nvPr>
            <p:ph sz="quarter" idx="13"/>
          </p:nvPr>
        </p:nvSpPr>
        <p:spPr>
          <a:xfrm>
            <a:off x="685800" y="2053399"/>
            <a:ext cx="3822192" cy="3447288"/>
          </a:xfrm>
        </p:spPr>
        <p:txBody>
          <a:bodyPr>
            <a:noAutofit/>
          </a:bodyPr>
          <a:lstStyle/>
          <a:p>
            <a:r>
              <a:rPr lang="en-US" i="1" dirty="0" smtClean="0">
                <a:solidFill>
                  <a:srgbClr val="FF0000"/>
                </a:solidFill>
                <a:latin typeface="Footlight MT Light" pitchFamily="18" charset="0"/>
              </a:rPr>
              <a:t>S. </a:t>
            </a:r>
            <a:r>
              <a:rPr lang="en-US" i="1" dirty="0" err="1" smtClean="0">
                <a:solidFill>
                  <a:srgbClr val="FF0000"/>
                </a:solidFill>
                <a:latin typeface="Footlight MT Light" pitchFamily="18" charset="0"/>
              </a:rPr>
              <a:t>pneumoniae</a:t>
            </a:r>
            <a:endParaRPr lang="en-US" i="1" dirty="0">
              <a:solidFill>
                <a:srgbClr val="FF0000"/>
              </a:solidFill>
              <a:latin typeface="Footlight MT Light" pitchFamily="18" charset="0"/>
            </a:endParaRPr>
          </a:p>
          <a:p>
            <a:r>
              <a:rPr lang="en-US" i="1" dirty="0" smtClean="0">
                <a:solidFill>
                  <a:srgbClr val="FF0000"/>
                </a:solidFill>
                <a:latin typeface="Footlight MT Light" pitchFamily="18" charset="0"/>
              </a:rPr>
              <a:t>H. </a:t>
            </a:r>
            <a:r>
              <a:rPr lang="en-US" i="1" dirty="0" err="1">
                <a:solidFill>
                  <a:srgbClr val="FF0000"/>
                </a:solidFill>
                <a:latin typeface="Footlight MT Light" pitchFamily="18" charset="0"/>
              </a:rPr>
              <a:t>influenzae</a:t>
            </a:r>
            <a:endParaRPr lang="en-US" i="1" dirty="0">
              <a:solidFill>
                <a:srgbClr val="FF0000"/>
              </a:solidFill>
              <a:latin typeface="Footlight MT Light" pitchFamily="18" charset="0"/>
            </a:endParaRPr>
          </a:p>
          <a:p>
            <a:r>
              <a:rPr lang="en-US" i="1" dirty="0" smtClean="0">
                <a:latin typeface="Footlight MT Light" pitchFamily="18" charset="0"/>
              </a:rPr>
              <a:t>GAS </a:t>
            </a:r>
            <a:endParaRPr lang="en-US" i="1" dirty="0">
              <a:latin typeface="Footlight MT Light" pitchFamily="18" charset="0"/>
            </a:endParaRPr>
          </a:p>
          <a:p>
            <a:r>
              <a:rPr lang="en-US" i="1" dirty="0" smtClean="0">
                <a:latin typeface="Footlight MT Light" pitchFamily="18" charset="0"/>
              </a:rPr>
              <a:t>S. </a:t>
            </a:r>
            <a:r>
              <a:rPr lang="en-US" i="1" dirty="0" err="1">
                <a:latin typeface="Footlight MT Light" pitchFamily="18" charset="0"/>
              </a:rPr>
              <a:t>aureus</a:t>
            </a:r>
            <a:endParaRPr lang="en-US" i="1" dirty="0">
              <a:latin typeface="Footlight MT Light" pitchFamily="18" charset="0"/>
            </a:endParaRPr>
          </a:p>
          <a:p>
            <a:r>
              <a:rPr lang="en-US" i="1" dirty="0" err="1">
                <a:latin typeface="Footlight MT Light" pitchFamily="18" charset="0"/>
              </a:rPr>
              <a:t>Moraxella</a:t>
            </a:r>
            <a:r>
              <a:rPr lang="en-US" i="1" dirty="0">
                <a:latin typeface="Footlight MT Light" pitchFamily="18" charset="0"/>
              </a:rPr>
              <a:t> </a:t>
            </a:r>
            <a:r>
              <a:rPr lang="en-US" i="1" dirty="0" err="1" smtClean="0">
                <a:latin typeface="Footlight MT Light" pitchFamily="18" charset="0"/>
              </a:rPr>
              <a:t>catarrhalis</a:t>
            </a:r>
            <a:endParaRPr lang="en-US" i="1" dirty="0" smtClean="0">
              <a:latin typeface="Footlight MT Light" pitchFamily="18" charset="0"/>
            </a:endParaRPr>
          </a:p>
          <a:p>
            <a:r>
              <a:rPr lang="en-US" dirty="0" smtClean="0">
                <a:latin typeface="Footlight MT Light" pitchFamily="18" charset="0"/>
              </a:rPr>
              <a:t>Viral and fungal</a:t>
            </a:r>
          </a:p>
          <a:p>
            <a:r>
              <a:rPr lang="en-US" dirty="0" err="1">
                <a:latin typeface="Footlight MT Light" pitchFamily="18" charset="0"/>
              </a:rPr>
              <a:t>Tympanocentesis</a:t>
            </a:r>
            <a:endParaRPr lang="en-US" dirty="0" smtClean="0">
              <a:latin typeface="Footlight MT Light" pitchFamily="18" charset="0"/>
            </a:endParaRPr>
          </a:p>
          <a:p>
            <a:r>
              <a:rPr lang="en-US" dirty="0">
                <a:latin typeface="Footlight MT Light" pitchFamily="18" charset="0"/>
              </a:rPr>
              <a:t>Amoxicillin  </a:t>
            </a:r>
            <a:r>
              <a:rPr lang="en-US" dirty="0" smtClean="0">
                <a:latin typeface="Footlight MT Light" pitchFamily="18" charset="0"/>
              </a:rPr>
              <a:t>or AMC</a:t>
            </a:r>
          </a:p>
          <a:p>
            <a:r>
              <a:rPr lang="en-US" sz="2800" dirty="0" err="1" smtClean="0">
                <a:latin typeface="Footlight MT Light" pitchFamily="18" charset="0"/>
                <a:ea typeface="+mj-ea"/>
                <a:cs typeface="+mj-cs"/>
              </a:rPr>
              <a:t>Mastoiditis</a:t>
            </a:r>
            <a:r>
              <a:rPr lang="en-US" sz="2800" dirty="0" smtClean="0">
                <a:latin typeface="Footlight MT Light" pitchFamily="18" charset="0"/>
                <a:ea typeface="+mj-ea"/>
                <a:cs typeface="+mj-cs"/>
              </a:rPr>
              <a:t> treat for 2 wks</a:t>
            </a:r>
            <a:endParaRPr lang="en-US" sz="2800" dirty="0">
              <a:latin typeface="Footlight MT Light" pitchFamily="18" charset="0"/>
            </a:endParaRPr>
          </a:p>
          <a:p>
            <a:endParaRPr lang="en-US" dirty="0">
              <a:latin typeface="Footlight MT Light" pitchFamily="18" charset="0"/>
            </a:endParaRPr>
          </a:p>
          <a:p>
            <a:endParaRPr lang="en-US" sz="1800" dirty="0">
              <a:latin typeface="Footlight MT Light" pitchFamily="18" charset="0"/>
            </a:endParaRPr>
          </a:p>
        </p:txBody>
      </p:sp>
      <p:pic>
        <p:nvPicPr>
          <p:cNvPr id="6" name="Content Placeholder 3" descr="Acute_otitis_media.jpg"/>
          <p:cNvPicPr>
            <a:picLocks noChangeAspect="1"/>
          </p:cNvPicPr>
          <p:nvPr/>
        </p:nvPicPr>
        <p:blipFill>
          <a:blip r:embed="rId2" cstate="print"/>
          <a:stretch>
            <a:fillRect/>
          </a:stretch>
        </p:blipFill>
        <p:spPr>
          <a:xfrm>
            <a:off x="4800600" y="1600200"/>
            <a:ext cx="3540396" cy="2910681"/>
          </a:xfrm>
          <a:prstGeom prst="rect">
            <a:avLst/>
          </a:prstGeom>
        </p:spPr>
      </p:pic>
      <p:pic>
        <p:nvPicPr>
          <p:cNvPr id="7" name="Picture 8" descr="EntTympanicMembraneNormal"/>
          <p:cNvPicPr>
            <a:picLocks noChangeAspect="1" noChangeArrowheads="1"/>
          </p:cNvPicPr>
          <p:nvPr/>
        </p:nvPicPr>
        <p:blipFill>
          <a:blip r:embed="rId3" cstate="print"/>
          <a:srcRect/>
          <a:stretch>
            <a:fillRect/>
          </a:stretch>
        </p:blipFill>
        <p:spPr bwMode="auto">
          <a:xfrm>
            <a:off x="4882106" y="4733925"/>
            <a:ext cx="1518694" cy="1514475"/>
          </a:xfrm>
          <a:prstGeom prst="rect">
            <a:avLst/>
          </a:prstGeom>
          <a:noFill/>
          <a:ln w="9525">
            <a:noFill/>
            <a:miter lim="800000"/>
            <a:headEnd/>
            <a:tailEnd/>
          </a:ln>
        </p:spPr>
      </p:pic>
      <p:pic>
        <p:nvPicPr>
          <p:cNvPr id="8" name="Picture 10" descr="EntAcuteOtitisMedia"/>
          <p:cNvPicPr>
            <a:picLocks noChangeAspect="1" noChangeArrowheads="1"/>
          </p:cNvPicPr>
          <p:nvPr/>
        </p:nvPicPr>
        <p:blipFill>
          <a:blip r:embed="rId4" cstate="print"/>
          <a:srcRect/>
          <a:stretch>
            <a:fillRect/>
          </a:stretch>
        </p:blipFill>
        <p:spPr bwMode="auto">
          <a:xfrm>
            <a:off x="6858000" y="4753523"/>
            <a:ext cx="1484945" cy="1469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789</TotalTime>
  <Words>544</Words>
  <Application>Microsoft Office PowerPoint</Application>
  <PresentationFormat>On-screen Show (4:3)</PresentationFormat>
  <Paragraphs>361</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Upper Respiratory Tract Infection URTI</vt:lpstr>
      <vt:lpstr>Objectives</vt:lpstr>
      <vt:lpstr>Definition</vt:lpstr>
      <vt:lpstr>Pharyngitis</vt:lpstr>
      <vt:lpstr>Pharyngitis</vt:lpstr>
      <vt:lpstr>Corynebacterium diphtheriae</vt:lpstr>
      <vt:lpstr>Epiglottitis</vt:lpstr>
      <vt:lpstr>Pertussis (whooping cough)</vt:lpstr>
      <vt:lpstr>Acute otitis media</vt:lpstr>
      <vt:lpstr>Bacterial sinusitis</vt:lpstr>
      <vt:lpstr>Bacterial sinusitis</vt:lpstr>
      <vt:lpstr>Clinical Presentations of Sinusitis</vt:lpstr>
      <vt:lpstr>Deep neck space infections </vt:lpstr>
      <vt:lpstr>Deep neck space infections treatment</vt:lpstr>
      <vt:lpstr>Other Infections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 URTI</dc:title>
  <dc:creator>Dr.Ali Somily</dc:creator>
  <cp:lastModifiedBy>Sony</cp:lastModifiedBy>
  <cp:revision>27</cp:revision>
  <dcterms:created xsi:type="dcterms:W3CDTF">2010-03-07T18:55:53Z</dcterms:created>
  <dcterms:modified xsi:type="dcterms:W3CDTF">2014-02-10T11:31:36Z</dcterms:modified>
</cp:coreProperties>
</file>