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71" r:id="rId4"/>
    <p:sldId id="258" r:id="rId5"/>
    <p:sldId id="270" r:id="rId6"/>
    <p:sldId id="259" r:id="rId7"/>
    <p:sldId id="260" r:id="rId8"/>
    <p:sldId id="261" r:id="rId9"/>
    <p:sldId id="262" r:id="rId10"/>
    <p:sldId id="263" r:id="rId11"/>
    <p:sldId id="269" r:id="rId12"/>
    <p:sldId id="264" r:id="rId13"/>
    <p:sldId id="267" r:id="rId14"/>
    <p:sldId id="268" r:id="rId15"/>
    <p:sldId id="265" r:id="rId16"/>
    <p:sldId id="266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F98C9-D849-4585-A624-BA523D846A94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AAC9A-3C48-4EF9-B2FB-04B5B1BD8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84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AAC9A-3C48-4EF9-B2FB-04B5B1BD8DA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C0A3-45FC-4A53-9726-23E83E535BEF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F6D513-1B8F-4397-9420-88CBBA6B7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C0A3-45FC-4A53-9726-23E83E535BEF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513-1B8F-4397-9420-88CBBA6B7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C0A3-45FC-4A53-9726-23E83E535BEF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513-1B8F-4397-9420-88CBBA6B7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C0A3-45FC-4A53-9726-23E83E535BEF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F6D513-1B8F-4397-9420-88CBBA6B7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C0A3-45FC-4A53-9726-23E83E535BEF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513-1B8F-4397-9420-88CBBA6B7A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C0A3-45FC-4A53-9726-23E83E535BEF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513-1B8F-4397-9420-88CBBA6B7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C0A3-45FC-4A53-9726-23E83E535BEF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BF6D513-1B8F-4397-9420-88CBBA6B7A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C0A3-45FC-4A53-9726-23E83E535BEF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513-1B8F-4397-9420-88CBBA6B7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C0A3-45FC-4A53-9726-23E83E535BEF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513-1B8F-4397-9420-88CBBA6B7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C0A3-45FC-4A53-9726-23E83E535BEF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513-1B8F-4397-9420-88CBBA6B7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C0A3-45FC-4A53-9726-23E83E535BEF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513-1B8F-4397-9420-88CBBA6B7A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33C0A3-45FC-4A53-9726-23E83E535BEF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F6D513-1B8F-4397-9420-88CBBA6B7A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-sdc.med.nagasaki-u.ac.jp/n50/disaster/Lung-a-big.gi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19200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00B050"/>
                </a:solidFill>
                <a:latin typeface="Broadway" pitchFamily="82" charset="0"/>
              </a:rPr>
              <a:t>Community –Acquired Pneumonia</a:t>
            </a:r>
            <a:endParaRPr lang="en-US" sz="6000" dirty="0">
              <a:solidFill>
                <a:srgbClr val="00B050"/>
              </a:solidFill>
              <a:latin typeface="Broadway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8458200" cy="9144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Brush Script MT" pitchFamily="66" charset="0"/>
              </a:rPr>
              <a:t>Ali Somily MD</a:t>
            </a:r>
            <a:endParaRPr lang="en-US" sz="4400" dirty="0">
              <a:solidFill>
                <a:srgbClr val="7030A0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Broadway" pitchFamily="82" charset="0"/>
              </a:rPr>
              <a:t>Diagnosis</a:t>
            </a:r>
            <a:endParaRPr lang="en-US" sz="4800" dirty="0">
              <a:solidFill>
                <a:srgbClr val="00B050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4000" dirty="0" smtClean="0">
                <a:latin typeface="Footlight MT Light" pitchFamily="18" charset="0"/>
              </a:rPr>
              <a:t>Physical examination </a:t>
            </a:r>
          </a:p>
          <a:p>
            <a:pPr lvl="1"/>
            <a:r>
              <a:rPr lang="en-US" altLang="zh-CN" sz="4000" dirty="0" smtClean="0">
                <a:latin typeface="Footlight MT Light" pitchFamily="18" charset="0"/>
              </a:rPr>
              <a:t>Respiratory signs on consolidation</a:t>
            </a:r>
          </a:p>
          <a:p>
            <a:pPr lvl="1"/>
            <a:r>
              <a:rPr lang="en-US" altLang="zh-CN" sz="4000" dirty="0" smtClean="0">
                <a:latin typeface="Footlight MT Light" pitchFamily="18" charset="0"/>
              </a:rPr>
              <a:t>Other systems</a:t>
            </a:r>
          </a:p>
          <a:p>
            <a:r>
              <a:rPr lang="en-US" altLang="zh-CN" sz="4000" dirty="0" smtClean="0">
                <a:latin typeface="Footlight MT Light" pitchFamily="18" charset="0"/>
              </a:rPr>
              <a:t>Chest x-ray examination</a:t>
            </a:r>
          </a:p>
          <a:p>
            <a:r>
              <a:rPr lang="en-US" dirty="0" smtClean="0">
                <a:solidFill>
                  <a:schemeClr val="tx1"/>
                </a:solidFill>
                <a:latin typeface="Footlight MT Light" pitchFamily="18" charset="0"/>
              </a:rPr>
              <a:t>Laboratory</a:t>
            </a:r>
          </a:p>
          <a:p>
            <a:pPr lvl="1"/>
            <a:r>
              <a:rPr lang="en-US" sz="3200" dirty="0" smtClean="0">
                <a:latin typeface="Footlight MT Light" pitchFamily="18" charset="0"/>
              </a:rPr>
              <a:t>CBC- </a:t>
            </a:r>
            <a:r>
              <a:rPr lang="en-US" sz="3200" dirty="0" err="1" smtClean="0">
                <a:latin typeface="Footlight MT Light" pitchFamily="18" charset="0"/>
              </a:rPr>
              <a:t>leukocytosis</a:t>
            </a:r>
            <a:endParaRPr lang="en-US" sz="3200" dirty="0" smtClean="0">
              <a:latin typeface="Footlight MT Light" pitchFamily="18" charset="0"/>
            </a:endParaRPr>
          </a:p>
          <a:p>
            <a:pPr lvl="1"/>
            <a:r>
              <a:rPr lang="en-US" sz="3200" dirty="0" smtClean="0">
                <a:latin typeface="Footlight MT Light" pitchFamily="18" charset="0"/>
              </a:rPr>
              <a:t>Electrolytes (↓Na in </a:t>
            </a:r>
            <a:r>
              <a:rPr lang="en-US" sz="3200" dirty="0" err="1" smtClean="0">
                <a:latin typeface="Footlight MT Light" pitchFamily="18" charset="0"/>
              </a:rPr>
              <a:t>legionella</a:t>
            </a:r>
            <a:r>
              <a:rPr lang="en-US" sz="3200" dirty="0" smtClean="0">
                <a:latin typeface="Footlight MT Light" pitchFamily="18" charset="0"/>
              </a:rPr>
              <a:t>)</a:t>
            </a:r>
          </a:p>
          <a:p>
            <a:pPr lvl="1"/>
            <a:r>
              <a:rPr lang="en-US" sz="3200" dirty="0" smtClean="0">
                <a:latin typeface="Footlight MT Light" pitchFamily="18" charset="0"/>
              </a:rPr>
              <a:t>Urea, </a:t>
            </a:r>
            <a:r>
              <a:rPr lang="en-US" sz="3200" dirty="0" err="1" smtClean="0">
                <a:latin typeface="Footlight MT Light" pitchFamily="18" charset="0"/>
              </a:rPr>
              <a:t>creatinine</a:t>
            </a:r>
            <a:r>
              <a:rPr lang="en-US" sz="3200" dirty="0" smtClean="0">
                <a:latin typeface="Footlight MT Light" pitchFamily="18" charset="0"/>
              </a:rPr>
              <a:t>, LFT</a:t>
            </a:r>
          </a:p>
          <a:p>
            <a:endParaRPr lang="en-US" altLang="zh-CN" sz="4000" dirty="0" smtClean="0">
              <a:latin typeface="Footlight MT Light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8382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Broadway" pitchFamily="82" charset="0"/>
              </a:rPr>
              <a:t>Diagnosis</a:t>
            </a:r>
            <a:endParaRPr lang="en-US" sz="4400" dirty="0">
              <a:solidFill>
                <a:srgbClr val="00B050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686800" cy="4525963"/>
          </a:xfrm>
        </p:spPr>
        <p:txBody>
          <a:bodyPr>
            <a:noAutofit/>
          </a:bodyPr>
          <a:lstStyle/>
          <a:p>
            <a:pPr lvl="1"/>
            <a:r>
              <a:rPr lang="en-US" sz="3200" dirty="0" smtClean="0">
                <a:latin typeface="Footlight MT Light" pitchFamily="18" charset="0"/>
              </a:rPr>
              <a:t>Sputum Gram stain- 15%</a:t>
            </a:r>
          </a:p>
          <a:p>
            <a:pPr lvl="1"/>
            <a:r>
              <a:rPr lang="en-US" sz="3200" b="1" dirty="0" smtClean="0">
                <a:latin typeface="Footlight MT Light" pitchFamily="18" charset="0"/>
              </a:rPr>
              <a:t>Sputum culture </a:t>
            </a:r>
          </a:p>
          <a:p>
            <a:pPr lvl="1"/>
            <a:r>
              <a:rPr lang="en-US" sz="3200" dirty="0" err="1" smtClean="0">
                <a:latin typeface="Footlight MT Light" pitchFamily="18" charset="0"/>
              </a:rPr>
              <a:t>Bronchoscopic</a:t>
            </a:r>
            <a:r>
              <a:rPr lang="en-US" sz="3200" dirty="0" smtClean="0">
                <a:latin typeface="Footlight MT Light" pitchFamily="18" charset="0"/>
              </a:rPr>
              <a:t> specimens</a:t>
            </a:r>
          </a:p>
          <a:p>
            <a:pPr lvl="1"/>
            <a:r>
              <a:rPr lang="en-US" altLang="zh-CN" sz="3200" dirty="0" smtClean="0">
                <a:latin typeface="Footlight MT Light" pitchFamily="18" charset="0"/>
              </a:rPr>
              <a:t>Blood culture 6</a:t>
            </a:r>
            <a:r>
              <a:rPr lang="en-US" sz="3200" dirty="0" smtClean="0">
                <a:latin typeface="Footlight MT Light" pitchFamily="18" charset="0"/>
              </a:rPr>
              <a:t>-10%</a:t>
            </a:r>
            <a:r>
              <a:rPr lang="en-US" altLang="zh-CN" sz="3200" dirty="0" smtClean="0">
                <a:latin typeface="Footlight MT Light" pitchFamily="18" charset="0"/>
              </a:rPr>
              <a:t> </a:t>
            </a:r>
          </a:p>
          <a:p>
            <a:pPr lvl="1"/>
            <a:r>
              <a:rPr lang="en-US" altLang="zh-CN" sz="3200" dirty="0" smtClean="0">
                <a:latin typeface="Footlight MT Light" pitchFamily="18" charset="0"/>
              </a:rPr>
              <a:t>NP swab for respiratory viruses</a:t>
            </a:r>
          </a:p>
          <a:p>
            <a:pPr lvl="1"/>
            <a:r>
              <a:rPr lang="en-US" altLang="zh-CN" sz="3200" i="1" dirty="0" err="1" smtClean="0">
                <a:latin typeface="Footlight MT Light" pitchFamily="18" charset="0"/>
              </a:rPr>
              <a:t>Legionella</a:t>
            </a:r>
            <a:r>
              <a:rPr lang="en-US" altLang="zh-CN" sz="3200" dirty="0" smtClean="0">
                <a:latin typeface="Footlight MT Light" pitchFamily="18" charset="0"/>
              </a:rPr>
              <a:t> urine antigen</a:t>
            </a:r>
          </a:p>
          <a:p>
            <a:pPr lvl="1"/>
            <a:r>
              <a:rPr lang="en-US" altLang="zh-CN" sz="3200" dirty="0" smtClean="0">
                <a:latin typeface="Footlight MT Light" pitchFamily="18" charset="0"/>
              </a:rPr>
              <a:t>Serology for </a:t>
            </a:r>
            <a:r>
              <a:rPr lang="en-US" altLang="zh-CN" sz="3200" i="1" dirty="0" err="1" smtClean="0">
                <a:solidFill>
                  <a:schemeClr val="tx1"/>
                </a:solidFill>
                <a:latin typeface="Footlight MT Light" pitchFamily="18" charset="0"/>
              </a:rPr>
              <a:t>M.pneumoniae</a:t>
            </a:r>
            <a:r>
              <a:rPr lang="en-US" altLang="zh-CN" sz="3200" i="1" dirty="0" smtClean="0">
                <a:solidFill>
                  <a:schemeClr val="tx1"/>
                </a:solidFill>
                <a:latin typeface="Footlight MT Light" pitchFamily="18" charset="0"/>
              </a:rPr>
              <a:t>, </a:t>
            </a:r>
          </a:p>
          <a:p>
            <a:pPr lvl="1">
              <a:buNone/>
            </a:pPr>
            <a:r>
              <a:rPr lang="en-US" altLang="zh-CN" sz="3200" i="1" dirty="0" smtClean="0">
                <a:solidFill>
                  <a:schemeClr val="tx1"/>
                </a:solidFill>
                <a:latin typeface="Footlight MT Light" pitchFamily="18" charset="0"/>
              </a:rPr>
              <a:t>    </a:t>
            </a:r>
            <a:r>
              <a:rPr lang="en-US" altLang="zh-CN" sz="3200" i="1" dirty="0" err="1" smtClean="0">
                <a:solidFill>
                  <a:schemeClr val="tx1"/>
                </a:solidFill>
                <a:latin typeface="Footlight MT Light" pitchFamily="18" charset="0"/>
              </a:rPr>
              <a:t>C.pneumoniae</a:t>
            </a:r>
            <a:endParaRPr lang="en-US" altLang="zh-CN" sz="3200" i="1" dirty="0" smtClean="0">
              <a:solidFill>
                <a:schemeClr val="tx1"/>
              </a:solidFill>
              <a:latin typeface="Footlight MT Light" pitchFamily="18" charset="0"/>
            </a:endParaRPr>
          </a:p>
          <a:p>
            <a:pPr lvl="1"/>
            <a:r>
              <a:rPr lang="en-US" altLang="zh-CN" sz="3200" i="1" dirty="0" smtClean="0">
                <a:latin typeface="Footlight MT Light" pitchFamily="18" charset="0"/>
              </a:rPr>
              <a:t>Cold agglutination </a:t>
            </a:r>
            <a:r>
              <a:rPr lang="en-US" altLang="zh-CN" sz="3200" i="1" dirty="0" err="1" smtClean="0">
                <a:solidFill>
                  <a:schemeClr val="tx1"/>
                </a:solidFill>
                <a:latin typeface="Footlight MT Light" pitchFamily="18" charset="0"/>
              </a:rPr>
              <a:t>M.pneumoniae</a:t>
            </a:r>
            <a:endParaRPr lang="en-US" altLang="zh-CN" sz="3200" i="1" dirty="0" smtClean="0">
              <a:solidFill>
                <a:schemeClr val="tx1"/>
              </a:solidFill>
              <a:latin typeface="Footlight MT Light" pitchFamily="18" charset="0"/>
            </a:endParaRPr>
          </a:p>
          <a:p>
            <a:pPr lvl="1"/>
            <a:r>
              <a:rPr lang="en-US" altLang="zh-CN" sz="3200" dirty="0" smtClean="0">
                <a:latin typeface="Footlight MT Light" pitchFamily="18" charset="0"/>
              </a:rPr>
              <a:t>More Invasive procedure in sick patient</a:t>
            </a:r>
            <a:endParaRPr lang="en-US" sz="3200" dirty="0" smtClean="0">
              <a:latin typeface="Footlight MT Light" pitchFamily="18" charset="0"/>
            </a:endParaRPr>
          </a:p>
          <a:p>
            <a:endParaRPr lang="en-US" dirty="0">
              <a:latin typeface="Footlight MT Light" pitchFamily="18" charset="0"/>
            </a:endParaRPr>
          </a:p>
        </p:txBody>
      </p:sp>
      <p:pic>
        <p:nvPicPr>
          <p:cNvPr id="4" name="Picture 2" descr="Pictur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979" y="0"/>
            <a:ext cx="291602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7272" y="3505200"/>
            <a:ext cx="221672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Broadway" pitchFamily="82" charset="0"/>
              </a:rPr>
              <a:t>Management</a:t>
            </a:r>
            <a:endParaRPr lang="en-US" sz="4000" dirty="0">
              <a:solidFill>
                <a:srgbClr val="00B050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ootlight MT Light" pitchFamily="18" charset="0"/>
              </a:rPr>
              <a:t>Outpatient or inpatient (hypotension, confusion and oxygenation) and age</a:t>
            </a:r>
          </a:p>
          <a:p>
            <a:r>
              <a:rPr lang="en-US" sz="4000" dirty="0" smtClean="0">
                <a:latin typeface="Footlight MT Light" pitchFamily="18" charset="0"/>
              </a:rPr>
              <a:t>Previous treatment in the past 3 months</a:t>
            </a:r>
          </a:p>
          <a:p>
            <a:r>
              <a:rPr lang="en-US" sz="4000" dirty="0" smtClean="0">
                <a:latin typeface="Footlight MT Light" pitchFamily="18" charset="0"/>
              </a:rPr>
              <a:t>Resistance patterns in the community</a:t>
            </a:r>
          </a:p>
          <a:p>
            <a:endParaRPr lang="en-US" sz="4000" dirty="0">
              <a:latin typeface="Footlight MT Light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Broadway" pitchFamily="82" charset="0"/>
              </a:rPr>
              <a:t>Antibiotics selection</a:t>
            </a:r>
            <a:endParaRPr lang="en-US" sz="4400" dirty="0">
              <a:solidFill>
                <a:srgbClr val="00B050"/>
              </a:solidFill>
              <a:latin typeface="Broadway" pitchFamily="8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Footlight MT Light" pitchFamily="18" charset="0"/>
                        </a:rPr>
                        <a:t>Macrolide</a:t>
                      </a:r>
                      <a:r>
                        <a:rPr lang="en-US" sz="2000" dirty="0" smtClean="0">
                          <a:latin typeface="Footlight MT Light" pitchFamily="18" charset="0"/>
                        </a:rPr>
                        <a:t> (</a:t>
                      </a:r>
                      <a:r>
                        <a:rPr lang="en-US" sz="2000" dirty="0" err="1" smtClean="0">
                          <a:latin typeface="Footlight MT Light" pitchFamily="18" charset="0"/>
                        </a:rPr>
                        <a:t>Azithromycin</a:t>
                      </a:r>
                      <a:r>
                        <a:rPr lang="en-US" sz="2000" dirty="0" smtClean="0">
                          <a:latin typeface="Footlight MT Light" pitchFamily="18" charset="0"/>
                        </a:rPr>
                        <a:t> or</a:t>
                      </a:r>
                      <a:r>
                        <a:rPr lang="en-US" sz="2000" baseline="0" dirty="0" smtClean="0">
                          <a:latin typeface="Footlight MT Light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Footlight MT Light" pitchFamily="18" charset="0"/>
                        </a:rPr>
                        <a:t>clathromycin</a:t>
                      </a:r>
                      <a:r>
                        <a:rPr lang="en-US" sz="2000" baseline="0" dirty="0" smtClean="0">
                          <a:latin typeface="Footlight MT Light" pitchFamily="18" charset="0"/>
                        </a:rPr>
                        <a:t>)</a:t>
                      </a:r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Footlight MT Light" pitchFamily="18" charset="0"/>
                        </a:rPr>
                        <a:t>Fluoroquinolone</a:t>
                      </a:r>
                      <a:r>
                        <a:rPr lang="en-US" sz="2000" dirty="0" smtClean="0">
                          <a:latin typeface="Footlight MT Light" pitchFamily="18" charset="0"/>
                        </a:rPr>
                        <a:t>(FQ)</a:t>
                      </a:r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Footlight MT Light" pitchFamily="18" charset="0"/>
                        </a:rPr>
                        <a:t>Ceftriaxone</a:t>
                      </a:r>
                      <a:r>
                        <a:rPr lang="en-US" sz="2000" dirty="0" smtClean="0">
                          <a:latin typeface="Footlight MT Light" pitchFamily="18" charset="0"/>
                        </a:rPr>
                        <a:t> (</a:t>
                      </a:r>
                      <a:r>
                        <a:rPr lang="el-GR" sz="2000" dirty="0" smtClean="0"/>
                        <a:t>β</a:t>
                      </a:r>
                      <a:r>
                        <a:rPr lang="en-US" sz="2000" dirty="0" err="1" smtClean="0">
                          <a:latin typeface="Footlight MT Light" pitchFamily="18" charset="0"/>
                        </a:rPr>
                        <a:t>lactam</a:t>
                      </a:r>
                      <a:r>
                        <a:rPr lang="en-US" sz="2000" dirty="0" smtClean="0">
                          <a:latin typeface="Footlight MT Light" pitchFamily="18" charset="0"/>
                        </a:rPr>
                        <a:t>)</a:t>
                      </a:r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Footlight MT Light" pitchFamily="18" charset="0"/>
                        </a:rPr>
                        <a:t>Outpatient</a:t>
                      </a:r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Footlight MT Light" pitchFamily="18" charset="0"/>
                        </a:rPr>
                        <a:t>√</a:t>
                      </a:r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en-US" sz="200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en-US" sz="200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Footlight MT Light" pitchFamily="18" charset="0"/>
                        </a:rPr>
                        <a:t>Outpatient with </a:t>
                      </a:r>
                      <a:r>
                        <a:rPr lang="en-US" sz="2000" dirty="0" err="1" smtClean="0">
                          <a:latin typeface="Footlight MT Light" pitchFamily="18" charset="0"/>
                        </a:rPr>
                        <a:t>comorbidity</a:t>
                      </a:r>
                      <a:r>
                        <a:rPr lang="en-US" sz="2000" dirty="0" smtClean="0">
                          <a:latin typeface="Footlight MT Light" pitchFamily="18" charset="0"/>
                        </a:rPr>
                        <a:t> and or </a:t>
                      </a:r>
                      <a:r>
                        <a:rPr lang="en-US" sz="2000" dirty="0" err="1" smtClean="0">
                          <a:latin typeface="Footlight MT Light" pitchFamily="18" charset="0"/>
                        </a:rPr>
                        <a:t>macrolides</a:t>
                      </a:r>
                      <a:r>
                        <a:rPr lang="en-US" sz="2000" dirty="0" smtClean="0">
                          <a:latin typeface="Footlight MT Light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Footlight MT Light" pitchFamily="18" charset="0"/>
                        </a:rPr>
                        <a:t>treatnet</a:t>
                      </a:r>
                      <a:endParaRPr lang="en-US" sz="2000" dirty="0" smtClean="0">
                        <a:latin typeface="Footlight MT Light" pitchFamily="18" charset="0"/>
                      </a:endParaRPr>
                    </a:p>
                    <a:p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C00000"/>
                        </a:solidFill>
                        <a:latin typeface="Footlight MT Light" pitchFamily="18" charset="0"/>
                      </a:endParaRPr>
                    </a:p>
                    <a:p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Footlight MT Light" pitchFamily="18" charset="0"/>
                        </a:rPr>
                        <a:t>√</a:t>
                      </a:r>
                    </a:p>
                    <a:p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C00000"/>
                          </a:solidFill>
                          <a:latin typeface="Footlight MT Light" pitchFamily="18" charset="0"/>
                        </a:rPr>
                        <a:t>√ + </a:t>
                      </a:r>
                      <a:r>
                        <a:rPr lang="en-US" sz="2000" dirty="0" err="1" smtClean="0">
                          <a:solidFill>
                            <a:srgbClr val="C00000"/>
                          </a:solidFill>
                          <a:latin typeface="Footlight MT Light" pitchFamily="18" charset="0"/>
                        </a:rPr>
                        <a:t>macrolide</a:t>
                      </a:r>
                      <a:endParaRPr lang="en-US" sz="2000" dirty="0" smtClean="0">
                        <a:solidFill>
                          <a:srgbClr val="C00000"/>
                        </a:solidFill>
                        <a:latin typeface="Footlight MT Light" pitchFamily="18" charset="0"/>
                      </a:endParaRPr>
                    </a:p>
                    <a:p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Footlight MT Light" pitchFamily="18" charset="0"/>
                        </a:rPr>
                        <a:t>Inpatient Non ICU</a:t>
                      </a:r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C00000"/>
                        </a:solidFill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Footlight MT Light" pitchFamily="18" charset="0"/>
                        </a:rPr>
                        <a:t>√</a:t>
                      </a: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C00000"/>
                          </a:solidFill>
                          <a:latin typeface="Footlight MT Light" pitchFamily="18" charset="0"/>
                        </a:rPr>
                        <a:t>√+ </a:t>
                      </a:r>
                      <a:r>
                        <a:rPr lang="en-US" sz="2000" dirty="0" err="1" smtClean="0">
                          <a:solidFill>
                            <a:srgbClr val="C00000"/>
                          </a:solidFill>
                          <a:latin typeface="Footlight MT Light" pitchFamily="18" charset="0"/>
                        </a:rPr>
                        <a:t>macrolide</a:t>
                      </a:r>
                      <a:endParaRPr lang="en-US" sz="2000" dirty="0" smtClean="0">
                        <a:solidFill>
                          <a:srgbClr val="C00000"/>
                        </a:solidFill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</a:tr>
              <a:tr h="660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Footlight MT Light" pitchFamily="18" charset="0"/>
                        </a:rPr>
                        <a:t>Inpatient</a:t>
                      </a:r>
                      <a:r>
                        <a:rPr lang="en-US" sz="2000" baseline="0" dirty="0" smtClean="0">
                          <a:latin typeface="Footlight MT Light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Footlight MT Light" pitchFamily="18" charset="0"/>
                        </a:rPr>
                        <a:t> ICU</a:t>
                      </a:r>
                    </a:p>
                    <a:p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C00000"/>
                        </a:solidFill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C00000"/>
                        </a:solidFill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C00000"/>
                          </a:solidFill>
                          <a:latin typeface="Footlight MT Light" pitchFamily="18" charset="0"/>
                        </a:rPr>
                        <a:t>√ +</a:t>
                      </a:r>
                      <a:r>
                        <a:rPr lang="en-US" sz="2000" dirty="0" err="1" smtClean="0">
                          <a:solidFill>
                            <a:srgbClr val="C00000"/>
                          </a:solidFill>
                          <a:latin typeface="Footlight MT Light" pitchFamily="18" charset="0"/>
                        </a:rPr>
                        <a:t>macrolide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latin typeface="Footlight MT Light" pitchFamily="18" charset="0"/>
                        </a:rPr>
                        <a:t> or FQ</a:t>
                      </a:r>
                    </a:p>
                  </a:txBody>
                  <a:tcPr marL="96520" marR="9652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Bodoni MT Black" pitchFamily="18" charset="0"/>
              </a:rPr>
              <a:t>Other Concerns</a:t>
            </a:r>
            <a:endParaRPr lang="en-US" sz="4400" dirty="0">
              <a:solidFill>
                <a:srgbClr val="00B050"/>
              </a:solidFill>
              <a:latin typeface="Bodoni MT Black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Footlight MT Light" pitchFamily="18" charset="0"/>
                        </a:rPr>
                        <a:t>Organisms</a:t>
                      </a:r>
                      <a:endParaRPr lang="en-US" sz="2800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Footlight MT Light" pitchFamily="18" charset="0"/>
                        </a:rPr>
                        <a:t>Antibiotics</a:t>
                      </a:r>
                      <a:endParaRPr lang="en-US" sz="2800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1" dirty="0" smtClean="0">
                          <a:solidFill>
                            <a:schemeClr val="tx1"/>
                          </a:solidFill>
                          <a:latin typeface="Footlight MT Light" pitchFamily="18" charset="0"/>
                        </a:rPr>
                        <a:t>Pseudomonas</a:t>
                      </a:r>
                      <a:endParaRPr lang="en-US" sz="2800" b="0" i="1" dirty="0">
                        <a:solidFill>
                          <a:schemeClr val="tx1"/>
                        </a:solidFill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Footlight MT Light" pitchFamily="18" charset="0"/>
                        </a:rPr>
                        <a:t>Macrolide</a:t>
                      </a:r>
                      <a:r>
                        <a:rPr lang="en-US" sz="2800" dirty="0" smtClean="0">
                          <a:latin typeface="Footlight MT Light" pitchFamily="18" charset="0"/>
                        </a:rPr>
                        <a:t> + </a:t>
                      </a:r>
                      <a:r>
                        <a:rPr lang="en-US" sz="2800" dirty="0" err="1" smtClean="0">
                          <a:latin typeface="Footlight MT Light" pitchFamily="18" charset="0"/>
                        </a:rPr>
                        <a:t>ceftazime</a:t>
                      </a:r>
                      <a:r>
                        <a:rPr lang="en-US" sz="2800" baseline="0" dirty="0" smtClean="0">
                          <a:latin typeface="Footlight MT Light" pitchFamily="18" charset="0"/>
                        </a:rPr>
                        <a:t> or </a:t>
                      </a:r>
                      <a:r>
                        <a:rPr lang="en-US" sz="2800" dirty="0" smtClean="0">
                          <a:latin typeface="Footlight MT Light" pitchFamily="18" charset="0"/>
                        </a:rPr>
                        <a:t>FQs</a:t>
                      </a:r>
                    </a:p>
                    <a:p>
                      <a:endParaRPr lang="en-US" sz="2800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1" dirty="0" smtClean="0">
                          <a:solidFill>
                            <a:schemeClr val="tx1"/>
                          </a:solidFill>
                          <a:latin typeface="Footlight MT Light" pitchFamily="18" charset="0"/>
                        </a:rPr>
                        <a:t>MRSA</a:t>
                      </a:r>
                      <a:endParaRPr lang="en-US" sz="2800" b="0" i="1" dirty="0">
                        <a:solidFill>
                          <a:schemeClr val="tx1"/>
                        </a:solidFill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Footlight MT Light" pitchFamily="18" charset="0"/>
                        </a:rPr>
                        <a:t>Vancomycin</a:t>
                      </a:r>
                      <a:r>
                        <a:rPr lang="en-US" sz="2800" baseline="0" dirty="0" smtClean="0">
                          <a:latin typeface="Footlight MT Light" pitchFamily="18" charset="0"/>
                        </a:rPr>
                        <a:t> or </a:t>
                      </a:r>
                      <a:r>
                        <a:rPr lang="en-US" sz="2800" baseline="0" dirty="0" err="1" smtClean="0">
                          <a:latin typeface="Footlight MT Light" pitchFamily="18" charset="0"/>
                        </a:rPr>
                        <a:t>linazolid</a:t>
                      </a:r>
                      <a:endParaRPr lang="en-US" sz="2800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ootlight MT Light" pitchFamily="18" charset="0"/>
                        </a:rPr>
                        <a:t>Chlamydophila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ootlight MT Light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ootlight MT Light" pitchFamily="18" charset="0"/>
                        </a:rPr>
                        <a:t>psittaci</a:t>
                      </a:r>
                      <a:endPara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ootlight MT Light" pitchFamily="18" charset="0"/>
                      </a:endParaRPr>
                    </a:p>
                    <a:p>
                      <a:endParaRPr lang="en-US" sz="2800" b="0" i="1" dirty="0"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Footlight MT Light" pitchFamily="18" charset="0"/>
                        </a:rPr>
                        <a:t>Macrolide</a:t>
                      </a:r>
                      <a:r>
                        <a:rPr lang="en-US" sz="2800" dirty="0" smtClean="0">
                          <a:latin typeface="Footlight MT Light" pitchFamily="18" charset="0"/>
                        </a:rPr>
                        <a:t> or tetracycline</a:t>
                      </a:r>
                      <a:endParaRPr lang="en-US" sz="2800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ootlight MT Light" pitchFamily="18" charset="0"/>
                        </a:rPr>
                        <a:t>Coxiella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ootlight MT Light" pitchFamily="18" charset="0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ootlight MT Light" pitchFamily="18" charset="0"/>
                        </a:rPr>
                        <a:t>burnetti</a:t>
                      </a:r>
                      <a:endPara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ootlight MT Light" pitchFamily="18" charset="0"/>
                      </a:endParaRPr>
                    </a:p>
                    <a:p>
                      <a:endParaRPr lang="en-US" sz="2800" b="0" i="1" dirty="0"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Footlight MT Light" pitchFamily="18" charset="0"/>
                        </a:rPr>
                        <a:t>Macrolide</a:t>
                      </a:r>
                      <a:r>
                        <a:rPr lang="en-US" sz="2800" dirty="0" smtClean="0">
                          <a:latin typeface="Footlight MT Light" pitchFamily="18" charset="0"/>
                        </a:rPr>
                        <a:t> or tetracycline</a:t>
                      </a:r>
                    </a:p>
                    <a:p>
                      <a:endParaRPr lang="en-US" sz="2800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1" dirty="0" err="1" smtClean="0">
                          <a:solidFill>
                            <a:schemeClr val="tx1"/>
                          </a:solidFill>
                          <a:latin typeface="Footlight MT Light" pitchFamily="18" charset="0"/>
                        </a:rPr>
                        <a:t>Legionella</a:t>
                      </a:r>
                      <a:endParaRPr lang="en-US" sz="2800" b="0" i="1" dirty="0">
                        <a:solidFill>
                          <a:schemeClr val="tx1"/>
                        </a:solidFill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Footlight MT Light" pitchFamily="18" charset="0"/>
                        </a:rPr>
                        <a:t>Erythromycin</a:t>
                      </a:r>
                      <a:endParaRPr lang="en-US" sz="2800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8382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Bodoni MT Black" pitchFamily="18" charset="0"/>
              </a:rPr>
              <a:t>Complications</a:t>
            </a:r>
            <a:endParaRPr lang="en-US" sz="5400" dirty="0">
              <a:solidFill>
                <a:srgbClr val="00B05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Footlight MT Light" pitchFamily="18" charset="0"/>
              </a:rPr>
              <a:t>Death 10% , 40% (ICU) within 5 days</a:t>
            </a:r>
          </a:p>
          <a:p>
            <a:r>
              <a:rPr lang="en-US" sz="4400" dirty="0" smtClean="0">
                <a:latin typeface="Footlight MT Light" pitchFamily="18" charset="0"/>
              </a:rPr>
              <a:t>Mainly old age with sever pneumonia</a:t>
            </a:r>
          </a:p>
          <a:p>
            <a:r>
              <a:rPr lang="en-US" sz="4400" dirty="0" smtClean="0">
                <a:latin typeface="Footlight MT Light" pitchFamily="18" charset="0"/>
              </a:rPr>
              <a:t>Respiratory and cardiac failure</a:t>
            </a:r>
          </a:p>
          <a:p>
            <a:r>
              <a:rPr lang="en-US" sz="4400" dirty="0" err="1" smtClean="0">
                <a:latin typeface="Footlight MT Light" pitchFamily="18" charset="0"/>
              </a:rPr>
              <a:t>Empyema</a:t>
            </a:r>
            <a:r>
              <a:rPr lang="en-US" sz="4400" dirty="0" smtClean="0">
                <a:latin typeface="Footlight MT Light" pitchFamily="18" charset="0"/>
              </a:rPr>
              <a:t> 10%</a:t>
            </a:r>
            <a:endParaRPr lang="en-US" sz="4400" dirty="0">
              <a:latin typeface="Footlight MT Light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8382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Bodoni MT Black" pitchFamily="18" charset="0"/>
              </a:rPr>
              <a:t>Prevention</a:t>
            </a:r>
            <a:endParaRPr lang="en-US" sz="5400" dirty="0">
              <a:solidFill>
                <a:srgbClr val="00B05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ootlight MT Light" pitchFamily="18" charset="0"/>
              </a:rPr>
              <a:t>Vaccination</a:t>
            </a:r>
          </a:p>
          <a:p>
            <a:pPr lvl="1"/>
            <a:r>
              <a:rPr lang="en-US" sz="4000" dirty="0" smtClean="0">
                <a:latin typeface="Footlight MT Light" pitchFamily="18" charset="0"/>
              </a:rPr>
              <a:t>Influenza</a:t>
            </a:r>
          </a:p>
          <a:p>
            <a:pPr lvl="1"/>
            <a:r>
              <a:rPr lang="en-US" sz="4000" i="1" dirty="0" err="1" smtClean="0">
                <a:latin typeface="Footlight MT Light" pitchFamily="18" charset="0"/>
              </a:rPr>
              <a:t>S.pneumoniae</a:t>
            </a:r>
            <a:endParaRPr lang="en-US" sz="4000" i="1" dirty="0" smtClean="0">
              <a:latin typeface="Footlight MT Light" pitchFamily="18" charset="0"/>
            </a:endParaRPr>
          </a:p>
          <a:p>
            <a:r>
              <a:rPr lang="en-US" sz="4000" dirty="0" smtClean="0">
                <a:latin typeface="Footlight MT Light" pitchFamily="18" charset="0"/>
              </a:rPr>
              <a:t>Prevention of Aspiration</a:t>
            </a:r>
          </a:p>
          <a:p>
            <a:pPr lvl="1"/>
            <a:r>
              <a:rPr lang="en-US" sz="4000" dirty="0" smtClean="0">
                <a:latin typeface="Footlight MT Light" pitchFamily="18" charset="0"/>
              </a:rPr>
              <a:t>Head Position</a:t>
            </a:r>
          </a:p>
          <a:p>
            <a:pPr lvl="1"/>
            <a:r>
              <a:rPr lang="en-US" sz="4000" dirty="0" smtClean="0">
                <a:latin typeface="Footlight MT Light" pitchFamily="18" charset="0"/>
              </a:rPr>
              <a:t>Teeth cleaning</a:t>
            </a:r>
            <a:endParaRPr lang="en-US" sz="4000" dirty="0">
              <a:latin typeface="Footlight MT Light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i="1" dirty="0" err="1" smtClean="0">
                <a:latin typeface="Footlight MT Light" pitchFamily="18" charset="0"/>
              </a:rPr>
              <a:t>Mycoplasma</a:t>
            </a:r>
            <a:r>
              <a:rPr lang="en-US" b="1" i="1" dirty="0" smtClean="0">
                <a:latin typeface="Footlight MT Light" pitchFamily="18" charset="0"/>
              </a:rPr>
              <a:t> pneumonia</a:t>
            </a:r>
            <a:r>
              <a:rPr lang="en-US" i="1" dirty="0" smtClean="0">
                <a:latin typeface="Footlight MT Light" pitchFamily="18" charset="0"/>
              </a:rPr>
              <a:t>.</a:t>
            </a:r>
            <a:endParaRPr lang="en-US" dirty="0" smtClean="0">
              <a:latin typeface="Footlight MT Light" pitchFamily="18" charset="0"/>
            </a:endParaRPr>
          </a:p>
          <a:p>
            <a:r>
              <a:rPr lang="en-US" dirty="0" smtClean="0">
                <a:latin typeface="Footlight MT Light" pitchFamily="18" charset="0"/>
              </a:rPr>
              <a:t>Common </a:t>
            </a:r>
            <a:r>
              <a:rPr lang="en-US" b="1" dirty="0" smtClean="0">
                <a:latin typeface="Footlight MT Light" pitchFamily="18" charset="0"/>
              </a:rPr>
              <a:t>adolescence c</a:t>
            </a:r>
            <a:r>
              <a:rPr lang="en-US" dirty="0" smtClean="0">
                <a:latin typeface="Footlight MT Light" pitchFamily="18" charset="0"/>
              </a:rPr>
              <a:t>rowded places like schools. </a:t>
            </a:r>
          </a:p>
          <a:p>
            <a:r>
              <a:rPr lang="en-US" dirty="0" smtClean="0">
                <a:latin typeface="Footlight MT Light" pitchFamily="18" charset="0"/>
              </a:rPr>
              <a:t>Usually </a:t>
            </a:r>
            <a:r>
              <a:rPr lang="en-US" b="1" dirty="0" smtClean="0">
                <a:latin typeface="Footlight MT Light" pitchFamily="18" charset="0"/>
              </a:rPr>
              <a:t>gradual </a:t>
            </a:r>
            <a:r>
              <a:rPr lang="en-US" dirty="0" smtClean="0">
                <a:latin typeface="Footlight MT Light" pitchFamily="18" charset="0"/>
              </a:rPr>
              <a:t>mild</a:t>
            </a:r>
          </a:p>
          <a:p>
            <a:r>
              <a:rPr lang="en-US" b="1" dirty="0" smtClean="0">
                <a:latin typeface="Footlight MT Light" pitchFamily="18" charset="0"/>
              </a:rPr>
              <a:t>Atypical pneumonia</a:t>
            </a:r>
          </a:p>
          <a:p>
            <a:r>
              <a:rPr lang="en-US" dirty="0" smtClean="0">
                <a:latin typeface="Footlight MT Light" pitchFamily="18" charset="0"/>
              </a:rPr>
              <a:t>May be associated with a skin rash and </a:t>
            </a:r>
            <a:r>
              <a:rPr lang="en-US" dirty="0" err="1" smtClean="0">
                <a:latin typeface="Footlight MT Light" pitchFamily="18" charset="0"/>
              </a:rPr>
              <a:t>hemolysis</a:t>
            </a:r>
            <a:r>
              <a:rPr lang="en-US" dirty="0" smtClean="0">
                <a:latin typeface="Footlight MT Light" pitchFamily="18" charset="0"/>
              </a:rPr>
              <a:t> </a:t>
            </a:r>
          </a:p>
          <a:p>
            <a:endParaRPr lang="en-US" dirty="0">
              <a:latin typeface="Footlight MT Light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i="1" dirty="0" err="1" smtClean="0">
                <a:latin typeface="Baskerville Old Face" pitchFamily="18" charset="0"/>
              </a:rPr>
              <a:t>Chlamydophila</a:t>
            </a:r>
            <a:r>
              <a:rPr lang="en-US" altLang="zh-CN" i="1" dirty="0" smtClean="0">
                <a:latin typeface="Baskerville Old Face" pitchFamily="18" charset="0"/>
              </a:rPr>
              <a:t> pneumoniae </a:t>
            </a:r>
          </a:p>
          <a:p>
            <a:r>
              <a:rPr lang="en-US" dirty="0" smtClean="0">
                <a:latin typeface="Baskerville Old Face" pitchFamily="18" charset="0"/>
              </a:rPr>
              <a:t>Obligate intracellular organism </a:t>
            </a:r>
          </a:p>
          <a:p>
            <a:r>
              <a:rPr lang="en-US" dirty="0" smtClean="0">
                <a:latin typeface="Baskerville Old Face" pitchFamily="18" charset="0"/>
              </a:rPr>
              <a:t>50% of adults </a:t>
            </a:r>
            <a:r>
              <a:rPr lang="en-US" dirty="0" err="1" smtClean="0">
                <a:latin typeface="Baskerville Old Face" pitchFamily="18" charset="0"/>
              </a:rPr>
              <a:t>sero</a:t>
            </a:r>
            <a:r>
              <a:rPr lang="en-US" dirty="0" smtClean="0">
                <a:latin typeface="Baskerville Old Face" pitchFamily="18" charset="0"/>
              </a:rPr>
              <a:t>-positive</a:t>
            </a:r>
            <a:endParaRPr lang="en-US" sz="2400" dirty="0" smtClean="0">
              <a:latin typeface="Baskerville Old Face" pitchFamily="18" charset="0"/>
            </a:endParaRPr>
          </a:p>
          <a:p>
            <a:r>
              <a:rPr lang="en-US" dirty="0" smtClean="0">
                <a:latin typeface="Baskerville Old Face" pitchFamily="18" charset="0"/>
              </a:rPr>
              <a:t>Mild disease </a:t>
            </a:r>
            <a:endParaRPr lang="en-US" sz="2400" dirty="0" smtClean="0">
              <a:latin typeface="Baskerville Old Face" pitchFamily="18" charset="0"/>
            </a:endParaRPr>
          </a:p>
          <a:p>
            <a:r>
              <a:rPr lang="en-US" dirty="0" smtClean="0">
                <a:latin typeface="Baskerville Old Face" pitchFamily="18" charset="0"/>
              </a:rPr>
              <a:t>Sub clinical infections common</a:t>
            </a:r>
            <a:endParaRPr lang="en-US" sz="2400" dirty="0" smtClean="0">
              <a:latin typeface="Baskerville Old Face" pitchFamily="18" charset="0"/>
            </a:endParaRPr>
          </a:p>
          <a:p>
            <a:r>
              <a:rPr lang="en-US" dirty="0" smtClean="0">
                <a:latin typeface="Baskerville Old Face" pitchFamily="18" charset="0"/>
              </a:rPr>
              <a:t>5-10% of community acquired pneumonia</a:t>
            </a:r>
            <a:r>
              <a:rPr lang="en-US" sz="2400" dirty="0" smtClean="0">
                <a:latin typeface="Baskerville Old Face" pitchFamily="18" charset="0"/>
              </a:rPr>
              <a:t/>
            </a:r>
            <a:br>
              <a:rPr lang="en-US" sz="2400" dirty="0" smtClean="0">
                <a:latin typeface="Baskerville Old Face" pitchFamily="18" charset="0"/>
              </a:rPr>
            </a:br>
            <a:endParaRPr lang="en-US" sz="2400" dirty="0" smtClean="0">
              <a:latin typeface="Baskerville Old Face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3200" b="1" i="1" dirty="0" err="1" smtClean="0">
                <a:latin typeface="Footlight MT Light" pitchFamily="18" charset="0"/>
              </a:rPr>
              <a:t>Legionella</a:t>
            </a:r>
            <a:r>
              <a:rPr lang="en-US" sz="3200" b="1" i="1" dirty="0" smtClean="0">
                <a:latin typeface="Footlight MT Light" pitchFamily="18" charset="0"/>
              </a:rPr>
              <a:t> </a:t>
            </a:r>
            <a:r>
              <a:rPr lang="en-US" sz="3200" b="1" i="1" dirty="0" err="1" smtClean="0">
                <a:latin typeface="Footlight MT Light" pitchFamily="18" charset="0"/>
              </a:rPr>
              <a:t>pneumophila</a:t>
            </a:r>
            <a:endParaRPr lang="en-US" sz="3200" b="1" i="1" dirty="0" smtClean="0">
              <a:latin typeface="Footlight MT Light" pitchFamily="18" charset="0"/>
            </a:endParaRPr>
          </a:p>
          <a:p>
            <a:r>
              <a:rPr lang="en-US" sz="3200" dirty="0" smtClean="0">
                <a:latin typeface="Footlight MT Light" pitchFamily="18" charset="0"/>
              </a:rPr>
              <a:t>Cause outbreak , ICU</a:t>
            </a:r>
          </a:p>
          <a:p>
            <a:r>
              <a:rPr lang="en-US" sz="3200" dirty="0" err="1" smtClean="0">
                <a:latin typeface="Footlight MT Light" pitchFamily="18" charset="0"/>
              </a:rPr>
              <a:t>Hyponatraemia</a:t>
            </a:r>
            <a:r>
              <a:rPr lang="en-US" sz="3200" dirty="0" smtClean="0">
                <a:latin typeface="Footlight MT Light" pitchFamily="18" charset="0"/>
              </a:rPr>
              <a:t> common </a:t>
            </a:r>
          </a:p>
          <a:p>
            <a:pPr lvl="1"/>
            <a:r>
              <a:rPr lang="en-US" sz="3200" dirty="0" smtClean="0">
                <a:latin typeface="Footlight MT Light" pitchFamily="18" charset="0"/>
              </a:rPr>
              <a:t>(&lt;130mMol)</a:t>
            </a:r>
          </a:p>
          <a:p>
            <a:r>
              <a:rPr lang="en-US" sz="3200" dirty="0" err="1" smtClean="0">
                <a:latin typeface="Footlight MT Light" pitchFamily="18" charset="0"/>
              </a:rPr>
              <a:t>Bradycardia</a:t>
            </a:r>
            <a:endParaRPr lang="en-US" sz="3200" dirty="0" smtClean="0">
              <a:latin typeface="Footlight MT Light" pitchFamily="18" charset="0"/>
            </a:endParaRPr>
          </a:p>
          <a:p>
            <a:r>
              <a:rPr lang="en-US" sz="3200" dirty="0" smtClean="0">
                <a:latin typeface="Footlight MT Light" pitchFamily="18" charset="0"/>
              </a:rPr>
              <a:t>WBC &lt; 15,000</a:t>
            </a:r>
          </a:p>
          <a:p>
            <a:pPr>
              <a:buNone/>
            </a:pPr>
            <a:r>
              <a:rPr lang="en-US" sz="3200" dirty="0" smtClean="0">
                <a:latin typeface="Footlight MT Light" pitchFamily="18" charset="0"/>
              </a:rPr>
              <a:t/>
            </a:r>
            <a:br>
              <a:rPr lang="en-US" sz="3200" dirty="0" smtClean="0">
                <a:latin typeface="Footlight MT Light" pitchFamily="18" charset="0"/>
              </a:rPr>
            </a:br>
            <a:endParaRPr lang="en-US" sz="3200" dirty="0" smtClean="0">
              <a:latin typeface="Footlight MT Light" pitchFamily="18" charset="0"/>
            </a:endParaRPr>
          </a:p>
          <a:p>
            <a:endParaRPr lang="en-US" sz="3200" dirty="0">
              <a:latin typeface="Footlight MT Light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Footlight MT Light" pitchFamily="18" charset="0"/>
              </a:rPr>
              <a:t>Abnormal LFTs</a:t>
            </a:r>
          </a:p>
          <a:p>
            <a:r>
              <a:rPr lang="en-US" sz="3600" dirty="0" smtClean="0">
                <a:latin typeface="Footlight MT Light" pitchFamily="18" charset="0"/>
              </a:rPr>
              <a:t>Raised CPK</a:t>
            </a:r>
          </a:p>
          <a:p>
            <a:r>
              <a:rPr lang="en-US" sz="3600" dirty="0" smtClean="0">
                <a:latin typeface="Footlight MT Light" pitchFamily="18" charset="0"/>
              </a:rPr>
              <a:t>Acute Renal failure</a:t>
            </a:r>
          </a:p>
          <a:p>
            <a:r>
              <a:rPr lang="en-US" sz="3600" dirty="0" smtClean="0">
                <a:latin typeface="Footlight MT Light" pitchFamily="18" charset="0"/>
              </a:rPr>
              <a:t>Urinary antigen</a:t>
            </a:r>
          </a:p>
          <a:p>
            <a:r>
              <a:rPr lang="en-US" sz="3600" b="1" dirty="0" smtClean="0">
                <a:latin typeface="Footlight MT Light" pitchFamily="18" charset="0"/>
              </a:rPr>
              <a:t>Treatment erythromycin</a:t>
            </a:r>
            <a:endParaRPr lang="en-US" sz="3600" b="1" dirty="0">
              <a:latin typeface="Footlight MT Light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Broadway" pitchFamily="82" charset="0"/>
              </a:rPr>
              <a:t>Definition</a:t>
            </a:r>
            <a:endParaRPr lang="en-US" sz="5400" dirty="0">
              <a:solidFill>
                <a:srgbClr val="00B050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Footlight MT Light" pitchFamily="18" charset="0"/>
              </a:rPr>
              <a:t>Disease of alveoli and respiratory </a:t>
            </a:r>
            <a:r>
              <a:rPr lang="en-US" sz="3600" dirty="0" err="1" smtClean="0">
                <a:solidFill>
                  <a:srgbClr val="0070C0"/>
                </a:solidFill>
                <a:latin typeface="Footlight MT Light" pitchFamily="18" charset="0"/>
              </a:rPr>
              <a:t>brochioles</a:t>
            </a:r>
            <a:endParaRPr lang="en-US" sz="3600" dirty="0" smtClean="0">
              <a:solidFill>
                <a:srgbClr val="0070C0"/>
              </a:solidFill>
              <a:latin typeface="Footlight MT Light" pitchFamily="18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Footlight MT Light" pitchFamily="18" charset="0"/>
              </a:rPr>
              <a:t>Whole lobe , around </a:t>
            </a:r>
            <a:r>
              <a:rPr lang="en-US" sz="3600" dirty="0" err="1" smtClean="0">
                <a:solidFill>
                  <a:srgbClr val="0070C0"/>
                </a:solidFill>
                <a:latin typeface="Footlight MT Light" pitchFamily="18" charset="0"/>
              </a:rPr>
              <a:t>brochi</a:t>
            </a:r>
            <a:r>
              <a:rPr lang="en-US" sz="3600" dirty="0" smtClean="0">
                <a:solidFill>
                  <a:srgbClr val="0070C0"/>
                </a:solidFill>
                <a:latin typeface="Footlight MT Light" pitchFamily="18" charset="0"/>
              </a:rPr>
              <a:t> patchy (</a:t>
            </a:r>
            <a:r>
              <a:rPr lang="en-US" sz="3600" dirty="0" err="1" smtClean="0">
                <a:solidFill>
                  <a:srgbClr val="0070C0"/>
                </a:solidFill>
                <a:latin typeface="Footlight MT Light" pitchFamily="18" charset="0"/>
              </a:rPr>
              <a:t>consuldation</a:t>
            </a:r>
            <a:r>
              <a:rPr lang="en-US" sz="3600" dirty="0" smtClean="0">
                <a:solidFill>
                  <a:srgbClr val="0070C0"/>
                </a:solidFill>
                <a:latin typeface="Footlight MT Light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Footlight MT Light" pitchFamily="18" charset="0"/>
              </a:rPr>
              <a:t>vs</a:t>
            </a:r>
            <a:r>
              <a:rPr lang="en-US" sz="3600" dirty="0" smtClean="0">
                <a:solidFill>
                  <a:srgbClr val="0070C0"/>
                </a:solidFill>
                <a:latin typeface="Footlight MT Light" pitchFamily="18" charset="0"/>
              </a:rPr>
              <a:t>  </a:t>
            </a:r>
            <a:r>
              <a:rPr lang="en-US" sz="3600" dirty="0" err="1" smtClean="0">
                <a:solidFill>
                  <a:srgbClr val="0070C0"/>
                </a:solidFill>
                <a:latin typeface="Footlight MT Light" pitchFamily="18" charset="0"/>
              </a:rPr>
              <a:t>brocho</a:t>
            </a:r>
            <a:r>
              <a:rPr lang="en-US" sz="3600" dirty="0" smtClean="0">
                <a:solidFill>
                  <a:srgbClr val="0070C0"/>
                </a:solidFill>
                <a:latin typeface="Footlight MT Light" pitchFamily="18" charset="0"/>
              </a:rPr>
              <a:t>-pneumonia) or </a:t>
            </a:r>
            <a:r>
              <a:rPr lang="en-US" sz="3600" dirty="0" err="1" smtClean="0">
                <a:solidFill>
                  <a:srgbClr val="0070C0"/>
                </a:solidFill>
                <a:latin typeface="Footlight MT Light" pitchFamily="18" charset="0"/>
              </a:rPr>
              <a:t>interstial</a:t>
            </a:r>
            <a:r>
              <a:rPr lang="en-US" sz="3600" dirty="0" smtClean="0">
                <a:solidFill>
                  <a:srgbClr val="0070C0"/>
                </a:solidFill>
                <a:latin typeface="Footlight MT Light" pitchFamily="18" charset="0"/>
              </a:rPr>
              <a:t> 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Footlight MT Light" pitchFamily="18" charset="0"/>
              </a:rPr>
              <a:t>Defined clinically as a new opacity on chest radiography in the presence of respiratory symptoms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8229600" cy="121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00B050"/>
                </a:solidFill>
                <a:latin typeface="Bodoni MT Black" pitchFamily="18" charset="0"/>
                <a:cs typeface="Times New Roman" pitchFamily="18" charset="0"/>
              </a:rPr>
              <a:t>Lung Anatomy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3838" cy="45307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52963" y="1600200"/>
            <a:ext cx="4033837" cy="45307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7" name="Picture 5" descr="17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779" y="838200"/>
            <a:ext cx="4288221" cy="2590800"/>
          </a:xfrm>
          <a:prstGeom prst="rect">
            <a:avLst/>
          </a:prstGeom>
          <a:noFill/>
          <a:ln w="762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33798" name="Picture 6" descr="Lung-a-bi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505200"/>
            <a:ext cx="4343400" cy="3352800"/>
          </a:xfrm>
          <a:prstGeom prst="rect">
            <a:avLst/>
          </a:prstGeom>
          <a:noFill/>
          <a:ln w="762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7" name="Picture 3" descr="Picture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648200" y="762000"/>
            <a:ext cx="4419600" cy="266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3" descr="Picture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648200" y="3505200"/>
            <a:ext cx="44196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Broadway" pitchFamily="82" charset="0"/>
              </a:rPr>
              <a:t>Epidemiology</a:t>
            </a:r>
            <a:endParaRPr lang="en-US" sz="5400" dirty="0">
              <a:solidFill>
                <a:srgbClr val="00B050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525963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Footlight MT Light" pitchFamily="18" charset="0"/>
              </a:rPr>
              <a:t>Common in winter months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Footlight MT Light" pitchFamily="18" charset="0"/>
              </a:rPr>
              <a:t>It is the sixth leading cause of death in USA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Footlight MT Light" pitchFamily="18" charset="0"/>
              </a:rPr>
              <a:t>3 millions develop pneumonia and 600,000 hospitalized in USA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Footlight MT Light" pitchFamily="18" charset="0"/>
              </a:rPr>
              <a:t>The risk factors are old age, asthma, smoking, alcoholism diseases and </a:t>
            </a:r>
            <a:r>
              <a:rPr lang="en-US" sz="3200" dirty="0" err="1" smtClean="0">
                <a:solidFill>
                  <a:srgbClr val="0070C0"/>
                </a:solidFill>
                <a:latin typeface="Footlight MT Light" pitchFamily="18" charset="0"/>
              </a:rPr>
              <a:t>immunosupression</a:t>
            </a:r>
            <a:r>
              <a:rPr lang="en-US" sz="3200" dirty="0" smtClean="0">
                <a:solidFill>
                  <a:srgbClr val="0070C0"/>
                </a:solidFill>
                <a:latin typeface="Footlight MT Light" pitchFamily="18" charset="0"/>
              </a:rPr>
              <a:t> HIV,DM (Chronic lung and heart in </a:t>
            </a:r>
            <a:r>
              <a:rPr lang="en-US" sz="3200" i="1" dirty="0" err="1" smtClean="0">
                <a:solidFill>
                  <a:srgbClr val="0070C0"/>
                </a:solidFill>
                <a:latin typeface="Footlight MT Light" pitchFamily="18" charset="0"/>
              </a:rPr>
              <a:t>S.pneumoniae</a:t>
            </a:r>
            <a:r>
              <a:rPr lang="en-US" sz="3200" dirty="0" smtClean="0">
                <a:solidFill>
                  <a:srgbClr val="0070C0"/>
                </a:solidFill>
                <a:latin typeface="Footlight MT Light" pitchFamily="18" charset="0"/>
              </a:rPr>
              <a:t>)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Footlight MT Light" pitchFamily="18" charset="0"/>
              </a:rPr>
              <a:t>Newly discovered organism and emerging resistance</a:t>
            </a:r>
          </a:p>
          <a:p>
            <a:endParaRPr lang="en-US" sz="3200" dirty="0">
              <a:solidFill>
                <a:srgbClr val="0070C0"/>
              </a:solidFill>
              <a:latin typeface="Footlight MT Light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icture2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Broadway" pitchFamily="82" charset="0"/>
              </a:rPr>
              <a:t>Classification</a:t>
            </a:r>
            <a:endParaRPr lang="en-US" dirty="0">
              <a:solidFill>
                <a:srgbClr val="00B050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525963"/>
          </a:xfrm>
        </p:spPr>
        <p:txBody>
          <a:bodyPr>
            <a:noAutofit/>
          </a:bodyPr>
          <a:lstStyle/>
          <a:p>
            <a:r>
              <a:rPr lang="en-US" altLang="zh-CN" sz="2000" b="1" dirty="0" smtClean="0">
                <a:latin typeface="Footlight MT Light" pitchFamily="18" charset="0"/>
              </a:rPr>
              <a:t>Anatomy</a:t>
            </a:r>
          </a:p>
          <a:p>
            <a:pPr lvl="1"/>
            <a:r>
              <a:rPr lang="en-US" altLang="zh-CN" sz="2000" dirty="0" smtClean="0">
                <a:latin typeface="Footlight MT Light" pitchFamily="18" charset="0"/>
              </a:rPr>
              <a:t>Lobar:  entire lobe</a:t>
            </a:r>
          </a:p>
          <a:p>
            <a:pPr lvl="1"/>
            <a:r>
              <a:rPr lang="en-US" altLang="zh-CN" sz="2000" dirty="0" smtClean="0">
                <a:latin typeface="Footlight MT Light" pitchFamily="18" charset="0"/>
              </a:rPr>
              <a:t>Bronchopneumonia</a:t>
            </a:r>
          </a:p>
          <a:p>
            <a:pPr lvl="1"/>
            <a:r>
              <a:rPr lang="en-US" altLang="zh-CN" sz="2000" dirty="0" smtClean="0">
                <a:latin typeface="Footlight MT Light" pitchFamily="18" charset="0"/>
              </a:rPr>
              <a:t>Interstitial</a:t>
            </a:r>
          </a:p>
          <a:p>
            <a:r>
              <a:rPr lang="en-US" altLang="zh-CN" sz="2000" b="1" dirty="0" smtClean="0">
                <a:latin typeface="Footlight MT Light" pitchFamily="18" charset="0"/>
              </a:rPr>
              <a:t>Pathogen </a:t>
            </a:r>
          </a:p>
          <a:p>
            <a:pPr lvl="1"/>
            <a:r>
              <a:rPr lang="en-US" altLang="zh-CN" sz="2000" dirty="0" smtClean="0">
                <a:solidFill>
                  <a:srgbClr val="002060"/>
                </a:solidFill>
                <a:latin typeface="Footlight MT Light" pitchFamily="18" charset="0"/>
              </a:rPr>
              <a:t>Gram-positive  as </a:t>
            </a:r>
            <a:r>
              <a:rPr lang="en-US" altLang="zh-CN" sz="2000" i="1" dirty="0" smtClean="0">
                <a:solidFill>
                  <a:srgbClr val="002060"/>
                </a:solidFill>
                <a:latin typeface="Footlight MT Light" pitchFamily="18" charset="0"/>
              </a:rPr>
              <a:t>Streptococcus pneumoniae , Staphylococcus aureus</a:t>
            </a:r>
            <a:r>
              <a:rPr lang="en-US" altLang="zh-CN" sz="2000" dirty="0" smtClean="0">
                <a:solidFill>
                  <a:srgbClr val="002060"/>
                </a:solidFill>
                <a:latin typeface="Footlight MT Light" pitchFamily="18" charset="0"/>
              </a:rPr>
              <a:t>, Group A hemolytic streptococci</a:t>
            </a:r>
            <a:endParaRPr lang="en-US" altLang="zh-CN" sz="2000" dirty="0">
              <a:solidFill>
                <a:srgbClr val="002060"/>
              </a:solidFill>
              <a:latin typeface="Footlight MT Light" pitchFamily="18" charset="0"/>
            </a:endParaRPr>
          </a:p>
          <a:p>
            <a:pPr lvl="1"/>
            <a:r>
              <a:rPr lang="en-US" altLang="zh-CN" sz="2000" dirty="0" smtClean="0">
                <a:solidFill>
                  <a:srgbClr val="C00000"/>
                </a:solidFill>
                <a:latin typeface="Footlight MT Light" pitchFamily="18" charset="0"/>
              </a:rPr>
              <a:t>Gram-negative bacteria :</a:t>
            </a:r>
            <a:r>
              <a:rPr lang="en-US" altLang="zh-CN" sz="2000" i="1" dirty="0" smtClean="0">
                <a:solidFill>
                  <a:srgbClr val="C00000"/>
                </a:solidFill>
                <a:latin typeface="Footlight MT Light" pitchFamily="18" charset="0"/>
              </a:rPr>
              <a:t>Klebsiella  pneumoniae, </a:t>
            </a:r>
            <a:r>
              <a:rPr lang="en-US" altLang="zh-CN" sz="2000" i="1" dirty="0" err="1" smtClean="0">
                <a:solidFill>
                  <a:srgbClr val="C00000"/>
                </a:solidFill>
                <a:latin typeface="Footlight MT Light" pitchFamily="18" charset="0"/>
              </a:rPr>
              <a:t>Hemophilus</a:t>
            </a:r>
            <a:r>
              <a:rPr lang="en-US" altLang="zh-CN" sz="2000" i="1" dirty="0" smtClean="0">
                <a:solidFill>
                  <a:srgbClr val="C00000"/>
                </a:solidFill>
                <a:latin typeface="Footlight MT Light" pitchFamily="18" charset="0"/>
              </a:rPr>
              <a:t>  </a:t>
            </a:r>
            <a:r>
              <a:rPr lang="en-US" altLang="zh-CN" sz="2000" i="1" dirty="0" err="1" smtClean="0">
                <a:solidFill>
                  <a:srgbClr val="C00000"/>
                </a:solidFill>
                <a:latin typeface="Footlight MT Light" pitchFamily="18" charset="0"/>
              </a:rPr>
              <a:t>influenzae</a:t>
            </a:r>
            <a:r>
              <a:rPr lang="en-US" altLang="zh-CN" sz="2000" i="1" dirty="0" smtClean="0">
                <a:solidFill>
                  <a:srgbClr val="C00000"/>
                </a:solidFill>
                <a:latin typeface="Footlight MT Light" pitchFamily="18" charset="0"/>
              </a:rPr>
              <a:t>, </a:t>
            </a:r>
            <a:r>
              <a:rPr lang="en-US" sz="2000" i="1" dirty="0" err="1" smtClean="0">
                <a:solidFill>
                  <a:srgbClr val="C00000"/>
                </a:solidFill>
                <a:latin typeface="Footlight MT Light" pitchFamily="18" charset="0"/>
              </a:rPr>
              <a:t>Moraxella</a:t>
            </a:r>
            <a:r>
              <a:rPr lang="en-US" sz="2000" i="1" dirty="0" smtClean="0">
                <a:solidFill>
                  <a:srgbClr val="C00000"/>
                </a:solidFill>
                <a:latin typeface="Footlight MT Light" pitchFamily="18" charset="0"/>
              </a:rPr>
              <a:t> catarrhal and </a:t>
            </a:r>
            <a:r>
              <a:rPr lang="en-US" altLang="zh-CN" sz="2000" i="1" dirty="0" smtClean="0">
                <a:solidFill>
                  <a:srgbClr val="C00000"/>
                </a:solidFill>
                <a:latin typeface="Footlight MT Light" pitchFamily="18" charset="0"/>
              </a:rPr>
              <a:t>Escherichia  coli</a:t>
            </a:r>
          </a:p>
          <a:p>
            <a:pPr lvl="1"/>
            <a:r>
              <a:rPr lang="en-US" altLang="zh-CN" sz="2000" dirty="0" smtClean="0">
                <a:solidFill>
                  <a:srgbClr val="C00000"/>
                </a:solidFill>
                <a:latin typeface="Footlight MT Light" pitchFamily="18" charset="0"/>
              </a:rPr>
              <a:t>Atypical Bacteria </a:t>
            </a:r>
            <a:r>
              <a:rPr lang="en-US" altLang="zh-CN" sz="2000" i="1" dirty="0" smtClean="0">
                <a:solidFill>
                  <a:srgbClr val="C00000"/>
                </a:solidFill>
                <a:latin typeface="Footlight MT Light" pitchFamily="18" charset="0"/>
              </a:rPr>
              <a:t>:</a:t>
            </a:r>
            <a:r>
              <a:rPr lang="en-US" altLang="zh-CN" sz="2000" i="1" dirty="0" err="1" smtClean="0">
                <a:solidFill>
                  <a:srgbClr val="C00000"/>
                </a:solidFill>
                <a:latin typeface="Footlight MT Light" pitchFamily="18" charset="0"/>
              </a:rPr>
              <a:t>Mycoplasma</a:t>
            </a:r>
            <a:r>
              <a:rPr lang="en-US" altLang="zh-CN" sz="2000" i="1" dirty="0" smtClean="0">
                <a:solidFill>
                  <a:srgbClr val="C00000"/>
                </a:solidFill>
                <a:latin typeface="Footlight MT Light" pitchFamily="18" charset="0"/>
              </a:rPr>
              <a:t> pneumoniae, </a:t>
            </a:r>
            <a:r>
              <a:rPr lang="en-US" altLang="zh-CN" sz="2000" i="1" dirty="0" err="1" smtClean="0">
                <a:solidFill>
                  <a:srgbClr val="C00000"/>
                </a:solidFill>
                <a:latin typeface="Footlight MT Light" pitchFamily="18" charset="0"/>
              </a:rPr>
              <a:t>chlamydophila</a:t>
            </a:r>
            <a:r>
              <a:rPr lang="en-US" altLang="zh-CN" sz="2000" i="1" dirty="0" smtClean="0">
                <a:solidFill>
                  <a:srgbClr val="C00000"/>
                </a:solidFill>
                <a:latin typeface="Footlight MT Light" pitchFamily="18" charset="0"/>
              </a:rPr>
              <a:t> pneumoniae and </a:t>
            </a:r>
            <a:r>
              <a:rPr lang="en-US" altLang="zh-CN" sz="2000" i="1" dirty="0" err="1" smtClean="0">
                <a:solidFill>
                  <a:srgbClr val="C00000"/>
                </a:solidFill>
                <a:latin typeface="Footlight MT Light" pitchFamily="18" charset="0"/>
              </a:rPr>
              <a:t>legionella</a:t>
            </a:r>
            <a:r>
              <a:rPr lang="en-US" altLang="zh-CN" sz="2000" i="1" dirty="0" smtClean="0">
                <a:solidFill>
                  <a:srgbClr val="C00000"/>
                </a:solidFill>
                <a:latin typeface="Footlight MT Light" pitchFamily="18" charset="0"/>
              </a:rPr>
              <a:t>. </a:t>
            </a:r>
            <a:r>
              <a:rPr lang="en-US" altLang="zh-CN" sz="2000" dirty="0" smtClean="0">
                <a:latin typeface="Footlight MT Light" pitchFamily="18" charset="0"/>
              </a:rPr>
              <a:t>Anaerobic bacteria </a:t>
            </a:r>
          </a:p>
          <a:p>
            <a:pPr lvl="1"/>
            <a:r>
              <a:rPr lang="en-US" altLang="zh-CN" sz="2000" dirty="0" smtClean="0">
                <a:latin typeface="Footlight MT Light" pitchFamily="18" charset="0"/>
              </a:rPr>
              <a:t>Viral  and fungal </a:t>
            </a:r>
          </a:p>
          <a:p>
            <a:r>
              <a:rPr lang="en-US" altLang="zh-CN" sz="2000" b="1" dirty="0" smtClean="0">
                <a:latin typeface="Footlight MT Light" pitchFamily="18" charset="0"/>
              </a:rPr>
              <a:t>Acquired environment: </a:t>
            </a:r>
            <a:r>
              <a:rPr lang="en-US" altLang="zh-CN" sz="2000" dirty="0" smtClean="0">
                <a:latin typeface="Footlight MT Light" pitchFamily="18" charset="0"/>
              </a:rPr>
              <a:t>community ,hospital ,nursing home acquired and </a:t>
            </a:r>
            <a:r>
              <a:rPr lang="en-US" altLang="zh-CN" sz="2000" dirty="0" err="1" smtClean="0">
                <a:latin typeface="Footlight MT Light" pitchFamily="18" charset="0"/>
              </a:rPr>
              <a:t>immunocompromised</a:t>
            </a:r>
            <a:r>
              <a:rPr lang="en-US" altLang="zh-CN" sz="2000" dirty="0" smtClean="0">
                <a:latin typeface="Footlight MT Light" pitchFamily="18" charset="0"/>
              </a:rPr>
              <a:t> host</a:t>
            </a:r>
            <a:br>
              <a:rPr lang="en-US" altLang="zh-CN" sz="2000" dirty="0" smtClean="0">
                <a:latin typeface="Footlight MT Light" pitchFamily="18" charset="0"/>
              </a:rPr>
            </a:br>
            <a:endParaRPr lang="en-US" sz="2000" dirty="0">
              <a:latin typeface="Footlight MT Light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Broadway" pitchFamily="82" charset="0"/>
              </a:rPr>
              <a:t>What is the most common cause of community-acquired pneumonia?</a:t>
            </a:r>
            <a:endParaRPr lang="en-US" dirty="0">
              <a:solidFill>
                <a:srgbClr val="00B050"/>
              </a:solidFill>
              <a:latin typeface="Broadway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b="1" u="sng" dirty="0" err="1" smtClean="0">
                <a:solidFill>
                  <a:srgbClr val="0070C0"/>
                </a:solidFill>
                <a:latin typeface="Footlight MT Light" pitchFamily="18" charset="0"/>
              </a:rPr>
              <a:t>Childern</a:t>
            </a:r>
            <a:endParaRPr lang="en-US" sz="2400" b="1" u="sng" dirty="0" smtClean="0">
              <a:solidFill>
                <a:srgbClr val="0070C0"/>
              </a:solidFill>
              <a:latin typeface="Footlight MT Light" pitchFamily="18" charset="0"/>
            </a:endParaRPr>
          </a:p>
          <a:p>
            <a:r>
              <a:rPr lang="en-US" sz="2400" b="1" dirty="0" smtClean="0">
                <a:latin typeface="Footlight MT Light" pitchFamily="18" charset="0"/>
              </a:rPr>
              <a:t>Viral</a:t>
            </a:r>
          </a:p>
          <a:p>
            <a:pPr lvl="1"/>
            <a:r>
              <a:rPr lang="en-US" dirty="0" smtClean="0">
                <a:latin typeface="Footlight MT Light" pitchFamily="18" charset="0"/>
              </a:rPr>
              <a:t>Respiratory </a:t>
            </a:r>
            <a:r>
              <a:rPr lang="en-US" dirty="0" err="1" smtClean="0">
                <a:latin typeface="Footlight MT Light" pitchFamily="18" charset="0"/>
              </a:rPr>
              <a:t>syncetial</a:t>
            </a:r>
            <a:r>
              <a:rPr lang="en-US" dirty="0" smtClean="0">
                <a:latin typeface="Footlight MT Light" pitchFamily="18" charset="0"/>
              </a:rPr>
              <a:t> virus</a:t>
            </a:r>
          </a:p>
          <a:p>
            <a:pPr lvl="1"/>
            <a:r>
              <a:rPr lang="en-US" dirty="0" err="1" smtClean="0">
                <a:latin typeface="Footlight MT Light" pitchFamily="18" charset="0"/>
              </a:rPr>
              <a:t>Parainfluenza</a:t>
            </a:r>
            <a:r>
              <a:rPr lang="en-US" dirty="0" smtClean="0">
                <a:latin typeface="Footlight MT Light" pitchFamily="18" charset="0"/>
              </a:rPr>
              <a:t> virus</a:t>
            </a:r>
          </a:p>
          <a:p>
            <a:pPr lvl="1"/>
            <a:r>
              <a:rPr lang="en-US" dirty="0" smtClean="0">
                <a:latin typeface="Footlight MT Light" pitchFamily="18" charset="0"/>
              </a:rPr>
              <a:t>Human </a:t>
            </a:r>
            <a:r>
              <a:rPr lang="en-US" dirty="0" err="1" smtClean="0">
                <a:latin typeface="Footlight MT Light" pitchFamily="18" charset="0"/>
              </a:rPr>
              <a:t>metapneumovirus</a:t>
            </a:r>
            <a:endParaRPr lang="en-US" dirty="0" smtClean="0">
              <a:latin typeface="Footlight MT Light" pitchFamily="18" charset="0"/>
            </a:endParaRPr>
          </a:p>
          <a:p>
            <a:r>
              <a:rPr lang="en-US" sz="2400" b="1" dirty="0" smtClean="0">
                <a:latin typeface="Footlight MT Light" pitchFamily="18" charset="0"/>
              </a:rPr>
              <a:t>Bacterial</a:t>
            </a:r>
          </a:p>
          <a:p>
            <a:pPr lvl="1"/>
            <a:r>
              <a:rPr lang="en-US" dirty="0" err="1" smtClean="0">
                <a:latin typeface="Footlight MT Light" pitchFamily="18" charset="0"/>
              </a:rPr>
              <a:t>S.pneumoniae</a:t>
            </a:r>
            <a:endParaRPr lang="en-US" dirty="0" smtClean="0">
              <a:latin typeface="Footlight MT Light" pitchFamily="18" charset="0"/>
            </a:endParaRPr>
          </a:p>
          <a:p>
            <a:pPr lvl="1"/>
            <a:r>
              <a:rPr lang="en-US" dirty="0" err="1" smtClean="0">
                <a:latin typeface="Footlight MT Light" pitchFamily="18" charset="0"/>
              </a:rPr>
              <a:t>H.influenza</a:t>
            </a:r>
            <a:r>
              <a:rPr lang="en-US" dirty="0" smtClean="0">
                <a:latin typeface="Footlight MT Light" pitchFamily="18" charset="0"/>
              </a:rPr>
              <a:t> type B</a:t>
            </a:r>
          </a:p>
          <a:p>
            <a:pPr lvl="1"/>
            <a:r>
              <a:rPr lang="en-US" dirty="0" smtClean="0">
                <a:latin typeface="Footlight MT Light" pitchFamily="18" charset="0"/>
              </a:rPr>
              <a:t>Group B streptococci in neonate</a:t>
            </a:r>
            <a:endParaRPr lang="en-US" dirty="0">
              <a:latin typeface="Footlight MT Light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191000" cy="4876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  <a:latin typeface="Footlight MT Light" pitchFamily="18" charset="0"/>
              </a:rPr>
              <a:t>Adult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>
                <a:latin typeface="Footlight MT Light" pitchFamily="18" charset="0"/>
              </a:rPr>
              <a:t>S.pneumoniae</a:t>
            </a:r>
            <a:endParaRPr lang="en-US" dirty="0" smtClean="0">
              <a:latin typeface="Footlight MT Light" pitchFamily="18" charset="0"/>
            </a:endParaRPr>
          </a:p>
          <a:p>
            <a:r>
              <a:rPr lang="en-US" altLang="zh-CN" sz="2400" i="1" dirty="0" err="1" smtClean="0">
                <a:latin typeface="Footlight MT Light" pitchFamily="18" charset="0"/>
              </a:rPr>
              <a:t>Mycoplasma</a:t>
            </a:r>
            <a:r>
              <a:rPr lang="en-US" altLang="zh-CN" sz="2400" i="1" dirty="0" smtClean="0">
                <a:latin typeface="Footlight MT Light" pitchFamily="18" charset="0"/>
              </a:rPr>
              <a:t> pneumoniae, </a:t>
            </a:r>
            <a:r>
              <a:rPr lang="en-US" altLang="zh-CN" sz="2400" i="1" dirty="0" err="1" smtClean="0">
                <a:latin typeface="Footlight MT Light" pitchFamily="18" charset="0"/>
              </a:rPr>
              <a:t>chlamydophila</a:t>
            </a:r>
            <a:r>
              <a:rPr lang="en-US" altLang="zh-CN" sz="2400" i="1" dirty="0" smtClean="0">
                <a:latin typeface="Footlight MT Light" pitchFamily="18" charset="0"/>
              </a:rPr>
              <a:t> pneumoniae or respiratory viruses depending on the season</a:t>
            </a:r>
          </a:p>
          <a:p>
            <a:pPr>
              <a:buNone/>
            </a:pPr>
            <a:r>
              <a:rPr lang="en-US" u="sng" dirty="0" smtClean="0">
                <a:latin typeface="Footlight MT Light" pitchFamily="18" charset="0"/>
              </a:rPr>
              <a:t>Special conditions</a:t>
            </a:r>
          </a:p>
          <a:p>
            <a:pPr>
              <a:buNone/>
            </a:pPr>
            <a:r>
              <a:rPr lang="en-US" sz="2400" dirty="0" smtClean="0">
                <a:latin typeface="Footlight MT Light" pitchFamily="18" charset="0"/>
              </a:rPr>
              <a:t>Chronic lung diseases</a:t>
            </a:r>
          </a:p>
          <a:p>
            <a:pPr lvl="1"/>
            <a:r>
              <a:rPr lang="en-US" sz="2000" i="1" dirty="0" err="1" smtClean="0">
                <a:latin typeface="Footlight MT Light" pitchFamily="18" charset="0"/>
              </a:rPr>
              <a:t>S.pneumoniae</a:t>
            </a:r>
            <a:endParaRPr lang="en-US" sz="2000" i="1" dirty="0" smtClean="0">
              <a:latin typeface="Footlight MT Light" pitchFamily="18" charset="0"/>
            </a:endParaRPr>
          </a:p>
          <a:p>
            <a:pPr lvl="1"/>
            <a:r>
              <a:rPr lang="en-US" sz="2000" i="1" dirty="0" err="1" smtClean="0">
                <a:latin typeface="Footlight MT Light" pitchFamily="18" charset="0"/>
              </a:rPr>
              <a:t>H.influenza</a:t>
            </a:r>
            <a:endParaRPr lang="en-US" sz="2000" i="1" dirty="0" smtClean="0">
              <a:latin typeface="Footlight MT Light" pitchFamily="18" charset="0"/>
            </a:endParaRPr>
          </a:p>
          <a:p>
            <a:pPr>
              <a:buNone/>
            </a:pPr>
            <a:r>
              <a:rPr lang="en-US" i="1" dirty="0" smtClean="0">
                <a:latin typeface="Footlight MT Light" pitchFamily="18" charset="0"/>
              </a:rPr>
              <a:t>Recently hospitalized</a:t>
            </a:r>
          </a:p>
          <a:p>
            <a:pPr lvl="1"/>
            <a:r>
              <a:rPr lang="en-US" i="1" dirty="0" smtClean="0">
                <a:latin typeface="Footlight MT Light" pitchFamily="18" charset="0"/>
              </a:rPr>
              <a:t>Gram </a:t>
            </a:r>
            <a:r>
              <a:rPr lang="en-US" i="1" dirty="0" err="1" smtClean="0">
                <a:latin typeface="Footlight MT Light" pitchFamily="18" charset="0"/>
              </a:rPr>
              <a:t>negative,legionella</a:t>
            </a:r>
            <a:endParaRPr lang="en-US" i="1" dirty="0" smtClean="0">
              <a:latin typeface="Footlight MT Light" pitchFamily="18" charset="0"/>
            </a:endParaRPr>
          </a:p>
          <a:p>
            <a:pPr>
              <a:buNone/>
            </a:pPr>
            <a:r>
              <a:rPr lang="en-US" i="1" dirty="0" smtClean="0">
                <a:latin typeface="Footlight MT Light" pitchFamily="18" charset="0"/>
              </a:rPr>
              <a:t>Recent </a:t>
            </a:r>
            <a:r>
              <a:rPr lang="en-US" i="1" dirty="0" err="1" smtClean="0">
                <a:latin typeface="Footlight MT Light" pitchFamily="18" charset="0"/>
              </a:rPr>
              <a:t>inflenza</a:t>
            </a:r>
            <a:endParaRPr lang="en-US" i="1" dirty="0" smtClean="0">
              <a:latin typeface="Footlight MT Light" pitchFamily="18" charset="0"/>
            </a:endParaRPr>
          </a:p>
          <a:p>
            <a:pPr lvl="1"/>
            <a:r>
              <a:rPr lang="en-US" i="1" dirty="0" err="1" smtClean="0">
                <a:latin typeface="Footlight MT Light" pitchFamily="18" charset="0"/>
              </a:rPr>
              <a:t>S.pneumoniae</a:t>
            </a:r>
            <a:endParaRPr lang="en-US" i="1" dirty="0" smtClean="0">
              <a:latin typeface="Footlight MT Light" pitchFamily="18" charset="0"/>
            </a:endParaRPr>
          </a:p>
          <a:p>
            <a:pPr lvl="1"/>
            <a:r>
              <a:rPr lang="en-US" i="1" dirty="0" err="1" smtClean="0">
                <a:latin typeface="Footlight MT Light" pitchFamily="18" charset="0"/>
              </a:rPr>
              <a:t>S.aureus</a:t>
            </a:r>
            <a:endParaRPr lang="en-US" i="1" dirty="0" smtClean="0">
              <a:latin typeface="Footlight MT Light" pitchFamily="18" charset="0"/>
            </a:endParaRPr>
          </a:p>
          <a:p>
            <a:endParaRPr lang="en-US" sz="2400" i="1" dirty="0">
              <a:latin typeface="Footlight MT Light" pitchFamily="18" charset="0"/>
            </a:endParaRPr>
          </a:p>
          <a:p>
            <a:endParaRPr lang="en-US" sz="2400" dirty="0">
              <a:latin typeface="Footlight MT Light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Footlight MT Light" pitchFamily="18" charset="0"/>
              </a:rPr>
              <a:t>What is the difference between typical and atypical community-acquired pneumonia?</a:t>
            </a:r>
            <a:endParaRPr lang="en-US" sz="2800" b="1" dirty="0">
              <a:solidFill>
                <a:srgbClr val="00B050"/>
              </a:solidFill>
              <a:latin typeface="Footlight MT Light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84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ootlight MT Light" pitchFamily="18" charset="0"/>
                        </a:rPr>
                        <a:t>Variable</a:t>
                      </a:r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ootlight MT Light" pitchFamily="18" charset="0"/>
                        </a:rPr>
                        <a:t>Typical</a:t>
                      </a:r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ootlight MT Light" pitchFamily="18" charset="0"/>
                        </a:rPr>
                        <a:t>Atypical</a:t>
                      </a:r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/>
                </a:tc>
              </a:tr>
              <a:tr h="154283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Footlight MT Light" pitchFamily="18" charset="0"/>
                        </a:rPr>
                        <a:t>Etiology</a:t>
                      </a:r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2000" i="1" dirty="0" err="1" smtClean="0">
                          <a:latin typeface="Footlight MT Light" pitchFamily="18" charset="0"/>
                        </a:rPr>
                        <a:t>S.pneumoniae</a:t>
                      </a:r>
                      <a:r>
                        <a:rPr lang="en-US" sz="2000" i="1" dirty="0" smtClean="0">
                          <a:latin typeface="Footlight MT Light" pitchFamily="18" charset="0"/>
                        </a:rPr>
                        <a:t>, </a:t>
                      </a:r>
                      <a:r>
                        <a:rPr lang="en-US" sz="2000" i="1" dirty="0" err="1" smtClean="0">
                          <a:latin typeface="Footlight MT Light" pitchFamily="18" charset="0"/>
                        </a:rPr>
                        <a:t>H.influenza</a:t>
                      </a:r>
                      <a:endParaRPr lang="en-US" sz="2000" i="1" dirty="0" smtClean="0">
                        <a:latin typeface="Footlight MT Light" pitchFamily="18" charset="0"/>
                      </a:endParaRPr>
                    </a:p>
                    <a:p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i="1" dirty="0" err="1" smtClean="0">
                          <a:solidFill>
                            <a:schemeClr val="tx1"/>
                          </a:solidFill>
                          <a:latin typeface="Footlight MT Light" pitchFamily="18" charset="0"/>
                        </a:rPr>
                        <a:t>Mycoplasma</a:t>
                      </a:r>
                      <a:r>
                        <a:rPr lang="en-US" altLang="zh-CN" sz="2000" i="1" dirty="0" smtClean="0">
                          <a:solidFill>
                            <a:schemeClr val="tx1"/>
                          </a:solidFill>
                          <a:latin typeface="Footlight MT Light" pitchFamily="18" charset="0"/>
                        </a:rPr>
                        <a:t> pneumoniae, </a:t>
                      </a:r>
                      <a:r>
                        <a:rPr lang="en-US" altLang="zh-CN" sz="2000" i="1" dirty="0" err="1" smtClean="0">
                          <a:solidFill>
                            <a:schemeClr val="tx1"/>
                          </a:solidFill>
                          <a:latin typeface="Footlight MT Light" pitchFamily="18" charset="0"/>
                        </a:rPr>
                        <a:t>chlamydophila</a:t>
                      </a:r>
                      <a:r>
                        <a:rPr lang="en-US" altLang="zh-CN" sz="2000" i="1" dirty="0" smtClean="0">
                          <a:solidFill>
                            <a:schemeClr val="tx1"/>
                          </a:solidFill>
                          <a:latin typeface="Footlight MT Light" pitchFamily="18" charset="0"/>
                        </a:rPr>
                        <a:t> pneumoniae , </a:t>
                      </a:r>
                      <a:r>
                        <a:rPr lang="en-US" altLang="zh-CN" sz="2000" i="1" dirty="0" err="1" smtClean="0">
                          <a:solidFill>
                            <a:schemeClr val="tx1"/>
                          </a:solidFill>
                          <a:latin typeface="Footlight MT Light" pitchFamily="18" charset="0"/>
                        </a:rPr>
                        <a:t>legionella</a:t>
                      </a:r>
                      <a:r>
                        <a:rPr lang="en-US" altLang="zh-CN" sz="2000" i="1" dirty="0" smtClean="0">
                          <a:solidFill>
                            <a:schemeClr val="tx1"/>
                          </a:solidFill>
                          <a:latin typeface="Footlight MT Light" pitchFamily="18" charset="0"/>
                        </a:rPr>
                        <a:t>, TB, </a:t>
                      </a:r>
                      <a:r>
                        <a:rPr lang="en-US" altLang="zh-CN" sz="2000" i="0" dirty="0" smtClean="0">
                          <a:solidFill>
                            <a:schemeClr val="tx1"/>
                          </a:solidFill>
                          <a:latin typeface="Footlight MT Light" pitchFamily="18" charset="0"/>
                        </a:rPr>
                        <a:t>viral or fungal</a:t>
                      </a:r>
                      <a:endParaRPr lang="en-US" sz="2000" i="0" dirty="0">
                        <a:solidFill>
                          <a:schemeClr val="tx1"/>
                        </a:solidFill>
                        <a:latin typeface="Footlight MT Light" pitchFamily="18" charset="0"/>
                      </a:endParaRPr>
                    </a:p>
                  </a:txBody>
                  <a:tcPr/>
                </a:tc>
              </a:tr>
              <a:tr h="125173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Footlight MT Light" pitchFamily="18" charset="0"/>
                        </a:rPr>
                        <a:t>Clinical presentation</a:t>
                      </a:r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Footlight MT Light" pitchFamily="18" charset="0"/>
                        </a:rPr>
                        <a:t> Sudden</a:t>
                      </a:r>
                      <a:r>
                        <a:rPr lang="en-US" sz="2000" baseline="0" dirty="0" smtClean="0">
                          <a:latin typeface="Footlight MT Light" pitchFamily="18" charset="0"/>
                        </a:rPr>
                        <a:t> onset of f</a:t>
                      </a:r>
                      <a:r>
                        <a:rPr lang="en-US" sz="2000" dirty="0" smtClean="0">
                          <a:latin typeface="Footlight MT Light" pitchFamily="18" charset="0"/>
                        </a:rPr>
                        <a:t>ever,</a:t>
                      </a:r>
                      <a:r>
                        <a:rPr lang="en-US" sz="2000" baseline="0" dirty="0" smtClean="0">
                          <a:latin typeface="Footlight MT Light" pitchFamily="18" charset="0"/>
                        </a:rPr>
                        <a:t> chill, productive c</a:t>
                      </a:r>
                      <a:r>
                        <a:rPr lang="en-US" sz="2000" dirty="0" smtClean="0">
                          <a:latin typeface="Footlight MT Light" pitchFamily="18" charset="0"/>
                        </a:rPr>
                        <a:t>ough, shortness of breath and chest pain</a:t>
                      </a:r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Footlight MT Light" pitchFamily="18" charset="0"/>
                        </a:rPr>
                        <a:t>Gradual onset headache, sore throat and body ache</a:t>
                      </a:r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/>
                </a:tc>
              </a:tr>
              <a:tr h="6695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Footlight MT Light" pitchFamily="18" charset="0"/>
                        </a:rPr>
                        <a:t>Diagnosis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Footlight MT Light" pitchFamily="18" charset="0"/>
                        </a:rPr>
                        <a:t>Gram</a:t>
                      </a:r>
                      <a:r>
                        <a:rPr lang="en-US" sz="2000" baseline="0" dirty="0" smtClean="0">
                          <a:latin typeface="Footlight MT Light" pitchFamily="18" charset="0"/>
                        </a:rPr>
                        <a:t>  Stain </a:t>
                      </a:r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Footlight MT Light" pitchFamily="18" charset="0"/>
                        </a:rPr>
                        <a:t>Useful</a:t>
                      </a:r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Footlight MT Light" pitchFamily="18" charset="0"/>
                        </a:rPr>
                        <a:t>Useless (no cell wall)</a:t>
                      </a:r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/>
                </a:tc>
              </a:tr>
              <a:tr h="66953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Footlight MT Light" pitchFamily="18" charset="0"/>
                        </a:rPr>
                        <a:t>Radiography</a:t>
                      </a:r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Footlight MT Light" pitchFamily="18" charset="0"/>
                        </a:rPr>
                        <a:t>Lobar infiltrate</a:t>
                      </a:r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Footlight MT Light" pitchFamily="18" charset="0"/>
                        </a:rPr>
                        <a:t>Dramatic changes:</a:t>
                      </a:r>
                      <a:r>
                        <a:rPr lang="en-US" sz="2000" baseline="0" dirty="0" smtClean="0">
                          <a:latin typeface="Footlight MT Light" pitchFamily="18" charset="0"/>
                        </a:rPr>
                        <a:t> p</a:t>
                      </a:r>
                      <a:r>
                        <a:rPr lang="en-US" sz="2000" dirty="0" smtClean="0">
                          <a:latin typeface="Footlight MT Light" pitchFamily="18" charset="0"/>
                        </a:rPr>
                        <a:t>atchy or</a:t>
                      </a:r>
                      <a:r>
                        <a:rPr lang="en-US" sz="2000" baseline="0" dirty="0" smtClean="0">
                          <a:latin typeface="Footlight MT Light" pitchFamily="18" charset="0"/>
                        </a:rPr>
                        <a:t> interstitial</a:t>
                      </a:r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/>
                </a:tc>
              </a:tr>
              <a:tr h="66953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Footlight MT Light" pitchFamily="18" charset="0"/>
                        </a:rPr>
                        <a:t>Treatment with penicillin</a:t>
                      </a:r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Footlight MT Light" pitchFamily="18" charset="0"/>
                        </a:rPr>
                        <a:t>Sensitive</a:t>
                      </a:r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Footlight MT Light" pitchFamily="18" charset="0"/>
                        </a:rPr>
                        <a:t>Resistant</a:t>
                      </a:r>
                      <a:endParaRPr lang="en-US" sz="2000" dirty="0">
                        <a:latin typeface="Footlight MT Light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00B050"/>
                </a:solidFill>
                <a:latin typeface="Broadway" pitchFamily="82" charset="0"/>
              </a:rPr>
              <a:t>Importance of history taking in patient with community-Acquired pneumonia</a:t>
            </a:r>
            <a:endParaRPr lang="en-US" sz="3400" dirty="0">
              <a:solidFill>
                <a:srgbClr val="00B050"/>
              </a:solidFill>
              <a:latin typeface="Broadway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783080"/>
          <a:ext cx="86868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itchFamily="18" charset="0"/>
                        </a:rPr>
                        <a:t>History</a:t>
                      </a:r>
                      <a:endParaRPr lang="en-US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endParaRPr lang="en-US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itchFamily="18" charset="0"/>
                        </a:rPr>
                        <a:t>Solid</a:t>
                      </a:r>
                      <a:r>
                        <a:rPr lang="en-US" baseline="0" dirty="0" smtClean="0">
                          <a:latin typeface="Footlight MT Light" pitchFamily="18" charset="0"/>
                        </a:rPr>
                        <a:t> organ t</a:t>
                      </a:r>
                      <a:r>
                        <a:rPr lang="en-US" dirty="0" smtClean="0">
                          <a:latin typeface="Footlight MT Light" pitchFamily="18" charset="0"/>
                        </a:rPr>
                        <a:t>ransplant</a:t>
                      </a:r>
                      <a:endParaRPr lang="en-US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itchFamily="18" charset="0"/>
                        </a:rPr>
                        <a:t>Any pathogen Bacterial</a:t>
                      </a:r>
                      <a:r>
                        <a:rPr lang="en-US" baseline="0" dirty="0" smtClean="0">
                          <a:latin typeface="Footlight MT Light" pitchFamily="18" charset="0"/>
                        </a:rPr>
                        <a:t> , viral, </a:t>
                      </a:r>
                      <a:r>
                        <a:rPr lang="en-US" baseline="0" dirty="0" err="1" smtClean="0">
                          <a:latin typeface="Footlight MT Light" pitchFamily="18" charset="0"/>
                        </a:rPr>
                        <a:t>fungal,or</a:t>
                      </a:r>
                      <a:r>
                        <a:rPr lang="en-US" baseline="0" dirty="0" smtClean="0">
                          <a:latin typeface="Footlight MT Light" pitchFamily="18" charset="0"/>
                        </a:rPr>
                        <a:t> parasitic</a:t>
                      </a:r>
                      <a:endParaRPr lang="en-US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itchFamily="18" charset="0"/>
                        </a:rPr>
                        <a:t>HIV</a:t>
                      </a:r>
                      <a:endParaRPr lang="en-US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i="1" dirty="0" err="1" smtClean="0">
                          <a:latin typeface="Footlight MT Light" pitchFamily="18" charset="0"/>
                        </a:rPr>
                        <a:t>Pneumocystis</a:t>
                      </a:r>
                      <a:r>
                        <a:rPr lang="en-US" i="1" baseline="0" dirty="0" smtClean="0">
                          <a:latin typeface="Footlight MT Light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Footlight MT Light" pitchFamily="18" charset="0"/>
                        </a:rPr>
                        <a:t>jeroveci</a:t>
                      </a:r>
                      <a:endParaRPr lang="en-US" i="1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itchFamily="18" charset="0"/>
                        </a:rPr>
                        <a:t>Travel to some area in USA</a:t>
                      </a:r>
                      <a:endParaRPr lang="en-US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itchFamily="18" charset="0"/>
                        </a:rPr>
                        <a:t>Endemic Mycosis</a:t>
                      </a:r>
                      <a:endParaRPr lang="en-US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itchFamily="18" charset="0"/>
                        </a:rPr>
                        <a:t>Exposure to air-conditioning, cooling</a:t>
                      </a:r>
                      <a:r>
                        <a:rPr lang="en-US" baseline="0" dirty="0" smtClean="0">
                          <a:latin typeface="Footlight MT Light" pitchFamily="18" charset="0"/>
                        </a:rPr>
                        <a:t> towers, hot tub, hotel stay, grocery sore mist machine</a:t>
                      </a:r>
                      <a:endParaRPr lang="en-US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i="1" dirty="0" err="1" smtClean="0">
                          <a:latin typeface="Footlight MT Light" pitchFamily="18" charset="0"/>
                        </a:rPr>
                        <a:t>Legionella</a:t>
                      </a:r>
                      <a:r>
                        <a:rPr lang="en-US" i="1" dirty="0" smtClean="0">
                          <a:latin typeface="Footlight MT Light" pitchFamily="18" charset="0"/>
                        </a:rPr>
                        <a:t> </a:t>
                      </a:r>
                      <a:r>
                        <a:rPr lang="en-US" i="1" dirty="0" err="1" smtClean="0">
                          <a:latin typeface="Footlight MT Light" pitchFamily="18" charset="0"/>
                        </a:rPr>
                        <a:t>pneumophilla</a:t>
                      </a:r>
                      <a:endParaRPr lang="en-US" i="1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itchFamily="18" charset="0"/>
                        </a:rPr>
                        <a:t>Exposure to Turkeys, chickens, ducks or parrots </a:t>
                      </a:r>
                      <a:endParaRPr lang="en-US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itchFamily="18" charset="0"/>
                        </a:rPr>
                        <a:t>Chlamydia </a:t>
                      </a:r>
                      <a:r>
                        <a:rPr lang="en-US" dirty="0" err="1" smtClean="0">
                          <a:latin typeface="Footlight MT Light" pitchFamily="18" charset="0"/>
                        </a:rPr>
                        <a:t>psittaci</a:t>
                      </a:r>
                      <a:endParaRPr lang="en-US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itchFamily="18" charset="0"/>
                        </a:rPr>
                        <a:t>Exposure to contaminated bat caves</a:t>
                      </a:r>
                      <a:endParaRPr lang="en-US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i="1" dirty="0" err="1" smtClean="0">
                          <a:latin typeface="Footlight MT Light" pitchFamily="18" charset="0"/>
                        </a:rPr>
                        <a:t>Histoplasma</a:t>
                      </a:r>
                      <a:r>
                        <a:rPr lang="en-US" i="1" dirty="0" smtClean="0">
                          <a:latin typeface="Footlight MT Light" pitchFamily="18" charset="0"/>
                        </a:rPr>
                        <a:t> </a:t>
                      </a:r>
                      <a:r>
                        <a:rPr lang="en-US" i="1" dirty="0" err="1" smtClean="0">
                          <a:latin typeface="Footlight MT Light" pitchFamily="18" charset="0"/>
                        </a:rPr>
                        <a:t>capsulatum</a:t>
                      </a:r>
                      <a:endParaRPr lang="en-US" i="1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itchFamily="18" charset="0"/>
                        </a:rPr>
                        <a:t>Exposure </a:t>
                      </a:r>
                      <a:r>
                        <a:rPr lang="en-US" dirty="0" err="1" smtClean="0">
                          <a:latin typeface="Footlight MT Light" pitchFamily="18" charset="0"/>
                        </a:rPr>
                        <a:t>tosheep</a:t>
                      </a:r>
                      <a:r>
                        <a:rPr lang="en-US" dirty="0" smtClean="0">
                          <a:latin typeface="Footlight MT Light" pitchFamily="18" charset="0"/>
                        </a:rPr>
                        <a:t>, goat  or cattle</a:t>
                      </a:r>
                      <a:endParaRPr lang="en-US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i="1" dirty="0" err="1" smtClean="0">
                          <a:latin typeface="Footlight MT Light" pitchFamily="18" charset="0"/>
                        </a:rPr>
                        <a:t>Coxiella</a:t>
                      </a:r>
                      <a:r>
                        <a:rPr lang="en-US" i="1" dirty="0" smtClean="0">
                          <a:latin typeface="Footlight MT Light" pitchFamily="18" charset="0"/>
                        </a:rPr>
                        <a:t> </a:t>
                      </a:r>
                      <a:r>
                        <a:rPr lang="en-US" i="1" dirty="0" err="1" smtClean="0">
                          <a:latin typeface="Footlight MT Light" pitchFamily="18" charset="0"/>
                        </a:rPr>
                        <a:t>burnetii</a:t>
                      </a:r>
                      <a:endParaRPr lang="en-US" i="1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itchFamily="18" charset="0"/>
                        </a:rPr>
                        <a:t>Exposure to rabbits</a:t>
                      </a:r>
                      <a:endParaRPr lang="en-US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i="1" dirty="0" err="1" smtClean="0">
                          <a:latin typeface="Footlight MT Light" pitchFamily="18" charset="0"/>
                        </a:rPr>
                        <a:t>Francisella</a:t>
                      </a:r>
                      <a:r>
                        <a:rPr lang="en-US" i="1" baseline="0" dirty="0" smtClean="0">
                          <a:latin typeface="Footlight MT Light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Footlight MT Light" pitchFamily="18" charset="0"/>
                        </a:rPr>
                        <a:t>tularensis</a:t>
                      </a:r>
                      <a:endParaRPr lang="en-US" i="1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itchFamily="18" charset="0"/>
                        </a:rPr>
                        <a:t>Occupation</a:t>
                      </a:r>
                      <a:endParaRPr lang="en-US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Footlight MT Light" pitchFamily="18" charset="0"/>
                        </a:rPr>
                        <a:t>Mycobacterium tuberculosis</a:t>
                      </a:r>
                      <a:r>
                        <a:rPr lang="en-US" dirty="0" smtClean="0">
                          <a:latin typeface="Footlight MT Light" pitchFamily="18" charset="0"/>
                        </a:rPr>
                        <a:t>,</a:t>
                      </a:r>
                      <a:r>
                        <a:rPr lang="en-US" baseline="0" dirty="0" smtClean="0">
                          <a:latin typeface="Footlight MT Light" pitchFamily="18" charset="0"/>
                        </a:rPr>
                        <a:t> HIV</a:t>
                      </a:r>
                      <a:endParaRPr lang="en-US" dirty="0">
                        <a:latin typeface="Footlight MT Light" pitchFamily="18" charset="0"/>
                      </a:endParaRPr>
                    </a:p>
                  </a:txBody>
                  <a:tcPr marL="96520" marR="96520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429</TotalTime>
  <Words>657</Words>
  <Application>Microsoft Office PowerPoint</Application>
  <PresentationFormat>On-screen Show (4:3)</PresentationFormat>
  <Paragraphs>173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Community –Acquired Pneumonia</vt:lpstr>
      <vt:lpstr>Definition</vt:lpstr>
      <vt:lpstr>Lung Anatomy</vt:lpstr>
      <vt:lpstr>Epidemiology</vt:lpstr>
      <vt:lpstr>PowerPoint Presentation</vt:lpstr>
      <vt:lpstr>Classification</vt:lpstr>
      <vt:lpstr>What is the most common cause of community-acquired pneumonia?</vt:lpstr>
      <vt:lpstr>What is the difference between typical and atypical community-acquired pneumonia?</vt:lpstr>
      <vt:lpstr>Importance of history taking in patient with community-Acquired pneumonia</vt:lpstr>
      <vt:lpstr>Diagnosis</vt:lpstr>
      <vt:lpstr>Diagnosis</vt:lpstr>
      <vt:lpstr>Management</vt:lpstr>
      <vt:lpstr>Antibiotics selection</vt:lpstr>
      <vt:lpstr>Other Concerns</vt:lpstr>
      <vt:lpstr>Complications</vt:lpstr>
      <vt:lpstr>Prevention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–Acquired Pneumonia</dc:title>
  <dc:creator>Dr.Ali Somily</dc:creator>
  <cp:lastModifiedBy>Sony</cp:lastModifiedBy>
  <cp:revision>37</cp:revision>
  <dcterms:created xsi:type="dcterms:W3CDTF">2011-03-05T15:23:22Z</dcterms:created>
  <dcterms:modified xsi:type="dcterms:W3CDTF">2014-02-11T11:52:37Z</dcterms:modified>
</cp:coreProperties>
</file>