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297" r:id="rId2"/>
    <p:sldId id="303" r:id="rId3"/>
    <p:sldId id="304" r:id="rId4"/>
    <p:sldId id="371" r:id="rId5"/>
    <p:sldId id="340" r:id="rId6"/>
    <p:sldId id="268" r:id="rId7"/>
    <p:sldId id="328" r:id="rId8"/>
    <p:sldId id="257" r:id="rId9"/>
    <p:sldId id="337" r:id="rId10"/>
    <p:sldId id="322" r:id="rId11"/>
    <p:sldId id="342" r:id="rId12"/>
    <p:sldId id="314" r:id="rId13"/>
    <p:sldId id="315" r:id="rId14"/>
    <p:sldId id="319" r:id="rId15"/>
    <p:sldId id="360" r:id="rId16"/>
    <p:sldId id="358" r:id="rId17"/>
    <p:sldId id="370" r:id="rId18"/>
    <p:sldId id="323" r:id="rId19"/>
    <p:sldId id="347" r:id="rId20"/>
    <p:sldId id="332" r:id="rId21"/>
    <p:sldId id="333" r:id="rId22"/>
    <p:sldId id="369" r:id="rId23"/>
    <p:sldId id="380" r:id="rId24"/>
    <p:sldId id="381" r:id="rId25"/>
    <p:sldId id="298" r:id="rId26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035" autoAdjust="0"/>
    <p:restoredTop sz="94695" autoAdjust="0"/>
  </p:normalViewPr>
  <p:slideViewPr>
    <p:cSldViewPr>
      <p:cViewPr>
        <p:scale>
          <a:sx n="85" d="100"/>
          <a:sy n="85" d="100"/>
        </p:scale>
        <p:origin x="-3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AD0503-44E5-4F81-B207-40E077BFF91D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A2049F-DDCD-49BE-9769-1284452D9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85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B2F12-E42F-4336-A834-E50277A2D52D}" type="slidenum">
              <a:rPr lang="x-none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3E348-9AEE-407C-B97E-F7F3DEBE95E1}" type="slidenum">
              <a:rPr lang="x-none"/>
              <a:pPr/>
              <a:t>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E03A-E150-4F3F-9969-D9F7404E1E9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50DDE-69CD-4910-B3CD-DF4FB6FB1AA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79388" y="13414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Respiratory Fungal Infections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68313" y="3603057"/>
            <a:ext cx="7886700" cy="169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Dr. Ahmed </a:t>
            </a:r>
            <a:r>
              <a:rPr lang="en-US" sz="3200" dirty="0" err="1" smtClean="0">
                <a:latin typeface="+mn-lt"/>
              </a:rPr>
              <a:t>Albarrag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School of Medicine and the University Hospitals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9625" y="821656"/>
            <a:ext cx="7631113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/>
              <a:t>Simple (single) </a:t>
            </a:r>
            <a:r>
              <a:rPr lang="en-GB" sz="2800" b="1" dirty="0" err="1"/>
              <a:t>aspergilloma</a:t>
            </a:r>
            <a:endParaRPr lang="en-GB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4208" y="2564904"/>
            <a:ext cx="2487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GB" sz="2800" b="1" dirty="0"/>
          </a:p>
          <a:p>
            <a:pPr algn="l"/>
            <a:r>
              <a:rPr lang="en-GB" sz="2800" b="1" dirty="0" smtClean="0"/>
              <a:t>Note the Air crescent </a:t>
            </a:r>
            <a:endParaRPr lang="en-GB" sz="2800" b="1" dirty="0"/>
          </a:p>
          <a:p>
            <a:pPr algn="l"/>
            <a:endParaRPr lang="en-GB" sz="2800" b="1" dirty="0"/>
          </a:p>
        </p:txBody>
      </p:sp>
      <p:pic>
        <p:nvPicPr>
          <p:cNvPr id="8" name="Picture 6" descr="Riswana Kauser5166"/>
          <p:cNvPicPr>
            <a:picLocks noChangeAspect="1" noChangeArrowheads="1"/>
          </p:cNvPicPr>
          <p:nvPr/>
        </p:nvPicPr>
        <p:blipFill>
          <a:blip r:embed="rId3" cstate="print"/>
          <a:srcRect l="1473"/>
          <a:stretch>
            <a:fillRect/>
          </a:stretch>
        </p:blipFill>
        <p:spPr bwMode="auto">
          <a:xfrm>
            <a:off x="395536" y="1567582"/>
            <a:ext cx="5472608" cy="4957762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0587546">
            <a:off x="4416584" y="4081523"/>
            <a:ext cx="2029722" cy="2095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81000"/>
            <a:ext cx="76200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l" rtl="0">
              <a:spcBef>
                <a:spcPct val="0"/>
              </a:spcBef>
              <a:defRPr/>
            </a:pPr>
            <a:r>
              <a:rPr lang="en-US" sz="3600" b="1" dirty="0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Allergic </a:t>
            </a:r>
            <a:r>
              <a:rPr lang="en-US" sz="3600" b="1" dirty="0" err="1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bronchopulmonary</a:t>
            </a:r>
            <a:r>
              <a:rPr lang="en-US" sz="3600" b="1" dirty="0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(ABPA)</a:t>
            </a:r>
            <a:endParaRPr kumimoji="0" lang="en-US" sz="3600" b="1" i="0" u="none" strike="noStrike" kern="1200" cap="none" spc="0" normalizeH="0" baseline="0" noProof="0" dirty="0">
              <a:ln w="635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1828800"/>
            <a:ext cx="7162800" cy="4114800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Asthma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/>
              <a:t>Bronchial obstruction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/>
              <a:t>Fever, malaise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err="1" smtClean="0"/>
              <a:t>Eosinophilia</a:t>
            </a:r>
            <a:endParaRPr lang="en-US" sz="2800" dirty="0" smtClean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/>
              <a:t>Wheezing +/-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Also: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test reactivity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Serum antibodies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1000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/ml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 infiltrates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7189125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3200" dirty="0" smtClean="0"/>
              <a:t>Common airborne Fungi</a:t>
            </a:r>
            <a:endParaRPr lang="en-GB" sz="32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1640" y="5805264"/>
            <a:ext cx="237626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niger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76056" y="5765194"/>
            <a:ext cx="29902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fumigatus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96" y="1988840"/>
            <a:ext cx="8366068" cy="36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3648" y="416277"/>
            <a:ext cx="55684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3200" dirty="0"/>
              <a:t>Other important airborne fungi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95500" y="6029325"/>
            <a:ext cx="1039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7325"/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Rhizopus</a:t>
            </a:r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761188" cy="54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795611"/>
            <a:ext cx="78295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7624" y="620688"/>
            <a:ext cx="45365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Skin test</a:t>
            </a:r>
          </a:p>
          <a:p>
            <a:pPr lvl="1" algn="l" rtl="0"/>
            <a:r>
              <a:rPr lang="en-US" sz="2400" dirty="0" smtClean="0"/>
              <a:t>Allergy to fungi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sinusitis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8072" y="404664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u="sng" dirty="0" smtClean="0"/>
              <a:t>Fungal sinusitis</a:t>
            </a:r>
            <a:endParaRPr lang="en-US" sz="36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3568" y="1412777"/>
            <a:ext cx="81369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cs typeface="Times New Roman" pitchFamily="18" charset="0"/>
              </a:rPr>
              <a:t>Clinical: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cs typeface="Times New Roman" pitchFamily="18" charset="0"/>
              </a:rPr>
              <a:t>Nasal polyps – and other symptoms of sinusitis 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cs typeface="Times New Roman" pitchFamily="18" charset="0"/>
              </a:rPr>
              <a:t>In </a:t>
            </a:r>
            <a:r>
              <a:rPr lang="en-US" sz="1600" dirty="0" err="1" smtClean="0">
                <a:cs typeface="Times New Roman" pitchFamily="18" charset="0"/>
              </a:rPr>
              <a:t>immunocompromised</a:t>
            </a:r>
            <a:r>
              <a:rPr lang="en-US" sz="1600" dirty="0" smtClean="0">
                <a:cs typeface="Times New Roman" pitchFamily="18" charset="0"/>
              </a:rPr>
              <a:t>, Could </a:t>
            </a:r>
            <a:r>
              <a:rPr lang="en-US" sz="1600" dirty="0" smtClean="0">
                <a:cs typeface="Times New Roman" pitchFamily="18" charset="0"/>
              </a:rPr>
              <a:t>disseminate  to  – eye             </a:t>
            </a:r>
            <a:r>
              <a:rPr lang="en-US" sz="1600" dirty="0" err="1" smtClean="0">
                <a:cs typeface="Times New Roman" pitchFamily="18" charset="0"/>
              </a:rPr>
              <a:t>craneum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(</a:t>
            </a:r>
            <a:r>
              <a:rPr lang="en-US" sz="1600" dirty="0" err="1" smtClean="0">
                <a:cs typeface="Times New Roman" pitchFamily="18" charset="0"/>
              </a:rPr>
              <a:t>Rhinocerebral</a:t>
            </a:r>
            <a:r>
              <a:rPr lang="en-US" sz="1600" dirty="0" smtClean="0"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16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cs typeface="Times New Roman" pitchFamily="18" charset="0"/>
              </a:rPr>
              <a:t>The most common cause in KSA  is </a:t>
            </a:r>
            <a:r>
              <a:rPr lang="en-US" sz="1600" i="1" dirty="0" err="1" smtClean="0">
                <a:cs typeface="Times New Roman" pitchFamily="18" charset="0"/>
              </a:rPr>
              <a:t>Aspergillus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en-US" sz="1600" i="1" dirty="0" err="1" smtClean="0">
                <a:cs typeface="Times New Roman" pitchFamily="18" charset="0"/>
              </a:rPr>
              <a:t>flavus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cs typeface="Times New Roman" pitchFamily="18" charset="0"/>
              </a:rPr>
              <a:t>In addition  to </a:t>
            </a:r>
            <a:r>
              <a:rPr lang="en-US" sz="1600" i="1" dirty="0" err="1" smtClean="0">
                <a:cs typeface="Times New Roman" pitchFamily="18" charset="0"/>
              </a:rPr>
              <a:t>Aspergillus</a:t>
            </a:r>
            <a:r>
              <a:rPr lang="en-US" sz="1600" dirty="0" smtClean="0">
                <a:cs typeface="Times New Roman" pitchFamily="18" charset="0"/>
              </a:rPr>
              <a:t>, there are other fungi that can cause fungal sinusitis</a:t>
            </a:r>
          </a:p>
          <a:p>
            <a:pPr algn="l" rtl="0">
              <a:buFont typeface="Wingdings" pitchFamily="2" charset="2"/>
              <a:buChar char="Ø"/>
            </a:pPr>
            <a:endParaRPr lang="en-US" sz="16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1400" dirty="0" err="1" smtClean="0"/>
              <a:t>Aspergillus</a:t>
            </a:r>
            <a:r>
              <a:rPr lang="en-US" sz="1600" dirty="0" smtClean="0"/>
              <a:t> sinusitis has the </a:t>
            </a:r>
            <a:r>
              <a:rPr lang="en-US" sz="1600" dirty="0"/>
              <a:t>same spectrum of </a:t>
            </a:r>
            <a:r>
              <a:rPr lang="en-US" sz="1600" dirty="0" err="1"/>
              <a:t>Aspergillus</a:t>
            </a:r>
            <a:r>
              <a:rPr lang="en-US" sz="1600" dirty="0"/>
              <a:t> disease in the lung </a:t>
            </a:r>
            <a:endParaRPr lang="en-US" sz="1600" dirty="0" smtClean="0"/>
          </a:p>
          <a:p>
            <a:pPr algn="l" rtl="0"/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Diagnosis</a:t>
            </a:r>
          </a:p>
          <a:p>
            <a:pPr algn="l" rtl="0"/>
            <a:endParaRPr lang="en-US" sz="16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Clinical and Radiology</a:t>
            </a:r>
            <a:endParaRPr lang="en-US" sz="1600" dirty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Histology </a:t>
            </a:r>
            <a:r>
              <a:rPr lang="en-US" sz="1600" dirty="0"/>
              <a:t>of mucosa and mucous </a:t>
            </a:r>
            <a:r>
              <a:rPr lang="en-US" sz="1600" dirty="0" smtClean="0"/>
              <a:t>is important to </a:t>
            </a:r>
            <a:r>
              <a:rPr lang="en-US" sz="1600" dirty="0"/>
              <a:t>determining disease classification and </a:t>
            </a:r>
            <a:r>
              <a:rPr lang="en-US" sz="1600" dirty="0" smtClean="0"/>
              <a:t>management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Culture</a:t>
            </a:r>
            <a:r>
              <a:rPr lang="en-US" sz="1600" dirty="0"/>
              <a:t/>
            </a:r>
            <a:br>
              <a:rPr lang="en-US" sz="1600" dirty="0"/>
            </a:br>
            <a:endParaRPr lang="x-none" sz="16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Precipitating </a:t>
            </a:r>
            <a:r>
              <a:rPr lang="en-US" sz="1600" dirty="0"/>
              <a:t>antibodies useful in </a:t>
            </a:r>
            <a:r>
              <a:rPr lang="en-US" sz="1600" dirty="0" smtClean="0"/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Measurement of </a:t>
            </a:r>
            <a:r>
              <a:rPr lang="en-US" sz="1600" dirty="0" err="1" smtClean="0"/>
              <a:t>IgE</a:t>
            </a:r>
            <a:r>
              <a:rPr lang="en-US" sz="1600" dirty="0" smtClean="0"/>
              <a:t> level, RAST test</a:t>
            </a:r>
            <a:endParaRPr lang="en-US" sz="1600" dirty="0"/>
          </a:p>
          <a:p>
            <a:pPr lvl="1" algn="l" rtl="0">
              <a:buFont typeface="Wingdings" pitchFamily="2" charset="2"/>
              <a:buChar char="§"/>
            </a:pPr>
            <a:endParaRPr lang="en-US" sz="1600" dirty="0" smtClean="0"/>
          </a:p>
          <a:p>
            <a:pPr algn="l" rtl="0"/>
            <a:r>
              <a:rPr lang="en-US" sz="1600" b="1" dirty="0" smtClean="0"/>
              <a:t>Treatment </a:t>
            </a:r>
            <a:r>
              <a:rPr lang="en-US" sz="1600" b="1" dirty="0" smtClean="0"/>
              <a:t>: </a:t>
            </a:r>
            <a:r>
              <a:rPr lang="en-US" sz="1600" dirty="0" smtClean="0">
                <a:solidFill>
                  <a:srgbClr val="FF9900"/>
                </a:solidFill>
              </a:rPr>
              <a:t>depends </a:t>
            </a:r>
            <a:r>
              <a:rPr lang="en-US" sz="1600" dirty="0">
                <a:solidFill>
                  <a:srgbClr val="FF9900"/>
                </a:solidFill>
              </a:rPr>
              <a:t>on the type </a:t>
            </a:r>
            <a:r>
              <a:rPr lang="en-US" sz="1600" dirty="0" smtClean="0">
                <a:solidFill>
                  <a:srgbClr val="FF9900"/>
                </a:solidFill>
              </a:rPr>
              <a:t>and severity of the disease and the immunological status of the patient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40152" y="1628800"/>
            <a:ext cx="360040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r>
              <a:rPr lang="en-US" sz="4000" dirty="0" smtClean="0"/>
              <a:t>Diagnosis of </a:t>
            </a:r>
            <a:r>
              <a:rPr lang="en-US" sz="4000" dirty="0" err="1" smtClean="0"/>
              <a:t>Aspergillosis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53285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cs typeface="Times New Roman" pitchFamily="18" charset="0"/>
              </a:rPr>
              <a:t>Specimen: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Respiratory specimens: Sputum, BAL, Lung biopsy,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Other  samples: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Blood, etc.</a:t>
            </a:r>
          </a:p>
          <a:p>
            <a:r>
              <a:rPr lang="en-US" sz="2400" b="1" dirty="0" smtClean="0">
                <a:cs typeface="Times New Roman" pitchFamily="18" charset="0"/>
              </a:rPr>
              <a:t>Lab. Investigations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cs typeface="Times New Roman" pitchFamily="18" charset="0"/>
              </a:rPr>
              <a:t>Direct Microscopy:</a:t>
            </a:r>
          </a:p>
          <a:p>
            <a:pPr lvl="1"/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Giemsa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Stain,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Grecott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methenamine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silver stain (GMS)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will show fungal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septate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hyphae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with Dichotomous branching</a:t>
            </a:r>
          </a:p>
          <a:p>
            <a:pPr lvl="1"/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Culture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on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SDA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Serology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Primarily test for Antibody </a:t>
            </a:r>
          </a:p>
          <a:p>
            <a:pPr lvl="2"/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EELISA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test for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galactomannan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Antigen</a:t>
            </a:r>
          </a:p>
          <a:p>
            <a:pPr lvl="2"/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PCR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Detection of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Aspergillus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DNA in clinical samples</a:t>
            </a:r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4437112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Cultures </a:t>
            </a: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spergil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3672408" cy="2673513"/>
          </a:xfrm>
          <a:prstGeom prst="rect">
            <a:avLst/>
          </a:prstGeom>
        </p:spPr>
      </p:pic>
      <p:pic>
        <p:nvPicPr>
          <p:cNvPr id="8" name="Picture 3" descr="Asp%5B1%5Dfumig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1700808"/>
            <a:ext cx="3480387" cy="2610291"/>
          </a:xfrm>
          <a:prstGeom prst="rect">
            <a:avLst/>
          </a:prstGeom>
          <a:noFill/>
          <a:ln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44008" y="4653136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Smear: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Septat</a:t>
            </a: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funga</a:t>
            </a:r>
            <a:r>
              <a:rPr lang="en-US" sz="20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 </a:t>
            </a:r>
            <a:r>
              <a:rPr lang="en-US" sz="2000" b="1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hyphae</a:t>
            </a:r>
            <a:r>
              <a:rPr lang="en-US" sz="20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Aspergillosis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5337" y="692696"/>
            <a:ext cx="8348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3200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Choice of antifungal for </a:t>
            </a:r>
            <a:r>
              <a:rPr lang="en-GB" sz="3200" b="1" u="sng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aspergillosis</a:t>
            </a: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5638" y="1676400"/>
            <a:ext cx="79946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err="1" smtClean="0"/>
              <a:t>Voriconazole</a:t>
            </a:r>
            <a:endParaRPr lang="en-GB" sz="2800" dirty="0"/>
          </a:p>
          <a:p>
            <a:pPr marL="457200" indent="-457200" algn="l" defTabSz="187325" rtl="0">
              <a:spcBef>
                <a:spcPct val="40000"/>
              </a:spcBef>
            </a:pPr>
            <a:endParaRPr lang="en-GB" sz="2800" dirty="0" smtClean="0"/>
          </a:p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smtClean="0"/>
              <a:t>Alternative therapy</a:t>
            </a:r>
          </a:p>
          <a:p>
            <a:pPr marL="914400" lvl="1" indent="-457200" algn="l" defTabSz="187325" rtl="0">
              <a:spcBef>
                <a:spcPct val="40000"/>
              </a:spcBef>
            </a:pPr>
            <a:r>
              <a:rPr lang="en-GB" sz="2800" dirty="0" smtClean="0"/>
              <a:t>Am</a:t>
            </a:r>
            <a:r>
              <a:rPr lang="en-US" sz="2800" dirty="0" err="1" smtClean="0"/>
              <a:t>photericin</a:t>
            </a:r>
            <a:r>
              <a:rPr lang="en-US" sz="2800" dirty="0" smtClean="0"/>
              <a:t> </a:t>
            </a:r>
            <a:r>
              <a:rPr lang="en-GB" sz="2800" dirty="0" smtClean="0"/>
              <a:t>B, </a:t>
            </a:r>
            <a:r>
              <a:rPr lang="en-GB" sz="2800" dirty="0" err="1" smtClean="0"/>
              <a:t>Itraconazole</a:t>
            </a:r>
            <a:r>
              <a:rPr lang="en-GB" sz="2800" dirty="0" smtClean="0"/>
              <a:t>, </a:t>
            </a:r>
            <a:r>
              <a:rPr lang="en-GB" sz="2800" dirty="0" err="1" smtClean="0"/>
              <a:t>Caspofungin</a:t>
            </a:r>
            <a:endParaRPr lang="en-GB" sz="2800" dirty="0"/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 smtClean="0"/>
              <a:t> </a:t>
            </a:r>
            <a:endParaRPr lang="en-GB" sz="2800" dirty="0"/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2400" cy="86409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Respiratory fungal </a:t>
            </a:r>
            <a:r>
              <a:rPr lang="en-US" sz="3600" dirty="0" err="1" smtClean="0">
                <a:solidFill>
                  <a:schemeClr val="tx1"/>
                </a:solidFill>
                <a:effectLst/>
              </a:rPr>
              <a:t>ifections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/>
              <a:t>Respiratory System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/>
              <a:t>Rout of infection?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/>
              <a:t>Oral Cavity, any role?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/>
              <a:t>Respiratory fungal infections are less common than viral and bacterial infections.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42900" indent="-342900" algn="just">
              <a:buClr>
                <a:schemeClr val="tx1"/>
              </a:buClr>
              <a:buSzPct val="80000"/>
              <a:defRPr/>
            </a:pPr>
            <a:endParaRPr lang="en-US" sz="18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/>
              <a:t>Have significant difficulties in diagnosis and treatment.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>
              <a:buClr>
                <a:schemeClr val="tx1"/>
              </a:buClr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6432"/>
          </a:xfrm>
        </p:spPr>
        <p:txBody>
          <a:bodyPr/>
          <a:lstStyle/>
          <a:p>
            <a:r>
              <a:rPr lang="en-US" u="sng" dirty="0" err="1" smtClean="0"/>
              <a:t>Zygomycosis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Pulmonary </a:t>
            </a:r>
            <a:r>
              <a:rPr lang="en-US" sz="3600" dirty="0" err="1" smtClean="0"/>
              <a:t>zygomycosis</a:t>
            </a: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Rhinocerebral</a:t>
            </a:r>
            <a:r>
              <a:rPr lang="en-US" sz="3600" dirty="0" smtClean="0"/>
              <a:t> </a:t>
            </a:r>
            <a:r>
              <a:rPr lang="en-US" sz="3600" dirty="0" err="1" smtClean="0"/>
              <a:t>zygomycosis</a:t>
            </a:r>
            <a:endParaRPr lang="en-US" sz="3600" dirty="0" smtClean="0"/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Risk factors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Transplant patients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Malignancy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AIDS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Diabetic </a:t>
            </a:r>
            <a:r>
              <a:rPr lang="en-US" dirty="0" err="1" smtClean="0">
                <a:solidFill>
                  <a:schemeClr val="tx1"/>
                </a:solidFill>
              </a:rPr>
              <a:t>ketoacidosis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others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1362456"/>
          </a:xfrm>
        </p:spPr>
        <p:txBody>
          <a:bodyPr/>
          <a:lstStyle/>
          <a:p>
            <a:r>
              <a:rPr lang="en-US" sz="4000" dirty="0" err="1" smtClean="0"/>
              <a:t>Pumonary</a:t>
            </a:r>
            <a:r>
              <a:rPr lang="en-US" sz="4000" dirty="0" smtClean="0"/>
              <a:t> </a:t>
            </a:r>
            <a:r>
              <a:rPr lang="en-US" sz="4000" dirty="0" err="1" smtClean="0"/>
              <a:t>Zygomycosis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7772400" cy="475252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Acute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Consolidation , nodules, </a:t>
            </a:r>
            <a:r>
              <a:rPr lang="en-US" dirty="0" err="1" smtClean="0"/>
              <a:t>cavitation</a:t>
            </a:r>
            <a:r>
              <a:rPr lang="en-US" dirty="0" smtClean="0"/>
              <a:t>, pleural effusion,  </a:t>
            </a:r>
            <a:r>
              <a:rPr lang="en-US" dirty="0" err="1" smtClean="0"/>
              <a:t>hemoptysis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Infection may extend to chest wall, diaphragm, pericardium.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Pulmonary infractions and hemorrhage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Rapid evolving clinical course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Early recognition and intervention are critical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Etiology</a:t>
            </a:r>
            <a:r>
              <a:rPr lang="en-US" u="sng" dirty="0" smtClean="0"/>
              <a:t>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Zygomycetes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Non-</a:t>
            </a:r>
            <a:r>
              <a:rPr lang="en-US" dirty="0" err="1" smtClean="0">
                <a:solidFill>
                  <a:srgbClr val="FFC000"/>
                </a:solidFill>
              </a:rPr>
              <a:t>septate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hyphae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err="1" smtClean="0">
                <a:solidFill>
                  <a:schemeClr val="tx1"/>
                </a:solidFill>
              </a:rPr>
              <a:t>Rhizopus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Mucur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Absidia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27584" y="122328"/>
            <a:ext cx="7772400" cy="7863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932405"/>
            <a:ext cx="7560840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Specimen: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 samples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Lab. Investigations: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 Microscopy: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Grecott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methenamine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silver stain (GMS)</a:t>
            </a:r>
          </a:p>
          <a:p>
            <a:pPr marL="1714500" lvl="3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 broad non-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fungal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hyphae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SDA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Serology: Not available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Treatment: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Amphotericin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Surgery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zyg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645024"/>
            <a:ext cx="4968552" cy="299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3713" y="483394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Pneumocystosis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(PCP)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700808"/>
            <a:ext cx="7561263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Constantia" pitchFamily="18" charset="0"/>
                <a:cs typeface="Times New Roman" pitchFamily="18" charset="0"/>
              </a:rPr>
              <a:t>It is interstitial pneumonia of the alveolar area.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Affect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compromised host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Constantia" pitchFamily="18" charset="0"/>
                <a:cs typeface="Times New Roman" pitchFamily="18" charset="0"/>
              </a:rPr>
              <a:t>Especially common in AIDS patients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50000"/>
              </a:spcBef>
            </a:pPr>
            <a:endParaRPr lang="en-US" sz="2000" u="sng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Constantia" pitchFamily="18" charset="0"/>
                <a:cs typeface="Times New Roman" pitchFamily="18" charset="0"/>
              </a:rPr>
              <a:t>Etiology:</a:t>
            </a:r>
          </a:p>
          <a:p>
            <a:pPr marL="1371600" lvl="2" indent="-457200" algn="l" rtl="0">
              <a:spcBef>
                <a:spcPct val="50000"/>
              </a:spcBef>
            </a:pPr>
            <a:r>
              <a:rPr lang="en-US" sz="2000" i="1" dirty="0" err="1" smtClean="0">
                <a:latin typeface="Constantia" pitchFamily="18" charset="0"/>
                <a:cs typeface="Times New Roman" pitchFamily="18" charset="0"/>
              </a:rPr>
              <a:t>Pneumocystis</a:t>
            </a:r>
            <a:r>
              <a:rPr lang="en-US" sz="2000" i="1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Constantia" pitchFamily="18" charset="0"/>
                <a:cs typeface="Times New Roman" pitchFamily="18" charset="0"/>
              </a:rPr>
              <a:t>jiroveci</a:t>
            </a:r>
            <a:endParaRPr lang="en-US" sz="2000" i="1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</a:pPr>
            <a:endParaRPr lang="en-US" sz="2000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Previously thought to be a protozoan parasite, but later it has been proven to be a fungus 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Does not grow in laboratory media e.g. SDA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Naturally found in rodents (rats), other animals (goats, horses), Humans may contract it during childhood</a:t>
            </a:r>
            <a:endParaRPr lang="en-US" sz="2000" u="sng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650" y="1196752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</a:pPr>
            <a:r>
              <a:rPr lang="en-US" sz="2300" b="1" dirty="0">
                <a:latin typeface="Constantia" pitchFamily="18" charset="0"/>
                <a:cs typeface="Times New Roman" pitchFamily="18" charset="0"/>
              </a:rPr>
              <a:t>Opportunistic fungal pneumonia </a:t>
            </a:r>
            <a:endParaRPr lang="en-US" sz="2000" b="1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692696"/>
            <a:ext cx="597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l">
              <a:spcBef>
                <a:spcPct val="50000"/>
              </a:spcBef>
            </a:pPr>
            <a:r>
              <a:rPr lang="en-US" sz="3600" b="1" dirty="0" err="1">
                <a:latin typeface="Constantia" pitchFamily="18" charset="0"/>
                <a:cs typeface="Times New Roman" pitchFamily="18" charset="0"/>
              </a:rPr>
              <a:t>Pneumocystosis</a:t>
            </a:r>
            <a:r>
              <a:rPr lang="en-US" sz="3600" b="1" u="sng" dirty="0">
                <a:latin typeface="Constantia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1560" y="1412776"/>
            <a:ext cx="8353425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80000"/>
              </a:lnSpc>
            </a:pPr>
            <a:r>
              <a:rPr lang="en-US" sz="2200" b="1" dirty="0">
                <a:latin typeface="Constantia" pitchFamily="18" charset="0"/>
                <a:cs typeface="Times New Roman" pitchFamily="18" charset="0"/>
              </a:rPr>
              <a:t>Laboratory Diagnosis:</a:t>
            </a:r>
            <a:r>
              <a:rPr lang="en-US" sz="2200" dirty="0">
                <a:latin typeface="Constantia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marL="914400" lvl="1" indent="-457200"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Patient </a:t>
            </a:r>
            <a:r>
              <a:rPr lang="en-US" dirty="0">
                <a:latin typeface="Constantia" pitchFamily="18" charset="0"/>
                <a:cs typeface="Times New Roman" pitchFamily="18" charset="0"/>
              </a:rPr>
              <a:t>specimen: </a:t>
            </a:r>
            <a:r>
              <a:rPr lang="en-US" dirty="0" err="1">
                <a:latin typeface="Constantia" pitchFamily="18" charset="0"/>
                <a:cs typeface="Times New Roman" pitchFamily="18" charset="0"/>
              </a:rPr>
              <a:t>Bronchoscopic</a:t>
            </a:r>
            <a:r>
              <a:rPr lang="en-US" dirty="0">
                <a:latin typeface="Constantia" pitchFamily="18" charset="0"/>
                <a:cs typeface="Times New Roman" pitchFamily="18" charset="0"/>
              </a:rPr>
              <a:t> specimens (B.A.L.), Sputum, Lung biopsy tissue.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onstantia" pitchFamily="18" charset="0"/>
                <a:cs typeface="Times New Roman" pitchFamily="18" charset="0"/>
              </a:rPr>
              <a:t>	</a:t>
            </a:r>
            <a:endParaRPr lang="en-US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Histological </a:t>
            </a:r>
            <a:r>
              <a:rPr lang="en-US" dirty="0">
                <a:latin typeface="Constantia" pitchFamily="18" charset="0"/>
                <a:cs typeface="Times New Roman" pitchFamily="18" charset="0"/>
              </a:rPr>
              <a:t>sections or smears stained </a:t>
            </a:r>
            <a:r>
              <a:rPr lang="en-US" dirty="0" smtClean="0">
                <a:latin typeface="Constantia" pitchFamily="18" charset="0"/>
                <a:cs typeface="Times New Roman" pitchFamily="18" charset="0"/>
              </a:rPr>
              <a:t>by GMS stain.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x-none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nstantia" pitchFamily="18" charset="0"/>
                <a:cs typeface="Times New Roman" pitchFamily="18" charset="0"/>
              </a:rPr>
              <a:t>Immunuofluorescence</a:t>
            </a: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(better sensitivity)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If positive will see </a:t>
            </a:r>
            <a:r>
              <a:rPr lang="en-US" u="sng" dirty="0" smtClean="0">
                <a:latin typeface="Constantia" pitchFamily="18" charset="0"/>
                <a:cs typeface="Times New Roman" pitchFamily="18" charset="0"/>
              </a:rPr>
              <a:t>cysts </a:t>
            </a:r>
            <a:r>
              <a:rPr lang="en-US" dirty="0" smtClean="0">
                <a:latin typeface="Constantia" pitchFamily="18" charset="0"/>
                <a:cs typeface="Times New Roman" pitchFamily="18" charset="0"/>
              </a:rPr>
              <a:t>of hat-shape,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cup shape, crescent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smtClean="0">
                <a:latin typeface="Constantia" pitchFamily="18" charset="0"/>
                <a:cs typeface="Times New Roman" pitchFamily="18" charset="0"/>
              </a:rPr>
              <a:t>Treatment: 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latin typeface="Constantia" pitchFamily="18" charset="0"/>
                <a:cs typeface="Times New Roman" pitchFamily="18" charset="0"/>
              </a:rPr>
              <a:t>Trimethoprim</a:t>
            </a: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Constantia" pitchFamily="18" charset="0"/>
                <a:cs typeface="Times New Roman" pitchFamily="18" charset="0"/>
              </a:rPr>
              <a:t>sulfamethoxazole</a:t>
            </a:r>
            <a:endParaRPr lang="en-US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latin typeface="Constantia" pitchFamily="18" charset="0"/>
                <a:cs typeface="Times New Roman" pitchFamily="18" charset="0"/>
              </a:rPr>
              <a:t>Dapsone</a:t>
            </a:r>
            <a:endParaRPr lang="en-US" dirty="0" smtClean="0">
              <a:latin typeface="Constantia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6" descr="17FF2.jpg"/>
          <p:cNvPicPr>
            <a:picLocks noChangeAspect="1"/>
          </p:cNvPicPr>
          <p:nvPr/>
        </p:nvPicPr>
        <p:blipFill>
          <a:blip r:embed="rId3" cstate="print"/>
          <a:srcRect b="6315"/>
          <a:stretch>
            <a:fillRect/>
          </a:stretch>
        </p:blipFill>
        <p:spPr>
          <a:xfrm>
            <a:off x="5868144" y="3812622"/>
            <a:ext cx="2952328" cy="2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3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8639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Respiratory fungal infection - Etiology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772400" cy="108012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400" dirty="0" smtClean="0"/>
              <a:t>YEAST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tx1"/>
                </a:solidFill>
              </a:rPr>
              <a:t>Candidiasis</a:t>
            </a:r>
            <a:r>
              <a:rPr lang="en-AU" sz="2300" dirty="0" smtClean="0">
                <a:solidFill>
                  <a:schemeClr val="tx1"/>
                </a:solidFill>
              </a:rPr>
              <a:t> (</a:t>
            </a:r>
            <a:r>
              <a:rPr lang="en-AU" sz="2300" i="1" dirty="0" smtClean="0">
                <a:solidFill>
                  <a:schemeClr val="tx1"/>
                </a:solidFill>
              </a:rPr>
              <a:t>Candida</a:t>
            </a:r>
            <a:r>
              <a:rPr lang="en-AU" sz="2300" dirty="0" smtClean="0">
                <a:solidFill>
                  <a:schemeClr val="tx1"/>
                </a:solidFill>
              </a:rPr>
              <a:t> and other yeast)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tx1"/>
                </a:solidFill>
              </a:rPr>
              <a:t>Cryptococcosis</a:t>
            </a:r>
            <a:r>
              <a:rPr lang="en-AU" sz="2300" dirty="0" smtClean="0">
                <a:solidFill>
                  <a:schemeClr val="tx1"/>
                </a:solidFill>
              </a:rPr>
              <a:t> (</a:t>
            </a:r>
            <a:r>
              <a:rPr lang="en-AU" sz="2300" i="1" dirty="0" smtClean="0">
                <a:solidFill>
                  <a:schemeClr val="tx1"/>
                </a:solidFill>
              </a:rPr>
              <a:t>Cryptococcus </a:t>
            </a:r>
            <a:r>
              <a:rPr lang="en-AU" sz="2300" i="1" dirty="0" err="1" smtClean="0">
                <a:solidFill>
                  <a:schemeClr val="tx1"/>
                </a:solidFill>
              </a:rPr>
              <a:t>neoformans</a:t>
            </a:r>
            <a:r>
              <a:rPr lang="en-AU" sz="2300" dirty="0" smtClean="0">
                <a:solidFill>
                  <a:schemeClr val="tx1"/>
                </a:solidFill>
              </a:rPr>
              <a:t>, </a:t>
            </a:r>
            <a:r>
              <a:rPr lang="en-AU" sz="2300" i="1" dirty="0" smtClean="0">
                <a:solidFill>
                  <a:schemeClr val="tx1"/>
                </a:solidFill>
              </a:rPr>
              <a:t>C. </a:t>
            </a:r>
            <a:r>
              <a:rPr lang="en-AU" sz="2300" i="1" dirty="0" err="1" smtClean="0">
                <a:solidFill>
                  <a:schemeClr val="tx1"/>
                </a:solidFill>
              </a:rPr>
              <a:t>gattii</a:t>
            </a:r>
            <a:r>
              <a:rPr lang="en-AU" sz="2300" dirty="0" smtClean="0">
                <a:solidFill>
                  <a:schemeClr val="tx1"/>
                </a:solidFill>
              </a:rPr>
              <a:t>)</a:t>
            </a:r>
            <a:endParaRPr lang="en-AU" sz="2400" b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SzPct val="80000"/>
            </a:pPr>
            <a:endParaRPr lang="en-AU" sz="2400" b="1" dirty="0" smtClean="0"/>
          </a:p>
          <a:p>
            <a:pPr>
              <a:buClrTx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7776864" cy="1458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dirty="0" smtClean="0"/>
              <a:t>Mould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Aspergillosis</a:t>
            </a:r>
            <a:r>
              <a:rPr lang="en-AU" sz="1600" dirty="0" smtClean="0"/>
              <a:t> (</a:t>
            </a:r>
            <a:r>
              <a:rPr lang="en-AU" sz="1600" i="1" dirty="0" err="1" smtClean="0"/>
              <a:t>Aspergillus</a:t>
            </a:r>
            <a:r>
              <a:rPr lang="en-AU" sz="1600" dirty="0" smtClean="0"/>
              <a:t> species)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Zygomycosis</a:t>
            </a:r>
            <a:r>
              <a:rPr lang="en-AU" sz="1600" dirty="0" smtClean="0"/>
              <a:t> (</a:t>
            </a:r>
            <a:r>
              <a:rPr lang="en-AU" sz="1600" i="1" dirty="0" err="1" smtClean="0"/>
              <a:t>Zygomycetes</a:t>
            </a:r>
            <a:r>
              <a:rPr lang="en-AU" sz="1600" i="1" dirty="0" smtClean="0"/>
              <a:t>, </a:t>
            </a:r>
            <a:r>
              <a:rPr lang="en-AU" sz="1600" dirty="0" smtClean="0"/>
              <a:t>e.g. </a:t>
            </a:r>
            <a:r>
              <a:rPr lang="en-AU" sz="1600" i="1" dirty="0" err="1" smtClean="0"/>
              <a:t>Rhizopus</a:t>
            </a:r>
            <a:r>
              <a:rPr lang="en-AU" sz="1600" i="1" dirty="0" smtClean="0"/>
              <a:t>, </a:t>
            </a:r>
            <a:r>
              <a:rPr lang="en-AU" sz="1600" i="1" dirty="0" err="1" smtClean="0"/>
              <a:t>Mucor</a:t>
            </a:r>
            <a:r>
              <a:rPr lang="en-AU" sz="1600" dirty="0" smtClean="0"/>
              <a:t>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smtClean="0"/>
              <a:t>Other mould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7776864" cy="1114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dirty="0" smtClean="0"/>
              <a:t>Dimorphic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Histoplasma</a:t>
            </a:r>
            <a:r>
              <a:rPr lang="en-AU" sz="1600" dirty="0" smtClean="0"/>
              <a:t> </a:t>
            </a:r>
            <a:r>
              <a:rPr lang="en-AU" sz="1600" dirty="0" err="1" smtClean="0"/>
              <a:t>capsulatum</a:t>
            </a:r>
            <a:endParaRPr lang="en-AU" sz="1600" dirty="0" smtClean="0"/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Blastomyces</a:t>
            </a:r>
            <a:r>
              <a:rPr lang="en-AU" sz="1600" dirty="0" smtClean="0"/>
              <a:t> </a:t>
            </a:r>
            <a:r>
              <a:rPr lang="en-AU" sz="1600" dirty="0" err="1" smtClean="0"/>
              <a:t>dermatitidis</a:t>
            </a:r>
            <a:endParaRPr lang="en-AU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95936" y="5373216"/>
            <a:ext cx="367240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Paracoccidioides</a:t>
            </a:r>
            <a:r>
              <a:rPr lang="en-AU" sz="1600" dirty="0" smtClean="0"/>
              <a:t> </a:t>
            </a:r>
            <a:r>
              <a:rPr lang="en-AU" sz="1600" dirty="0" err="1" smtClean="0"/>
              <a:t>brasiliensis</a:t>
            </a:r>
            <a:endParaRPr lang="en-AU" sz="1600" dirty="0" smtClean="0"/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Coccidioides</a:t>
            </a:r>
            <a:r>
              <a:rPr lang="en-AU" sz="1600" dirty="0" smtClean="0"/>
              <a:t> </a:t>
            </a:r>
            <a:r>
              <a:rPr lang="en-AU" sz="1600" dirty="0" err="1" smtClean="0"/>
              <a:t>immitis</a:t>
            </a:r>
            <a:endParaRPr lang="en-AU" sz="1600" dirty="0" smtClean="0"/>
          </a:p>
        </p:txBody>
      </p:sp>
      <p:sp>
        <p:nvSpPr>
          <p:cNvPr id="8" name="Rectangle 7"/>
          <p:cNvSpPr/>
          <p:nvPr/>
        </p:nvSpPr>
        <p:spPr>
          <a:xfrm rot="19435340">
            <a:off x="6171822" y="3049557"/>
            <a:ext cx="2592288" cy="65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Opportunistic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306">
            <a:off x="7022579" y="5430338"/>
            <a:ext cx="1748748" cy="5679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 infections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39552" y="2825552"/>
            <a:ext cx="7772400" cy="6034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rIns="4572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A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Pneumocystosis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A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Pneumocystis</a:t>
            </a:r>
            <a:r>
              <a:rPr kumimoji="0" lang="en-A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jiroveci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endParaRPr kumimoji="0" lang="en-A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87624" y="620688"/>
            <a:ext cx="597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Constantia" pitchFamily="18" charset="0"/>
                <a:cs typeface="Times New Roman" pitchFamily="18" charset="0"/>
              </a:rPr>
              <a:t>Primary Systemic </a:t>
            </a:r>
            <a:r>
              <a:rPr lang="en-US" sz="3600" b="1" dirty="0" smtClean="0">
                <a:latin typeface="Constantia" pitchFamily="18" charset="0"/>
                <a:cs typeface="Times New Roman" pitchFamily="18" charset="0"/>
              </a:rPr>
              <a:t>Mycoses</a:t>
            </a:r>
            <a:endParaRPr lang="en-US" sz="36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3528" y="1556792"/>
            <a:ext cx="8497887" cy="4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 of the respiratory system, (Inhalation )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Dissemination seen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hosts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North America and to a lesser extent South America.  Not common in other parts of the World. 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Etiologies are dimorphic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fungi</a:t>
            </a:r>
          </a:p>
          <a:p>
            <a:pPr marL="1257300" lvl="2" indent="-342900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nature found in soil of restricted habitats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57300" lvl="2" indent="-342900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pathogens </a:t>
            </a:r>
          </a:p>
          <a:p>
            <a:pPr marL="1257300" lvl="2" indent="-342900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are highly infectious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include: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Histoplasmosis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Blastomycosis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Coccidioidomycosis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Paracoccidioidomycosis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332656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Aspergillosis</a:t>
            </a:r>
            <a:endParaRPr kumimoji="0" lang="en-AU" sz="3200" b="1" i="0" u="none" strike="noStrike" kern="1200" cap="none" spc="0" normalizeH="0" baseline="0" noProof="0" dirty="0">
              <a:ln w="635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153400" cy="49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err="1">
                <a:cs typeface="Times New Roman" pitchFamily="18" charset="0"/>
              </a:rPr>
              <a:t>Aspergillosis</a:t>
            </a:r>
            <a:r>
              <a:rPr lang="en-AU" dirty="0">
                <a:cs typeface="Times New Roman" pitchFamily="18" charset="0"/>
              </a:rPr>
              <a:t> is a spectrum of diseases of humans and animals caused by members of the genus </a:t>
            </a:r>
            <a:r>
              <a:rPr lang="en-AU" i="1" dirty="0" err="1">
                <a:cs typeface="Times New Roman" pitchFamily="18" charset="0"/>
              </a:rPr>
              <a:t>Aspergillus</a:t>
            </a:r>
            <a:r>
              <a:rPr lang="en-AU" dirty="0">
                <a:cs typeface="Times New Roman" pitchFamily="18" charset="0"/>
              </a:rPr>
              <a:t>.  </a:t>
            </a: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These </a:t>
            </a:r>
            <a:r>
              <a:rPr lang="en-AU" dirty="0">
                <a:cs typeface="Times New Roman" pitchFamily="18" charset="0"/>
              </a:rPr>
              <a:t>include </a:t>
            </a:r>
            <a:endParaRPr lang="x-none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1) </a:t>
            </a:r>
            <a:r>
              <a:rPr lang="en-AU" dirty="0" err="1">
                <a:cs typeface="Times New Roman" pitchFamily="18" charset="0"/>
              </a:rPr>
              <a:t>M</a:t>
            </a:r>
            <a:r>
              <a:rPr lang="en-AU" dirty="0" err="1" smtClean="0">
                <a:cs typeface="Times New Roman" pitchFamily="18" charset="0"/>
              </a:rPr>
              <a:t>ycotoxicosis</a:t>
            </a:r>
            <a:r>
              <a:rPr lang="en-AU" dirty="0" smtClean="0">
                <a:cs typeface="Times New Roman" pitchFamily="18" charset="0"/>
              </a:rPr>
              <a:t> </a:t>
            </a:r>
            <a:endParaRPr lang="x-none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2) </a:t>
            </a:r>
            <a:r>
              <a:rPr lang="en-AU" dirty="0" smtClean="0">
                <a:cs typeface="Times New Roman" pitchFamily="18" charset="0"/>
              </a:rPr>
              <a:t>Allergy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3) </a:t>
            </a:r>
            <a:r>
              <a:rPr lang="en-AU" dirty="0" smtClean="0">
                <a:cs typeface="Times New Roman" pitchFamily="18" charset="0"/>
              </a:rPr>
              <a:t>Colonization (without </a:t>
            </a:r>
            <a:r>
              <a:rPr lang="en-US" dirty="0" smtClean="0">
                <a:cs typeface="Times New Roman" pitchFamily="18" charset="0"/>
              </a:rPr>
              <a:t>invasion and </a:t>
            </a:r>
            <a:r>
              <a:rPr lang="en-AU" dirty="0" smtClean="0">
                <a:cs typeface="Times New Roman" pitchFamily="18" charset="0"/>
              </a:rPr>
              <a:t>extension ) in </a:t>
            </a:r>
            <a:r>
              <a:rPr lang="en-AU" dirty="0">
                <a:cs typeface="Times New Roman" pitchFamily="18" charset="0"/>
              </a:rPr>
              <a:t>preformed cavities </a:t>
            </a: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4) </a:t>
            </a:r>
            <a:r>
              <a:rPr lang="en-AU" dirty="0" smtClean="0">
                <a:cs typeface="Times New Roman" pitchFamily="18" charset="0"/>
              </a:rPr>
              <a:t>Invasive</a:t>
            </a:r>
            <a:r>
              <a:rPr lang="en-AU" dirty="0">
                <a:cs typeface="Times New Roman" pitchFamily="18" charset="0"/>
              </a:rPr>
              <a:t>, inflammatory, </a:t>
            </a:r>
            <a:r>
              <a:rPr lang="en-AU" dirty="0" err="1">
                <a:cs typeface="Times New Roman" pitchFamily="18" charset="0"/>
              </a:rPr>
              <a:t>granulomatous</a:t>
            </a:r>
            <a:r>
              <a:rPr lang="en-AU" dirty="0">
                <a:cs typeface="Times New Roman" pitchFamily="18" charset="0"/>
              </a:rPr>
              <a:t>, necrotizing disease of </a:t>
            </a:r>
            <a:r>
              <a:rPr lang="en-AU" dirty="0" smtClean="0">
                <a:cs typeface="Times New Roman" pitchFamily="18" charset="0"/>
              </a:rPr>
              <a:t>lungs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(5</a:t>
            </a:r>
            <a:r>
              <a:rPr lang="en-AU" dirty="0">
                <a:cs typeface="Times New Roman" pitchFamily="18" charset="0"/>
              </a:rPr>
              <a:t>) </a:t>
            </a:r>
            <a:r>
              <a:rPr lang="en-AU" dirty="0" smtClean="0">
                <a:cs typeface="Times New Roman" pitchFamily="18" charset="0"/>
              </a:rPr>
              <a:t>Systemic and </a:t>
            </a:r>
            <a:r>
              <a:rPr lang="en-AU" dirty="0">
                <a:cs typeface="Times New Roman" pitchFamily="18" charset="0"/>
              </a:rPr>
              <a:t>disseminated disease</a:t>
            </a:r>
            <a:r>
              <a:rPr lang="en-AU" dirty="0" smtClean="0">
                <a:cs typeface="Times New Roman" pitchFamily="18" charset="0"/>
              </a:rPr>
              <a:t>. 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The </a:t>
            </a:r>
            <a:r>
              <a:rPr lang="en-AU" dirty="0">
                <a:cs typeface="Times New Roman" pitchFamily="18" charset="0"/>
              </a:rPr>
              <a:t>type of disease and severity depends upon the physiologic state of the host and the species of </a:t>
            </a:r>
            <a:r>
              <a:rPr lang="en-AU" i="1" dirty="0" err="1">
                <a:cs typeface="Times New Roman" pitchFamily="18" charset="0"/>
              </a:rPr>
              <a:t>Aspergillus</a:t>
            </a:r>
            <a:r>
              <a:rPr lang="en-AU" dirty="0">
                <a:cs typeface="Times New Roman" pitchFamily="18" charset="0"/>
              </a:rPr>
              <a:t> </a:t>
            </a:r>
            <a:r>
              <a:rPr lang="en-AU" dirty="0" smtClean="0">
                <a:cs typeface="Times New Roman" pitchFamily="18" charset="0"/>
              </a:rPr>
              <a:t>causing the disease.</a:t>
            </a:r>
            <a:endParaRPr lang="en-AU" dirty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sz="2400" b="1" u="sng" dirty="0" smtClean="0">
                <a:cs typeface="Times New Roman" pitchFamily="18" charset="0"/>
              </a:rPr>
              <a:t>Aetiological </a:t>
            </a:r>
            <a:r>
              <a:rPr lang="en-AU" sz="2400" b="1" u="sng" dirty="0">
                <a:cs typeface="Times New Roman" pitchFamily="18" charset="0"/>
              </a:rPr>
              <a:t>Agents:</a:t>
            </a:r>
            <a:r>
              <a:rPr lang="en-AU" sz="2400" b="1" dirty="0">
                <a:cs typeface="Times New Roman" pitchFamily="18" charset="0"/>
              </a:rPr>
              <a:t>  </a:t>
            </a:r>
            <a:r>
              <a:rPr lang="en-AU" i="1" dirty="0" err="1" smtClean="0">
                <a:cs typeface="Times New Roman" pitchFamily="18" charset="0"/>
              </a:rPr>
              <a:t>Aspergillus</a:t>
            </a:r>
            <a:r>
              <a:rPr lang="en-AU" i="1" dirty="0" smtClean="0">
                <a:cs typeface="Times New Roman" pitchFamily="18" charset="0"/>
              </a:rPr>
              <a:t> species,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cs typeface="Times New Roman" pitchFamily="18" charset="0"/>
              </a:rPr>
              <a:t>common species are  A. </a:t>
            </a:r>
            <a:r>
              <a:rPr lang="en-AU" i="1" dirty="0" err="1" smtClean="0">
                <a:cs typeface="Times New Roman" pitchFamily="18" charset="0"/>
              </a:rPr>
              <a:t>fumigatus</a:t>
            </a:r>
            <a:r>
              <a:rPr lang="en-AU" i="1" dirty="0">
                <a:cs typeface="Times New Roman" pitchFamily="18" charset="0"/>
              </a:rPr>
              <a:t>,</a:t>
            </a:r>
            <a:r>
              <a:rPr lang="en-AU" dirty="0">
                <a:cs typeface="Times New Roman" pitchFamily="18" charset="0"/>
              </a:rPr>
              <a:t> </a:t>
            </a:r>
            <a:r>
              <a:rPr lang="en-AU" i="1" dirty="0">
                <a:cs typeface="Times New Roman" pitchFamily="18" charset="0"/>
              </a:rPr>
              <a:t>A. </a:t>
            </a:r>
            <a:r>
              <a:rPr lang="en-AU" i="1" dirty="0" err="1">
                <a:cs typeface="Times New Roman" pitchFamily="18" charset="0"/>
              </a:rPr>
              <a:t>flavus</a:t>
            </a:r>
            <a:r>
              <a:rPr lang="en-AU" i="1" dirty="0">
                <a:cs typeface="Times New Roman" pitchFamily="18" charset="0"/>
              </a:rPr>
              <a:t>, A. </a:t>
            </a:r>
            <a:r>
              <a:rPr lang="en-AU" i="1" dirty="0" err="1">
                <a:cs typeface="Times New Roman" pitchFamily="18" charset="0"/>
              </a:rPr>
              <a:t>niger</a:t>
            </a:r>
            <a:r>
              <a:rPr lang="en-AU" i="1" dirty="0">
                <a:cs typeface="Times New Roman" pitchFamily="18" charset="0"/>
              </a:rPr>
              <a:t>, </a:t>
            </a:r>
            <a:r>
              <a:rPr lang="en-AU" i="1" dirty="0" smtClean="0">
                <a:cs typeface="Times New Roman" pitchFamily="18" charset="0"/>
              </a:rPr>
              <a:t>A</a:t>
            </a:r>
            <a:r>
              <a:rPr lang="en-AU" i="1" dirty="0">
                <a:cs typeface="Times New Roman" pitchFamily="18" charset="0"/>
              </a:rPr>
              <a:t>. </a:t>
            </a:r>
            <a:r>
              <a:rPr lang="en-AU" i="1" dirty="0" err="1" smtClean="0">
                <a:cs typeface="Times New Roman" pitchFamily="18" charset="0"/>
              </a:rPr>
              <a:t>terreus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AU" dirty="0" smtClean="0">
                <a:cs typeface="Times New Roman" pitchFamily="18" charset="0"/>
              </a:rPr>
              <a:t>and </a:t>
            </a:r>
            <a:r>
              <a:rPr lang="en-AU" i="1" dirty="0" smtClean="0">
                <a:cs typeface="Times New Roman" pitchFamily="18" charset="0"/>
              </a:rPr>
              <a:t>A. </a:t>
            </a:r>
            <a:r>
              <a:rPr lang="en-AU" i="1" dirty="0" err="1" smtClean="0">
                <a:cs typeface="Times New Roman" pitchFamily="18" charset="0"/>
              </a:rPr>
              <a:t>nidulans</a:t>
            </a:r>
            <a:r>
              <a:rPr lang="en-AU" dirty="0" smtClean="0">
                <a:cs typeface="Times New Roman" pitchFamily="18" charset="0"/>
              </a:rPr>
              <a:t>.</a:t>
            </a:r>
            <a:endParaRPr lang="en-A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77" y="306536"/>
            <a:ext cx="7772400" cy="749300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CLASSIFICATION OF ASPERGILLOSIS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0014" y="1868636"/>
            <a:ext cx="2114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Airways/nasal exposure to airborne Aspergillus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    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430214" y="1208236"/>
            <a:ext cx="6292850" cy="1190625"/>
            <a:chOff x="1272" y="730"/>
            <a:chExt cx="3964" cy="75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080" y="730"/>
              <a:ext cx="3156" cy="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Invasive </a:t>
              </a:r>
              <a:r>
                <a:rPr lang="en-US" sz="1800" u="sng" dirty="0" err="1" smtClean="0"/>
                <a:t>aspergillosis</a:t>
              </a:r>
              <a:r>
                <a:rPr lang="en-US" sz="2800" dirty="0" smtClean="0"/>
                <a:t>     </a:t>
              </a:r>
              <a:endParaRPr lang="en-US" sz="28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272" y="1056"/>
              <a:ext cx="760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442914" y="2465536"/>
            <a:ext cx="6292850" cy="1866900"/>
            <a:chOff x="1280" y="1522"/>
            <a:chExt cx="3964" cy="117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80" y="1522"/>
              <a:ext cx="3164" cy="1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Chronic </a:t>
              </a:r>
              <a:r>
                <a:rPr lang="en-US" sz="1800" u="sng" dirty="0" err="1" smtClean="0"/>
                <a:t>aspergillosis</a:t>
              </a:r>
              <a:endParaRPr lang="en-US" sz="1800" dirty="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Chronic </a:t>
              </a:r>
              <a:r>
                <a:rPr lang="en-US" sz="1800" dirty="0" err="1"/>
                <a:t>cavitary</a:t>
              </a:r>
              <a:r>
                <a:rPr lang="en-US" sz="1800" dirty="0"/>
                <a:t> pulmonary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</a:t>
              </a:r>
              <a:r>
                <a:rPr lang="en-US" sz="1800" dirty="0" err="1"/>
                <a:t>Aspergilloma</a:t>
              </a:r>
              <a:r>
                <a:rPr lang="en-US" sz="1800" dirty="0"/>
                <a:t> of lung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/>
                <a:t>Maxillary (sinus) </a:t>
              </a:r>
              <a:r>
                <a:rPr lang="en-US" sz="1800" dirty="0" err="1" smtClean="0"/>
                <a:t>aspergilloma</a:t>
              </a:r>
              <a:endParaRPr lang="en-US" sz="1800" dirty="0" smtClean="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/>
                <a:t>     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280" y="1536"/>
              <a:ext cx="728" cy="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379414" y="2627461"/>
            <a:ext cx="6369050" cy="3249613"/>
            <a:chOff x="1240" y="1624"/>
            <a:chExt cx="4012" cy="2047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88" y="2874"/>
              <a:ext cx="316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Allergic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Allergic </a:t>
              </a:r>
              <a:r>
                <a:rPr lang="en-US" sz="1800" dirty="0" err="1"/>
                <a:t>bronchopulmonary</a:t>
              </a:r>
              <a:r>
                <a:rPr lang="en-US" sz="1800" dirty="0"/>
                <a:t> (ABPA</a:t>
              </a:r>
              <a:r>
                <a:rPr lang="en-US" sz="1800" dirty="0" smtClean="0"/>
                <a:t>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/>
                <a:t> </a:t>
              </a:r>
              <a:r>
                <a:rPr lang="en-US" sz="1800" dirty="0"/>
                <a:t>Allergic </a:t>
              </a:r>
              <a:r>
                <a:rPr lang="en-US" sz="1800" dirty="0" err="1"/>
                <a:t>Aspergillus</a:t>
              </a:r>
              <a:r>
                <a:rPr lang="en-US" sz="1800" dirty="0"/>
                <a:t> </a:t>
              </a:r>
              <a:r>
                <a:rPr lang="en-US" sz="1800" dirty="0" smtClean="0"/>
                <a:t>sinusitis</a:t>
              </a:r>
              <a:endParaRPr lang="en-US" sz="1800" dirty="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40" y="1624"/>
              <a:ext cx="7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14127" y="3021161"/>
            <a:ext cx="1976437" cy="2486025"/>
            <a:chOff x="191" y="1872"/>
            <a:chExt cx="1245" cy="156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80" y="1872"/>
              <a:ext cx="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91" y="2491"/>
              <a:ext cx="1245" cy="9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Persistence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without disease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 sz="1800"/>
                <a:t> colonisation of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the airways or nose/sinuses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/>
                <a:t>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8904" y="476672"/>
            <a:ext cx="8229600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Risk </a:t>
            </a: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factors </a:t>
            </a:r>
            <a:endParaRPr kumimoji="0" lang="en-US" sz="3600" b="1" i="0" u="none" strike="noStrike" kern="1200" cap="none" spc="0" normalizeH="0" baseline="0" noProof="0" dirty="0" smtClean="0">
              <a:ln w="635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412776"/>
            <a:ext cx="8229600" cy="496855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200" dirty="0" smtClean="0"/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AIDS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Bone marrow/ organ transplantation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Cancer: Leukemia,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lymphoma,..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Drugs: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Cytotoxic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drugs, steroids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,..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Endocrine related: Diabetes</a:t>
            </a:r>
          </a:p>
          <a:p>
            <a:pPr lvl="1" algn="l" rtl="0">
              <a:spcBef>
                <a:spcPct val="50000"/>
              </a:spcBef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104" y="404664"/>
            <a:ext cx="7772400" cy="78639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Aspergillosis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1700808"/>
            <a:ext cx="7920037" cy="42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b="1" u="sng" dirty="0" smtClean="0">
                <a:cs typeface="Times New Roman" pitchFamily="18" charset="0"/>
              </a:rPr>
              <a:t>Chronic </a:t>
            </a:r>
            <a:r>
              <a:rPr lang="en-US" sz="2100" b="1" u="sng" dirty="0" err="1" smtClean="0">
                <a:cs typeface="Times New Roman" pitchFamily="18" charset="0"/>
              </a:rPr>
              <a:t>Aspergillosis</a:t>
            </a:r>
            <a:r>
              <a:rPr lang="en-US" sz="2100" b="1" u="sng" dirty="0" smtClean="0">
                <a:cs typeface="Times New Roman" pitchFamily="18" charset="0"/>
              </a:rPr>
              <a:t> </a:t>
            </a:r>
            <a:r>
              <a:rPr lang="en-US" sz="2100" b="1" dirty="0" smtClean="0">
                <a:cs typeface="Times New Roman" pitchFamily="18" charset="0"/>
              </a:rPr>
              <a:t>(Colonizing </a:t>
            </a:r>
            <a:r>
              <a:rPr lang="en-US" sz="2100" b="1" dirty="0" err="1" smtClean="0">
                <a:cs typeface="Times New Roman" pitchFamily="18" charset="0"/>
              </a:rPr>
              <a:t>aspergillosis</a:t>
            </a:r>
            <a:r>
              <a:rPr lang="en-US" sz="2100" b="1" dirty="0" smtClean="0">
                <a:cs typeface="Times New Roman" pitchFamily="18" charset="0"/>
              </a:rPr>
              <a:t>) </a:t>
            </a:r>
            <a:endParaRPr lang="en-US" sz="2100" b="1" dirty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dirty="0">
                <a:cs typeface="Times New Roman" pitchFamily="18" charset="0"/>
              </a:rPr>
              <a:t>	</a:t>
            </a:r>
            <a:r>
              <a:rPr lang="en-US" sz="2100" dirty="0" smtClean="0">
                <a:cs typeface="Times New Roman" pitchFamily="18" charset="0"/>
              </a:rPr>
              <a:t>        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dirty="0" err="1" smtClean="0">
                <a:cs typeface="Times New Roman" pitchFamily="18" charset="0"/>
              </a:rPr>
              <a:t>Aspergilloma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OR </a:t>
            </a:r>
            <a:r>
              <a:rPr lang="en-US" sz="2000" dirty="0" err="1">
                <a:cs typeface="Times New Roman" pitchFamily="18" charset="0"/>
              </a:rPr>
              <a:t>Aspergillus</a:t>
            </a:r>
            <a:r>
              <a:rPr lang="en-US" sz="2000" dirty="0">
                <a:cs typeface="Times New Roman" pitchFamily="18" charset="0"/>
              </a:rPr>
              <a:t> fungus ball)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</a:t>
            </a: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Signs </a:t>
            </a:r>
            <a:r>
              <a:rPr lang="en-US" sz="2000" dirty="0">
                <a:cs typeface="Times New Roman" pitchFamily="18" charset="0"/>
              </a:rPr>
              <a:t>include</a:t>
            </a:r>
            <a:r>
              <a:rPr lang="en-US" sz="2000" dirty="0" smtClean="0">
                <a:cs typeface="Times New Roman" pitchFamily="18" charset="0"/>
              </a:rPr>
              <a:t>: Cough, </a:t>
            </a:r>
            <a:r>
              <a:rPr lang="en-US" sz="2000" dirty="0" err="1" smtClean="0">
                <a:cs typeface="Times New Roman" pitchFamily="18" charset="0"/>
              </a:rPr>
              <a:t>hemoptysis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variable </a:t>
            </a:r>
            <a:r>
              <a:rPr lang="en-US" sz="2000" dirty="0" smtClean="0">
                <a:cs typeface="Times New Roman" pitchFamily="18" charset="0"/>
              </a:rPr>
              <a:t>fever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Radiology  will show mass in the lung , radiolucent crescent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u="sng" dirty="0" smtClean="0">
                <a:cs typeface="Times New Roman" pitchFamily="18" charset="0"/>
              </a:rPr>
              <a:t>Invasive pulmonary </a:t>
            </a:r>
            <a:r>
              <a:rPr lang="en-US" sz="2000" b="1" u="sng" dirty="0" err="1" smtClean="0">
                <a:cs typeface="Times New Roman" pitchFamily="18" charset="0"/>
              </a:rPr>
              <a:t>Aspergillosis</a:t>
            </a:r>
            <a:r>
              <a:rPr lang="en-US" sz="2000" b="1" u="sng" dirty="0" smtClean="0">
                <a:cs typeface="Times New Roman" pitchFamily="18" charset="0"/>
              </a:rPr>
              <a:t> 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cs typeface="Times New Roman" pitchFamily="18" charset="0"/>
              </a:rPr>
              <a:t>Signs: Cough , </a:t>
            </a:r>
            <a:r>
              <a:rPr lang="en-US" sz="2000" dirty="0" err="1" smtClean="0">
                <a:cs typeface="Times New Roman" pitchFamily="18" charset="0"/>
              </a:rPr>
              <a:t>hemoptysis</a:t>
            </a:r>
            <a:r>
              <a:rPr lang="en-US" sz="2000" dirty="0" smtClean="0">
                <a:cs typeface="Times New Roman" pitchFamily="18" charset="0"/>
              </a:rPr>
              <a:t>, Fever, Pneumonia, </a:t>
            </a:r>
            <a:r>
              <a:rPr lang="en-US" sz="2000" dirty="0" err="1" smtClean="0">
                <a:cs typeface="Times New Roman" pitchFamily="18" charset="0"/>
              </a:rPr>
              <a:t>Leukocytosis</a:t>
            </a: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cs typeface="Times New Roman" pitchFamily="18" charset="0"/>
              </a:rPr>
              <a:t>Radiology  will show</a:t>
            </a:r>
            <a:r>
              <a:rPr lang="en-US" sz="2000" dirty="0" smtClean="0"/>
              <a:t> lesions  with halo sign</a:t>
            </a:r>
            <a:r>
              <a:rPr lang="en-US" sz="2000" dirty="0" smtClean="0">
                <a:cs typeface="Times New Roman" pitchFamily="18" charset="0"/>
              </a:rPr>
              <a:t>  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3356992"/>
            <a:ext cx="3537592" cy="15097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Note the Halo sign</a:t>
            </a:r>
            <a:endParaRPr lang="en-US" sz="2800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8201" y="749648"/>
            <a:ext cx="839628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/>
              <a:t>Invasive pulmonary </a:t>
            </a:r>
            <a:r>
              <a:rPr lang="en-GB" sz="2800" dirty="0" err="1" smtClean="0"/>
              <a:t>aspergillosis</a:t>
            </a:r>
            <a:endParaRPr lang="en-GB" sz="2800" dirty="0"/>
          </a:p>
        </p:txBody>
      </p:sp>
      <p:pic>
        <p:nvPicPr>
          <p:cNvPr id="8" name="Picture 6" descr="PtDF10 CT Feb 2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1369814"/>
            <a:ext cx="3805237" cy="2635250"/>
          </a:xfrm>
          <a:prstGeom prst="rect">
            <a:avLst/>
          </a:prstGeom>
          <a:noFill/>
        </p:spPr>
      </p:pic>
      <p:pic>
        <p:nvPicPr>
          <p:cNvPr id="9" name="Picture 7" descr="PtDFctscan06 feb 2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38" y="4057922"/>
            <a:ext cx="3836987" cy="261143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401902" flipV="1">
            <a:off x="4341609" y="4839690"/>
            <a:ext cx="1028562" cy="18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01902" flipV="1">
            <a:off x="4338147" y="2188237"/>
            <a:ext cx="1251510" cy="23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6737</TotalTime>
  <Words>839</Words>
  <Application>Microsoft Office PowerPoint</Application>
  <PresentationFormat>On-screen Show (4:3)</PresentationFormat>
  <Paragraphs>264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Respiratory fungal ifections</vt:lpstr>
      <vt:lpstr>Respiratory fungal infection - Etiology</vt:lpstr>
      <vt:lpstr>Slide 4</vt:lpstr>
      <vt:lpstr>Slide 5</vt:lpstr>
      <vt:lpstr>CLASSIFICATION OF ASPERGILLOSIS</vt:lpstr>
      <vt:lpstr>Slide 7</vt:lpstr>
      <vt:lpstr>Aspergillosis</vt:lpstr>
      <vt:lpstr>Slide 9</vt:lpstr>
      <vt:lpstr>Slide 10</vt:lpstr>
      <vt:lpstr>Slide 11</vt:lpstr>
      <vt:lpstr>Slide 12</vt:lpstr>
      <vt:lpstr>Slide 13</vt:lpstr>
      <vt:lpstr>Slide 14</vt:lpstr>
      <vt:lpstr>Fungal sinusitis</vt:lpstr>
      <vt:lpstr>Slide 16</vt:lpstr>
      <vt:lpstr>Diagnosis of Aspergillosis</vt:lpstr>
      <vt:lpstr>Slide 18</vt:lpstr>
      <vt:lpstr>Slide 19</vt:lpstr>
      <vt:lpstr>Zygomycosis</vt:lpstr>
      <vt:lpstr>Pumonary Zygomycosis</vt:lpstr>
      <vt:lpstr>Slide 22</vt:lpstr>
      <vt:lpstr>Slide 23</vt:lpstr>
      <vt:lpstr>Slide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Al-Hedaithy</dc:creator>
  <cp:lastModifiedBy>ALBARRAG</cp:lastModifiedBy>
  <cp:revision>126</cp:revision>
  <dcterms:created xsi:type="dcterms:W3CDTF">2011-01-18T14:07:27Z</dcterms:created>
  <dcterms:modified xsi:type="dcterms:W3CDTF">2014-02-16T10:42:01Z</dcterms:modified>
</cp:coreProperties>
</file>