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05" r:id="rId2"/>
    <p:sldId id="387" r:id="rId3"/>
    <p:sldId id="406" r:id="rId4"/>
    <p:sldId id="407" r:id="rId5"/>
    <p:sldId id="354" r:id="rId6"/>
    <p:sldId id="389" r:id="rId7"/>
    <p:sldId id="382" r:id="rId8"/>
    <p:sldId id="390" r:id="rId9"/>
    <p:sldId id="391" r:id="rId10"/>
    <p:sldId id="383" r:id="rId11"/>
    <p:sldId id="339" r:id="rId12"/>
    <p:sldId id="348" r:id="rId13"/>
    <p:sldId id="258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84" r:id="rId22"/>
    <p:sldId id="402" r:id="rId23"/>
    <p:sldId id="385" r:id="rId24"/>
    <p:sldId id="403" r:id="rId25"/>
    <p:sldId id="380" r:id="rId26"/>
    <p:sldId id="40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A2"/>
    <a:srgbClr val="0000FF"/>
    <a:srgbClr val="A65426"/>
    <a:srgbClr val="00FF00"/>
    <a:srgbClr val="006600"/>
    <a:srgbClr val="4E00C0"/>
    <a:srgbClr val="5100C8"/>
    <a:srgbClr val="000099"/>
    <a:srgbClr val="CCFF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2" autoAdjust="0"/>
    <p:restoredTop sz="94660"/>
  </p:normalViewPr>
  <p:slideViewPr>
    <p:cSldViewPr>
      <p:cViewPr>
        <p:scale>
          <a:sx n="70" d="100"/>
          <a:sy n="70" d="100"/>
        </p:scale>
        <p:origin x="-8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05/02/2014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475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2/5/2014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Adrenergic Agonists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Prof. A. </a:t>
            </a:r>
            <a:r>
              <a:rPr lang="en-US" dirty="0" err="1" smtClean="0"/>
              <a:t>Alhaider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see physiological actions of the SNS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699623"/>
            <a:ext cx="8929718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Heart +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	(excitability)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coronary +skeletal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Lung 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130472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its absorption  toxicity &amp; prolong action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083253"/>
            <a:ext cx="89297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anaphylactic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Also 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urticaria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 &amp; other hypersensitivity reactions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direc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N.B.</a:t>
            </a:r>
            <a:r>
              <a:rPr lang="en-US" sz="2800" b="1" i="1" dirty="0" smtClean="0">
                <a:latin typeface="Arial Narrow" pitchFamily="34" charset="0"/>
              </a:rPr>
              <a:t> Selective </a:t>
            </a:r>
            <a:r>
              <a:rPr lang="en-US" sz="2800" b="1" i="1" dirty="0" smtClean="0">
                <a:latin typeface="Symbol" pitchFamily="18" charset="2"/>
              </a:rPr>
              <a:t>b</a:t>
            </a:r>
            <a:r>
              <a:rPr lang="en-US" sz="2800" b="1" i="1" baseline="-25000" dirty="0" smtClean="0">
                <a:latin typeface="Arial Narrow" pitchFamily="34" charset="0"/>
              </a:rPr>
              <a:t>1 </a:t>
            </a:r>
            <a:r>
              <a:rPr lang="en-US" sz="2800" b="1" i="1" dirty="0" smtClean="0">
                <a:latin typeface="Arial Narrow" pitchFamily="34" charset="0"/>
              </a:rPr>
              <a:t>are better </a:t>
            </a:r>
            <a:endParaRPr lang="en-US" sz="28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363" y="4286256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96" y="1247924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689736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6" y="4201639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may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EA00A2"/>
                </a:solidFill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(but has no effect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)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necrosis</a:t>
            </a:r>
            <a:endParaRPr lang="en-US" sz="2400" b="1" u="sng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4004313"/>
            <a:ext cx="85725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shock, 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if  fluid replacement and </a:t>
            </a:r>
            <a:r>
              <a:rPr lang="en-US" sz="2200" b="1" i="1" u="sng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!?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50043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6052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congestive heart failure [CHD]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</a:t>
            </a:r>
            <a:r>
              <a:rPr lang="en-US" sz="2400" b="1" dirty="0" smtClean="0">
                <a:solidFill>
                  <a:srgbClr val="EA00A2"/>
                </a:solidFill>
                <a:latin typeface="Arial Narrow" pitchFamily="34" charset="0"/>
              </a:rPr>
              <a:t>renal vessels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68732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solidFill>
                  <a:srgbClr val="EA00A2"/>
                </a:solidFill>
                <a:latin typeface="Arial Narrow" pitchFamily="34" charset="0"/>
              </a:rPr>
              <a:t>cardiogenic</a:t>
            </a:r>
            <a:endParaRPr lang="en-US" sz="2400" b="1" dirty="0" smtClean="0">
              <a:solidFill>
                <a:srgbClr val="EA00A2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Why?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mainly on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and very week on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 action at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 acute heart failure [AHF]: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	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	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solidFill>
                  <a:srgbClr val="EA00A2"/>
                </a:solidFill>
                <a:latin typeface="Arial Narrow" pitchFamily="34" charset="0"/>
              </a:rPr>
              <a:t>noncatecholamine</a:t>
            </a:r>
            <a:r>
              <a:rPr lang="en-US" sz="2400" b="1" dirty="0" smtClean="0">
                <a:solidFill>
                  <a:srgbClr val="EA00A2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therefore can be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552977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)?????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74090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15338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37861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&amp; on </a:t>
            </a:r>
            <a:r>
              <a:rPr lang="en-US" sz="2000" b="1" i="1" dirty="0" err="1" smtClean="0">
                <a:latin typeface="Arial Narrow" pitchFamily="34" charset="0"/>
              </a:rPr>
              <a:t>Imidazoline</a:t>
            </a:r>
            <a:r>
              <a:rPr lang="en-US" sz="2000" b="1" i="1" dirty="0" smtClean="0">
                <a:latin typeface="Arial Narrow" pitchFamily="34" charset="0"/>
              </a:rPr>
              <a:t> Receptors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78" y="1942450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4282" y="1887858"/>
            <a:ext cx="2286016" cy="57150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6286544" cy="6592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64291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057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7857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474" y="15130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474" y="2031755"/>
            <a:ext cx="48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44" y="454362"/>
            <a:ext cx="214314" cy="285752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9133" y="181489"/>
            <a:ext cx="419104" cy="27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00430" y="642918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3500430" y="142852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656053" y="974350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72464" y="195376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049990" y="1307541"/>
            <a:ext cx="341377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3451975" y="6190416"/>
            <a:ext cx="642942" cy="285752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4246700" y="605590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4015708" y="621870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3709429" y="6307409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3434307" y="639205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3175130" y="6555973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3175129" y="6341658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934" y="6357958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3714752"/>
            <a:ext cx="500066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1260094" y="598084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851388" y="607220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448518" y="6215082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irect Access Storage 38"/>
          <p:cNvSpPr/>
          <p:nvPr/>
        </p:nvSpPr>
        <p:spPr>
          <a:xfrm rot="899524">
            <a:off x="571472" y="2643182"/>
            <a:ext cx="571504" cy="285752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70" y="242886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Rounded MT Bold" pitchFamily="34" charset="0"/>
              </a:rPr>
              <a:t>Ca</a:t>
            </a: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795" y="357166"/>
            <a:ext cx="1961628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flipH="1">
            <a:off x="928662" y="769545"/>
            <a:ext cx="714380" cy="1785950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29454" y="95718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SYNTHESIS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1528692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STORAGE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2100196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RELEASE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9454" y="2671700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ACTION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3243204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REUPTAKE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9454" y="381470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DEGRADE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77908"/>
            <a:ext cx="3071834" cy="707886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POSTGANGLIONIC 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190"/>
          <p:cNvGrpSpPr/>
          <p:nvPr/>
        </p:nvGrpSpPr>
        <p:grpSpPr>
          <a:xfrm>
            <a:off x="6215073" y="4714885"/>
            <a:ext cx="2668963" cy="1900307"/>
            <a:chOff x="6148386" y="4714885"/>
            <a:chExt cx="2781329" cy="1900307"/>
          </a:xfrm>
        </p:grpSpPr>
        <p:pic>
          <p:nvPicPr>
            <p:cNvPr id="1029" name="Picture 5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 r="4851" b="4000"/>
            <a:stretch>
              <a:fillRect/>
            </a:stretch>
          </p:blipFill>
          <p:spPr bwMode="auto">
            <a:xfrm>
              <a:off x="6572264" y="4786322"/>
              <a:ext cx="2214578" cy="1714512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585275" y="5404243"/>
              <a:ext cx="83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NE </a:t>
              </a:r>
              <a:r>
                <a:rPr lang="en-US" dirty="0" smtClean="0">
                  <a:latin typeface="Bernard MT Condensed" pitchFamily="18" charset="0"/>
                  <a:sym typeface="Wingdings 3"/>
                </a:rPr>
                <a:t> 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8386" y="4714885"/>
              <a:ext cx="141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Rounded MT Bold" pitchFamily="34" charset="0"/>
                </a:rPr>
                <a:t>Dopamine (DA)</a:t>
              </a:r>
              <a:endParaRPr lang="en-US" sz="1400" b="1" dirty="0">
                <a:latin typeface="Arial Rounded MT Bold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526" y="5429264"/>
              <a:ext cx="357189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ernard MT Condensed" pitchFamily="18" charset="0"/>
                  <a:sym typeface="Wingdings 3"/>
                </a:rPr>
                <a:t>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3702" y="6215082"/>
              <a:ext cx="2276492" cy="400110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ADRENAL MEDULLA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4" cstate="print"/>
          <a:srcRect l="32984" t="21786" r="59020" b="70652"/>
          <a:stretch>
            <a:fillRect/>
          </a:stretch>
        </p:blipFill>
        <p:spPr bwMode="auto">
          <a:xfrm>
            <a:off x="1617284" y="3318925"/>
            <a:ext cx="500066" cy="500066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642910" y="548640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2910" y="5567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5960" y="50561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685772" y="514033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761972" y="52911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761972" y="53848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685772" y="434023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869922" y="438309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687360" y="44656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869922" y="43005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944535" y="449263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1128685" y="45354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946122" y="46180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1128685" y="445294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1082647" y="40719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931835" y="481171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857224" y="573723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857224" y="581819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76231" y="55276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68306" y="560864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2893" y="558959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33381" y="57642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68306" y="55276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2893" y="568802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1130274" y="53070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900086" y="539116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976286" y="55419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976286" y="56356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1342999" y="47863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1160436" y="486887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533381" y="584677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1146149" y="506254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433492" y="53165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33492" y="5397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1552554" y="5214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33475" y="533878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66813" y="5419740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81117" y="5143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42976" y="548959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23963" y="5594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58888" y="52149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33475" y="551816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33475" y="521495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1323963" y="567691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586721" y="3383225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45 0.00601 0.03889 0.01202 0.05504 0.02058 C 0.07118 0.02914 0.08368 0.03839 0.09722 0.05065 C 0.11077 0.0629 0.13004 0.08695 0.13663 0.09389 " pathEditMode="relative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408E-6 L -0.07084 0.06291 " pathEditMode="relative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4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4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2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7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0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2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4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8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0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2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35" grpId="0" animBg="1"/>
      <p:bldP spid="39" grpId="0" animBg="1"/>
      <p:bldP spid="40" grpId="0"/>
      <p:bldP spid="40" grpId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but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mainly by inhalation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2071678"/>
            <a:ext cx="935834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endParaRPr lang="en-US" sz="2000" b="1" i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Salmeterol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&amp;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Formoterol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???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</a:t>
              </a:r>
              <a:r>
                <a:rPr lang="en-US" sz="2300" b="1" dirty="0" smtClean="0">
                  <a:solidFill>
                    <a:srgbClr val="FF0000"/>
                  </a:solidFill>
                  <a:latin typeface="Arial Narrow" pitchFamily="34" charset="0"/>
                </a:rPr>
                <a:t>CNS </a:t>
              </a:r>
              <a:r>
                <a:rPr lang="en-US" sz="2300" b="1" dirty="0" smtClean="0">
                  <a:latin typeface="Arial Narrow" pitchFamily="34" charset="0"/>
                </a:rPr>
                <a:t>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Adrenergic Receptors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1) a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Adrenoceptors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rtl="0">
              <a:buNone/>
            </a:pPr>
            <a:r>
              <a:rPr lang="en-US" dirty="0" smtClean="0">
                <a:latin typeface="Symbol" pitchFamily="18" charset="2"/>
              </a:rPr>
              <a:t>	</a:t>
            </a:r>
            <a:r>
              <a:rPr lang="en-US" dirty="0" smtClean="0">
                <a:solidFill>
                  <a:srgbClr val="0066FF"/>
                </a:solidFill>
                <a:latin typeface="Symbol" pitchFamily="18" charset="2"/>
              </a:rPr>
              <a:t>a</a:t>
            </a:r>
            <a:r>
              <a:rPr lang="en-US" sz="18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solidFill>
                  <a:srgbClr val="0066FF"/>
                </a:solidFill>
              </a:rPr>
              <a:t>- </a:t>
            </a:r>
            <a:r>
              <a:rPr lang="en-US" dirty="0" err="1" smtClean="0">
                <a:solidFill>
                  <a:srgbClr val="0066FF"/>
                </a:solidFill>
              </a:rPr>
              <a:t>Adrenoceptors</a:t>
            </a:r>
            <a:r>
              <a:rPr lang="en-US" dirty="0" smtClean="0">
                <a:solidFill>
                  <a:srgbClr val="0066FF"/>
                </a:solidFill>
              </a:rPr>
              <a:t>: </a:t>
            </a:r>
            <a:r>
              <a:rPr lang="en-US" dirty="0" smtClean="0"/>
              <a:t>at blood vessels (if stimulated lead to vasoconstriction and increase in </a:t>
            </a:r>
            <a:endParaRPr lang="ar-SA" dirty="0" smtClean="0"/>
          </a:p>
          <a:p>
            <a:pPr algn="l" rtl="0">
              <a:buNone/>
            </a:pPr>
            <a:r>
              <a:rPr lang="ar-SA" dirty="0" smtClean="0"/>
              <a:t>   </a:t>
            </a:r>
            <a:r>
              <a:rPr lang="en-US" dirty="0" smtClean="0"/>
              <a:t>Blood Pressure </a:t>
            </a:r>
            <a:r>
              <a:rPr lang="en-US" dirty="0" smtClean="0"/>
              <a:t>, </a:t>
            </a:r>
            <a:r>
              <a:rPr lang="en-US" dirty="0" smtClean="0"/>
              <a:t>decongestion and </a:t>
            </a:r>
            <a:r>
              <a:rPr lang="en-US" dirty="0" err="1" smtClean="0"/>
              <a:t>mydriasis</a:t>
            </a:r>
            <a:r>
              <a:rPr lang="en-US" dirty="0" smtClean="0"/>
              <a:t> .</a:t>
            </a:r>
            <a:endParaRPr lang="en-US" dirty="0" smtClean="0"/>
          </a:p>
          <a:p>
            <a:pPr algn="l" rtl="0">
              <a:buNone/>
            </a:pPr>
            <a:r>
              <a:rPr lang="en-US" dirty="0">
                <a:latin typeface="Symbol" pitchFamily="18" charset="2"/>
              </a:rPr>
              <a:t>	</a:t>
            </a:r>
            <a:r>
              <a:rPr lang="en-US" dirty="0" smtClean="0">
                <a:solidFill>
                  <a:srgbClr val="0066FF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-adrenoceptors:</a:t>
            </a:r>
            <a:r>
              <a:rPr lang="en-US" dirty="0" smtClean="0"/>
              <a:t> at </a:t>
            </a:r>
            <a:r>
              <a:rPr lang="en-US" dirty="0" err="1" smtClean="0"/>
              <a:t>presynaptic</a:t>
            </a:r>
            <a:r>
              <a:rPr lang="en-US" dirty="0" smtClean="0"/>
              <a:t> cleft and some time called </a:t>
            </a:r>
            <a:r>
              <a:rPr lang="en-US" dirty="0" err="1" smtClean="0"/>
              <a:t>autoreceptors</a:t>
            </a:r>
            <a:r>
              <a:rPr lang="en-US" dirty="0" smtClean="0"/>
              <a:t>. Stimulation of these receptors inhibit the release of NE thus leading to antihypertensive  action.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8933" y="-171400"/>
            <a:ext cx="8229600" cy="10668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sz="4000" dirty="0" smtClean="0">
                <a:solidFill>
                  <a:srgbClr val="0066FF"/>
                </a:solidFill>
              </a:rPr>
              <a:t>2) </a:t>
            </a:r>
            <a:r>
              <a:rPr lang="en-US" sz="4000" dirty="0" smtClean="0">
                <a:solidFill>
                  <a:srgbClr val="0066FF"/>
                </a:solidFill>
                <a:latin typeface="Symbol" pitchFamily="18" charset="2"/>
              </a:rPr>
              <a:t>b</a:t>
            </a:r>
            <a:r>
              <a:rPr lang="en-US" sz="4000" dirty="0" smtClean="0">
                <a:solidFill>
                  <a:srgbClr val="0066FF"/>
                </a:solidFill>
              </a:rPr>
              <a:t>-</a:t>
            </a:r>
            <a:r>
              <a:rPr lang="en-US" sz="4000" dirty="0" err="1" smtClean="0">
                <a:solidFill>
                  <a:srgbClr val="0066FF"/>
                </a:solidFill>
              </a:rPr>
              <a:t>adrenoceptors</a:t>
            </a:r>
            <a:endParaRPr lang="en-US" sz="4000" dirty="0" smtClean="0">
              <a:solidFill>
                <a:srgbClr val="0066FF"/>
              </a:solidFill>
            </a:endParaRP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1-adrenoceptors: present mainly in the heart (A.S and A.V nodes and at </a:t>
            </a:r>
            <a:r>
              <a:rPr lang="en-US" dirty="0" err="1" smtClean="0"/>
              <a:t>myocites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r>
              <a:rPr lang="en-US" dirty="0" smtClean="0"/>
              <a:t>   Stimulation of these receptors leads to an increase in heart rate </a:t>
            </a:r>
            <a:r>
              <a:rPr lang="en-US" dirty="0" smtClean="0">
                <a:solidFill>
                  <a:srgbClr val="C00000"/>
                </a:solidFill>
              </a:rPr>
              <a:t>(positive </a:t>
            </a:r>
            <a:r>
              <a:rPr lang="en-US" dirty="0" err="1" smtClean="0">
                <a:solidFill>
                  <a:srgbClr val="C00000"/>
                </a:solidFill>
              </a:rPr>
              <a:t>chronotropic</a:t>
            </a:r>
            <a:r>
              <a:rPr lang="en-US" dirty="0" smtClean="0">
                <a:solidFill>
                  <a:srgbClr val="C00000"/>
                </a:solidFill>
              </a:rPr>
              <a:t> effect) </a:t>
            </a:r>
            <a:r>
              <a:rPr lang="en-US" dirty="0" smtClean="0"/>
              <a:t>and increase in contractility </a:t>
            </a:r>
            <a:r>
              <a:rPr lang="en-US" dirty="0" smtClean="0">
                <a:solidFill>
                  <a:srgbClr val="C00000"/>
                </a:solidFill>
              </a:rPr>
              <a:t>(positive </a:t>
            </a:r>
            <a:r>
              <a:rPr lang="en-US" dirty="0" err="1" smtClean="0">
                <a:solidFill>
                  <a:srgbClr val="C00000"/>
                </a:solidFill>
              </a:rPr>
              <a:t>iontropic</a:t>
            </a:r>
            <a:r>
              <a:rPr lang="en-US" dirty="0" smtClean="0">
                <a:solidFill>
                  <a:srgbClr val="C00000"/>
                </a:solidFill>
              </a:rPr>
              <a:t> effect)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2-adrenoceptors: present in bronchioles, skeletal blood vessels and uterus.  Stimulation of which gives rise to </a:t>
            </a:r>
            <a:r>
              <a:rPr lang="en-US" dirty="0" err="1" smtClean="0"/>
              <a:t>bronchodilation</a:t>
            </a:r>
            <a:r>
              <a:rPr lang="en-US" dirty="0" smtClean="0"/>
              <a:t> and </a:t>
            </a:r>
            <a:r>
              <a:rPr lang="en-US" dirty="0" err="1" smtClean="0"/>
              <a:t>vasodilation</a:t>
            </a:r>
            <a:r>
              <a:rPr lang="en-US" dirty="0" smtClean="0"/>
              <a:t> of blood vessels and relaxation of uterus (Uterine Relaxant)</a:t>
            </a:r>
          </a:p>
          <a:p>
            <a:pPr algn="l" rtl="0">
              <a:buNone/>
            </a:pPr>
            <a:endParaRPr lang="en-US" dirty="0" smtClean="0"/>
          </a:p>
          <a:p>
            <a:pPr lvl="1"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8596" y="2595321"/>
            <a:ext cx="395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spectrum of action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8596" y="2202412"/>
            <a:ext cx="304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chemistry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8596" y="2988230"/>
            <a:ext cx="353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mode of action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 (at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or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Cocaine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ephedrine</a:t>
            </a:r>
            <a:r>
              <a:rPr lang="en-US" sz="2400" b="1" dirty="0" smtClean="0">
                <a:latin typeface="Arial Narrow" pitchFamily="34" charset="0"/>
              </a:rPr>
              <a:t>, pseudoephedrine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9807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13495</TotalTime>
  <Words>1361</Words>
  <Application>Microsoft Office PowerPoint</Application>
  <PresentationFormat>On-screen Show (4:3)</PresentationFormat>
  <Paragraphs>272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Adrenergic Agonists </vt:lpstr>
      <vt:lpstr>PowerPoint Presentation</vt:lpstr>
      <vt:lpstr>Adrenergic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احمد</cp:lastModifiedBy>
  <cp:revision>227</cp:revision>
  <dcterms:created xsi:type="dcterms:W3CDTF">2009-01-17T13:48:18Z</dcterms:created>
  <dcterms:modified xsi:type="dcterms:W3CDTF">2014-02-05T08:04:37Z</dcterms:modified>
</cp:coreProperties>
</file>