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05" r:id="rId2"/>
    <p:sldId id="387" r:id="rId3"/>
    <p:sldId id="406" r:id="rId4"/>
    <p:sldId id="407" r:id="rId5"/>
    <p:sldId id="354" r:id="rId6"/>
    <p:sldId id="389" r:id="rId7"/>
    <p:sldId id="382" r:id="rId8"/>
    <p:sldId id="390" r:id="rId9"/>
    <p:sldId id="391" r:id="rId10"/>
    <p:sldId id="383" r:id="rId11"/>
    <p:sldId id="339" r:id="rId12"/>
    <p:sldId id="348" r:id="rId13"/>
    <p:sldId id="258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84" r:id="rId22"/>
    <p:sldId id="402" r:id="rId23"/>
    <p:sldId id="385" r:id="rId24"/>
    <p:sldId id="403" r:id="rId25"/>
    <p:sldId id="380" r:id="rId26"/>
    <p:sldId id="40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A2"/>
    <a:srgbClr val="0000FF"/>
    <a:srgbClr val="A65426"/>
    <a:srgbClr val="00FF00"/>
    <a:srgbClr val="006600"/>
    <a:srgbClr val="4E00C0"/>
    <a:srgbClr val="5100C8"/>
    <a:srgbClr val="000099"/>
    <a:srgbClr val="CCFF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2" autoAdjust="0"/>
    <p:restoredTop sz="94660"/>
  </p:normalViewPr>
  <p:slideViewPr>
    <p:cSldViewPr>
      <p:cViewPr>
        <p:scale>
          <a:sx n="70" d="100"/>
          <a:sy n="70" d="100"/>
        </p:scale>
        <p:origin x="-18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04/02/2014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2/4/2014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Adrenergic Agonists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Prof. A. </a:t>
            </a:r>
            <a:r>
              <a:rPr lang="en-US" dirty="0" err="1" smtClean="0"/>
              <a:t>Alhaider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see physiological actions of the SNS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699623"/>
            <a:ext cx="8929718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Heart +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lusiotropic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	(excitability)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coronary +skeletal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Lung  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  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4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130472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its absorption  toxicity &amp; prolong action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083253"/>
            <a:ext cx="89297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anaphylactic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Also 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urticaria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angioneurotic</a:t>
            </a:r>
            <a:r>
              <a:rPr lang="en-US" sz="2400" b="1" dirty="0" smtClean="0">
                <a:latin typeface="Arial Narrow" pitchFamily="34" charset="0"/>
              </a:rPr>
              <a:t> edema &amp; other hypersensitivity reactions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vasoconstricton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in asthma by inhalation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direc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N.B.</a:t>
            </a:r>
            <a:r>
              <a:rPr lang="en-US" sz="2800" b="1" i="1" dirty="0" smtClean="0">
                <a:latin typeface="Arial Narrow" pitchFamily="34" charset="0"/>
              </a:rPr>
              <a:t> Selective </a:t>
            </a:r>
            <a:r>
              <a:rPr lang="en-US" sz="2800" b="1" i="1" dirty="0" smtClean="0">
                <a:latin typeface="Symbol" pitchFamily="18" charset="2"/>
              </a:rPr>
              <a:t>b</a:t>
            </a:r>
            <a:r>
              <a:rPr lang="en-US" sz="2800" b="1" i="1" baseline="-25000" dirty="0" smtClean="0">
                <a:latin typeface="Arial Narrow" pitchFamily="34" charset="0"/>
              </a:rPr>
              <a:t>1 </a:t>
            </a:r>
            <a:r>
              <a:rPr lang="en-US" sz="2800" b="1" i="1" dirty="0" smtClean="0">
                <a:latin typeface="Arial Narrow" pitchFamily="34" charset="0"/>
              </a:rPr>
              <a:t>are better </a:t>
            </a:r>
            <a:endParaRPr lang="en-US" sz="28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363" y="4286256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96" y="1247924"/>
            <a:ext cx="892971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tissue necrosis and gangrene if </a:t>
            </a:r>
            <a:r>
              <a:rPr lang="en-US" sz="2400" b="1" spc="-40" dirty="0" err="1" smtClean="0">
                <a:latin typeface="Arial Narrow" pitchFamily="34" charset="0"/>
              </a:rPr>
              <a:t>extravasation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stuffiness; rebound congestion if used as decongestion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689736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46" y="4201639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Closed-angle glaucoma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may IOP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857232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423006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EA00A2"/>
                </a:solidFill>
                <a:latin typeface="Arial Narrow" pitchFamily="34" charset="0"/>
              </a:rPr>
              <a:t>Not used much therapeutically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(but has no effect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)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419955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necrosis</a:t>
            </a:r>
            <a:endParaRPr lang="en-US" sz="2400" b="1" u="sng" baseline="-250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783750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			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 not much changed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4004313"/>
            <a:ext cx="85725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in septic shock, 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if  fluid replacement and </a:t>
            </a:r>
            <a:r>
              <a:rPr lang="en-US" sz="2200" b="1" i="1" u="sng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!?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50043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4818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6724680" y="4506052"/>
            <a:ext cx="2133600" cy="2357454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8244408" y="148478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9" grpId="0"/>
      <p:bldP spid="12" grpId="0" build="p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4459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00562" y="2786058"/>
            <a:ext cx="5357850" cy="4000528"/>
            <a:chOff x="0" y="3032054"/>
            <a:chExt cx="5066888" cy="3754532"/>
          </a:xfrm>
        </p:grpSpPr>
        <p:pic>
          <p:nvPicPr>
            <p:cNvPr id="1026" name="Picture 2" descr="C:\Users\Administrator\Pictures\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1"/>
            <a:stretch>
              <a:fillRect/>
            </a:stretch>
          </p:blipFill>
          <p:spPr bwMode="auto">
            <a:xfrm>
              <a:off x="0" y="3429000"/>
              <a:ext cx="3739448" cy="335758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57488" y="3929066"/>
              <a:ext cx="1571636" cy="374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Vessels</a:t>
              </a:r>
              <a:r>
                <a:rPr lang="en-US" sz="2000" b="1" dirty="0" smtClean="0">
                  <a:latin typeface="Symbol" pitchFamily="18" charset="2"/>
                </a:rPr>
                <a:t> a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070821"/>
              <a:ext cx="3000396" cy="56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Kidney D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vasodilatation </a:t>
              </a:r>
            </a:p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  <a:sym typeface="Wingdings 3"/>
                </a:rPr>
                <a:t>+ </a:t>
              </a:r>
              <a:r>
                <a:rPr lang="en-US" sz="2000" b="1" dirty="0" err="1" smtClean="0">
                  <a:latin typeface="Arial Narrow" pitchFamily="34" charset="0"/>
                  <a:sym typeface="Wingdings 3"/>
                </a:rPr>
                <a:t>diuresis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95120" y="3032054"/>
              <a:ext cx="2571768" cy="374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Heart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 force  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86512" y="785794"/>
            <a:ext cx="257939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ISOPRENALINE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916576"/>
            <a:ext cx="85725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 ; show no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congestive heart failure [CHD]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429000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It is a 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</a:t>
            </a:r>
            <a:r>
              <a:rPr lang="en-US" sz="2400" b="1" dirty="0" smtClean="0">
                <a:solidFill>
                  <a:srgbClr val="EA00A2"/>
                </a:solidFill>
                <a:latin typeface="Arial Narrow" pitchFamily="34" charset="0"/>
              </a:rPr>
              <a:t>renal vessels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809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687324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072074"/>
            <a:ext cx="88582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(after fluid replacement), </a:t>
            </a:r>
            <a:r>
              <a:rPr lang="en-US" sz="2400" b="1" dirty="0" err="1" smtClean="0">
                <a:solidFill>
                  <a:srgbClr val="EA00A2"/>
                </a:solidFill>
                <a:latin typeface="Arial Narrow" pitchFamily="34" charset="0"/>
              </a:rPr>
              <a:t>cardiogenic</a:t>
            </a:r>
            <a:endParaRPr lang="en-US" sz="2400" b="1" dirty="0" smtClean="0">
              <a:solidFill>
                <a:srgbClr val="EA00A2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6217952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35718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pic>
        <p:nvPicPr>
          <p:cNvPr id="19" name="Picture 18" descr="heartrt.jpg (131376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50" y="1214449"/>
            <a:ext cx="5100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2844" y="978929"/>
            <a:ext cx="45005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, no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569749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IV. Why?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mainly on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and very week on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or little  in therapeutic dose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 action at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in acute heart failure [AHF]: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	It is preferred because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	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1628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solidFill>
                  <a:srgbClr val="EA00A2"/>
                </a:solidFill>
                <a:latin typeface="Arial Narrow" pitchFamily="34" charset="0"/>
              </a:rPr>
              <a:t>noncatecholamine</a:t>
            </a:r>
            <a:r>
              <a:rPr lang="en-US" sz="2400" b="1" dirty="0" smtClean="0">
                <a:solidFill>
                  <a:srgbClr val="EA00A2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therefore can be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552977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</a:t>
            </a:r>
            <a:r>
              <a:rPr lang="en-US" sz="2400" b="1" dirty="0" smtClean="0">
                <a:latin typeface="Arial Narrow" pitchFamily="34" charset="0"/>
              </a:rPr>
              <a:t>Terminate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</a:t>
            </a:r>
            <a:r>
              <a:rPr lang="en-US" sz="2000" b="1" i="1" dirty="0" err="1" smtClean="0">
                <a:latin typeface="Arial Narrow" pitchFamily="34" charset="0"/>
              </a:rPr>
              <a:t>bradycardia</a:t>
            </a:r>
            <a:r>
              <a:rPr lang="en-US" sz="2000" b="1" i="1" dirty="0" smtClean="0">
                <a:latin typeface="Arial Narrow" pitchFamily="34" charset="0"/>
              </a:rPr>
              <a:t>)?????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(no </a:t>
            </a:r>
            <a:r>
              <a:rPr lang="en-US" sz="2000" b="1" i="1" dirty="0" err="1" smtClean="0">
                <a:latin typeface="Arial Narrow" pitchFamily="34" charset="0"/>
              </a:rPr>
              <a:t>cycloplegia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74090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15338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64" y="1428736"/>
            <a:ext cx="1928826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IMIDAZOLINE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88" y="1428736"/>
            <a:ext cx="2857520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PHENYLETHYLAMINES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050" y="1817958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817958"/>
            <a:ext cx="37861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29994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285860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55388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86644" y="4886278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471775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imidazoline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or as patch.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&amp; on </a:t>
            </a:r>
            <a:r>
              <a:rPr lang="en-US" sz="2000" b="1" i="1" dirty="0" err="1" smtClean="0">
                <a:latin typeface="Arial Narrow" pitchFamily="34" charset="0"/>
              </a:rPr>
              <a:t>Imidazoline</a:t>
            </a:r>
            <a:r>
              <a:rPr lang="en-US" sz="2000" b="1" i="1" dirty="0" smtClean="0">
                <a:latin typeface="Arial Narrow" pitchFamily="34" charset="0"/>
              </a:rPr>
              <a:t> Receptors</a:t>
            </a:r>
            <a:endParaRPr lang="en-US" sz="23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Symbol" pitchFamily="18" charset="2"/>
              </a:rPr>
              <a:t>a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) 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5720" y="636082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is an </a:t>
              </a:r>
              <a:r>
                <a:rPr lang="en-US" sz="2200" b="1" i="1" dirty="0" err="1" smtClean="0">
                  <a:latin typeface="Arial Narrow" pitchFamily="34" charset="0"/>
                </a:rPr>
                <a:t>imidazoline</a:t>
              </a:r>
              <a:r>
                <a:rPr lang="en-US" sz="2200" b="1" i="1" dirty="0" smtClean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71329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3058353"/>
            <a:ext cx="3357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</a:t>
            </a:r>
          </a:p>
          <a:p>
            <a:endParaRPr lang="en-US" sz="105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578" y="1942450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108181" y="3321843"/>
            <a:ext cx="100013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4282" y="1887858"/>
            <a:ext cx="2286016" cy="57150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6286544" cy="6592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64291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0571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7857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474" y="151305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474" y="2031755"/>
            <a:ext cx="48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14744" y="454362"/>
            <a:ext cx="214314" cy="285752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9133" y="181489"/>
            <a:ext cx="419104" cy="27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500430" y="642918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3500430" y="142852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656053" y="974350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72464" y="195376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049990" y="1307541"/>
            <a:ext cx="341377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3451975" y="6190416"/>
            <a:ext cx="642942" cy="285752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4246700" y="605590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4015708" y="621870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3709429" y="6307409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3434307" y="639205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3175130" y="6555973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3175129" y="6341658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934" y="6357958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3714752"/>
            <a:ext cx="500066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1260094" y="598084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851388" y="607220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448518" y="6215082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irect Access Storage 38"/>
          <p:cNvSpPr/>
          <p:nvPr/>
        </p:nvSpPr>
        <p:spPr>
          <a:xfrm rot="899524">
            <a:off x="571472" y="2643182"/>
            <a:ext cx="571504" cy="285752"/>
          </a:xfrm>
          <a:prstGeom prst="flowChartMagneticDrum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70" y="242886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Rounded MT Bold" pitchFamily="34" charset="0"/>
              </a:rPr>
              <a:t>Ca</a:t>
            </a:r>
            <a:endParaRPr lang="en-US" sz="1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795" y="357166"/>
            <a:ext cx="1961628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flipH="1">
            <a:off x="928662" y="769545"/>
            <a:ext cx="714380" cy="1785950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29454" y="95718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SYNTHESIS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1528692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STORAGE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9454" y="2100196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RELEASE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9454" y="2671700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ACTION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9454" y="3243204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REUPTAKE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29454" y="381470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DEGRADE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84" y="77908"/>
            <a:ext cx="3071834" cy="707886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POSTGANGLIONIC 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190"/>
          <p:cNvGrpSpPr/>
          <p:nvPr/>
        </p:nvGrpSpPr>
        <p:grpSpPr>
          <a:xfrm>
            <a:off x="6215073" y="4714885"/>
            <a:ext cx="2668963" cy="1900307"/>
            <a:chOff x="6148386" y="4714885"/>
            <a:chExt cx="2781329" cy="1900307"/>
          </a:xfrm>
        </p:grpSpPr>
        <p:pic>
          <p:nvPicPr>
            <p:cNvPr id="1029" name="Picture 5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 r="4851" b="4000"/>
            <a:stretch>
              <a:fillRect/>
            </a:stretch>
          </p:blipFill>
          <p:spPr bwMode="auto">
            <a:xfrm>
              <a:off x="6572264" y="4786322"/>
              <a:ext cx="2214578" cy="1714512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7585275" y="5404243"/>
              <a:ext cx="83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NE </a:t>
              </a:r>
              <a:r>
                <a:rPr lang="en-US" dirty="0" smtClean="0">
                  <a:latin typeface="Bernard MT Condensed" pitchFamily="18" charset="0"/>
                  <a:sym typeface="Wingdings 3"/>
                </a:rPr>
                <a:t> 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48386" y="4714885"/>
              <a:ext cx="1414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Rounded MT Bold" pitchFamily="34" charset="0"/>
                </a:rPr>
                <a:t>Dopamine (DA)</a:t>
              </a:r>
              <a:endParaRPr lang="en-US" sz="1400" b="1" dirty="0">
                <a:latin typeface="Arial Rounded MT Bold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526" y="5429264"/>
              <a:ext cx="357189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ernard MT Condensed" pitchFamily="18" charset="0"/>
                  <a:sym typeface="Wingdings 3"/>
                </a:rPr>
                <a:t>E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43702" y="6215082"/>
              <a:ext cx="2276492" cy="400110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ADRENAL MEDULLA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4" cstate="print"/>
          <a:srcRect l="32984" t="21786" r="59020" b="70652"/>
          <a:stretch>
            <a:fillRect/>
          </a:stretch>
        </p:blipFill>
        <p:spPr bwMode="auto">
          <a:xfrm>
            <a:off x="1617284" y="3318925"/>
            <a:ext cx="500066" cy="500066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642910" y="548640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2910" y="5567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5960" y="50561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685772" y="514033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761972" y="52911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761972" y="53848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685772" y="434023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869922" y="438309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687360" y="44656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869922" y="43005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944535" y="449263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1128685" y="45354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946122" y="46180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1128685" y="445294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1082647" y="40719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931835" y="481171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857224" y="573723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857224" y="581819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76231" y="55276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68306" y="560864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2893" y="558959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33381" y="57642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68306" y="55276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2893" y="568802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1130274" y="53070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900086" y="539116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976286" y="55419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976286" y="56356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1342999" y="47863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1160436" y="486887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533381" y="584677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1146149" y="506254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433492" y="53165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33492" y="5397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1552554" y="5214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33475" y="533878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66813" y="5419740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81117" y="5143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42976" y="548959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23963" y="5594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358888" y="52149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33475" y="551816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233475" y="521495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1323963" y="567691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586721" y="3383225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45 0.00601 0.03889 0.01202 0.05504 0.02058 C 0.07118 0.02914 0.08368 0.03839 0.09722 0.05065 C 0.11077 0.0629 0.13004 0.08695 0.13663 0.09389 " pathEditMode="relative" ptsTypes="a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9408E-6 L -0.07084 0.06291 " pathEditMode="relative" ptsTypes="AA">
                                      <p:cBhvr>
                                        <p:cTn id="8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5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1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4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6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7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0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2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4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6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0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2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4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6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8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2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7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0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2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4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8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0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9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2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9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35" grpId="0" animBg="1"/>
      <p:bldP spid="39" grpId="0" animBg="1"/>
      <p:bldP spid="40" grpId="0"/>
      <p:bldP spid="40" grpId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9" grpId="0" animBg="1"/>
      <p:bldP spid="149" grpId="1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orally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but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mainly by inhalation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Hardly effect on heart (</a:t>
            </a:r>
            <a:r>
              <a:rPr lang="en-US" sz="2400" b="1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)</a:t>
            </a:r>
            <a:endParaRPr lang="en-US" sz="24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2071678"/>
            <a:ext cx="935834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endParaRPr lang="en-US" sz="2000" b="1" i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Because t</a:t>
            </a:r>
            <a:r>
              <a:rPr lang="en-US" sz="2000" b="1" i="1" baseline="-25000" dirty="0" smtClean="0">
                <a:latin typeface="Arial Narrow" pitchFamily="34" charset="0"/>
              </a:rPr>
              <a:t>1/2</a:t>
            </a:r>
            <a:r>
              <a:rPr lang="en-US" sz="2000" b="1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Salmeterol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 &amp;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Formoterol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INDIRECT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068" y="785794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Releasing NE from adrenergic nerve endings &gt; Blocking  of its reuptake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from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???</a:t>
            </a:r>
            <a:endParaRPr lang="en-US" sz="23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40" y="4471944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132856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MAO, excreted mostly unchanged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000" b="1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000" b="1" i="1" u="sng" dirty="0" smtClean="0">
                <a:latin typeface="Arial Narrow" pitchFamily="34" charset="0"/>
              </a:rPr>
              <a:t> </a:t>
            </a:r>
            <a:endParaRPr lang="en-US" sz="2300" b="1" i="1" u="sng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452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therapeutically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300" b="1" dirty="0" smtClean="0">
                <a:latin typeface="Arial Narrow" pitchFamily="34" charset="0"/>
              </a:rPr>
              <a:t>and psychosis  + the CVS side effects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12" y="3016744"/>
            <a:ext cx="8858280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similar to norepinephrine but 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pPr>
              <a:buFont typeface="Wingdings 3"/>
              <a:buChar char=""/>
            </a:pP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300" b="1" dirty="0" smtClean="0">
                <a:latin typeface="Arial Narrow" pitchFamily="34" charset="0"/>
              </a:rPr>
              <a:t>, wakefulness,  concentration &amp; self-confidence  / 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followed by depression &amp; fatigue on continued use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DUAL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785794"/>
            <a:ext cx="226788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Plant alkaloid, synthetic, 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650225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facilitation of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(less than amphetamine)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28599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450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No more therapeutically used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20" y="5910176"/>
            <a:ext cx="8643998" cy="733534"/>
            <a:chOff x="285720" y="5072074"/>
            <a:chExt cx="8643998" cy="733534"/>
          </a:xfrm>
        </p:grpSpPr>
        <p:sp>
          <p:nvSpPr>
            <p:cNvPr id="10" name="Rectangle 9"/>
            <p:cNvSpPr/>
            <p:nvPr/>
          </p:nvSpPr>
          <p:spPr>
            <a:xfrm>
              <a:off x="357158" y="5072074"/>
              <a:ext cx="214314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5072074"/>
              <a:ext cx="8643998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300" b="1" dirty="0" smtClean="0">
                  <a:latin typeface="Arial Narrow" pitchFamily="34" charset="0"/>
                </a:rPr>
                <a:t>Pseudoephedrine, dual acting &lt; </a:t>
              </a:r>
              <a:r>
                <a:rPr lang="en-US" sz="2300" b="1" dirty="0" smtClean="0">
                  <a:solidFill>
                    <a:srgbClr val="FF0000"/>
                  </a:solidFill>
                  <a:latin typeface="Arial Narrow" pitchFamily="34" charset="0"/>
                </a:rPr>
                <a:t>CNS </a:t>
              </a:r>
              <a:r>
                <a:rPr lang="en-US" sz="2300" b="1" dirty="0" smtClean="0">
                  <a:latin typeface="Arial Narrow" pitchFamily="34" charset="0"/>
                </a:rPr>
                <a:t>&amp; </a:t>
              </a:r>
              <a:r>
                <a:rPr lang="en-US" sz="2300" b="1" dirty="0" err="1" smtClean="0">
                  <a:latin typeface="Arial Narrow" pitchFamily="34" charset="0"/>
                </a:rPr>
                <a:t>pressor</a:t>
              </a:r>
              <a:r>
                <a:rPr lang="en-US" sz="2300" b="1" dirty="0" smtClean="0">
                  <a:latin typeface="Arial Narrow" pitchFamily="34" charset="0"/>
                </a:rPr>
                <a:t> effects compared to ephedrine. Used as </a:t>
              </a:r>
              <a:r>
                <a:rPr lang="en-US" sz="23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nasal &amp; ocular decongestant &amp; in flue remedies.</a:t>
              </a:r>
              <a:endParaRPr lang="en-US" sz="2300" b="1" i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4143404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4643437" y="4437112"/>
            <a:ext cx="4500563" cy="1000132"/>
            <a:chOff x="4429124" y="3714752"/>
            <a:chExt cx="4500563" cy="10715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4429124" y="3714752"/>
              <a:ext cx="450056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500562" y="4143380"/>
              <a:ext cx="1357322" cy="6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Abuse in Athletes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65966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Phenylpropanolamine</a:t>
            </a:r>
            <a:endParaRPr lang="en-MY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1328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Adrenergic Receptors</a:t>
            </a:r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1) a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Adrenoceptors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rtl="0">
              <a:buNone/>
            </a:pPr>
            <a:r>
              <a:rPr lang="en-US" dirty="0" smtClean="0">
                <a:latin typeface="Symbol" pitchFamily="18" charset="2"/>
              </a:rPr>
              <a:t>	</a:t>
            </a:r>
            <a:r>
              <a:rPr lang="en-US" dirty="0" smtClean="0">
                <a:solidFill>
                  <a:srgbClr val="0066FF"/>
                </a:solidFill>
                <a:latin typeface="Symbol" pitchFamily="18" charset="2"/>
              </a:rPr>
              <a:t>a</a:t>
            </a:r>
            <a:r>
              <a:rPr lang="en-US" sz="1800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solidFill>
                  <a:srgbClr val="0066FF"/>
                </a:solidFill>
              </a:rPr>
              <a:t>- </a:t>
            </a:r>
            <a:r>
              <a:rPr lang="en-US" dirty="0" err="1" smtClean="0">
                <a:solidFill>
                  <a:srgbClr val="0066FF"/>
                </a:solidFill>
              </a:rPr>
              <a:t>Adrenoceptors</a:t>
            </a:r>
            <a:r>
              <a:rPr lang="en-US" dirty="0" smtClean="0">
                <a:solidFill>
                  <a:srgbClr val="0066FF"/>
                </a:solidFill>
              </a:rPr>
              <a:t>: </a:t>
            </a:r>
            <a:r>
              <a:rPr lang="en-US" dirty="0" smtClean="0"/>
              <a:t>at blood vessels (if stimulated lead to vasoconstriction and increase in </a:t>
            </a:r>
            <a:endParaRPr lang="ar-SA" dirty="0" smtClean="0"/>
          </a:p>
          <a:p>
            <a:pPr algn="l" rtl="0">
              <a:buNone/>
            </a:pPr>
            <a:r>
              <a:rPr lang="ar-SA" dirty="0" smtClean="0"/>
              <a:t>   </a:t>
            </a:r>
            <a:r>
              <a:rPr lang="en-US" dirty="0" smtClean="0"/>
              <a:t>Blood Pressure and decongestion.</a:t>
            </a:r>
          </a:p>
          <a:p>
            <a:pPr algn="l" rtl="0">
              <a:buNone/>
            </a:pPr>
            <a:r>
              <a:rPr lang="en-US" dirty="0">
                <a:latin typeface="Symbol" pitchFamily="18" charset="2"/>
              </a:rPr>
              <a:t>	</a:t>
            </a:r>
            <a:r>
              <a:rPr lang="en-US" dirty="0" smtClean="0">
                <a:solidFill>
                  <a:srgbClr val="0066FF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-adrenoceptors:</a:t>
            </a:r>
            <a:r>
              <a:rPr lang="en-US" dirty="0" smtClean="0"/>
              <a:t> at </a:t>
            </a:r>
            <a:r>
              <a:rPr lang="en-US" dirty="0" err="1" smtClean="0"/>
              <a:t>presynaptic</a:t>
            </a:r>
            <a:r>
              <a:rPr lang="en-US" dirty="0" smtClean="0"/>
              <a:t> cleft and some time called </a:t>
            </a:r>
            <a:r>
              <a:rPr lang="en-US" dirty="0" err="1" smtClean="0"/>
              <a:t>autoreceptors</a:t>
            </a:r>
            <a:r>
              <a:rPr lang="en-US" dirty="0" smtClean="0"/>
              <a:t>. Stimulation of these receptors inhibit the release of NE thus leading to antihypertensive  action.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sz="4000" dirty="0" smtClean="0">
                <a:solidFill>
                  <a:srgbClr val="0066FF"/>
                </a:solidFill>
              </a:rPr>
              <a:t>2) </a:t>
            </a:r>
            <a:r>
              <a:rPr lang="en-US" sz="4000" dirty="0" smtClean="0">
                <a:solidFill>
                  <a:srgbClr val="0066FF"/>
                </a:solidFill>
                <a:latin typeface="Symbol" pitchFamily="18" charset="2"/>
              </a:rPr>
              <a:t>b</a:t>
            </a:r>
            <a:r>
              <a:rPr lang="en-US" sz="4000" dirty="0" smtClean="0">
                <a:solidFill>
                  <a:srgbClr val="0066FF"/>
                </a:solidFill>
              </a:rPr>
              <a:t>-</a:t>
            </a:r>
            <a:r>
              <a:rPr lang="en-US" sz="4000" dirty="0" err="1" smtClean="0">
                <a:solidFill>
                  <a:srgbClr val="0066FF"/>
                </a:solidFill>
              </a:rPr>
              <a:t>adrenoceptors</a:t>
            </a:r>
            <a:endParaRPr lang="en-US" sz="4000" dirty="0" smtClean="0">
              <a:solidFill>
                <a:srgbClr val="0066FF"/>
              </a:solidFill>
            </a:endParaRP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1-adrenoceptors: present mainly in the heart (A.S and A.V nodes and at </a:t>
            </a:r>
            <a:r>
              <a:rPr lang="en-US" dirty="0" err="1" smtClean="0"/>
              <a:t>myocites</a:t>
            </a:r>
            <a:r>
              <a:rPr lang="en-US" dirty="0" smtClean="0"/>
              <a:t>)</a:t>
            </a:r>
          </a:p>
          <a:p>
            <a:pPr algn="l" rtl="0">
              <a:buNone/>
            </a:pPr>
            <a:r>
              <a:rPr lang="en-US" dirty="0" smtClean="0"/>
              <a:t>   Stimulation of these receptors leads to an increase in heart rate </a:t>
            </a:r>
            <a:r>
              <a:rPr lang="en-US" dirty="0" smtClean="0">
                <a:solidFill>
                  <a:srgbClr val="C00000"/>
                </a:solidFill>
              </a:rPr>
              <a:t>(positive </a:t>
            </a:r>
            <a:r>
              <a:rPr lang="en-US" dirty="0" err="1" smtClean="0">
                <a:solidFill>
                  <a:srgbClr val="C00000"/>
                </a:solidFill>
              </a:rPr>
              <a:t>chronotropic</a:t>
            </a:r>
            <a:r>
              <a:rPr lang="en-US" dirty="0" smtClean="0">
                <a:solidFill>
                  <a:srgbClr val="C00000"/>
                </a:solidFill>
              </a:rPr>
              <a:t> effect) </a:t>
            </a:r>
            <a:r>
              <a:rPr lang="en-US" dirty="0" smtClean="0"/>
              <a:t>and increase in contractility </a:t>
            </a:r>
            <a:r>
              <a:rPr lang="en-US" dirty="0" smtClean="0">
                <a:solidFill>
                  <a:srgbClr val="C00000"/>
                </a:solidFill>
              </a:rPr>
              <a:t>(positive </a:t>
            </a:r>
            <a:r>
              <a:rPr lang="en-US" dirty="0" err="1" smtClean="0">
                <a:solidFill>
                  <a:srgbClr val="C00000"/>
                </a:solidFill>
              </a:rPr>
              <a:t>iontropic</a:t>
            </a:r>
            <a:r>
              <a:rPr lang="en-US" dirty="0" smtClean="0">
                <a:solidFill>
                  <a:srgbClr val="C00000"/>
                </a:solidFill>
              </a:rPr>
              <a:t> effect)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2-adrenoceptors: present in bronchioles, skeletal blood vessels and uterus.  Stimulation of which gives rise to </a:t>
            </a:r>
            <a:r>
              <a:rPr lang="en-US" dirty="0" err="1" smtClean="0"/>
              <a:t>bronchodilation</a:t>
            </a:r>
            <a:r>
              <a:rPr lang="en-US" dirty="0" smtClean="0"/>
              <a:t> and </a:t>
            </a:r>
            <a:r>
              <a:rPr lang="en-US" dirty="0" err="1" smtClean="0"/>
              <a:t>vasodilation</a:t>
            </a:r>
            <a:r>
              <a:rPr lang="en-US" dirty="0" smtClean="0"/>
              <a:t> of blood vessels and relaxation of uterus (Uterine Relaxant)</a:t>
            </a:r>
          </a:p>
          <a:p>
            <a:pPr algn="l" rtl="0">
              <a:buNone/>
            </a:pPr>
            <a:endParaRPr lang="en-US" dirty="0" smtClean="0"/>
          </a:p>
          <a:p>
            <a:pPr lvl="1"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8596" y="2595321"/>
            <a:ext cx="395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spectrum of action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8596" y="2202412"/>
            <a:ext cx="304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chemistry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8596" y="2988230"/>
            <a:ext cx="353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mode of action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1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6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rved Down Arrow 25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3598135"/>
            <a:ext cx="88582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 (at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or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857232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chemistry;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	Natural; NE, E, Dopamine </a:t>
            </a:r>
          </a:p>
          <a:p>
            <a:r>
              <a:rPr lang="en-US" sz="2400" b="1" dirty="0" smtClean="0">
                <a:latin typeface="Arial Narrow" pitchFamily="34" charset="0"/>
              </a:rPr>
              <a:t>						Synthetic;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                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Rapidly acting / Degraded by MOA &amp; COMT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Sparse CNS effects /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Non-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Ephedrine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Delayed action / Resist degradation by MOA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Prominant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CNS effects / Orally administered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14285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30792" y="4143380"/>
            <a:ext cx="2714644" cy="357190"/>
            <a:chOff x="2530792" y="4143380"/>
            <a:chExt cx="2714644" cy="357190"/>
          </a:xfrm>
        </p:grpSpPr>
        <p:sp>
          <p:nvSpPr>
            <p:cNvPr id="9" name="Arc 8"/>
            <p:cNvSpPr/>
            <p:nvPr/>
          </p:nvSpPr>
          <p:spPr>
            <a:xfrm>
              <a:off x="2887982" y="4143380"/>
              <a:ext cx="2357454" cy="357190"/>
            </a:xfrm>
            <a:prstGeom prst="arc">
              <a:avLst>
                <a:gd name="adj1" fmla="val 16200000"/>
                <a:gd name="adj2" fmla="val 502415"/>
              </a:avLst>
            </a:prstGeom>
            <a:ln w="38100">
              <a:solidFill>
                <a:srgbClr val="4E0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>
              <a:off x="2530792" y="4143380"/>
              <a:ext cx="1535917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4282" y="785794"/>
            <a:ext cx="514353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methoxamine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naphazoline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3214686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nerve terminals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</a:rPr>
              <a:t>amphetamine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Or 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Cocaine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&amp; antidepressants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282" y="536728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ephedrine</a:t>
            </a:r>
            <a:r>
              <a:rPr lang="en-US" sz="2400" b="1" dirty="0" smtClean="0">
                <a:latin typeface="Arial Narrow" pitchFamily="34" charset="0"/>
              </a:rPr>
              <a:t>, pseudoephedrine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9807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13595</TotalTime>
  <Words>1361</Words>
  <Application>Microsoft Office PowerPoint</Application>
  <PresentationFormat>On-screen Show (4:3)</PresentationFormat>
  <Paragraphs>272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Adrenergic Agonists </vt:lpstr>
      <vt:lpstr>PowerPoint Presentation</vt:lpstr>
      <vt:lpstr>Adrenergic 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Sony</cp:lastModifiedBy>
  <cp:revision>229</cp:revision>
  <dcterms:created xsi:type="dcterms:W3CDTF">2009-01-17T13:48:18Z</dcterms:created>
  <dcterms:modified xsi:type="dcterms:W3CDTF">2014-02-04T09:34:39Z</dcterms:modified>
</cp:coreProperties>
</file>