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485" r:id="rId2"/>
    <p:sldId id="256" r:id="rId3"/>
    <p:sldId id="492" r:id="rId4"/>
    <p:sldId id="493" r:id="rId5"/>
    <p:sldId id="494" r:id="rId6"/>
    <p:sldId id="498" r:id="rId7"/>
    <p:sldId id="496" r:id="rId8"/>
    <p:sldId id="471" r:id="rId9"/>
    <p:sldId id="481" r:id="rId10"/>
    <p:sldId id="484" r:id="rId11"/>
    <p:sldId id="465" r:id="rId12"/>
    <p:sldId id="459" r:id="rId13"/>
    <p:sldId id="464" r:id="rId14"/>
    <p:sldId id="491" r:id="rId15"/>
    <p:sldId id="461" r:id="rId16"/>
    <p:sldId id="407" r:id="rId17"/>
    <p:sldId id="462" r:id="rId18"/>
    <p:sldId id="463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27900"/>
    <a:srgbClr val="6666FF"/>
    <a:srgbClr val="E5FFFF"/>
    <a:srgbClr val="EEFFDD"/>
    <a:srgbClr val="EBEBFF"/>
    <a:srgbClr val="FFE7FF"/>
    <a:srgbClr val="FFFFE1"/>
    <a:srgbClr val="0000B4"/>
    <a:srgbClr val="00E2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814E563F-1FCE-44BA-A29E-E9DF712384AF}" type="datetimeFigureOut">
              <a:rPr lang="ar-SA"/>
              <a:pPr>
                <a:defRPr/>
              </a:pPr>
              <a:t>12/04/1435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F3CCD852-86EA-490C-ADFA-CB073F44AF2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CCD852-86EA-490C-ADFA-CB073F44AF24}" type="slidenum">
              <a:rPr lang="ar-SA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CCD852-86EA-490C-ADFA-CB073F44AF24}" type="slidenum">
              <a:rPr lang="ar-SA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CCD852-86EA-490C-ADFA-CB073F44AF24}" type="slidenum">
              <a:rPr lang="ar-SA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CCD852-86EA-490C-ADFA-CB073F44AF24}" type="slidenum">
              <a:rPr lang="ar-SA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CCD852-86EA-490C-ADFA-CB073F44AF24}" type="slidenum">
              <a:rPr lang="ar-SA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7B396-8CC0-454F-8FE5-70BDF2F60C17}" type="datetimeFigureOut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10A58-06E7-4406-963A-16B585DDE52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988B3-5AFB-419D-A1D4-71F9784DAFA1}" type="datetimeFigureOut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5DA26-19BE-40FA-A012-1CEE02E6FE3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BB750-CE3A-41D7-9DC3-79094985CD99}" type="datetimeFigureOut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319FC-A47D-43DB-A3D8-B4F4CE7F821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ADD50-76EB-4D26-A4B8-90D20BBF7705}" type="datetimeFigureOut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F140C-17B1-4CC6-A13C-245A5B2CB29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77A0E-93AC-49DE-A508-D057A57A235D}" type="datetimeFigureOut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9C1DA-138D-4E23-A1E7-8941EA10D38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802BC-9B21-4A49-8ADB-719C734E6AF3}" type="datetimeFigureOut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52C2A-B64E-4247-B301-7AD2EA0F784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632D0-5438-4106-AA0A-547E632DFE21}" type="datetimeFigureOut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EF01D-4DD7-4AA7-AED6-FAD502091F2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BC54A-5BE4-4A56-BDF1-15BC3A4CE5EC}" type="datetimeFigureOut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52F55-E261-4D87-8A5D-A37B222AB47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04E98-8423-43EE-B278-A8174730D35C}" type="datetimeFigureOut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2580B-52D3-4230-9E4D-D7D44BA55BD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A2170-3D95-4994-91FB-D9094B318FA7}" type="datetimeFigureOut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13AAE-A156-4AE4-8B50-D72D13B20C7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64B44-DB7C-4E95-89DC-1FC2D7192B0A}" type="datetimeFigureOut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AFD72-F43B-4D55-877E-36DD57F855A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accent1">
                <a:tint val="66000"/>
                <a:satMod val="160000"/>
              </a:schemeClr>
            </a:gs>
            <a:gs pos="13000">
              <a:schemeClr val="accent6">
                <a:lumMod val="40000"/>
                <a:lumOff val="60000"/>
              </a:schemeClr>
            </a:gs>
            <a:gs pos="11000">
              <a:srgbClr val="FCFCCC"/>
            </a:gs>
            <a:gs pos="72000">
              <a:schemeClr val="bg1"/>
            </a:gs>
            <a:gs pos="100000">
              <a:schemeClr val="accent2">
                <a:lumMod val="40000"/>
                <a:lumOff val="60000"/>
              </a:schemeClr>
            </a:gs>
            <a:gs pos="79000">
              <a:schemeClr val="bg1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BD66ED-1B82-42F6-993C-DC594CD6EC79}" type="datetimeFigureOut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E905C33F-B237-433D-A892-921DAFE003F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med">
    <p:blinds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ightdiagnosis.com/sym/runny_nose.htm" TargetMode="External"/><Relationship Id="rId7" Type="http://schemas.openxmlformats.org/officeDocument/2006/relationships/hyperlink" Target="http://www.rightdiagnosis.com/c/catarrh/intro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rightdiagnosis.com/sym/nasal_congestion.htm" TargetMode="External"/><Relationship Id="rId5" Type="http://schemas.openxmlformats.org/officeDocument/2006/relationships/hyperlink" Target="http://www.rightdiagnosis.com/sym/sneezing.htm" TargetMode="External"/><Relationship Id="rId4" Type="http://schemas.openxmlformats.org/officeDocument/2006/relationships/hyperlink" Target="http://www.rightdiagnosis.com/sym/stuffed_nose.ht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hometreatment.net/wp-content/uploads/2009/09/cough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1644316"/>
            <a:ext cx="1905000" cy="1784684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-123861" y="762000"/>
            <a:ext cx="721046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spc="50" dirty="0" smtClean="0">
                <a:ln w="12700" cmpd="sng">
                  <a:solidFill>
                    <a:srgbClr val="6600FF"/>
                  </a:solidFill>
                  <a:prstDash val="solid"/>
                </a:ln>
                <a:solidFill>
                  <a:srgbClr val="CDCD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RHINITIS &amp; COUGH</a:t>
            </a:r>
          </a:p>
        </p:txBody>
      </p:sp>
      <p:sp>
        <p:nvSpPr>
          <p:cNvPr id="3" name="Rectangle 2"/>
          <p:cNvSpPr/>
          <p:nvPr/>
        </p:nvSpPr>
        <p:spPr>
          <a:xfrm>
            <a:off x="180939" y="150459"/>
            <a:ext cx="4886273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 smtClean="0">
                <a:ln w="12700" cmpd="sng">
                  <a:solidFill>
                    <a:srgbClr val="6600FF"/>
                  </a:solidFill>
                  <a:prstDash val="solid"/>
                </a:ln>
                <a:solidFill>
                  <a:srgbClr val="CDCD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TREATMENT </a:t>
            </a:r>
            <a:r>
              <a:rPr lang="en-US" sz="4400" b="1" spc="50" dirty="0" smtClean="0">
                <a:ln w="12700" cmpd="sng">
                  <a:solidFill>
                    <a:srgbClr val="6600FF"/>
                  </a:solidFill>
                  <a:prstDash val="solid"/>
                </a:ln>
                <a:solidFill>
                  <a:srgbClr val="CDCD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OF</a:t>
            </a:r>
            <a:endParaRPr lang="en-US" sz="4400" b="1" spc="50" dirty="0" smtClean="0">
              <a:ln w="12700" cmpd="sng">
                <a:solidFill>
                  <a:srgbClr val="6600FF"/>
                </a:solidFill>
                <a:prstDash val="solid"/>
              </a:ln>
              <a:solidFill>
                <a:srgbClr val="CDCDFF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+mn-lt"/>
              <a:cs typeface="+mn-cs"/>
            </a:endParaRPr>
          </a:p>
        </p:txBody>
      </p:sp>
      <p:pic>
        <p:nvPicPr>
          <p:cNvPr id="4" name="Picture 4" descr="D:\internet lect\Rhinitis\allergic-rhinitis-cart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</a:blip>
          <a:srcRect l="7345" t="9704" r="7617" b="5259"/>
          <a:stretch>
            <a:fillRect/>
          </a:stretch>
        </p:blipFill>
        <p:spPr bwMode="auto">
          <a:xfrm>
            <a:off x="6400800" y="533400"/>
            <a:ext cx="1828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81000" y="2357735"/>
            <a:ext cx="685800" cy="461665"/>
          </a:xfrm>
          <a:prstGeom prst="rect">
            <a:avLst/>
          </a:prstGeom>
          <a:solidFill>
            <a:srgbClr val="6666FF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Bernard MT Condensed" pitchFamily="18" charset="0"/>
              </a:rPr>
              <a:t>ILOs</a:t>
            </a:r>
            <a:endParaRPr lang="en-US" sz="2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2984480"/>
            <a:ext cx="838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4"/>
              </a:buBlip>
            </a:pPr>
            <a:r>
              <a:rPr lang="en-US" sz="2400" b="1" dirty="0" smtClean="0">
                <a:latin typeface="Arial Narrow" pitchFamily="34" charset="0"/>
              </a:rPr>
              <a:t>Classify types of rhinitis</a:t>
            </a:r>
          </a:p>
          <a:p>
            <a:pPr>
              <a:buBlip>
                <a:blip r:embed="rId4"/>
              </a:buBlip>
            </a:pPr>
            <a:r>
              <a:rPr lang="en-US" sz="2400" b="1" dirty="0" smtClean="0">
                <a:latin typeface="Arial Narrow" pitchFamily="34" charset="0"/>
              </a:rPr>
              <a:t>Specify preventive versus </a:t>
            </a:r>
            <a:r>
              <a:rPr lang="en-US" sz="2400" b="1" dirty="0" err="1" smtClean="0">
                <a:latin typeface="Arial Narrow" pitchFamily="34" charset="0"/>
              </a:rPr>
              <a:t>pharmacotherapeutic</a:t>
            </a:r>
            <a:r>
              <a:rPr lang="en-US" sz="2400" b="1" dirty="0" smtClean="0">
                <a:latin typeface="Arial Narrow" pitchFamily="34" charset="0"/>
              </a:rPr>
              <a:t> strategies</a:t>
            </a:r>
          </a:p>
          <a:p>
            <a:pPr>
              <a:buBlip>
                <a:blip r:embed="rId4"/>
              </a:buBlip>
            </a:pPr>
            <a:r>
              <a:rPr lang="en-US" sz="2400" b="1" dirty="0" smtClean="0">
                <a:latin typeface="Arial Narrow" pitchFamily="34" charset="0"/>
              </a:rPr>
              <a:t>Expand on the pharmacology of different drug groups used in </a:t>
            </a:r>
            <a:br>
              <a:rPr lang="en-US" sz="2400" b="1" dirty="0" smtClean="0">
                <a:latin typeface="Arial Narrow" pitchFamily="34" charset="0"/>
              </a:rPr>
            </a:br>
            <a:r>
              <a:rPr lang="en-US" sz="2400" b="1" dirty="0" smtClean="0">
                <a:latin typeface="Arial Narrow" pitchFamily="34" charset="0"/>
              </a:rPr>
              <a:t>   treatment as antihistamines, anti-</a:t>
            </a:r>
            <a:r>
              <a:rPr lang="en-US" sz="2400" b="1" dirty="0" err="1" smtClean="0">
                <a:latin typeface="Arial Narrow" pitchFamily="34" charset="0"/>
              </a:rPr>
              <a:t>allergics</a:t>
            </a:r>
            <a:r>
              <a:rPr lang="en-US" sz="2400" b="1" dirty="0" smtClean="0">
                <a:latin typeface="Arial Narrow" pitchFamily="34" charset="0"/>
              </a:rPr>
              <a:t>, </a:t>
            </a:r>
            <a:r>
              <a:rPr lang="en-US" sz="2400" b="1" dirty="0" err="1" smtClean="0">
                <a:latin typeface="Arial Narrow" pitchFamily="34" charset="0"/>
              </a:rPr>
              <a:t>corticosteriods</a:t>
            </a:r>
            <a:r>
              <a:rPr lang="en-US" sz="2400" b="1" dirty="0" smtClean="0">
                <a:latin typeface="Arial Narrow" pitchFamily="34" charset="0"/>
              </a:rPr>
              <a:t>, </a:t>
            </a:r>
            <a:br>
              <a:rPr lang="en-US" sz="2400" b="1" dirty="0" smtClean="0">
                <a:latin typeface="Arial Narrow" pitchFamily="34" charset="0"/>
              </a:rPr>
            </a:br>
            <a:r>
              <a:rPr lang="en-US" sz="2400" b="1" dirty="0" smtClean="0">
                <a:latin typeface="Arial Narrow" pitchFamily="34" charset="0"/>
              </a:rPr>
              <a:t>   decongestants and anti-</a:t>
            </a:r>
            <a:r>
              <a:rPr lang="en-US" sz="2400" b="1" dirty="0" err="1" smtClean="0">
                <a:latin typeface="Arial Narrow" pitchFamily="34" charset="0"/>
              </a:rPr>
              <a:t>cholinergics</a:t>
            </a:r>
            <a:endParaRPr lang="en-US" sz="2400" b="1" dirty="0" smtClean="0">
              <a:latin typeface="Arial Narrow" pitchFamily="34" charset="0"/>
            </a:endParaRPr>
          </a:p>
          <a:p>
            <a:pPr>
              <a:buBlip>
                <a:blip r:embed="rId4"/>
              </a:buBlip>
            </a:pPr>
            <a:r>
              <a:rPr lang="en-US" sz="2400" b="1" dirty="0" smtClean="0">
                <a:latin typeface="Arial Narrow" pitchFamily="34" charset="0"/>
              </a:rPr>
              <a:t>Differentiate between productive versus dry irritant cough</a:t>
            </a:r>
          </a:p>
          <a:p>
            <a:pPr>
              <a:buBlip>
                <a:blip r:embed="rId4"/>
              </a:buBlip>
            </a:pPr>
            <a:r>
              <a:rPr lang="en-US" sz="2400" b="1" dirty="0" smtClean="0">
                <a:latin typeface="Arial Narrow" pitchFamily="34" charset="0"/>
              </a:rPr>
              <a:t>Compare pharmacology of different  expectorants &amp; </a:t>
            </a:r>
            <a:r>
              <a:rPr lang="en-US" sz="2400" b="1" dirty="0" err="1" smtClean="0">
                <a:latin typeface="Arial Narrow" pitchFamily="34" charset="0"/>
              </a:rPr>
              <a:t>mucolytics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br>
              <a:rPr lang="en-US" sz="2400" b="1" dirty="0" smtClean="0">
                <a:latin typeface="Arial Narrow" pitchFamily="34" charset="0"/>
              </a:rPr>
            </a:br>
            <a:r>
              <a:rPr lang="en-US" sz="2400" b="1" dirty="0" smtClean="0">
                <a:latin typeface="Arial Narrow" pitchFamily="34" charset="0"/>
              </a:rPr>
              <a:t>   drugs used in treatment of productive cough</a:t>
            </a:r>
          </a:p>
          <a:p>
            <a:pPr>
              <a:buBlip>
                <a:blip r:embed="rId4"/>
              </a:buBlip>
            </a:pPr>
            <a:r>
              <a:rPr lang="en-US" sz="2400" b="1" dirty="0" smtClean="0">
                <a:latin typeface="Arial Narrow" pitchFamily="34" charset="0"/>
              </a:rPr>
              <a:t>Contrast between peripherally and centrally acting </a:t>
            </a:r>
            <a:r>
              <a:rPr lang="en-US" sz="2400" b="1" dirty="0" err="1" smtClean="0">
                <a:latin typeface="Arial Narrow" pitchFamily="34" charset="0"/>
              </a:rPr>
              <a:t>antitussives</a:t>
            </a:r>
            <a:endParaRPr lang="en-US" sz="24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62000" y="4724400"/>
            <a:ext cx="7543800" cy="533400"/>
          </a:xfrm>
          <a:prstGeom prst="rect">
            <a:avLst/>
          </a:prstGeom>
          <a:solidFill>
            <a:srgbClr val="EEFF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4191000"/>
            <a:ext cx="7543800" cy="533400"/>
          </a:xfrm>
          <a:prstGeom prst="rect">
            <a:avLst/>
          </a:prstGeom>
          <a:solidFill>
            <a:srgbClr val="E5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3657600"/>
            <a:ext cx="7543800" cy="533400"/>
          </a:xfrm>
          <a:prstGeom prst="rect">
            <a:avLst/>
          </a:prstGeom>
          <a:solidFill>
            <a:srgbClr val="EBE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3081528"/>
            <a:ext cx="7543800" cy="533400"/>
          </a:xfrm>
          <a:prstGeom prst="rect">
            <a:avLst/>
          </a:prstGeom>
          <a:solidFill>
            <a:srgbClr val="FFE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2514600"/>
            <a:ext cx="7543800" cy="533400"/>
          </a:xfrm>
          <a:prstGeom prst="rect">
            <a:avLst/>
          </a:prstGeom>
          <a:solidFill>
            <a:srgbClr val="FFFF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32315" y="838200"/>
            <a:ext cx="8859285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Bernard MT Condensed" pitchFamily="18" charset="0"/>
              </a:rPr>
              <a:t>Effectiveness of different drug groups in controlling symptoms of RHINITIS</a:t>
            </a:r>
            <a:endParaRPr lang="en-US" sz="2400" dirty="0">
              <a:latin typeface="Bernard MT Condensed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64222" y="1600200"/>
          <a:ext cx="7541578" cy="3688080"/>
        </p:xfrm>
        <a:graphic>
          <a:graphicData uri="http://schemas.openxmlformats.org/drawingml/2006/table">
            <a:tbl>
              <a:tblPr/>
              <a:tblGrid>
                <a:gridCol w="3529527"/>
                <a:gridCol w="1233717"/>
                <a:gridCol w="1389167"/>
                <a:gridCol w="1389167"/>
              </a:tblGrid>
              <a:tr h="0">
                <a:tc rowSpan="2"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 smtClean="0">
                          <a:solidFill>
                            <a:srgbClr val="0000B4"/>
                          </a:solidFill>
                          <a:latin typeface="Bernard MT Condensed" pitchFamily="18" charset="0"/>
                          <a:ea typeface="Times New Roman"/>
                          <a:cs typeface="Traditional Arabic"/>
                        </a:rPr>
                        <a:t>Drug Groups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solidFill>
                            <a:srgbClr val="C00000"/>
                          </a:solidFill>
                          <a:latin typeface="Bernard MT Condensed" pitchFamily="18" charset="0"/>
                          <a:ea typeface="Times New Roman"/>
                          <a:cs typeface="Traditional Arabic"/>
                        </a:rPr>
                        <a:t>Main Symptom</a:t>
                      </a:r>
                      <a:endParaRPr lang="en-US" sz="2200" b="0" dirty="0">
                        <a:solidFill>
                          <a:srgbClr val="C00000"/>
                        </a:solidFill>
                        <a:latin typeface="Bernard MT Condensed" pitchFamily="18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FF0000"/>
                          </a:solidFill>
                          <a:latin typeface="Bernard MT Condensed" pitchFamily="18" charset="0"/>
                          <a:ea typeface="Times New Roman"/>
                          <a:cs typeface="Traditional Arabic"/>
                        </a:rPr>
                        <a:t>Sneezing</a:t>
                      </a:r>
                      <a:endParaRPr lang="en-US" sz="2000" b="0" dirty="0">
                        <a:solidFill>
                          <a:srgbClr val="FF0000"/>
                        </a:solidFill>
                        <a:latin typeface="Bernard MT Condensed" pitchFamily="18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FF0000"/>
                          </a:solidFill>
                          <a:latin typeface="Bernard MT Condensed" pitchFamily="18" charset="0"/>
                          <a:ea typeface="Times New Roman"/>
                          <a:cs typeface="Traditional Arabic"/>
                        </a:rPr>
                        <a:t>Blockage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FF0000"/>
                          </a:solidFill>
                          <a:latin typeface="Bernard MT Condensed" pitchFamily="18" charset="0"/>
                          <a:ea typeface="Times New Roman"/>
                          <a:cs typeface="Traditional Arabic"/>
                        </a:rPr>
                        <a:t>Stuffiness</a:t>
                      </a:r>
                      <a:endParaRPr lang="en-US" sz="2000" b="0" dirty="0">
                        <a:solidFill>
                          <a:srgbClr val="FF0000"/>
                        </a:solidFill>
                        <a:latin typeface="Bernard MT Condensed" pitchFamily="18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FF0000"/>
                          </a:solidFill>
                          <a:latin typeface="Bernard MT Condensed" pitchFamily="18" charset="0"/>
                          <a:ea typeface="Times New Roman"/>
                          <a:cs typeface="Traditional Arabic"/>
                        </a:rPr>
                        <a:t>Secretions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err="1" smtClean="0">
                          <a:solidFill>
                            <a:srgbClr val="FF0000"/>
                          </a:solidFill>
                          <a:latin typeface="Bernard MT Condensed" pitchFamily="18" charset="0"/>
                        </a:rPr>
                        <a:t>Rhinorrhea</a:t>
                      </a:r>
                      <a:endParaRPr lang="en-US" sz="2000" b="0" dirty="0">
                        <a:solidFill>
                          <a:srgbClr val="FF0000"/>
                        </a:solidFill>
                        <a:latin typeface="Bernard MT Condensed" pitchFamily="18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FF"/>
                          </a:solidFill>
                          <a:latin typeface="Arial Narrow" pitchFamily="34" charset="0"/>
                          <a:ea typeface="Times New Roman"/>
                          <a:cs typeface="Traditional Arabic"/>
                        </a:rPr>
                        <a:t>Anti-histamines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++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FF"/>
                          </a:solidFill>
                          <a:latin typeface="Arial Narrow" pitchFamily="34" charset="0"/>
                          <a:ea typeface="Times New Roman"/>
                          <a:cs typeface="Traditional Arabic"/>
                        </a:rPr>
                        <a:t>Anti-</a:t>
                      </a:r>
                      <a:r>
                        <a:rPr lang="en-US" sz="2200" b="1" dirty="0" err="1" smtClean="0">
                          <a:solidFill>
                            <a:srgbClr val="0000FF"/>
                          </a:solidFill>
                          <a:latin typeface="Arial Narrow" pitchFamily="34" charset="0"/>
                          <a:ea typeface="Times New Roman"/>
                          <a:cs typeface="Traditional Arabic"/>
                        </a:rPr>
                        <a:t>allergics</a:t>
                      </a:r>
                      <a:r>
                        <a:rPr lang="en-US" sz="2200" b="1" dirty="0" smtClean="0">
                          <a:solidFill>
                            <a:srgbClr val="0000FF"/>
                          </a:solidFill>
                          <a:latin typeface="Arial Narrow" pitchFamily="34" charset="0"/>
                          <a:ea typeface="Times New Roman"/>
                          <a:cs typeface="Traditional Arabic"/>
                        </a:rPr>
                        <a:t>  (</a:t>
                      </a:r>
                      <a:r>
                        <a:rPr lang="en-US" sz="2200" b="1" dirty="0" err="1" smtClean="0">
                          <a:solidFill>
                            <a:srgbClr val="0000FF"/>
                          </a:solidFill>
                          <a:latin typeface="Arial Narrow" pitchFamily="34" charset="0"/>
                          <a:ea typeface="Times New Roman"/>
                          <a:cs typeface="Traditional Arabic"/>
                        </a:rPr>
                        <a:t>cromolyns</a:t>
                      </a:r>
                      <a:r>
                        <a:rPr lang="en-US" sz="2200" b="1" dirty="0" smtClean="0">
                          <a:solidFill>
                            <a:srgbClr val="0000FF"/>
                          </a:solidFill>
                          <a:latin typeface="Arial Narrow" pitchFamily="34" charset="0"/>
                          <a:ea typeface="Times New Roman"/>
                          <a:cs typeface="Traditional Arabic"/>
                        </a:rPr>
                        <a:t>)</a:t>
                      </a:r>
                      <a:endParaRPr lang="en-US" sz="2200" b="1" dirty="0">
                        <a:solidFill>
                          <a:srgbClr val="0000FF"/>
                        </a:solidFill>
                        <a:latin typeface="Arial Narrow" pitchFamily="34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FF"/>
                          </a:solidFill>
                          <a:latin typeface="Arial Narrow" pitchFamily="34" charset="0"/>
                          <a:ea typeface="Times New Roman"/>
                          <a:cs typeface="Traditional Arabic"/>
                        </a:rPr>
                        <a:t>Topical corticosteroids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++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++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++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FF"/>
                          </a:solidFill>
                          <a:latin typeface="Arial Narrow" pitchFamily="34" charset="0"/>
                          <a:ea typeface="Times New Roman"/>
                          <a:cs typeface="Traditional Arabic"/>
                        </a:rPr>
                        <a:t>Decongestant</a:t>
                      </a:r>
                      <a:endParaRPr lang="en-US" sz="2200" b="1" dirty="0">
                        <a:solidFill>
                          <a:srgbClr val="0000FF"/>
                        </a:solidFill>
                        <a:latin typeface="Arial Narrow" pitchFamily="34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++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err="1">
                          <a:solidFill>
                            <a:srgbClr val="0000FF"/>
                          </a:solidFill>
                          <a:latin typeface="Arial Narrow" pitchFamily="34" charset="0"/>
                          <a:ea typeface="Times New Roman"/>
                          <a:cs typeface="Traditional Arabic"/>
                        </a:rPr>
                        <a:t>Anticholinergics</a:t>
                      </a:r>
                      <a:endParaRPr lang="en-US" sz="2200" b="1" dirty="0">
                        <a:solidFill>
                          <a:srgbClr val="0000FF"/>
                        </a:solidFill>
                        <a:latin typeface="Arial Narrow" pitchFamily="34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++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5-Point Star 10"/>
          <p:cNvSpPr/>
          <p:nvPr/>
        </p:nvSpPr>
        <p:spPr>
          <a:xfrm>
            <a:off x="8458200" y="2286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419600" y="2514600"/>
            <a:ext cx="990600" cy="609600"/>
          </a:xfrm>
          <a:prstGeom prst="ellipse">
            <a:avLst/>
          </a:prstGeom>
          <a:noFill/>
          <a:ln w="5715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715000" y="4191000"/>
            <a:ext cx="990600" cy="609600"/>
          </a:xfrm>
          <a:prstGeom prst="ellipse">
            <a:avLst/>
          </a:prstGeom>
          <a:noFill/>
          <a:ln w="5715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086600" y="4724400"/>
            <a:ext cx="990600" cy="609600"/>
          </a:xfrm>
          <a:prstGeom prst="ellipse">
            <a:avLst/>
          </a:prstGeom>
          <a:noFill/>
          <a:ln w="5715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8001000" y="3733800"/>
            <a:ext cx="685800" cy="3810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8001000" y="3200400"/>
            <a:ext cx="381000" cy="3810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accent1">
                <a:tint val="66000"/>
                <a:satMod val="160000"/>
              </a:schemeClr>
            </a:gs>
            <a:gs pos="13000">
              <a:schemeClr val="accent6">
                <a:lumMod val="40000"/>
                <a:lumOff val="60000"/>
              </a:schemeClr>
            </a:gs>
            <a:gs pos="11000">
              <a:srgbClr val="FCFCCC"/>
            </a:gs>
            <a:gs pos="72000">
              <a:schemeClr val="bg1"/>
            </a:gs>
            <a:gs pos="100000">
              <a:schemeClr val="accent2">
                <a:lumMod val="40000"/>
                <a:lumOff val="60000"/>
              </a:schemeClr>
            </a:gs>
            <a:gs pos="79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0" y="5181600"/>
            <a:ext cx="9144000" cy="1676400"/>
            <a:chOff x="0" y="5181600"/>
            <a:chExt cx="9432235" cy="1676400"/>
          </a:xfrm>
        </p:grpSpPr>
        <p:pic>
          <p:nvPicPr>
            <p:cNvPr id="14347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5181600"/>
              <a:ext cx="24980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8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050"/>
            <a:stretch>
              <a:fillRect/>
            </a:stretch>
          </p:blipFill>
          <p:spPr bwMode="auto">
            <a:xfrm>
              <a:off x="2438400" y="5181600"/>
              <a:ext cx="24218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9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050"/>
            <a:stretch>
              <a:fillRect/>
            </a:stretch>
          </p:blipFill>
          <p:spPr bwMode="auto">
            <a:xfrm>
              <a:off x="4724400" y="5181600"/>
              <a:ext cx="24218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0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050"/>
            <a:stretch>
              <a:fillRect/>
            </a:stretch>
          </p:blipFill>
          <p:spPr bwMode="auto">
            <a:xfrm>
              <a:off x="7010400" y="5181600"/>
              <a:ext cx="24218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4822825" y="4100513"/>
            <a:ext cx="2720975" cy="1968500"/>
            <a:chOff x="5356412" y="4100338"/>
            <a:chExt cx="2720788" cy="1968230"/>
          </a:xfrm>
        </p:grpSpPr>
        <p:sp>
          <p:nvSpPr>
            <p:cNvPr id="25" name="Oval 24"/>
            <p:cNvSpPr/>
            <p:nvPr/>
          </p:nvSpPr>
          <p:spPr>
            <a:xfrm>
              <a:off x="6629500" y="5638414"/>
              <a:ext cx="457169" cy="38094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7543837" y="4571760"/>
              <a:ext cx="304779" cy="2285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027" name="Picture 3" descr="C:\Documents and Settings\DR.OMNIA\My Documents\My Pictures\goblet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4938" t="17021" r="17695" b="18676"/>
            <a:stretch>
              <a:fillRect/>
            </a:stretch>
          </p:blipFill>
          <p:spPr bwMode="auto">
            <a:xfrm>
              <a:off x="5356412" y="4100338"/>
              <a:ext cx="2720788" cy="1968230"/>
            </a:xfrm>
            <a:prstGeom prst="roundRect">
              <a:avLst>
                <a:gd name="adj" fmla="val 31370"/>
              </a:avLst>
            </a:prstGeom>
            <a:noFill/>
          </p:spPr>
        </p:pic>
      </p:grpSp>
      <p:pic>
        <p:nvPicPr>
          <p:cNvPr id="14340" name="Picture 2" descr="C:\Documents and Settings\DR.OMNIA\My Documents\My Pictures\air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0288" y="3100388"/>
            <a:ext cx="227171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8" descr="http://thelungnetwork.com/wp-content/uploads/2010/10/Lungs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0000"/>
          <a:stretch>
            <a:fillRect/>
          </a:stretch>
        </p:blipFill>
        <p:spPr bwMode="auto">
          <a:xfrm>
            <a:off x="7772400" y="685800"/>
            <a:ext cx="1371600" cy="321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304801" y="2706711"/>
            <a:ext cx="6781800" cy="1165086"/>
          </a:xfrm>
          <a:prstGeom prst="rect">
            <a:avLst/>
          </a:prstGeom>
          <a:noFill/>
        </p:spPr>
        <p:txBody>
          <a:bodyPr wrap="none">
            <a:prstTxWarp prst="textWave2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spc="50" dirty="0" smtClean="0">
                <a:ln w="12700" cmpd="sng">
                  <a:solidFill>
                    <a:srgbClr val="6600FF"/>
                  </a:solidFill>
                  <a:prstDash val="solid"/>
                </a:ln>
                <a:solidFill>
                  <a:srgbClr val="CDCD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IN  TREATMENT OF COUGH</a:t>
            </a:r>
          </a:p>
        </p:txBody>
      </p:sp>
      <p:pic>
        <p:nvPicPr>
          <p:cNvPr id="45059" name="Picture 3" descr="http://i2.cdn.turner.com/cnn/2009/HEALTH/conditions/06/19/chronic.cough/art.cough.gi.jpg"/>
          <p:cNvPicPr>
            <a:picLocks noChangeAspect="1" noChangeArrowheads="1"/>
          </p:cNvPicPr>
          <p:nvPr/>
        </p:nvPicPr>
        <p:blipFill>
          <a:blip r:embed="rId7" cstate="print"/>
          <a:srcRect l="8219" r="9589" b="1370"/>
          <a:stretch>
            <a:fillRect/>
          </a:stretch>
        </p:blipFill>
        <p:spPr bwMode="auto">
          <a:xfrm>
            <a:off x="914400" y="762000"/>
            <a:ext cx="2540000" cy="2286000"/>
          </a:xfrm>
          <a:prstGeom prst="ellipse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304800" y="358914"/>
            <a:ext cx="3767377" cy="1927086"/>
          </a:xfrm>
          <a:prstGeom prst="rect">
            <a:avLst/>
          </a:prstGeom>
          <a:noFill/>
        </p:spPr>
        <p:txBody>
          <a:bodyPr wrap="none">
            <a:prstTxWarp prst="textArchUpPour">
              <a:avLst/>
            </a:prstTxWarp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spc="50" dirty="0" smtClean="0">
                <a:ln w="12700" cmpd="sng">
                  <a:solidFill>
                    <a:srgbClr val="6600FF"/>
                  </a:solidFill>
                  <a:prstDash val="solid"/>
                </a:ln>
                <a:solidFill>
                  <a:srgbClr val="CDCD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DRUGS USED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http://www.sciencephoto.com/images/download_wm_image.html/P570002-Illustration_of_the_exhalation_phase_of_coughing-SPL.jpg?id=805700002"/>
          <p:cNvPicPr>
            <a:picLocks noChangeAspect="1" noChangeArrowheads="1"/>
          </p:cNvPicPr>
          <p:nvPr/>
        </p:nvPicPr>
        <p:blipFill>
          <a:blip r:embed="rId2" cstate="print"/>
          <a:srcRect l="18232" r="11050" b="3396"/>
          <a:stretch>
            <a:fillRect/>
          </a:stretch>
        </p:blipFill>
        <p:spPr bwMode="auto">
          <a:xfrm>
            <a:off x="7772400" y="1828800"/>
            <a:ext cx="1447800" cy="2895600"/>
          </a:xfrm>
          <a:prstGeom prst="roundRect">
            <a:avLst/>
          </a:prstGeom>
          <a:noFill/>
          <a:effectLst>
            <a:softEdge rad="63500"/>
          </a:effectLst>
        </p:spPr>
      </p:pic>
      <p:grpSp>
        <p:nvGrpSpPr>
          <p:cNvPr id="5" name="Group 4"/>
          <p:cNvGrpSpPr/>
          <p:nvPr/>
        </p:nvGrpSpPr>
        <p:grpSpPr>
          <a:xfrm>
            <a:off x="152400" y="152400"/>
            <a:ext cx="8610600" cy="473470"/>
            <a:chOff x="457200" y="381000"/>
            <a:chExt cx="8292921" cy="473470"/>
          </a:xfrm>
        </p:grpSpPr>
        <p:sp>
          <p:nvSpPr>
            <p:cNvPr id="2" name="Rectangle 1"/>
            <p:cNvSpPr/>
            <p:nvPr/>
          </p:nvSpPr>
          <p:spPr>
            <a:xfrm>
              <a:off x="457200" y="392805"/>
              <a:ext cx="35221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solidFill>
                    <a:srgbClr val="C00000"/>
                  </a:solidFill>
                  <a:latin typeface="Cooper Black" pitchFamily="18" charset="0"/>
                  <a:ea typeface="Batang" pitchFamily="18" charset="-127"/>
                </a:rPr>
                <a:t>The respiratory tract</a:t>
              </a:r>
              <a:endParaRPr lang="en-US" sz="2400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20521" y="381000"/>
              <a:ext cx="822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Arial Narrow" pitchFamily="34" charset="0"/>
                  <a:sym typeface="Wingdings 3"/>
                </a:rPr>
                <a:t>			         is protected mainly by</a:t>
              </a:r>
              <a:endParaRPr lang="en-US" sz="2400" b="1" dirty="0">
                <a:latin typeface="Arial Narrow" pitchFamily="34" charset="0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177084" y="584945"/>
            <a:ext cx="8839200" cy="1451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  <a:spcBef>
                <a:spcPts val="600"/>
              </a:spcBef>
            </a:pPr>
            <a:r>
              <a:rPr lang="en-US" sz="2200" b="1" dirty="0" smtClean="0">
                <a:solidFill>
                  <a:srgbClr val="FF0000"/>
                </a:solidFill>
                <a:latin typeface="Arial Narrow" pitchFamily="34" charset="0"/>
                <a:sym typeface="Wingdings 3"/>
              </a:rPr>
              <a:t>1. </a:t>
            </a:r>
            <a:r>
              <a:rPr lang="en-US" sz="2000" u="heavy" spc="-40" dirty="0" smtClean="0">
                <a:uFill>
                  <a:solidFill>
                    <a:srgbClr val="C00000"/>
                  </a:solidFill>
                </a:uFill>
                <a:latin typeface="Bernard MT Condensed" pitchFamily="18" charset="0"/>
                <a:sym typeface="Wingdings 3"/>
              </a:rPr>
              <a:t>MUCOCILIARY CLEARANCE </a:t>
            </a:r>
            <a:r>
              <a:rPr lang="en-US" sz="2200" b="1" spc="-40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200" b="1" spc="-40" dirty="0" smtClean="0">
                <a:latin typeface="Arial Narrow" pitchFamily="34" charset="0"/>
              </a:rPr>
              <a:t>ensures optimum  </a:t>
            </a:r>
            <a:r>
              <a:rPr lang="en-US" sz="2200" b="1" spc="-40" dirty="0" err="1" smtClean="0">
                <a:latin typeface="Arial Narrow" pitchFamily="34" charset="0"/>
              </a:rPr>
              <a:t>tracheobronchial</a:t>
            </a:r>
            <a:r>
              <a:rPr lang="en-US" sz="2200" b="1" spc="-40" dirty="0" smtClean="0">
                <a:latin typeface="Arial Narrow" pitchFamily="34" charset="0"/>
              </a:rPr>
              <a:t> clearance </a:t>
            </a:r>
            <a:r>
              <a:rPr lang="en-US" sz="2200" b="1" spc="-40" dirty="0" smtClean="0">
                <a:latin typeface="Arial Narrow" pitchFamily="34" charset="0"/>
                <a:sym typeface="Wingdings 3"/>
              </a:rPr>
              <a:t>by forming sputum (in optimum quantity &amp; viscosity ) exhaled by </a:t>
            </a:r>
            <a:r>
              <a:rPr lang="en-US" sz="2200" b="1" spc="-40" dirty="0" err="1" smtClean="0">
                <a:latin typeface="Arial Narrow" pitchFamily="34" charset="0"/>
                <a:sym typeface="Wingdings 3"/>
              </a:rPr>
              <a:t>ciliary</a:t>
            </a:r>
            <a:r>
              <a:rPr lang="en-US" sz="2200" b="1" spc="-40" dirty="0" smtClean="0">
                <a:latin typeface="Arial Narrow" pitchFamily="34" charset="0"/>
                <a:sym typeface="Wingdings 3"/>
              </a:rPr>
              <a:t> movement s</a:t>
            </a:r>
            <a:r>
              <a:rPr lang="en-US" sz="2200" b="1" spc="-40" dirty="0" smtClean="0">
                <a:solidFill>
                  <a:srgbClr val="FF0000"/>
                </a:solidFill>
                <a:latin typeface="Arial Narrow" pitchFamily="34" charset="0"/>
              </a:rPr>
              <a:t>.</a:t>
            </a:r>
          </a:p>
          <a:p>
            <a:pPr>
              <a:lnSpc>
                <a:spcPts val="2500"/>
              </a:lnSpc>
              <a:spcBef>
                <a:spcPts val="600"/>
              </a:spcBef>
            </a:pPr>
            <a:r>
              <a:rPr lang="en-US" sz="2200" b="1" dirty="0" smtClean="0">
                <a:solidFill>
                  <a:srgbClr val="FF0000"/>
                </a:solidFill>
                <a:latin typeface="Arial Narrow" pitchFamily="34" charset="0"/>
                <a:sym typeface="Wingdings 3"/>
              </a:rPr>
              <a:t>2. </a:t>
            </a:r>
            <a:r>
              <a:rPr lang="en-US" sz="2000" u="heavy" spc="-40" dirty="0" smtClean="0">
                <a:uFill>
                  <a:solidFill>
                    <a:srgbClr val="C00000"/>
                  </a:solidFill>
                </a:uFill>
                <a:latin typeface="Bernard MT Condensed" pitchFamily="18" charset="0"/>
              </a:rPr>
              <a:t>COUGH REFLEX </a:t>
            </a:r>
            <a:r>
              <a:rPr lang="en-US" sz="2200" b="1" spc="-40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200" b="1" spc="-40" dirty="0" smtClean="0">
                <a:latin typeface="Arial Narrow" pitchFamily="34" charset="0"/>
              </a:rPr>
              <a:t>exhales sputum out, if not optimally removed by the </a:t>
            </a:r>
            <a:r>
              <a:rPr lang="en-US" sz="2200" b="1" spc="-40" dirty="0" err="1" smtClean="0">
                <a:latin typeface="Arial Narrow" pitchFamily="34" charset="0"/>
              </a:rPr>
              <a:t>mucociliary</a:t>
            </a:r>
            <a:r>
              <a:rPr lang="en-US" sz="2200" b="1" spc="-40" dirty="0" smtClean="0">
                <a:latin typeface="Arial Narrow" pitchFamily="34" charset="0"/>
              </a:rPr>
              <a:t> </a:t>
            </a:r>
            <a:br>
              <a:rPr lang="en-US" sz="2200" b="1" spc="-40" dirty="0" smtClean="0">
                <a:latin typeface="Arial Narrow" pitchFamily="34" charset="0"/>
              </a:rPr>
            </a:br>
            <a:r>
              <a:rPr lang="en-US" sz="2200" b="1" spc="-40" dirty="0" smtClean="0">
                <a:latin typeface="Arial Narrow" pitchFamily="34" charset="0"/>
              </a:rPr>
              <a:t>   clearance mechanisms</a:t>
            </a:r>
            <a:endParaRPr lang="en-US" sz="2200" b="1" spc="-40" dirty="0">
              <a:latin typeface="Arial Narrow" pitchFamily="34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152400" y="1828800"/>
            <a:ext cx="7924800" cy="1936016"/>
            <a:chOff x="0" y="2198131"/>
            <a:chExt cx="7924800" cy="1936016"/>
          </a:xfrm>
        </p:grpSpPr>
        <p:sp>
          <p:nvSpPr>
            <p:cNvPr id="19" name="TextBox 18"/>
            <p:cNvSpPr txBox="1"/>
            <p:nvPr/>
          </p:nvSpPr>
          <p:spPr>
            <a:xfrm>
              <a:off x="0" y="2502931"/>
              <a:ext cx="79248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400"/>
                </a:lnSpc>
                <a:spcBef>
                  <a:spcPts val="0"/>
                </a:spcBef>
              </a:pPr>
              <a:r>
                <a:rPr lang="en-US" sz="2200" b="1" dirty="0" smtClean="0">
                  <a:latin typeface="Arial Narrow" pitchFamily="34" charset="0"/>
                </a:rPr>
                <a:t>Coughing is sudden expulsion of air from the lungs through the epiglottis at an amazingly fast speed (~100 miles/ hr) to rid breathing passage ways of unwanted irritants. Abdominal &amp; </a:t>
              </a:r>
              <a:r>
                <a:rPr lang="en-US" sz="2200" b="1" dirty="0" err="1" smtClean="0">
                  <a:latin typeface="Arial Narrow" pitchFamily="34" charset="0"/>
                </a:rPr>
                <a:t>intercostal</a:t>
              </a:r>
              <a:r>
                <a:rPr lang="en-US" sz="2200" b="1" dirty="0" smtClean="0">
                  <a:latin typeface="Arial Narrow" pitchFamily="34" charset="0"/>
                </a:rPr>
                <a:t> muscles contract, against the closed epiglottis </a:t>
              </a:r>
              <a:r>
                <a:rPr lang="en-US" sz="2200" b="1" dirty="0" smtClean="0">
                  <a:latin typeface="Arial Narrow" pitchFamily="34" charset="0"/>
                  <a:sym typeface="Wingdings 3"/>
                </a:rPr>
                <a:t> </a:t>
              </a:r>
              <a:r>
                <a:rPr lang="en-US" sz="2200" b="1" dirty="0" smtClean="0">
                  <a:latin typeface="Arial Narrow" pitchFamily="34" charset="0"/>
                </a:rPr>
                <a:t>pressure </a:t>
              </a:r>
              <a:r>
                <a:rPr lang="en-US" sz="2200" b="1" dirty="0" smtClean="0">
                  <a:latin typeface="Arial Narrow" pitchFamily="34" charset="0"/>
                  <a:sym typeface="Wingdings 3"/>
                </a:rPr>
                <a:t></a:t>
              </a:r>
              <a:r>
                <a:rPr lang="en-US" sz="2200" b="1" dirty="0" smtClean="0">
                  <a:latin typeface="Arial Narrow" pitchFamily="34" charset="0"/>
                </a:rPr>
                <a:t> </a:t>
              </a:r>
              <a:r>
                <a:rPr lang="en-US" sz="2200" b="1" dirty="0" smtClean="0">
                  <a:latin typeface="Arial Narrow" pitchFamily="34" charset="0"/>
                  <a:sym typeface="Wingdings 3"/>
                </a:rPr>
                <a:t> </a:t>
              </a:r>
              <a:r>
                <a:rPr lang="en-US" sz="2200" b="1" dirty="0" smtClean="0">
                  <a:latin typeface="Arial Narrow" pitchFamily="34" charset="0"/>
                </a:rPr>
                <a:t>air is forcefully expelled  to dislodge the triggering irritant.</a:t>
              </a: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rot="5400000">
              <a:off x="794" y="2349737"/>
              <a:ext cx="304006" cy="794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143256" y="3861137"/>
            <a:ext cx="899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  <a:spcBef>
                <a:spcPts val="0"/>
              </a:spcBef>
            </a:pPr>
            <a:r>
              <a:rPr lang="en-US" sz="2200" b="1" dirty="0" smtClean="0">
                <a:latin typeface="Arial Narrow" pitchFamily="34" charset="0"/>
              </a:rPr>
              <a:t>Cough is </a:t>
            </a:r>
            <a:r>
              <a:rPr lang="en-US" sz="2200" dirty="0" smtClean="0">
                <a:latin typeface="Bernard MT Condensed" pitchFamily="18" charset="0"/>
              </a:rPr>
              <a:t>meant to be useful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</a:t>
            </a:r>
            <a:r>
              <a:rPr lang="en-US" sz="2200" b="1" i="1" dirty="0" smtClean="0">
                <a:solidFill>
                  <a:srgbClr val="7030A0"/>
                </a:solidFill>
              </a:rPr>
              <a:t>“wet or productive”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</a:p>
          <a:p>
            <a:pPr>
              <a:lnSpc>
                <a:spcPts val="2400"/>
              </a:lnSpc>
              <a:spcBef>
                <a:spcPts val="0"/>
              </a:spcBef>
            </a:pPr>
            <a:r>
              <a:rPr lang="en-US" sz="2200" dirty="0" smtClean="0">
                <a:latin typeface="Bernard MT Condensed" pitchFamily="18" charset="0"/>
              </a:rPr>
              <a:t>May not be useful &amp; annoying </a:t>
            </a:r>
            <a:r>
              <a:rPr lang="en-US" sz="2200" b="1" dirty="0" smtClean="0">
                <a:latin typeface="Arial Narrow" pitchFamily="34" charset="0"/>
              </a:rPr>
              <a:t>2ndry to irritant vapors, gases, infections, cancer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200" b="1" i="1" dirty="0" smtClean="0">
                <a:solidFill>
                  <a:srgbClr val="7030A0"/>
                </a:solidFill>
              </a:rPr>
              <a:t>“dry or irritant” </a:t>
            </a:r>
            <a:endParaRPr lang="en-US" sz="2200" b="1" dirty="0" smtClean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04800" y="5334000"/>
            <a:ext cx="1487267" cy="461665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TREATMENT</a:t>
            </a:r>
            <a:endParaRPr lang="en-US" sz="2400" dirty="0">
              <a:solidFill>
                <a:schemeClr val="bg1"/>
              </a:solidFill>
              <a:effectLst>
                <a:outerShdw blurRad="76200" dist="38100" dir="2700000" algn="tl" rotWithShape="0">
                  <a:srgbClr val="FF3300"/>
                </a:outerShdw>
              </a:effectLst>
              <a:latin typeface="Bernard MT Condensed" pitchFamily="18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5400000">
            <a:off x="133382" y="5980906"/>
            <a:ext cx="381000" cy="1588"/>
          </a:xfrm>
          <a:prstGeom prst="straightConnector1">
            <a:avLst/>
          </a:prstGeom>
          <a:ln w="28575">
            <a:solidFill>
              <a:srgbClr val="66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 flipH="1">
            <a:off x="1828800" y="5353748"/>
            <a:ext cx="381000" cy="1588"/>
          </a:xfrm>
          <a:prstGeom prst="straightConnector1">
            <a:avLst/>
          </a:prstGeom>
          <a:ln w="28575">
            <a:solidFill>
              <a:srgbClr val="66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228600" y="6096000"/>
            <a:ext cx="6391099" cy="533400"/>
            <a:chOff x="457200" y="2590800"/>
            <a:chExt cx="6391099" cy="533400"/>
          </a:xfrm>
        </p:grpSpPr>
        <p:sp>
          <p:nvSpPr>
            <p:cNvPr id="29" name="Rectangle 28"/>
            <p:cNvSpPr/>
            <p:nvPr/>
          </p:nvSpPr>
          <p:spPr>
            <a:xfrm>
              <a:off x="457200" y="2662535"/>
              <a:ext cx="2506199" cy="40011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txBody>
            <a:bodyPr wrap="none">
              <a:spAutoFit/>
            </a:bodyPr>
            <a:lstStyle/>
            <a:p>
              <a:pPr marL="342900" lvl="1" indent="-342900" eaLnBrk="0" hangingPunct="0">
                <a:defRPr/>
              </a:pPr>
              <a:r>
                <a:rPr lang="en-US" sz="2000" b="1" dirty="0" smtClean="0">
                  <a:solidFill>
                    <a:srgbClr val="C00000"/>
                  </a:solidFill>
                  <a:latin typeface="Arial Narrow" pitchFamily="34" charset="0"/>
                </a:rPr>
                <a:t>ANTITUSSIVE AGENTS</a:t>
              </a:r>
            </a:p>
          </p:txBody>
        </p:sp>
        <p:sp>
          <p:nvSpPr>
            <p:cNvPr id="30" name="Chevron 29"/>
            <p:cNvSpPr/>
            <p:nvPr/>
          </p:nvSpPr>
          <p:spPr>
            <a:xfrm>
              <a:off x="3048000" y="2590800"/>
              <a:ext cx="533400" cy="533400"/>
            </a:xfrm>
            <a:prstGeom prst="chevron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rgbClr val="C00000"/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 Narrow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602218" y="2636520"/>
              <a:ext cx="3246081" cy="40011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txBody>
            <a:bodyPr wrap="none">
              <a:spAutoFit/>
            </a:bodyPr>
            <a:lstStyle/>
            <a:p>
              <a:pPr marL="342900" lvl="1" indent="-342900" eaLnBrk="0" hangingPunct="0">
                <a:defRPr/>
              </a:pPr>
              <a:r>
                <a:rPr lang="en-US" sz="2000" dirty="0" smtClean="0">
                  <a:solidFill>
                    <a:srgbClr val="7030A0"/>
                  </a:solidFill>
                  <a:latin typeface="Bernard MT Condensed" pitchFamily="18" charset="0"/>
                </a:rPr>
                <a:t>For Non-productive (dry) Cough</a:t>
              </a:r>
            </a:p>
          </p:txBody>
        </p:sp>
      </p:grpSp>
      <p:sp>
        <p:nvSpPr>
          <p:cNvPr id="17" name="Chevron 16"/>
          <p:cNvSpPr/>
          <p:nvPr/>
        </p:nvSpPr>
        <p:spPr>
          <a:xfrm>
            <a:off x="5791200" y="5145238"/>
            <a:ext cx="533400" cy="533400"/>
          </a:xfrm>
          <a:prstGeom prst="chevron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rgbClr val="C0000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397649" y="5190958"/>
            <a:ext cx="2287486" cy="40011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pPr marL="342900" lvl="1" indent="-342900" eaLnBrk="0" hangingPunct="0">
              <a:defRPr/>
            </a:pPr>
            <a:r>
              <a:rPr lang="en-US" sz="2000" dirty="0" smtClean="0">
                <a:solidFill>
                  <a:srgbClr val="7030A0"/>
                </a:solidFill>
                <a:latin typeface="Bernard MT Condensed" pitchFamily="18" charset="0"/>
              </a:rPr>
              <a:t>For Productive Cough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209800" y="5190958"/>
            <a:ext cx="1915461" cy="40011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pPr marL="342900" lvl="1" indent="-342900" eaLnBrk="0" hangingPunct="0">
              <a:defRPr/>
            </a:pPr>
            <a:r>
              <a:rPr lang="en-US" sz="2000" b="1" dirty="0" smtClean="0">
                <a:solidFill>
                  <a:srgbClr val="C00000"/>
                </a:solidFill>
                <a:latin typeface="Arial Narrow" pitchFamily="34" charset="0"/>
              </a:rPr>
              <a:t>EXPECTORANTS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191000" y="5190744"/>
            <a:ext cx="1556773" cy="40011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pPr marL="342900" lvl="1" indent="-342900" eaLnBrk="0" hangingPunct="0">
              <a:defRPr/>
            </a:pPr>
            <a:r>
              <a:rPr lang="en-US" sz="2000" b="1" dirty="0" smtClean="0">
                <a:solidFill>
                  <a:srgbClr val="C00000"/>
                </a:solidFill>
                <a:latin typeface="Arial Narrow" pitchFamily="34" charset="0"/>
              </a:rPr>
              <a:t>MUCOLYTICS</a:t>
            </a:r>
          </a:p>
        </p:txBody>
      </p:sp>
      <p:cxnSp>
        <p:nvCxnSpPr>
          <p:cNvPr id="34" name="Straight Connector 33"/>
          <p:cNvCxnSpPr/>
          <p:nvPr/>
        </p:nvCxnSpPr>
        <p:spPr>
          <a:xfrm rot="10800000">
            <a:off x="0" y="4953000"/>
            <a:ext cx="9144000" cy="0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5-Point Star 34"/>
          <p:cNvSpPr/>
          <p:nvPr/>
        </p:nvSpPr>
        <p:spPr>
          <a:xfrm>
            <a:off x="8229600" y="58674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  <p:bldP spid="25" grpId="0" animBg="1"/>
      <p:bldP spid="17" grpId="0" animBg="1"/>
      <p:bldP spid="20" grpId="0" animBg="1"/>
      <p:bldP spid="22" grpId="0" animBg="1"/>
      <p:bldP spid="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304800" y="304800"/>
            <a:ext cx="4114800" cy="609600"/>
          </a:xfrm>
          <a:prstGeom prst="rect">
            <a:avLst/>
          </a:prstGeom>
          <a:noFill/>
        </p:spPr>
        <p:txBody>
          <a:bodyPr wrap="none">
            <a:prstTxWarp prst="textWave2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6666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EXPECTORANTS</a:t>
            </a:r>
          </a:p>
        </p:txBody>
      </p:sp>
      <p:sp>
        <p:nvSpPr>
          <p:cNvPr id="9" name="Rectangle 8"/>
          <p:cNvSpPr/>
          <p:nvPr/>
        </p:nvSpPr>
        <p:spPr>
          <a:xfrm>
            <a:off x="4495800" y="381000"/>
            <a:ext cx="386516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smtClean="0">
                <a:latin typeface="Arial Narrow" pitchFamily="34" charset="0"/>
              </a:rPr>
              <a:t>Act by removal of mucus through</a:t>
            </a:r>
            <a:endParaRPr lang="en-US" sz="2200" dirty="0"/>
          </a:p>
        </p:txBody>
      </p:sp>
      <p:sp>
        <p:nvSpPr>
          <p:cNvPr id="13" name="Rectangle 12"/>
          <p:cNvSpPr/>
          <p:nvPr/>
        </p:nvSpPr>
        <p:spPr>
          <a:xfrm>
            <a:off x="542585" y="1066800"/>
            <a:ext cx="19720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eaLnBrk="0" hangingPunct="0">
              <a:spcBef>
                <a:spcPts val="0"/>
              </a:spcBef>
              <a:defRPr/>
            </a:pPr>
            <a:r>
              <a:rPr lang="en-US" sz="2000" dirty="0" smtClean="0">
                <a:solidFill>
                  <a:srgbClr val="0000FF"/>
                </a:solidFill>
                <a:latin typeface="Bernard MT Condensed" pitchFamily="18" charset="0"/>
              </a:rPr>
              <a:t>Reflex stimulation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81000" y="2209800"/>
            <a:ext cx="1981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ts val="0"/>
              </a:spcBef>
              <a:defRPr/>
            </a:pPr>
            <a:r>
              <a:rPr lang="en-US" sz="2000" dirty="0" smtClean="0">
                <a:solidFill>
                  <a:srgbClr val="0000FF"/>
                </a:solidFill>
                <a:latin typeface="Bernard MT Condensed" pitchFamily="18" charset="0"/>
              </a:rPr>
              <a:t>Direct stimulation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514600" y="1057656"/>
            <a:ext cx="6324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ts val="0"/>
              </a:spcBef>
            </a:pPr>
            <a:r>
              <a:rPr lang="en-US" sz="2000" b="1" dirty="0" smtClean="0">
                <a:latin typeface="Arial Narrow" pitchFamily="34" charset="0"/>
              </a:rPr>
              <a:t>Irritate GIT </a:t>
            </a:r>
            <a:r>
              <a:rPr lang="en-US" sz="20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000" b="1" dirty="0" smtClean="0">
                <a:latin typeface="Arial Narrow" pitchFamily="34" charset="0"/>
              </a:rPr>
              <a:t>stimulate </a:t>
            </a:r>
            <a:r>
              <a:rPr lang="en-US" sz="2000" b="1" dirty="0" err="1" smtClean="0">
                <a:latin typeface="Arial Narrow" pitchFamily="34" charset="0"/>
              </a:rPr>
              <a:t>gastropulmonary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vagal</a:t>
            </a:r>
            <a:r>
              <a:rPr lang="en-US" sz="2000" b="1" dirty="0" smtClean="0">
                <a:latin typeface="Arial Narrow" pitchFamily="34" charset="0"/>
              </a:rPr>
              <a:t> reflex </a:t>
            </a:r>
            <a:r>
              <a:rPr lang="en-US" sz="2000" b="1" dirty="0" smtClean="0">
                <a:latin typeface="Arial Narrow" pitchFamily="34" charset="0"/>
                <a:sym typeface="Wingdings 3"/>
              </a:rPr>
              <a:t> l</a:t>
            </a:r>
            <a:r>
              <a:rPr lang="en-US" sz="2000" b="1" dirty="0" smtClean="0">
                <a:latin typeface="Arial Narrow" pitchFamily="34" charset="0"/>
              </a:rPr>
              <a:t>oosening &amp; thinning of secretions </a:t>
            </a:r>
            <a:r>
              <a:rPr lang="en-US" sz="20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000" dirty="0" err="1" smtClean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Guaifenesin</a:t>
            </a:r>
            <a:endParaRPr lang="en-US" sz="2000" dirty="0" smtClean="0">
              <a:solidFill>
                <a:srgbClr val="C00000"/>
              </a:solidFill>
              <a:latin typeface="Bernard MT Condensed" pitchFamily="18" charset="0"/>
              <a:sym typeface="Wingdings 3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7200" y="2209800"/>
            <a:ext cx="8763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ts val="0"/>
              </a:spcBef>
            </a:pPr>
            <a:r>
              <a:rPr lang="en-US" sz="2000" b="1" dirty="0" smtClean="0">
                <a:latin typeface="Arial Narrow" pitchFamily="34" charset="0"/>
              </a:rPr>
              <a:t>			Stimulate </a:t>
            </a:r>
            <a:r>
              <a:rPr lang="en-US" sz="2000" b="1" dirty="0" err="1" smtClean="0">
                <a:latin typeface="Arial Narrow" pitchFamily="34" charset="0"/>
              </a:rPr>
              <a:t>secretory</a:t>
            </a:r>
            <a:r>
              <a:rPr lang="en-US" sz="2000" b="1" dirty="0" smtClean="0">
                <a:latin typeface="Arial Narrow" pitchFamily="34" charset="0"/>
              </a:rPr>
              <a:t> glands </a:t>
            </a:r>
            <a:r>
              <a:rPr lang="en-US" sz="2000" b="1" dirty="0" smtClean="0">
                <a:latin typeface="Arial Narrow" pitchFamily="34" charset="0"/>
                <a:sym typeface="Wingdings 3"/>
              </a:rPr>
              <a:t> </a:t>
            </a:r>
            <a:r>
              <a:rPr lang="en-US" sz="2000" b="1" dirty="0" smtClean="0">
                <a:latin typeface="Arial Narrow" pitchFamily="34" charset="0"/>
              </a:rPr>
              <a:t> respiratory fluids production </a:t>
            </a:r>
            <a:r>
              <a:rPr lang="en-US" sz="20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000" dirty="0" smtClean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Iodinated glycerol, Na or K iodide / acetate , Ammonium chloride, </a:t>
            </a:r>
            <a:r>
              <a:rPr lang="en-US" sz="2000" dirty="0" err="1" smtClean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Ipecacuahna</a:t>
            </a:r>
            <a:r>
              <a:rPr lang="en-US" sz="2000" dirty="0" smtClean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 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rot="5400000">
            <a:off x="342900" y="1181100"/>
            <a:ext cx="381000" cy="1588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-483646" y="1758760"/>
            <a:ext cx="1664080" cy="1588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667000" y="3733800"/>
            <a:ext cx="6553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latin typeface="Arial Narrow" pitchFamily="34" charset="0"/>
              </a:rPr>
              <a:t>Final outcome is that cough is indirectly diminished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381000" y="4122313"/>
            <a:ext cx="3886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2300"/>
              </a:lnSpc>
              <a:buBlip>
                <a:blip r:embed="rId2"/>
              </a:buBlip>
              <a:tabLst>
                <a:tab pos="3940175" algn="l"/>
              </a:tabLst>
            </a:pPr>
            <a:r>
              <a:rPr lang="en-US" sz="2200" b="1" dirty="0" smtClean="0">
                <a:latin typeface="Arial Narrow" pitchFamily="34" charset="0"/>
              </a:rPr>
              <a:t> Common </a:t>
            </a:r>
            <a:r>
              <a:rPr lang="en-US" sz="2200" b="1" dirty="0">
                <a:latin typeface="Arial Narrow" pitchFamily="34" charset="0"/>
              </a:rPr>
              <a:t>cold</a:t>
            </a:r>
          </a:p>
          <a:p>
            <a:pPr>
              <a:lnSpc>
                <a:spcPts val="2300"/>
              </a:lnSpc>
              <a:buBlip>
                <a:blip r:embed="rId2"/>
              </a:buBlip>
              <a:tabLst>
                <a:tab pos="3940175" algn="l"/>
              </a:tabLst>
            </a:pPr>
            <a:r>
              <a:rPr lang="en-US" sz="2200" b="1" dirty="0" smtClean="0">
                <a:latin typeface="Arial Narrow" pitchFamily="34" charset="0"/>
              </a:rPr>
              <a:t> Bronchitis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ts val="2300"/>
              </a:lnSpc>
              <a:buBlip>
                <a:blip r:embed="rId2"/>
              </a:buBlip>
              <a:tabLst>
                <a:tab pos="3940175" algn="l"/>
              </a:tabLst>
            </a:pPr>
            <a:r>
              <a:rPr lang="en-US" sz="2200" b="1" dirty="0" smtClean="0">
                <a:latin typeface="Arial Narrow" pitchFamily="34" charset="0"/>
              </a:rPr>
              <a:t> Laryngitis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ts val="2300"/>
              </a:lnSpc>
              <a:buBlip>
                <a:blip r:embed="rId2"/>
              </a:buBlip>
              <a:tabLst>
                <a:tab pos="3940175" algn="l"/>
              </a:tabLst>
            </a:pP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</a:rPr>
              <a:t>Pharyngitis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ts val="23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</a:rPr>
              <a:t> Influenza</a:t>
            </a:r>
          </a:p>
          <a:p>
            <a:pPr>
              <a:lnSpc>
                <a:spcPts val="23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</a:rPr>
              <a:t> Measles</a:t>
            </a:r>
          </a:p>
          <a:p>
            <a:pPr>
              <a:lnSpc>
                <a:spcPts val="23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</a:rPr>
              <a:t> Chronic </a:t>
            </a:r>
            <a:r>
              <a:rPr lang="en-US" sz="2200" b="1" dirty="0" err="1" smtClean="0">
                <a:latin typeface="Arial Narrow" pitchFamily="34" charset="0"/>
              </a:rPr>
              <a:t>paranasal</a:t>
            </a:r>
            <a:r>
              <a:rPr lang="en-US" sz="2200" b="1" dirty="0" smtClean="0">
                <a:latin typeface="Arial Narrow" pitchFamily="34" charset="0"/>
              </a:rPr>
              <a:t> sinusitis</a:t>
            </a:r>
          </a:p>
          <a:p>
            <a:pPr>
              <a:lnSpc>
                <a:spcPts val="23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</a:rPr>
              <a:t>Pertussis</a:t>
            </a:r>
            <a:endParaRPr lang="en-US" sz="2200" b="1" dirty="0" smtClean="0">
              <a:latin typeface="Arial Narrow" pitchFamily="34" charset="0"/>
            </a:endParaRPr>
          </a:p>
          <a:p>
            <a:pPr>
              <a:lnSpc>
                <a:spcPts val="2300"/>
              </a:lnSpc>
              <a:buBlip>
                <a:blip r:embed="rId2"/>
              </a:buBlip>
            </a:pPr>
            <a:endParaRPr lang="en-US" sz="2200" b="1" dirty="0" smtClean="0">
              <a:latin typeface="Arial Narrow" pitchFamily="34" charset="0"/>
            </a:endParaRPr>
          </a:p>
          <a:p>
            <a:pPr>
              <a:lnSpc>
                <a:spcPts val="2300"/>
              </a:lnSpc>
              <a:buBlip>
                <a:blip r:embed="rId2"/>
              </a:buBlip>
            </a:pPr>
            <a:endParaRPr lang="en-US" sz="2200" b="1" dirty="0" smtClean="0">
              <a:latin typeface="Arial Narrow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30239" y="3754314"/>
            <a:ext cx="13497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Bernard MT Condensed" pitchFamily="18" charset="0"/>
              </a:rPr>
              <a:t>INDICATIONS</a:t>
            </a:r>
            <a:endParaRPr lang="en-US" sz="2000" dirty="0">
              <a:solidFill>
                <a:srgbClr val="0000FF"/>
              </a:solidFill>
              <a:latin typeface="Bernard MT Condensed" pitchFamily="18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rot="5400000">
            <a:off x="7696995" y="2895600"/>
            <a:ext cx="2437607" cy="796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8078465" y="3503290"/>
            <a:ext cx="1219848" cy="3177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533400" y="1752600"/>
            <a:ext cx="7696200" cy="425758"/>
            <a:chOff x="533400" y="1752600"/>
            <a:chExt cx="7696200" cy="425758"/>
          </a:xfrm>
        </p:grpSpPr>
        <p:sp>
          <p:nvSpPr>
            <p:cNvPr id="38" name="Rectangle 37"/>
            <p:cNvSpPr/>
            <p:nvPr/>
          </p:nvSpPr>
          <p:spPr>
            <a:xfrm>
              <a:off x="533400" y="1752600"/>
              <a:ext cx="7696200" cy="4257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indent="-342900" eaLnBrk="0" hangingPunct="0">
                <a:lnSpc>
                  <a:spcPts val="2600"/>
                </a:lnSpc>
                <a:spcBef>
                  <a:spcPts val="0"/>
                </a:spcBef>
                <a:defRPr/>
              </a:pPr>
              <a:r>
                <a:rPr lang="en-US" sz="2000" b="1" u="sng" dirty="0" smtClean="0">
                  <a:latin typeface="Arial Narrow" pitchFamily="34" charset="0"/>
                </a:rPr>
                <a:t>ADRs ;</a:t>
              </a:r>
              <a:r>
                <a:rPr lang="en-US" sz="2000" b="1" dirty="0" smtClean="0">
                  <a:latin typeface="Arial Narrow" pitchFamily="34" charset="0"/>
                </a:rPr>
                <a:t> Dry mouth, chapped lips, risk of kidney stones(</a:t>
              </a:r>
              <a:r>
                <a:rPr lang="en-US" sz="2000" b="1" dirty="0" smtClean="0">
                  <a:latin typeface="Arial Narrow" pitchFamily="34" charset="0"/>
                  <a:sym typeface="Wingdings 3"/>
                </a:rPr>
                <a:t></a:t>
              </a:r>
              <a:r>
                <a:rPr lang="en-US" sz="2000" b="1" dirty="0" smtClean="0">
                  <a:latin typeface="Arial Narrow" pitchFamily="34" charset="0"/>
                </a:rPr>
                <a:t>uric a. excretion) 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rot="5400000">
              <a:off x="7735094" y="1866106"/>
              <a:ext cx="76200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762000" y="2971800"/>
            <a:ext cx="7848600" cy="656590"/>
            <a:chOff x="762000" y="2971800"/>
            <a:chExt cx="7848600" cy="656590"/>
          </a:xfrm>
        </p:grpSpPr>
        <p:cxnSp>
          <p:nvCxnSpPr>
            <p:cNvPr id="41" name="Straight Arrow Connector 40"/>
            <p:cNvCxnSpPr/>
            <p:nvPr/>
          </p:nvCxnSpPr>
          <p:spPr>
            <a:xfrm rot="5400000">
              <a:off x="877094" y="3009106"/>
              <a:ext cx="76200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762000" y="2971800"/>
              <a:ext cx="7848600" cy="6565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indent="-342900" eaLnBrk="0" hangingPunct="0">
                <a:lnSpc>
                  <a:spcPts val="2200"/>
                </a:lnSpc>
                <a:spcBef>
                  <a:spcPts val="0"/>
                </a:spcBef>
                <a:defRPr/>
              </a:pPr>
              <a:r>
                <a:rPr lang="en-US" sz="2000" b="1" u="sng" dirty="0" smtClean="0">
                  <a:latin typeface="Arial Narrow" pitchFamily="34" charset="0"/>
                </a:rPr>
                <a:t>ADRs;</a:t>
              </a:r>
              <a:r>
                <a:rPr lang="en-US" sz="2000" b="1" dirty="0" smtClean="0">
                  <a:latin typeface="Arial Narrow" pitchFamily="34" charset="0"/>
                </a:rPr>
                <a:t> Unpleasant metallic taste, hypersensitivity, hypothyroidism, swollen of salivary glands( overstimulation of salivary secretion), &amp; flare of old TB.  </a:t>
              </a:r>
            </a:p>
          </p:txBody>
        </p:sp>
      </p:grpSp>
      <p:cxnSp>
        <p:nvCxnSpPr>
          <p:cNvPr id="50" name="Straight Arrow Connector 49"/>
          <p:cNvCxnSpPr/>
          <p:nvPr/>
        </p:nvCxnSpPr>
        <p:spPr>
          <a:xfrm rot="10800000">
            <a:off x="1847088" y="3962400"/>
            <a:ext cx="685800" cy="1588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5-Point Star 23"/>
          <p:cNvSpPr/>
          <p:nvPr/>
        </p:nvSpPr>
        <p:spPr>
          <a:xfrm>
            <a:off x="8610600" y="5334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26" grpId="0"/>
      <p:bldP spid="27" grpId="0" build="p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8600" y="304800"/>
            <a:ext cx="3505200" cy="609600"/>
          </a:xfrm>
          <a:prstGeom prst="rect">
            <a:avLst/>
          </a:prstGeom>
          <a:noFill/>
        </p:spPr>
        <p:txBody>
          <a:bodyPr wrap="none">
            <a:prstTxWarp prst="textWave2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6666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MUCOLYTICS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810000" y="304800"/>
            <a:ext cx="5486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latin typeface="Arial Narrow" pitchFamily="34" charset="0"/>
              </a:rPr>
              <a:t>Act by altering biophysical quality of sputum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</a:t>
            </a:r>
            <a:r>
              <a:rPr lang="en-US" sz="2200" b="1" dirty="0" smtClean="0">
                <a:latin typeface="Arial Narrow" pitchFamily="34" charset="0"/>
              </a:rPr>
              <a:t> becomes easily exhaled by </a:t>
            </a:r>
            <a:r>
              <a:rPr lang="en-US" sz="2200" b="1" dirty="0" err="1" smtClean="0">
                <a:latin typeface="Arial Narrow" pitchFamily="34" charset="0"/>
              </a:rPr>
              <a:t>mucociliary</a:t>
            </a:r>
            <a:r>
              <a:rPr lang="en-US" sz="2200" b="1" dirty="0" smtClean="0">
                <a:latin typeface="Arial Narrow" pitchFamily="34" charset="0"/>
              </a:rPr>
              <a:t> clearance  or by less intense coughing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7018" y="1143000"/>
            <a:ext cx="261321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solidFill>
                  <a:srgbClr val="0000FF"/>
                </a:solidFill>
                <a:latin typeface="Bernard MT Condensed" pitchFamily="18" charset="0"/>
              </a:rPr>
              <a:t>MECHANISM OF ACTIONS</a:t>
            </a:r>
            <a:endParaRPr lang="en-US" sz="2200" dirty="0">
              <a:solidFill>
                <a:srgbClr val="0000FF"/>
              </a:solidFill>
              <a:latin typeface="Bernard MT Condensed" pitchFamily="18" charset="0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76200" y="1524000"/>
            <a:ext cx="8966916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-342900" algn="l" defTabSz="914400" rtl="0" eaLnBrk="0" fontAlgn="base" latinLnBrk="0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Mucolysis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occurs by one or more of the following; </a:t>
            </a:r>
          </a:p>
          <a:p>
            <a:pPr lvl="0" indent="-342900" eaLnBrk="0" hangingPunct="0">
              <a:lnSpc>
                <a:spcPts val="2300"/>
              </a:lnSpc>
              <a:spcBef>
                <a:spcPts val="300"/>
              </a:spcBef>
              <a:buBlip>
                <a:blip r:embed="rId2"/>
              </a:buBlip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Wingdings 3"/>
              </a:rPr>
              <a:t>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V</a:t>
            </a: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iscoelasticity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by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Wingdings 3"/>
              </a:rPr>
              <a:t>water content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; </a:t>
            </a:r>
            <a:r>
              <a:rPr kumimoji="0" lang="en-US" sz="22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ernard MT Condensed" pitchFamily="18" charset="0"/>
                <a:cs typeface="+mn-cs"/>
              </a:rPr>
              <a:t>H</a:t>
            </a:r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</a:rPr>
              <a:t>ypertonic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</a:rPr>
              <a:t> </a:t>
            </a:r>
            <a:r>
              <a:rPr kumimoji="0" lang="en-US" sz="22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ernard MT Condensed" pitchFamily="18" charset="0"/>
                <a:cs typeface="+mn-cs"/>
              </a:rPr>
              <a:t>Saline &amp; NaHCO</a:t>
            </a:r>
            <a:r>
              <a:rPr kumimoji="0" lang="en-US" sz="2200" i="0" u="none" strike="noStrike" kern="120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ernard MT Condensed" pitchFamily="18" charset="0"/>
                <a:cs typeface="+mn-cs"/>
              </a:rPr>
              <a:t>3</a:t>
            </a:r>
            <a:endParaRPr kumimoji="0" lang="en-US" sz="220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Bernard MT Condensed" pitchFamily="18" charset="0"/>
              <a:cs typeface="+mn-cs"/>
            </a:endParaRPr>
          </a:p>
          <a:p>
            <a:pPr marL="0" marR="0" lvl="0" indent="-342900" algn="l" defTabSz="914400" rtl="0" eaLnBrk="0" fontAlgn="base" latinLnBrk="0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charset="0"/>
              <a:buBlip>
                <a:blip r:embed="rId2"/>
              </a:buBlip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Wingdings 3"/>
              </a:rPr>
              <a:t> </a:t>
            </a: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Wingdings 3"/>
              </a:rPr>
              <a:t>Adhesivness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Wingdings 3"/>
              </a:rPr>
              <a:t>; 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Steam inhalation</a:t>
            </a:r>
            <a:endParaRPr kumimoji="0" lang="en-US" sz="2200" b="0" i="0" u="none" strike="noStrike" kern="1200" cap="none" spc="0" normalizeH="0" baseline="-2500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Bernard MT Condensed" pitchFamily="18" charset="0"/>
              <a:ea typeface="+mn-ea"/>
              <a:cs typeface="+mn-cs"/>
            </a:endParaRPr>
          </a:p>
          <a:p>
            <a:pPr marL="0" marR="0" lvl="0" indent="-342900" algn="l" defTabSz="914400" rtl="0" eaLnBrk="0" fontAlgn="base" latinLnBrk="0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charset="0"/>
              <a:buBlip>
                <a:blip r:embed="rId2"/>
              </a:buBlip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Breakdown S-S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bonds in </a:t>
            </a: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glycoproteins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by its reducing SH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Gp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Wingdings 3"/>
              </a:rPr>
              <a:t>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less </a:t>
            </a:r>
            <a:b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</a:b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   viscid mucous; 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N-Acetyl </a:t>
            </a:r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Cysteine</a:t>
            </a:r>
            <a:endParaRPr lang="en-US" sz="2200" dirty="0" smtClean="0">
              <a:solidFill>
                <a:srgbClr val="C00000"/>
              </a:solidFill>
              <a:latin typeface="Bernard MT Condensed" pitchFamily="18" charset="0"/>
              <a:cs typeface="+mn-cs"/>
              <a:sym typeface="Wingdings 3"/>
            </a:endParaRPr>
          </a:p>
          <a:p>
            <a:pPr lvl="0" indent="-342900" eaLnBrk="0" hangingPunct="0">
              <a:lnSpc>
                <a:spcPts val="2300"/>
              </a:lnSpc>
              <a:spcBef>
                <a:spcPts val="300"/>
              </a:spcBef>
              <a:buBlip>
                <a:blip r:embed="rId2"/>
              </a:buBlip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Synthesize </a:t>
            </a:r>
            <a:r>
              <a:rPr lang="en-US" sz="2200" b="1" dirty="0" smtClean="0">
                <a:latin typeface="Arial Narrow" pitchFamily="34" charset="0"/>
                <a:cs typeface="+mn-cs"/>
              </a:rPr>
              <a:t>serous mucus (</a:t>
            </a:r>
            <a:r>
              <a:rPr lang="en-US" sz="2200" b="1" dirty="0" err="1" smtClean="0">
                <a:latin typeface="Arial Narrow" pitchFamily="34" charset="0"/>
                <a:cs typeface="+mn-cs"/>
              </a:rPr>
              <a:t>sialomucins</a:t>
            </a:r>
            <a:r>
              <a:rPr lang="en-US" sz="2200" b="1" dirty="0" smtClean="0">
                <a:latin typeface="Arial Narrow" pitchFamily="34" charset="0"/>
                <a:cs typeface="+mn-cs"/>
              </a:rPr>
              <a:t> of smaller-size) so it is  </a:t>
            </a:r>
            <a:br>
              <a:rPr lang="en-US" sz="2200" b="1" dirty="0" smtClean="0">
                <a:latin typeface="Arial Narrow" pitchFamily="34" charset="0"/>
                <a:cs typeface="+mn-cs"/>
              </a:rPr>
            </a:br>
            <a:r>
              <a:rPr lang="en-US" sz="2200" b="1" dirty="0" smtClean="0">
                <a:latin typeface="Arial Narrow" pitchFamily="34" charset="0"/>
                <a:cs typeface="+mn-cs"/>
              </a:rPr>
              <a:t>     </a:t>
            </a:r>
            <a:r>
              <a:rPr lang="en-US" sz="2200" b="1" dirty="0" err="1" smtClean="0">
                <a:latin typeface="Arial Narrow" pitchFamily="34" charset="0"/>
                <a:cs typeface="+mn-cs"/>
              </a:rPr>
              <a:t>secretolytic</a:t>
            </a:r>
            <a:r>
              <a:rPr lang="en-US" sz="2200" b="1" dirty="0" smtClean="0">
                <a:latin typeface="Arial Narrow" pitchFamily="34" charset="0"/>
                <a:cs typeface="+mn-cs"/>
              </a:rPr>
              <a:t> + activate </a:t>
            </a:r>
            <a:r>
              <a:rPr lang="en-US" sz="2200" b="1" dirty="0" err="1" smtClean="0">
                <a:latin typeface="Arial Narrow" pitchFamily="34" charset="0"/>
                <a:cs typeface="+mn-cs"/>
              </a:rPr>
              <a:t>ciliary</a:t>
            </a:r>
            <a:r>
              <a:rPr lang="en-US" sz="2200" b="1" dirty="0" smtClean="0">
                <a:latin typeface="Arial Narrow" pitchFamily="34" charset="0"/>
                <a:cs typeface="+mn-cs"/>
              </a:rPr>
              <a:t> clearance &amp; transport; </a:t>
            </a:r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Bromhexine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 &amp; </a:t>
            </a:r>
            <a:b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</a:b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    </a:t>
            </a:r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Ambroxol</a:t>
            </a:r>
            <a:endParaRPr lang="en-US" sz="2200" dirty="0" smtClean="0">
              <a:solidFill>
                <a:srgbClr val="C00000"/>
              </a:solidFill>
              <a:latin typeface="Bernard MT Condensed" pitchFamily="18" charset="0"/>
              <a:cs typeface="+mn-cs"/>
              <a:sym typeface="Wingdings 3"/>
            </a:endParaRPr>
          </a:p>
          <a:p>
            <a:pPr lvl="0" indent="-342900" eaLnBrk="0" hangingPunct="0">
              <a:lnSpc>
                <a:spcPts val="2300"/>
              </a:lnSpc>
              <a:spcBef>
                <a:spcPts val="300"/>
              </a:spcBef>
              <a:buBlip>
                <a:blip r:embed="rId2"/>
              </a:buBlip>
              <a:defRPr/>
            </a:pP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 </a:t>
            </a:r>
            <a:r>
              <a:rPr lang="en-US" sz="2200" b="1" dirty="0" smtClean="0">
                <a:latin typeface="Arial Narrow" pitchFamily="34" charset="0"/>
                <a:cs typeface="+mn-cs"/>
                <a:sym typeface="Wingdings 3"/>
              </a:rPr>
              <a:t>C</a:t>
            </a:r>
            <a:r>
              <a:rPr lang="en-US" sz="2200" b="1" dirty="0" smtClean="0">
                <a:latin typeface="Arial Narrow" pitchFamily="34" charset="0"/>
                <a:cs typeface="+mn-cs"/>
              </a:rPr>
              <a:t>leavage of extracellular bacterial DNA, that contributes to viscosity  </a:t>
            </a:r>
            <a:br>
              <a:rPr lang="en-US" sz="2200" b="1" dirty="0" smtClean="0">
                <a:latin typeface="Arial Narrow" pitchFamily="34" charset="0"/>
                <a:cs typeface="+mn-cs"/>
              </a:rPr>
            </a:br>
            <a:r>
              <a:rPr lang="en-US" sz="2200" b="1" dirty="0" smtClean="0">
                <a:latin typeface="Arial Narrow" pitchFamily="34" charset="0"/>
                <a:cs typeface="+mn-cs"/>
              </a:rPr>
              <a:t>     of sputum in case of infection; </a:t>
            </a:r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rhDNAase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 (</a:t>
            </a:r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Pulmozyme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)</a:t>
            </a:r>
            <a:endParaRPr lang="en-US" sz="2200" b="1" dirty="0" smtClean="0">
              <a:latin typeface="Arial Narrow" pitchFamily="34" charset="0"/>
              <a:cs typeface="+mn-cs"/>
            </a:endParaRPr>
          </a:p>
          <a:p>
            <a:pPr marL="0" marR="0" lvl="0" indent="-342900" algn="l" defTabSz="914400" rtl="0" eaLnBrk="0" fontAlgn="base" latinLnBrk="0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0" marR="0" lvl="0" indent="-342900" algn="l" defTabSz="914400" rtl="0" eaLnBrk="0" fontAlgn="base" latinLnBrk="0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0" marR="0" lvl="0" indent="-342900" algn="l" defTabSz="914400" rtl="0" eaLnBrk="0" fontAlgn="base" latinLnBrk="0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0" marR="0" lvl="0" indent="-342900" algn="l" defTabSz="914400" rtl="0" eaLnBrk="0" fontAlgn="base" latinLnBrk="0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0" marR="0" lvl="0" indent="-342900" algn="l" defTabSz="914400" rtl="0" eaLnBrk="0" fontAlgn="base" latinLnBrk="0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0" marR="0" lvl="0" indent="-342900" algn="l" defTabSz="914400" rtl="0" eaLnBrk="0" fontAlgn="base" latinLnBrk="0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6786" y="4724400"/>
            <a:ext cx="146341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solidFill>
                  <a:srgbClr val="0000FF"/>
                </a:solidFill>
                <a:latin typeface="Bernard MT Condensed" pitchFamily="18" charset="0"/>
              </a:rPr>
              <a:t>INDICATIONS</a:t>
            </a:r>
            <a:endParaRPr lang="en-US" sz="2200" dirty="0">
              <a:solidFill>
                <a:srgbClr val="0000FF"/>
              </a:solidFill>
              <a:latin typeface="Bernard MT Condensed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6200" y="5105400"/>
            <a:ext cx="9067800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342900" eaLnBrk="0" hangingPunct="0">
              <a:lnSpc>
                <a:spcPts val="2300"/>
              </a:lnSpc>
              <a:spcBef>
                <a:spcPts val="0"/>
              </a:spcBef>
              <a:buBlip>
                <a:blip r:embed="rId2"/>
              </a:buBlip>
              <a:defRPr/>
            </a:pPr>
            <a:r>
              <a:rPr lang="en-IN" sz="2200" b="1" u="heavy" dirty="0" smtClean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Most </a:t>
            </a:r>
            <a:r>
              <a:rPr lang="en-IN" sz="2200" b="1" u="heavy" dirty="0" err="1" smtClean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mucolytics</a:t>
            </a:r>
            <a:r>
              <a:rPr lang="en-IN" sz="2200" b="1" u="heavy" dirty="0" smtClean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 </a:t>
            </a:r>
            <a:r>
              <a:rPr lang="en-IN" sz="2200" b="1" u="heavy" dirty="0" smtClean="0">
                <a:uFill>
                  <a:solidFill>
                    <a:srgbClr val="CC0000"/>
                  </a:solidFill>
                </a:uFill>
                <a:latin typeface="Arial Narrow" pitchFamily="34" charset="0"/>
                <a:sym typeface="Wingdings 3"/>
              </a:rPr>
              <a:t> </a:t>
            </a:r>
            <a:r>
              <a:rPr lang="en-IN" sz="2200" b="1" dirty="0" smtClean="0">
                <a:latin typeface="Arial Narrow" pitchFamily="34" charset="0"/>
              </a:rPr>
              <a:t>effective as adjuvant therapy in COPD, asthma, bronchitis, </a:t>
            </a:r>
            <a:br>
              <a:rPr lang="en-IN" sz="2200" b="1" dirty="0" smtClean="0">
                <a:latin typeface="Arial Narrow" pitchFamily="34" charset="0"/>
              </a:rPr>
            </a:br>
            <a:r>
              <a:rPr lang="en-IN" sz="2200" b="1" dirty="0" smtClean="0">
                <a:latin typeface="Arial Narrow" pitchFamily="34" charset="0"/>
              </a:rPr>
              <a:t>      …etc. (when there is excessive &amp;/or thick mucus….)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6200" y="5791200"/>
            <a:ext cx="8991600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342900" eaLnBrk="0" hangingPunct="0">
              <a:lnSpc>
                <a:spcPts val="2300"/>
              </a:lnSpc>
              <a:spcBef>
                <a:spcPts val="0"/>
              </a:spcBef>
              <a:buBlip>
                <a:blip r:embed="rId2"/>
              </a:buBlip>
              <a:defRPr/>
            </a:pPr>
            <a:r>
              <a:rPr lang="en-US" sz="2200" b="1" dirty="0" smtClean="0">
                <a:latin typeface="Arial Narrow" pitchFamily="34" charset="0"/>
                <a:sym typeface="Wingdings 3"/>
              </a:rPr>
              <a:t>In </a:t>
            </a:r>
            <a:r>
              <a:rPr lang="en-US" sz="2200" b="1" dirty="0" err="1" smtClean="0">
                <a:latin typeface="Arial Narrow" pitchFamily="34" charset="0"/>
                <a:sym typeface="Wingdings 3"/>
              </a:rPr>
              <a:t>bronchiectasis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, pneumonia &amp; TB  they are of partial benefit</a:t>
            </a:r>
          </a:p>
          <a:p>
            <a:pPr lvl="0" indent="-342900" eaLnBrk="0" hangingPunct="0">
              <a:lnSpc>
                <a:spcPts val="2300"/>
              </a:lnSpc>
              <a:spcBef>
                <a:spcPts val="0"/>
              </a:spcBef>
              <a:defRPr/>
            </a:pPr>
            <a:r>
              <a:rPr lang="en-US" sz="2200" b="1" dirty="0" smtClean="0">
                <a:latin typeface="Arial Narrow" pitchFamily="34" charset="0"/>
                <a:sym typeface="Wingdings 3"/>
              </a:rPr>
              <a:t>		</a:t>
            </a:r>
            <a:endParaRPr lang="en-IN" sz="2200" b="1" i="1" dirty="0" smtClean="0">
              <a:solidFill>
                <a:srgbClr val="0000FF"/>
              </a:solidFill>
              <a:latin typeface="Arial Narrow" pitchFamily="34" charset="0"/>
              <a:sym typeface="Wingdings 3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6200" y="624840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2"/>
              </a:buBlip>
            </a:pPr>
            <a:r>
              <a:rPr lang="en-US" sz="2200" b="1" i="1" dirty="0" smtClean="0">
                <a:solidFill>
                  <a:srgbClr val="0000FF"/>
                </a:solidFill>
                <a:latin typeface="Arial Narrow" pitchFamily="34" charset="0"/>
                <a:sym typeface="Wingdings 3"/>
              </a:rPr>
              <a:t> Hardly any benefit in cystic fibrosis &amp; severe infections  Give </a:t>
            </a:r>
            <a:r>
              <a:rPr lang="en-US" sz="2200" b="1" u="heavy" dirty="0" err="1" smtClean="0">
                <a:uFill>
                  <a:solidFill>
                    <a:srgbClr val="CC0000"/>
                  </a:solidFill>
                </a:uFill>
                <a:latin typeface="Arial Narrow" pitchFamily="34" charset="0"/>
                <a:sym typeface="Wingdings 3"/>
              </a:rPr>
              <a:t>rhDNAase</a:t>
            </a:r>
            <a:endParaRPr lang="en-US" sz="2200" dirty="0" smtClean="0">
              <a:solidFill>
                <a:srgbClr val="C00000"/>
              </a:solidFill>
            </a:endParaRPr>
          </a:p>
          <a:p>
            <a:pPr>
              <a:buBlip>
                <a:blip r:embed="rId2"/>
              </a:buBlip>
            </a:pPr>
            <a:endParaRPr lang="en-US" sz="2200" dirty="0"/>
          </a:p>
        </p:txBody>
      </p:sp>
      <p:sp>
        <p:nvSpPr>
          <p:cNvPr id="11" name="5-Point Star 10"/>
          <p:cNvSpPr/>
          <p:nvPr/>
        </p:nvSpPr>
        <p:spPr>
          <a:xfrm>
            <a:off x="8458200" y="8382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3" grpId="0" build="p"/>
      <p:bldP spid="24" grpId="0"/>
      <p:bldP spid="28" grpId="0"/>
      <p:bldP spid="29" grpId="0" build="p"/>
      <p:bldP spid="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304800"/>
            <a:ext cx="27045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defRPr/>
            </a:pPr>
            <a:r>
              <a:rPr lang="en-US" sz="2400" dirty="0" smtClean="0">
                <a:solidFill>
                  <a:srgbClr val="C00000"/>
                </a:solidFill>
                <a:latin typeface="Bernard MT Condensed" pitchFamily="18" charset="0"/>
                <a:ea typeface="+mj-ea"/>
                <a:cs typeface="+mj-cs"/>
              </a:rPr>
              <a:t>1. N-</a:t>
            </a:r>
            <a:r>
              <a:rPr lang="en-US" sz="2400" dirty="0" err="1" smtClean="0">
                <a:solidFill>
                  <a:srgbClr val="C00000"/>
                </a:solidFill>
                <a:latin typeface="Bernard MT Condensed" pitchFamily="18" charset="0"/>
                <a:ea typeface="+mj-ea"/>
                <a:cs typeface="+mj-cs"/>
              </a:rPr>
              <a:t>Acetylcysteine</a:t>
            </a:r>
            <a:endParaRPr lang="en-US" sz="2400" dirty="0" smtClean="0">
              <a:solidFill>
                <a:srgbClr val="C00000"/>
              </a:solidFill>
              <a:latin typeface="Bernard MT Condensed" pitchFamily="18" charset="0"/>
              <a:ea typeface="+mj-ea"/>
              <a:cs typeface="+mj-cs"/>
            </a:endParaRPr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 bwMode="auto">
          <a:xfrm>
            <a:off x="304800" y="1202996"/>
            <a:ext cx="883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hangingPunct="0">
              <a:lnSpc>
                <a:spcPts val="2400"/>
              </a:lnSpc>
              <a:spcBef>
                <a:spcPts val="0"/>
              </a:spcBef>
              <a:defRPr/>
            </a:pPr>
            <a:endParaRPr kumimoji="0" lang="en-US" sz="2400" b="1" i="0" u="none" strike="noStrike" kern="1200" cap="none" spc="-5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219200"/>
            <a:ext cx="84705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3"/>
            <a:r>
              <a:rPr lang="en-US" sz="2200" dirty="0" smtClean="0">
                <a:solidFill>
                  <a:srgbClr val="0070C0"/>
                </a:solidFill>
                <a:latin typeface="Bernard MT Condensed" pitchFamily="18" charset="0"/>
              </a:rPr>
              <a:t>ADRs; </a:t>
            </a:r>
            <a:r>
              <a:rPr lang="en-US" sz="2400" b="1" dirty="0" err="1" smtClean="0">
                <a:latin typeface="Arial Narrow" pitchFamily="34" charset="0"/>
              </a:rPr>
              <a:t>Bronchospasm</a:t>
            </a:r>
            <a:r>
              <a:rPr lang="en-US" sz="2400" b="1" dirty="0" smtClean="0">
                <a:latin typeface="Arial Narrow" pitchFamily="34" charset="0"/>
              </a:rPr>
              <a:t>, </a:t>
            </a:r>
            <a:r>
              <a:rPr lang="en-US" sz="2400" b="1" dirty="0" err="1" smtClean="0">
                <a:latin typeface="Arial Narrow" pitchFamily="34" charset="0"/>
              </a:rPr>
              <a:t>stomatitis</a:t>
            </a:r>
            <a:r>
              <a:rPr lang="en-US" sz="2400" b="1" dirty="0" smtClean="0">
                <a:latin typeface="Arial Narrow" pitchFamily="34" charset="0"/>
              </a:rPr>
              <a:t>, </a:t>
            </a:r>
            <a:r>
              <a:rPr lang="en-US" sz="2400" b="1" dirty="0" err="1" smtClean="0">
                <a:latin typeface="Arial Narrow" pitchFamily="34" charset="0"/>
              </a:rPr>
              <a:t>rhinorrhea</a:t>
            </a:r>
            <a:r>
              <a:rPr lang="en-US" sz="2400" b="1" dirty="0" smtClean="0">
                <a:latin typeface="Arial Narrow" pitchFamily="34" charset="0"/>
              </a:rPr>
              <a:t>, rash, nausea &amp; vomiting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267655" y="831914"/>
            <a:ext cx="8779968" cy="3872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ts val="2300"/>
              </a:lnSpc>
              <a:buFont typeface="Wingdings 3"/>
              <a:buChar char=""/>
            </a:pPr>
            <a:r>
              <a:rPr lang="en-US" sz="2400" b="1" dirty="0" smtClean="0">
                <a:latin typeface="Arial Narrow" pitchFamily="34" charset="0"/>
              </a:rPr>
              <a:t>It is also a free radical scavenger </a:t>
            </a:r>
            <a:r>
              <a:rPr lang="en-US" sz="2400" b="1" spc="-50" dirty="0" smtClean="0">
                <a:latin typeface="Arial Narrow" pitchFamily="34" charset="0"/>
                <a:cs typeface="Times New Roman" pitchFamily="18" charset="0"/>
                <a:sym typeface="Wingdings 3"/>
              </a:rPr>
              <a:t> used i</a:t>
            </a:r>
            <a:r>
              <a:rPr lang="en-US" sz="2400" b="1" spc="-50" dirty="0" smtClean="0">
                <a:latin typeface="Arial Narrow" pitchFamily="34" charset="0"/>
                <a:cs typeface="Times New Roman" pitchFamily="18" charset="0"/>
              </a:rPr>
              <a:t>n acetaminophen overdose  </a:t>
            </a:r>
            <a:r>
              <a:rPr lang="en-US" sz="2400" b="1" dirty="0" smtClean="0">
                <a:latin typeface="Arial Narrow" pitchFamily="34" charset="0"/>
              </a:rPr>
              <a:t> 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-228600" y="2057400"/>
            <a:ext cx="9144000" cy="1647101"/>
            <a:chOff x="-228600" y="2057400"/>
            <a:chExt cx="9144000" cy="1647101"/>
          </a:xfrm>
        </p:grpSpPr>
        <p:sp>
          <p:nvSpPr>
            <p:cNvPr id="7" name="Rectangle 6"/>
            <p:cNvSpPr/>
            <p:nvPr/>
          </p:nvSpPr>
          <p:spPr>
            <a:xfrm>
              <a:off x="-228600" y="2057400"/>
              <a:ext cx="5627374" cy="3877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1">
                <a:lnSpc>
                  <a:spcPct val="80000"/>
                </a:lnSpc>
                <a:buFont typeface="Arial" charset="0"/>
                <a:buNone/>
              </a:pPr>
              <a:r>
                <a:rPr lang="en-US" sz="2400" dirty="0" smtClean="0">
                  <a:solidFill>
                    <a:srgbClr val="C00000"/>
                  </a:solidFill>
                  <a:latin typeface="Bernard MT Condensed" pitchFamily="18" charset="0"/>
                  <a:ea typeface="+mj-ea"/>
                  <a:cs typeface="+mj-cs"/>
                </a:rPr>
                <a:t>2. </a:t>
              </a:r>
              <a:r>
                <a:rPr lang="en-US" sz="2400" dirty="0" err="1" smtClean="0">
                  <a:solidFill>
                    <a:srgbClr val="C00000"/>
                  </a:solidFill>
                  <a:latin typeface="Bernard MT Condensed" pitchFamily="18" charset="0"/>
                  <a:ea typeface="+mj-ea"/>
                  <a:cs typeface="+mj-cs"/>
                </a:rPr>
                <a:t>Bromhexine</a:t>
              </a:r>
              <a:r>
                <a:rPr lang="en-US" sz="2400" b="1" dirty="0" smtClean="0"/>
                <a:t> </a:t>
              </a:r>
              <a:r>
                <a:rPr lang="en-US" sz="2400" b="1" dirty="0" smtClean="0">
                  <a:latin typeface="Arial Narrow" pitchFamily="34" charset="0"/>
                </a:rPr>
                <a:t>&amp; its metabolite </a:t>
              </a:r>
              <a:r>
                <a:rPr lang="en-US" sz="2400" dirty="0" err="1" smtClean="0">
                  <a:solidFill>
                    <a:srgbClr val="C00000"/>
                  </a:solidFill>
                  <a:latin typeface="Bernard MT Condensed" pitchFamily="18" charset="0"/>
                  <a:ea typeface="+mj-ea"/>
                  <a:cs typeface="+mj-cs"/>
                </a:rPr>
                <a:t>Ambroxol</a:t>
              </a:r>
              <a:r>
                <a:rPr lang="en-US" sz="2400" dirty="0" smtClean="0">
                  <a:solidFill>
                    <a:srgbClr val="C00000"/>
                  </a:solidFill>
                  <a:latin typeface="Bernard MT Condensed" pitchFamily="18" charset="0"/>
                  <a:ea typeface="+mj-ea"/>
                  <a:cs typeface="+mj-cs"/>
                </a:rPr>
                <a:t> 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28600" y="2438399"/>
              <a:ext cx="8534400" cy="412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ts val="2500"/>
                </a:lnSpc>
              </a:pPr>
              <a:r>
                <a:rPr lang="en-US" sz="2400" b="1" dirty="0" smtClean="0">
                  <a:latin typeface="Arial Narrow" pitchFamily="34" charset="0"/>
                  <a:sym typeface="Wingdings 3"/>
                </a:rPr>
                <a:t>They also </a:t>
              </a:r>
              <a:r>
                <a:rPr lang="en-US" sz="2400" b="1" dirty="0" err="1" smtClean="0">
                  <a:latin typeface="Arial Narrow" pitchFamily="34" charset="0"/>
                </a:rPr>
                <a:t>immuno</a:t>
              </a:r>
              <a:r>
                <a:rPr lang="en-US" sz="2400" b="1" dirty="0" smtClean="0">
                  <a:latin typeface="Arial Narrow" pitchFamily="34" charset="0"/>
                </a:rPr>
                <a:t> </a:t>
              </a:r>
              <a:r>
                <a:rPr lang="en-US" sz="2400" b="1" dirty="0" err="1" smtClean="0">
                  <a:latin typeface="Arial Narrow" pitchFamily="34" charset="0"/>
                </a:rPr>
                <a:t>defence</a:t>
              </a:r>
              <a:r>
                <a:rPr lang="en-US" sz="2400" b="1" dirty="0" smtClean="0">
                  <a:latin typeface="Arial Narrow" pitchFamily="34" charset="0"/>
                </a:rPr>
                <a:t> so </a:t>
              </a:r>
              <a:r>
                <a:rPr lang="en-US" sz="2400" b="1" dirty="0" smtClean="0">
                  <a:latin typeface="Arial Narrow" pitchFamily="34" charset="0"/>
                  <a:sym typeface="Wingdings 3"/>
                </a:rPr>
                <a:t> </a:t>
              </a:r>
              <a:r>
                <a:rPr lang="en-US" sz="2400" b="1" dirty="0" smtClean="0">
                  <a:latin typeface="Arial Narrow" pitchFamily="34" charset="0"/>
                </a:rPr>
                <a:t>antibiotics usage 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28600" y="2790101"/>
              <a:ext cx="8534400" cy="412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en-US" sz="2400" b="1" dirty="0" smtClean="0">
                  <a:latin typeface="Arial Narrow" pitchFamily="34" charset="0"/>
                  <a:sym typeface="Wingdings 3"/>
                </a:rPr>
                <a:t>They also </a:t>
              </a:r>
              <a:r>
                <a:rPr lang="en-US" sz="2400" b="1" dirty="0" smtClean="0">
                  <a:latin typeface="Arial Narrow" pitchFamily="34" charset="0"/>
                </a:rPr>
                <a:t> pain in acute sore throat</a:t>
              </a:r>
              <a:endParaRPr lang="en-US" sz="2400" b="1" dirty="0">
                <a:latin typeface="Arial Narrow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8600" y="3242836"/>
              <a:ext cx="86868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2"/>
              <a:r>
                <a:rPr lang="en-US" sz="2400" dirty="0" smtClean="0">
                  <a:solidFill>
                    <a:srgbClr val="0070C0"/>
                  </a:solidFill>
                  <a:latin typeface="Bernard MT Condensed" pitchFamily="18" charset="0"/>
                </a:rPr>
                <a:t>ADRs; </a:t>
              </a:r>
              <a:r>
                <a:rPr lang="en-US" sz="2400" b="1" dirty="0" err="1" smtClean="0">
                  <a:latin typeface="Arial Narrow" pitchFamily="34" charset="0"/>
                </a:rPr>
                <a:t>Rhinorrhea</a:t>
              </a:r>
              <a:r>
                <a:rPr lang="en-US" sz="2400" b="1" dirty="0" smtClean="0">
                  <a:latin typeface="Arial Narrow" pitchFamily="34" charset="0"/>
                </a:rPr>
                <a:t>, </a:t>
              </a:r>
              <a:r>
                <a:rPr lang="en-US" sz="2400" b="1" dirty="0" err="1" smtClean="0">
                  <a:latin typeface="Arial Narrow" pitchFamily="34" charset="0"/>
                </a:rPr>
                <a:t>lacrymation</a:t>
              </a:r>
              <a:r>
                <a:rPr lang="en-US" sz="2400" b="1" dirty="0" smtClean="0">
                  <a:latin typeface="Arial Narrow" pitchFamily="34" charset="0"/>
                </a:rPr>
                <a:t>, gastric irritation, hypersensitivity</a:t>
              </a:r>
            </a:p>
          </p:txBody>
        </p:sp>
      </p:grpSp>
      <p:cxnSp>
        <p:nvCxnSpPr>
          <p:cNvPr id="13" name="Straight Connector 12"/>
          <p:cNvCxnSpPr/>
          <p:nvPr/>
        </p:nvCxnSpPr>
        <p:spPr>
          <a:xfrm rot="10800000">
            <a:off x="0" y="1904999"/>
            <a:ext cx="9144000" cy="0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>
            <a:off x="0" y="3886199"/>
            <a:ext cx="9144000" cy="0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177448" y="4022669"/>
            <a:ext cx="9195152" cy="1997131"/>
            <a:chOff x="177448" y="4022669"/>
            <a:chExt cx="9195152" cy="1997131"/>
          </a:xfrm>
        </p:grpSpPr>
        <p:sp>
          <p:nvSpPr>
            <p:cNvPr id="15" name="Rectangle 14"/>
            <p:cNvSpPr/>
            <p:nvPr/>
          </p:nvSpPr>
          <p:spPr>
            <a:xfrm>
              <a:off x="177448" y="4022669"/>
              <a:ext cx="492795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C00000"/>
                  </a:solidFill>
                  <a:latin typeface="Bernard MT Condensed" pitchFamily="18" charset="0"/>
                </a:rPr>
                <a:t>3. </a:t>
              </a:r>
              <a:r>
                <a:rPr lang="en-US" sz="2400" dirty="0" err="1" smtClean="0">
                  <a:solidFill>
                    <a:srgbClr val="C00000"/>
                  </a:solidFill>
                  <a:latin typeface="Bernard MT Condensed" pitchFamily="18" charset="0"/>
                </a:rPr>
                <a:t>Pulmozyme</a:t>
              </a:r>
              <a:r>
                <a:rPr lang="en-US" sz="2400" dirty="0" smtClean="0">
                  <a:solidFill>
                    <a:srgbClr val="C00000"/>
                  </a:solidFill>
                  <a:latin typeface="Bernard MT Condensed" pitchFamily="18" charset="0"/>
                </a:rPr>
                <a:t> (</a:t>
              </a:r>
              <a:r>
                <a:rPr lang="en-US" sz="2400" dirty="0" err="1" smtClean="0">
                  <a:solidFill>
                    <a:srgbClr val="C00000"/>
                  </a:solidFill>
                  <a:latin typeface="Bernard MT Condensed" pitchFamily="18" charset="0"/>
                </a:rPr>
                <a:t>Dornase</a:t>
              </a:r>
              <a:r>
                <a:rPr lang="en-US" sz="2400" dirty="0" smtClean="0">
                  <a:solidFill>
                    <a:srgbClr val="C00000"/>
                  </a:solidFill>
                  <a:latin typeface="Bernard MT Condensed" pitchFamily="18" charset="0"/>
                </a:rPr>
                <a:t> Alpha or </a:t>
              </a:r>
              <a:r>
                <a:rPr lang="en-US" sz="2400" dirty="0" err="1" smtClean="0">
                  <a:solidFill>
                    <a:srgbClr val="C00000"/>
                  </a:solidFill>
                  <a:latin typeface="Bernard MT Condensed" pitchFamily="18" charset="0"/>
                </a:rPr>
                <a:t>DNAse</a:t>
              </a:r>
              <a:r>
                <a:rPr lang="en-US" sz="2400" dirty="0" smtClean="0">
                  <a:solidFill>
                    <a:srgbClr val="C00000"/>
                  </a:solidFill>
                  <a:latin typeface="Bernard MT Condensed" pitchFamily="18" charset="0"/>
                </a:rPr>
                <a:t>)</a:t>
              </a:r>
              <a:endParaRPr lang="en-US" sz="24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28600" y="4491674"/>
              <a:ext cx="8915400" cy="7335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en-US" sz="2400" b="1" dirty="0" smtClean="0">
                  <a:latin typeface="Arial Narrow" pitchFamily="34" charset="0"/>
                  <a:sym typeface="Wingdings 3"/>
                </a:rPr>
                <a:t> A</a:t>
              </a:r>
              <a:r>
                <a:rPr lang="en-US" sz="2400" b="1" dirty="0" smtClean="0">
                  <a:latin typeface="Arial Narrow" pitchFamily="34" charset="0"/>
                </a:rPr>
                <a:t> recombinant human deoxyribo-nuclease-1 enzyme that is </a:t>
              </a:r>
              <a:r>
                <a:rPr lang="en-US" sz="2400" b="1" dirty="0" err="1" smtClean="0">
                  <a:latin typeface="Arial Narrow" pitchFamily="34" charset="0"/>
                </a:rPr>
                <a:t>neubilized</a:t>
              </a:r>
              <a:r>
                <a:rPr lang="en-US" sz="2400" b="1" dirty="0" smtClean="0">
                  <a:latin typeface="Arial Narrow" pitchFamily="34" charset="0"/>
                </a:rPr>
                <a:t> .</a:t>
              </a:r>
              <a:endParaRPr lang="en-US" sz="2400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28600" y="4860869"/>
              <a:ext cx="8001000" cy="4247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90000"/>
                </a:lnSpc>
                <a:buFont typeface="Wingdings 3"/>
                <a:buChar char=""/>
              </a:pPr>
              <a:r>
                <a:rPr lang="en-IN" sz="2400" b="1" dirty="0" smtClean="0">
                  <a:latin typeface="Arial Narrow" pitchFamily="34" charset="0"/>
                </a:rPr>
                <a:t>Full benefit appears within 3-7 days 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28600" y="5318069"/>
              <a:ext cx="9144000" cy="7017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 eaLnBrk="0" hangingPunct="0">
                <a:lnSpc>
                  <a:spcPct val="90000"/>
                </a:lnSpc>
                <a:defRPr/>
              </a:pPr>
              <a:r>
                <a:rPr lang="en-US" sz="2200" dirty="0" smtClean="0">
                  <a:solidFill>
                    <a:srgbClr val="0070C0"/>
                  </a:solidFill>
                  <a:latin typeface="Bernard MT Condensed" pitchFamily="18" charset="0"/>
                </a:rPr>
                <a:t>ADRs; </a:t>
              </a:r>
            </a:p>
            <a:p>
              <a:pPr marL="342900" indent="-342900" eaLnBrk="0" hangingPunct="0">
                <a:lnSpc>
                  <a:spcPct val="90000"/>
                </a:lnSpc>
                <a:defRPr/>
              </a:pPr>
              <a:r>
                <a:rPr lang="en-US" sz="2200" b="1" dirty="0" smtClean="0">
                  <a:latin typeface="Arial Narrow" pitchFamily="34" charset="0"/>
                </a:rPr>
                <a:t>Voice changes, </a:t>
              </a:r>
              <a:r>
                <a:rPr lang="en-US" sz="2200" b="1" dirty="0" err="1" smtClean="0">
                  <a:latin typeface="Arial Narrow" pitchFamily="34" charset="0"/>
                </a:rPr>
                <a:t>pharyngitis</a:t>
              </a:r>
              <a:r>
                <a:rPr lang="en-US" sz="2200" b="1" dirty="0" smtClean="0">
                  <a:latin typeface="Arial Narrow" pitchFamily="34" charset="0"/>
                </a:rPr>
                <a:t>, laryngitis, rhinitis, chest pain, fever, rash</a:t>
              </a:r>
              <a:endParaRPr lang="en-IN" sz="2200" b="1" dirty="0" smtClean="0">
                <a:latin typeface="Arial Narrow" pitchFamily="34" charset="0"/>
              </a:endParaRPr>
            </a:p>
          </p:txBody>
        </p:sp>
      </p:grpSp>
      <p:sp>
        <p:nvSpPr>
          <p:cNvPr id="19" name="5-Point Star 18"/>
          <p:cNvSpPr/>
          <p:nvPr/>
        </p:nvSpPr>
        <p:spPr>
          <a:xfrm>
            <a:off x="8458200" y="2286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28600" y="228600"/>
            <a:ext cx="5486400" cy="762000"/>
          </a:xfrm>
          <a:prstGeom prst="rect">
            <a:avLst/>
          </a:prstGeom>
          <a:noFill/>
        </p:spPr>
        <p:txBody>
          <a:bodyPr wrap="none">
            <a:prstTxWarp prst="textWave2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ANTITUSSIVE AGENTS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743200" y="838200"/>
            <a:ext cx="6324600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>
              <a:lnSpc>
                <a:spcPts val="2500"/>
              </a:lnSpc>
            </a:pPr>
            <a:r>
              <a:rPr lang="en-US" sz="2200" b="1" dirty="0" smtClean="0">
                <a:latin typeface="Arial Narrow" pitchFamily="34" charset="0"/>
              </a:rPr>
              <a:t>Stop or reduce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cough by acting either primarily on the peripheral or CNS components of cough reflex.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04800" y="914401"/>
            <a:ext cx="3173" cy="685801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57200" y="2286000"/>
            <a:ext cx="8305800" cy="274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ts val="2400"/>
              </a:lnSpc>
              <a:spcBef>
                <a:spcPts val="300"/>
              </a:spcBef>
            </a:pPr>
            <a:r>
              <a:rPr lang="en-US" sz="2200" b="1" u="heavy" dirty="0" smtClean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In Pharynx</a:t>
            </a:r>
            <a:r>
              <a:rPr lang="en-US" sz="2200" b="1" u="heavy" dirty="0" smtClean="0">
                <a:uFill>
                  <a:solidFill>
                    <a:srgbClr val="CC0000"/>
                  </a:solidFill>
                </a:uFill>
                <a:latin typeface="Arial Narrow" pitchFamily="34" charset="0"/>
                <a:sym typeface="Wingdings 3"/>
              </a:rPr>
              <a:t>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Use Demulcents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form a protective coating </a:t>
            </a:r>
          </a:p>
          <a:p>
            <a:pPr marL="0" lvl="1">
              <a:lnSpc>
                <a:spcPts val="2400"/>
              </a:lnSpc>
              <a:spcBef>
                <a:spcPts val="300"/>
              </a:spcBef>
            </a:pPr>
            <a:r>
              <a:rPr lang="en-US" sz="2200" b="1" dirty="0" smtClean="0">
                <a:latin typeface="Arial Narrow" pitchFamily="34" charset="0"/>
              </a:rPr>
              <a:t>		Lozenges &amp;  Gargles</a:t>
            </a:r>
          </a:p>
          <a:p>
            <a:pPr marL="0" lvl="1">
              <a:lnSpc>
                <a:spcPts val="2400"/>
              </a:lnSpc>
              <a:spcBef>
                <a:spcPts val="300"/>
              </a:spcBef>
            </a:pPr>
            <a:r>
              <a:rPr lang="en-US" sz="2200" b="1" u="heavy" dirty="0" smtClean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In Larynx</a:t>
            </a:r>
            <a:r>
              <a:rPr lang="en-US" sz="2200" b="1" u="heavy" dirty="0" smtClean="0">
                <a:uFill>
                  <a:solidFill>
                    <a:srgbClr val="CC0000"/>
                  </a:solidFill>
                </a:uFill>
                <a:latin typeface="Arial Narrow" pitchFamily="34" charset="0"/>
                <a:sym typeface="Wingdings 3"/>
              </a:rPr>
              <a:t>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</a:t>
            </a:r>
            <a:r>
              <a:rPr lang="en-US" sz="2200" b="1" dirty="0" smtClean="0">
                <a:latin typeface="Arial Narrow" pitchFamily="34" charset="0"/>
              </a:rPr>
              <a:t> Use Emollients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form a protective coating </a:t>
            </a:r>
          </a:p>
          <a:p>
            <a:pPr marL="0" lvl="1">
              <a:lnSpc>
                <a:spcPts val="2400"/>
              </a:lnSpc>
              <a:spcBef>
                <a:spcPts val="300"/>
              </a:spcBef>
            </a:pP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		menthol &amp; eucalyptus</a:t>
            </a:r>
            <a:r>
              <a:rPr lang="en-US" sz="2200" b="1" dirty="0" smtClean="0">
                <a:latin typeface="Arial Narrow" pitchFamily="34" charset="0"/>
              </a:rPr>
              <a:t>.</a:t>
            </a:r>
          </a:p>
          <a:p>
            <a:pPr marL="0" lvl="1">
              <a:lnSpc>
                <a:spcPts val="2400"/>
              </a:lnSpc>
              <a:spcBef>
                <a:spcPts val="300"/>
              </a:spcBef>
            </a:pPr>
            <a:r>
              <a:rPr lang="en-US" sz="2200" b="1" u="heavy" dirty="0" smtClean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In </a:t>
            </a:r>
            <a:r>
              <a:rPr lang="en-US" sz="2200" b="1" u="heavy" dirty="0" err="1" smtClean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Tracheobronchial</a:t>
            </a:r>
            <a:r>
              <a:rPr lang="en-US" sz="2200" b="1" u="heavy" dirty="0" smtClean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 Airway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Use aerosols or inhalational of hot steam 		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tincture </a:t>
            </a:r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benzoin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 compound &amp; eucalyptol</a:t>
            </a:r>
          </a:p>
          <a:p>
            <a:pPr marL="0" lvl="1">
              <a:lnSpc>
                <a:spcPts val="2400"/>
              </a:lnSpc>
              <a:spcBef>
                <a:spcPts val="300"/>
              </a:spcBef>
            </a:pPr>
            <a:r>
              <a:rPr lang="en-US" sz="2200" b="1" u="heavy" dirty="0" smtClean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During </a:t>
            </a:r>
            <a:r>
              <a:rPr lang="en-US" sz="2200" b="1" u="heavy" dirty="0" err="1" smtClean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bronchoscopy</a:t>
            </a:r>
            <a:r>
              <a:rPr lang="en-US" sz="2200" b="1" u="heavy" dirty="0" smtClean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 or </a:t>
            </a:r>
            <a:r>
              <a:rPr lang="en-US" sz="2200" b="1" u="heavy" dirty="0" err="1" smtClean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bronchography</a:t>
            </a:r>
            <a:r>
              <a:rPr lang="en-US" sz="2200" b="1" u="heavy" dirty="0" smtClean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 Use local </a:t>
            </a:r>
            <a:r>
              <a:rPr lang="en-US" sz="2200" b="1" dirty="0" err="1" smtClean="0">
                <a:latin typeface="Arial Narrow" pitchFamily="34" charset="0"/>
                <a:sym typeface="Wingdings 3"/>
              </a:rPr>
              <a:t>anaesthetic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 aerosols, as </a:t>
            </a:r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lidocaine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, </a:t>
            </a:r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benzocaine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, and </a:t>
            </a:r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tetracaine</a:t>
            </a:r>
            <a:endParaRPr lang="en-US" sz="2200" dirty="0">
              <a:solidFill>
                <a:srgbClr val="C00000"/>
              </a:solidFill>
              <a:latin typeface="Bernard MT Condensed" pitchFamily="18" charset="0"/>
              <a:cs typeface="+mn-cs"/>
              <a:sym typeface="Wingdings 3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2400" y="1524000"/>
            <a:ext cx="46403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CC0000"/>
                </a:solidFill>
                <a:latin typeface="Bernard MT Condensed" pitchFamily="18" charset="0"/>
              </a:rPr>
              <a:t>1. PERIPHERALLY ACTING ANTITUSSIVES</a:t>
            </a:r>
            <a:endParaRPr lang="en-US" sz="2400" dirty="0">
              <a:solidFill>
                <a:srgbClr val="CC0000"/>
              </a:solidFill>
              <a:latin typeface="Bernard MT Condensed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52400" y="1905000"/>
            <a:ext cx="445500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200" u="heavy" dirty="0" smtClean="0">
                <a:uFill>
                  <a:solidFill>
                    <a:srgbClr val="CC0000"/>
                  </a:solidFill>
                </a:uFill>
                <a:latin typeface="Bernard MT Condensed" pitchFamily="18" charset="0"/>
              </a:rPr>
              <a:t>A. Inhibitors of airway stretch receptors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52400" y="5181600"/>
            <a:ext cx="599228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u="heavy" dirty="0" smtClean="0">
                <a:uFill>
                  <a:solidFill>
                    <a:srgbClr val="CC0000"/>
                  </a:solidFill>
                </a:uFill>
                <a:latin typeface="Bernard MT Condensed" pitchFamily="18" charset="0"/>
              </a:rPr>
              <a:t>B. Inhibitors of pulmonary stretch receptors in alveoli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52400" y="5638800"/>
            <a:ext cx="8839200" cy="1072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Benzonatate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  sensitivity (numbing) of receptors by local anesthetic action.  </a:t>
            </a:r>
            <a:endParaRPr lang="en-US" sz="2200" b="1" dirty="0" smtClean="0">
              <a:latin typeface="Arial Narrow" pitchFamily="34" charset="0"/>
            </a:endParaRPr>
          </a:p>
          <a:p>
            <a:pPr>
              <a:lnSpc>
                <a:spcPts val="2200"/>
              </a:lnSpc>
              <a:spcBef>
                <a:spcPts val="300"/>
              </a:spcBef>
            </a:pPr>
            <a:r>
              <a:rPr lang="en-US" sz="2000" u="sng" dirty="0" smtClean="0">
                <a:solidFill>
                  <a:srgbClr val="6666FF"/>
                </a:solidFill>
                <a:latin typeface="Bernard MT Condensed" pitchFamily="18" charset="0"/>
              </a:rPr>
              <a:t>ADRS;  </a:t>
            </a:r>
            <a:r>
              <a:rPr lang="en-US" sz="2200" b="1" dirty="0" smtClean="0">
                <a:latin typeface="Arial Narrow" pitchFamily="34" charset="0"/>
              </a:rPr>
              <a:t>drowsiness, dizziness, </a:t>
            </a:r>
            <a:r>
              <a:rPr lang="en-US" sz="2200" b="1" dirty="0" err="1" smtClean="0">
                <a:latin typeface="Arial Narrow" pitchFamily="34" charset="0"/>
              </a:rPr>
              <a:t>dysphagia</a:t>
            </a:r>
            <a:r>
              <a:rPr lang="en-US" sz="2200" b="1" dirty="0" smtClean="0">
                <a:latin typeface="Arial Narrow" pitchFamily="34" charset="0"/>
              </a:rPr>
              <a:t>, allergic reactions</a:t>
            </a:r>
          </a:p>
          <a:p>
            <a:pPr>
              <a:lnSpc>
                <a:spcPts val="2200"/>
              </a:lnSpc>
              <a:spcBef>
                <a:spcPts val="300"/>
              </a:spcBef>
            </a:pPr>
            <a:r>
              <a:rPr lang="en-US" sz="2200" b="1" dirty="0" smtClean="0">
                <a:latin typeface="Arial Narrow" pitchFamily="34" charset="0"/>
              </a:rPr>
              <a:t>Overdose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  </a:t>
            </a:r>
            <a:r>
              <a:rPr lang="en-US" sz="2200" b="1" dirty="0" smtClean="0">
                <a:latin typeface="Arial Narrow" pitchFamily="34" charset="0"/>
              </a:rPr>
              <a:t>mental confusion, hallucination, restlessness &amp; tremors</a:t>
            </a:r>
          </a:p>
        </p:txBody>
      </p:sp>
      <p:sp>
        <p:nvSpPr>
          <p:cNvPr id="19" name="5-Point Star 18"/>
          <p:cNvSpPr/>
          <p:nvPr/>
        </p:nvSpPr>
        <p:spPr>
          <a:xfrm>
            <a:off x="8458200" y="2286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1"/>
      <p:bldP spid="15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143000"/>
            <a:ext cx="41979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CC0000"/>
                </a:solidFill>
                <a:latin typeface="Bernard MT Condensed" pitchFamily="18" charset="0"/>
              </a:rPr>
              <a:t>2. CENTRALLY ACTING ANTITUSSIVES</a:t>
            </a:r>
            <a:endParaRPr lang="en-US" sz="2400" dirty="0">
              <a:solidFill>
                <a:srgbClr val="CC0000"/>
              </a:solidFill>
              <a:latin typeface="Bernard MT Condensed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1524000"/>
            <a:ext cx="134043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200" u="heavy" dirty="0" smtClean="0">
                <a:uFill>
                  <a:solidFill>
                    <a:srgbClr val="CC0000"/>
                  </a:solidFill>
                </a:uFill>
                <a:latin typeface="Bernard MT Condensed" pitchFamily="18" charset="0"/>
              </a:rPr>
              <a:t>A. OPIOIDS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828800" y="1524000"/>
            <a:ext cx="5257800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n-US" sz="2200" b="1" dirty="0" smtClean="0">
                <a:latin typeface="Arial Narrow" pitchFamily="34" charset="0"/>
              </a:rPr>
              <a:t>activating µ </a:t>
            </a:r>
            <a:r>
              <a:rPr lang="en-US" sz="2200" b="1" dirty="0" err="1" smtClean="0">
                <a:latin typeface="Arial Narrow" pitchFamily="34" charset="0"/>
              </a:rPr>
              <a:t>opioid</a:t>
            </a:r>
            <a:r>
              <a:rPr lang="en-US" sz="2200" b="1" dirty="0" smtClean="0">
                <a:latin typeface="Arial Narrow" pitchFamily="34" charset="0"/>
              </a:rPr>
              <a:t> receptors </a:t>
            </a:r>
          </a:p>
          <a:p>
            <a:pPr>
              <a:lnSpc>
                <a:spcPts val="2300"/>
              </a:lnSpc>
            </a:pPr>
            <a:r>
              <a:rPr lang="en-US" sz="2200" b="1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e.g. 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Codeine</a:t>
            </a:r>
            <a:r>
              <a:rPr lang="en-US" sz="2200" b="1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 </a:t>
            </a:r>
            <a:r>
              <a:rPr lang="en-US" sz="2200" b="1" dirty="0" smtClean="0">
                <a:solidFill>
                  <a:srgbClr val="8064A2"/>
                </a:solidFill>
                <a:latin typeface="Arial Narrow" pitchFamily="34" charset="0"/>
                <a:cs typeface="Times New Roman" pitchFamily="18" charset="0"/>
              </a:rPr>
              <a:t>&amp; </a:t>
            </a:r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Pholcodine</a:t>
            </a:r>
            <a:endParaRPr lang="en-US" sz="2200" dirty="0" smtClean="0">
              <a:solidFill>
                <a:srgbClr val="C00000"/>
              </a:solidFill>
              <a:latin typeface="Bernard MT Condensed" pitchFamily="18" charset="0"/>
              <a:cs typeface="+mn-cs"/>
              <a:sym typeface="Wingdings 3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" y="228600"/>
            <a:ext cx="5486400" cy="762000"/>
          </a:xfrm>
          <a:prstGeom prst="rect">
            <a:avLst/>
          </a:prstGeom>
          <a:noFill/>
        </p:spPr>
        <p:txBody>
          <a:bodyPr wrap="none">
            <a:prstTxWarp prst="textWave2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ANTITUSSIVE AGENTS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04800" y="914401"/>
            <a:ext cx="3173" cy="304801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36558" y="2159913"/>
            <a:ext cx="177324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200" u="heavy" dirty="0" smtClean="0">
                <a:uFill>
                  <a:solidFill>
                    <a:srgbClr val="CC0000"/>
                  </a:solidFill>
                </a:uFill>
                <a:latin typeface="Bernard MT Condensed" pitchFamily="18" charset="0"/>
              </a:rPr>
              <a:t>B. NON-OPIODS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47547" y="2770318"/>
            <a:ext cx="2438400" cy="363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Dextromethorphan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 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1985847" y="2638194"/>
            <a:ext cx="228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69849" y="3090747"/>
            <a:ext cx="8610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latin typeface="Arial Narrow" pitchFamily="34" charset="0"/>
              </a:rPr>
              <a:t>It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 </a:t>
            </a:r>
            <a:r>
              <a:rPr lang="en-US" sz="2200" b="1" dirty="0" smtClean="0">
                <a:latin typeface="Arial Narrow" pitchFamily="34" charset="0"/>
              </a:rPr>
              <a:t>threshold at cough center. It has benefits over </a:t>
            </a:r>
            <a:r>
              <a:rPr lang="en-US" sz="2200" b="1" dirty="0" err="1" smtClean="0">
                <a:latin typeface="Arial Narrow" pitchFamily="34" charset="0"/>
              </a:rPr>
              <a:t>opiods</a:t>
            </a:r>
            <a:r>
              <a:rPr lang="en-US" sz="2200" b="1" dirty="0" smtClean="0">
                <a:latin typeface="Arial Narrow" pitchFamily="34" charset="0"/>
              </a:rPr>
              <a:t> in being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</a:t>
            </a:r>
            <a:endParaRPr lang="en-US" sz="2200" b="1" dirty="0" smtClean="0">
              <a:latin typeface="Arial Narrow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71600" y="3489126"/>
            <a:ext cx="5867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1.  As potent as codeine.</a:t>
            </a:r>
          </a:p>
          <a:p>
            <a:pPr>
              <a:buFont typeface="Wingdings" pitchFamily="2" charset="2"/>
              <a:buNone/>
            </a:pP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2-  But no drowsiness.</a:t>
            </a:r>
          </a:p>
          <a:p>
            <a:pPr>
              <a:buFont typeface="Wingdings" pitchFamily="2" charset="2"/>
              <a:buNone/>
            </a:pP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3-  Less constipating</a:t>
            </a:r>
          </a:p>
          <a:p>
            <a:pPr>
              <a:buFont typeface="Wingdings" pitchFamily="2" charset="2"/>
              <a:buNone/>
            </a:pP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4-  No respiratory depression.</a:t>
            </a:r>
          </a:p>
          <a:p>
            <a:pPr>
              <a:buFont typeface="Wingdings" pitchFamily="2" charset="2"/>
              <a:buNone/>
            </a:pP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5-  No inhibition of </a:t>
            </a:r>
            <a:r>
              <a:rPr lang="en-US" sz="2200" b="1" dirty="0" err="1" smtClean="0">
                <a:latin typeface="Arial Narrow" pitchFamily="34" charset="0"/>
                <a:cs typeface="Times New Roman" pitchFamily="18" charset="0"/>
              </a:rPr>
              <a:t>mucociliary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 clearance.</a:t>
            </a:r>
          </a:p>
          <a:p>
            <a:pPr>
              <a:buFont typeface="Wingdings" pitchFamily="2" charset="2"/>
              <a:buNone/>
            </a:pP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6-  No addiction.</a:t>
            </a:r>
            <a:endParaRPr lang="en-US" sz="2200" dirty="0">
              <a:latin typeface="Arial Narrow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04800" y="5438666"/>
            <a:ext cx="71846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solidFill>
                  <a:srgbClr val="0070C0"/>
                </a:solidFill>
                <a:latin typeface="Bernard MT Condensed" pitchFamily="18" charset="0"/>
              </a:rPr>
              <a:t>ADRs</a:t>
            </a:r>
            <a:endParaRPr lang="en-US" sz="2200" dirty="0">
              <a:solidFill>
                <a:srgbClr val="0070C0"/>
              </a:solidFill>
              <a:latin typeface="Bernard MT Condensed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" y="5819666"/>
            <a:ext cx="838200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2200" b="1" dirty="0" smtClean="0">
                <a:latin typeface="Arial Narrow" pitchFamily="34" charset="0"/>
              </a:rPr>
              <a:t>Nausea, vomiting, dizziness, rash &amp; </a:t>
            </a:r>
            <a:r>
              <a:rPr lang="en-US" sz="2200" b="1" dirty="0" err="1" smtClean="0">
                <a:latin typeface="Arial Narrow" pitchFamily="34" charset="0"/>
              </a:rPr>
              <a:t>pruritis</a:t>
            </a:r>
            <a:r>
              <a:rPr lang="en-US" sz="2200" b="1" dirty="0" smtClean="0">
                <a:latin typeface="Arial Narrow" pitchFamily="34" charset="0"/>
              </a:rPr>
              <a:t> in normal doses</a:t>
            </a:r>
          </a:p>
          <a:p>
            <a:pPr>
              <a:lnSpc>
                <a:spcPts val="2500"/>
              </a:lnSpc>
            </a:pPr>
            <a:r>
              <a:rPr lang="en-US" sz="2200" b="1" dirty="0" smtClean="0">
                <a:latin typeface="Arial Narrow" pitchFamily="34" charset="0"/>
              </a:rPr>
              <a:t>In high doses, hallucinations + opiate like side effects on respiration &amp; GIT  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138247" y="2514600"/>
            <a:ext cx="228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2362200" y="2286000"/>
            <a:ext cx="28825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latin typeface="Bernard MT Condensed" pitchFamily="18" charset="0"/>
              </a:rPr>
              <a:t>Antihistaminics</a:t>
            </a:r>
            <a:r>
              <a:rPr lang="en-US" sz="2000" dirty="0" smtClean="0">
                <a:latin typeface="Bernard MT Condensed" pitchFamily="18" charset="0"/>
              </a:rPr>
              <a:t> (&gt;sedating)</a:t>
            </a:r>
            <a:endParaRPr lang="en-US" sz="2000" dirty="0">
              <a:latin typeface="Bernard MT Condensed" pitchFamily="18" charset="0"/>
            </a:endParaRPr>
          </a:p>
        </p:txBody>
      </p:sp>
      <p:sp>
        <p:nvSpPr>
          <p:cNvPr id="25" name="5-Point Star 24"/>
          <p:cNvSpPr/>
          <p:nvPr/>
        </p:nvSpPr>
        <p:spPr>
          <a:xfrm>
            <a:off x="8458200" y="2286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6" grpId="0"/>
      <p:bldP spid="17" grpId="0"/>
      <p:bldP spid="19" grpId="0"/>
      <p:bldP spid="20" grpId="0"/>
      <p:bldP spid="21" grpId="0"/>
      <p:bldP spid="22" grpId="0"/>
      <p:bldP spid="2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0" descr="http://www.ams.ac.ir/AIM/07102/0016_files/image00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10631" t="14286" r="14950" b="42857"/>
          <a:stretch>
            <a:fillRect/>
          </a:stretch>
        </p:blipFill>
        <p:spPr bwMode="auto">
          <a:xfrm rot="5400000">
            <a:off x="-495300" y="1294863"/>
            <a:ext cx="3276600" cy="2286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0" y="5181600"/>
            <a:ext cx="9144000" cy="1676400"/>
            <a:chOff x="0" y="5181600"/>
            <a:chExt cx="9432235" cy="1676400"/>
          </a:xfrm>
        </p:grpSpPr>
        <p:pic>
          <p:nvPicPr>
            <p:cNvPr id="14347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5181600"/>
              <a:ext cx="24980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8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050"/>
            <a:stretch>
              <a:fillRect/>
            </a:stretch>
          </p:blipFill>
          <p:spPr bwMode="auto">
            <a:xfrm>
              <a:off x="2438400" y="5181600"/>
              <a:ext cx="24218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9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050"/>
            <a:stretch>
              <a:fillRect/>
            </a:stretch>
          </p:blipFill>
          <p:spPr bwMode="auto">
            <a:xfrm>
              <a:off x="4724400" y="5181600"/>
              <a:ext cx="24218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0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050"/>
            <a:stretch>
              <a:fillRect/>
            </a:stretch>
          </p:blipFill>
          <p:spPr bwMode="auto">
            <a:xfrm>
              <a:off x="7010400" y="5181600"/>
              <a:ext cx="24218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4341" name="Picture 8" descr="http://thelungnetwork.com/wp-content/uploads/2010/10/Lungs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0000"/>
          <a:stretch>
            <a:fillRect/>
          </a:stretch>
        </p:blipFill>
        <p:spPr bwMode="auto">
          <a:xfrm>
            <a:off x="7772400" y="3505200"/>
            <a:ext cx="1371600" cy="321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2133600" y="2362200"/>
            <a:ext cx="553549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cap="none" spc="0" dirty="0" smtClean="0">
                <a:ln w="11430">
                  <a:solidFill>
                    <a:srgbClr val="F27900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rench Script MT" pitchFamily="66" charset="0"/>
              </a:rPr>
              <a:t>GOOD LUCK</a:t>
            </a:r>
            <a:endParaRPr lang="en-US" sz="8000" b="1" cap="none" spc="0" dirty="0">
              <a:ln w="11430">
                <a:solidFill>
                  <a:srgbClr val="F27900"/>
                </a:solidFill>
              </a:ln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French Script MT" pitchFamily="66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 flipV="1">
            <a:off x="1828800" y="0"/>
            <a:ext cx="7315200" cy="990600"/>
            <a:chOff x="1828800" y="5867400"/>
            <a:chExt cx="7315200" cy="990600"/>
          </a:xfrm>
        </p:grpSpPr>
        <p:pic>
          <p:nvPicPr>
            <p:cNvPr id="12" name="Picture 12" descr="http://www.galloimages.co.za/Preview/973365/GI_0213143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2F4EF"/>
                </a:clrFrom>
                <a:clrTo>
                  <a:srgbClr val="F2F4EF">
                    <a:alpha val="0"/>
                  </a:srgbClr>
                </a:clrTo>
              </a:clrChange>
            </a:blip>
            <a:srcRect t="2320" b="42671"/>
            <a:stretch>
              <a:fillRect/>
            </a:stretch>
          </p:blipFill>
          <p:spPr bwMode="auto">
            <a:xfrm>
              <a:off x="1828800" y="5867400"/>
              <a:ext cx="3733800" cy="990599"/>
            </a:xfrm>
            <a:prstGeom prst="rect">
              <a:avLst/>
            </a:prstGeom>
            <a:noFill/>
          </p:spPr>
        </p:pic>
        <p:pic>
          <p:nvPicPr>
            <p:cNvPr id="13" name="Picture 12" descr="http://www.galloimages.co.za/Preview/973365/GI_0213143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2F4EF"/>
                </a:clrFrom>
                <a:clrTo>
                  <a:srgbClr val="F2F4EF">
                    <a:alpha val="0"/>
                  </a:srgbClr>
                </a:clrTo>
              </a:clrChange>
            </a:blip>
            <a:srcRect b="42671"/>
            <a:stretch>
              <a:fillRect/>
            </a:stretch>
          </p:blipFill>
          <p:spPr bwMode="auto">
            <a:xfrm>
              <a:off x="5562600" y="6019800"/>
              <a:ext cx="3581400" cy="838200"/>
            </a:xfrm>
            <a:prstGeom prst="rect">
              <a:avLst/>
            </a:prstGeom>
            <a:noFill/>
          </p:spPr>
        </p:pic>
      </p:grpSp>
      <p:pic>
        <p:nvPicPr>
          <p:cNvPr id="14" name="Picture 12" descr="http://www.galloimages.co.za/Preview/973365/GI_0213143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2F4EF"/>
              </a:clrFrom>
              <a:clrTo>
                <a:srgbClr val="F2F4EF">
                  <a:alpha val="0"/>
                </a:srgbClr>
              </a:clrTo>
            </a:clrChange>
          </a:blip>
          <a:srcRect l="50000" b="42671"/>
          <a:stretch>
            <a:fillRect/>
          </a:stretch>
        </p:blipFill>
        <p:spPr bwMode="auto">
          <a:xfrm flipV="1">
            <a:off x="0" y="0"/>
            <a:ext cx="1866900" cy="1219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12" name="Picture 12" descr="http://www.galloimages.co.za/Preview/973365/GI_0213143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2F4EF"/>
              </a:clrFrom>
              <a:clrTo>
                <a:srgbClr val="F2F4EF">
                  <a:alpha val="0"/>
                </a:srgbClr>
              </a:clrTo>
            </a:clrChange>
          </a:blip>
          <a:srcRect t="2320" b="42671"/>
          <a:stretch>
            <a:fillRect/>
          </a:stretch>
        </p:blipFill>
        <p:spPr bwMode="auto">
          <a:xfrm>
            <a:off x="1828800" y="5867400"/>
            <a:ext cx="3733800" cy="990599"/>
          </a:xfrm>
          <a:prstGeom prst="rect">
            <a:avLst/>
          </a:prstGeom>
          <a:noFill/>
        </p:spPr>
      </p:pic>
      <p:pic>
        <p:nvPicPr>
          <p:cNvPr id="24" name="Picture 12" descr="http://www.galloimages.co.za/Preview/973365/GI_0213143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2F4EF"/>
              </a:clrFrom>
              <a:clrTo>
                <a:srgbClr val="F2F4EF">
                  <a:alpha val="0"/>
                </a:srgbClr>
              </a:clrTo>
            </a:clrChange>
          </a:blip>
          <a:srcRect b="42671"/>
          <a:stretch>
            <a:fillRect/>
          </a:stretch>
        </p:blipFill>
        <p:spPr bwMode="auto">
          <a:xfrm>
            <a:off x="5562600" y="6019800"/>
            <a:ext cx="3581400" cy="838200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3914739" y="150459"/>
            <a:ext cx="461966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spc="50" dirty="0" smtClean="0">
                <a:ln w="12700" cmpd="sng">
                  <a:solidFill>
                    <a:srgbClr val="6600FF"/>
                  </a:solidFill>
                  <a:prstDash val="solid"/>
                </a:ln>
                <a:solidFill>
                  <a:srgbClr val="CDCD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RHINITIS</a:t>
            </a:r>
          </a:p>
        </p:txBody>
      </p:sp>
      <p:pic>
        <p:nvPicPr>
          <p:cNvPr id="27" name="Picture 12" descr="http://www.galloimages.co.za/Preview/973365/GI_0213143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2F4EF"/>
              </a:clrFrom>
              <a:clrTo>
                <a:srgbClr val="F2F4EF">
                  <a:alpha val="0"/>
                </a:srgbClr>
              </a:clrTo>
            </a:clrChange>
          </a:blip>
          <a:srcRect l="50000" b="42671"/>
          <a:stretch>
            <a:fillRect/>
          </a:stretch>
        </p:blipFill>
        <p:spPr bwMode="auto">
          <a:xfrm>
            <a:off x="0" y="5638800"/>
            <a:ext cx="1866900" cy="1219200"/>
          </a:xfrm>
          <a:prstGeom prst="rect">
            <a:avLst/>
          </a:prstGeom>
          <a:noFill/>
        </p:spPr>
      </p:pic>
      <p:sp>
        <p:nvSpPr>
          <p:cNvPr id="28" name="Rectangle 27"/>
          <p:cNvSpPr/>
          <p:nvPr/>
        </p:nvSpPr>
        <p:spPr>
          <a:xfrm>
            <a:off x="4131910" y="838200"/>
            <a:ext cx="4267200" cy="97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sz="2200" u="none" dirty="0" smtClean="0">
                <a:solidFill>
                  <a:srgbClr val="6600FF"/>
                </a:solidFill>
                <a:latin typeface="Bernard MT Condensed" pitchFamily="18" charset="0"/>
              </a:rPr>
              <a:t>Irritation &amp;/or inflammation</a:t>
            </a:r>
          </a:p>
          <a:p>
            <a:pPr algn="ctr">
              <a:lnSpc>
                <a:spcPts val="2300"/>
              </a:lnSpc>
            </a:pPr>
            <a:r>
              <a:rPr lang="en-US" sz="2200" u="none" dirty="0" smtClean="0">
                <a:solidFill>
                  <a:srgbClr val="6600FF"/>
                </a:solidFill>
                <a:latin typeface="Bernard MT Condensed" pitchFamily="18" charset="0"/>
              </a:rPr>
              <a:t> of the mucous membranes</a:t>
            </a:r>
          </a:p>
          <a:p>
            <a:pPr algn="ctr">
              <a:lnSpc>
                <a:spcPts val="2300"/>
              </a:lnSpc>
            </a:pPr>
            <a:r>
              <a:rPr lang="en-US" sz="2200" u="none" dirty="0" smtClean="0">
                <a:solidFill>
                  <a:srgbClr val="6600FF"/>
                </a:solidFill>
                <a:latin typeface="Bernard MT Condensed" pitchFamily="18" charset="0"/>
              </a:rPr>
              <a:t> inside the nose</a:t>
            </a:r>
          </a:p>
        </p:txBody>
      </p:sp>
      <p:pic>
        <p:nvPicPr>
          <p:cNvPr id="30" name="Picture 2" descr="http://dbt.consultantlive.com/image/image_gallery?img_id=1488876&amp;t=126037798151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247" t="3587" r="27424" b="33035"/>
          <a:stretch>
            <a:fillRect/>
          </a:stretch>
        </p:blipFill>
        <p:spPr bwMode="auto">
          <a:xfrm flipH="1">
            <a:off x="0" y="76200"/>
            <a:ext cx="2579298" cy="3505200"/>
          </a:xfrm>
          <a:prstGeom prst="flowChartManualInput">
            <a:avLst/>
          </a:prstGeom>
          <a:noFill/>
          <a:ln>
            <a:noFill/>
          </a:ln>
        </p:spPr>
      </p:pic>
      <p:pic>
        <p:nvPicPr>
          <p:cNvPr id="25610" name="Picture 10" descr="http://www.ams.ac.ir/AIM/07102/0016_files/image004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10631" t="14286" r="14950" b="42857"/>
          <a:stretch>
            <a:fillRect/>
          </a:stretch>
        </p:blipFill>
        <p:spPr bwMode="auto">
          <a:xfrm rot="5400000">
            <a:off x="-571500" y="5372100"/>
            <a:ext cx="2286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4" descr="D:\internet lect\Rhinitis\allergic-rhinitis-cart1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</a:blip>
          <a:srcRect l="7345" t="9704" r="7617" b="5259"/>
          <a:stretch>
            <a:fillRect/>
          </a:stretch>
        </p:blipFill>
        <p:spPr bwMode="auto">
          <a:xfrm>
            <a:off x="1371600" y="2590800"/>
            <a:ext cx="1828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8" name="Straight Arrow Connector 37"/>
          <p:cNvCxnSpPr/>
          <p:nvPr/>
        </p:nvCxnSpPr>
        <p:spPr>
          <a:xfrm flipH="1">
            <a:off x="4288970" y="914400"/>
            <a:ext cx="381000" cy="304800"/>
          </a:xfrm>
          <a:prstGeom prst="straightConnector1">
            <a:avLst/>
          </a:prstGeom>
          <a:ln w="28575">
            <a:solidFill>
              <a:srgbClr val="66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086600" y="1905000"/>
            <a:ext cx="1828800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FF33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6600FF"/>
                </a:solidFill>
                <a:latin typeface="Bernard MT Condensed" pitchFamily="18" charset="0"/>
              </a:rPr>
              <a:t>Inflammatory</a:t>
            </a:r>
            <a:endParaRPr lang="en-US" sz="2000" dirty="0">
              <a:solidFill>
                <a:srgbClr val="6600FF"/>
              </a:solidFill>
              <a:latin typeface="Bernard MT Condensed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905000" y="1219200"/>
            <a:ext cx="2438400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FF33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6600FF"/>
                </a:solidFill>
                <a:latin typeface="Bernard MT Condensed" pitchFamily="18" charset="0"/>
              </a:rPr>
              <a:t>Non - Inflammatory</a:t>
            </a:r>
            <a:endParaRPr lang="en-US" sz="2000" dirty="0">
              <a:solidFill>
                <a:srgbClr val="6600FF"/>
              </a:solidFill>
              <a:latin typeface="Bernard MT Condensed" pitchFamily="18" charset="0"/>
            </a:endParaRPr>
          </a:p>
        </p:txBody>
      </p:sp>
      <p:cxnSp>
        <p:nvCxnSpPr>
          <p:cNvPr id="37" name="Straight Arrow Connector 36"/>
          <p:cNvCxnSpPr>
            <a:endCxn id="19" idx="0"/>
          </p:cNvCxnSpPr>
          <p:nvPr/>
        </p:nvCxnSpPr>
        <p:spPr>
          <a:xfrm>
            <a:off x="7772400" y="1143000"/>
            <a:ext cx="228600" cy="762000"/>
          </a:xfrm>
          <a:prstGeom prst="straightConnector1">
            <a:avLst/>
          </a:prstGeom>
          <a:ln w="28575">
            <a:solidFill>
              <a:srgbClr val="66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6781800" y="2526268"/>
            <a:ext cx="856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</a:rPr>
              <a:t>Allergic</a:t>
            </a:r>
            <a:endParaRPr lang="en-US" dirty="0">
              <a:solidFill>
                <a:srgbClr val="6600FF"/>
              </a:solidFill>
              <a:latin typeface="Bernard MT Condensed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910727" y="2526268"/>
            <a:ext cx="10422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</a:rPr>
              <a:t>Infectious</a:t>
            </a:r>
            <a:endParaRPr lang="en-US" dirty="0">
              <a:solidFill>
                <a:srgbClr val="6600FF"/>
              </a:solidFill>
              <a:latin typeface="Bernard MT Condensed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204742" y="3154740"/>
            <a:ext cx="119776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smtClean="0">
                <a:latin typeface="Arial Narrow" pitchFamily="34" charset="0"/>
              </a:rPr>
              <a:t>Seasonal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431810" y="3154740"/>
            <a:ext cx="128753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smtClean="0">
                <a:latin typeface="Arial Narrow" pitchFamily="34" charset="0"/>
              </a:rPr>
              <a:t>Perennial 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189789" y="3581400"/>
            <a:ext cx="12016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Bernard MT Condensed" pitchFamily="18" charset="0"/>
              </a:rPr>
              <a:t>HAY FEVER</a:t>
            </a:r>
            <a:endParaRPr lang="en-US" sz="2000" dirty="0">
              <a:latin typeface="Bernard MT Condensed" pitchFamily="18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7271542" y="2941022"/>
            <a:ext cx="381000" cy="304800"/>
          </a:xfrm>
          <a:prstGeom prst="straightConnector1">
            <a:avLst/>
          </a:prstGeom>
          <a:ln w="28575">
            <a:solidFill>
              <a:srgbClr val="66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6890542" y="2941022"/>
            <a:ext cx="381000" cy="304800"/>
          </a:xfrm>
          <a:prstGeom prst="straightConnector1">
            <a:avLst/>
          </a:prstGeom>
          <a:ln w="28575">
            <a:solidFill>
              <a:srgbClr val="66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4953000" y="2286000"/>
            <a:ext cx="2133600" cy="152400"/>
          </a:xfrm>
          <a:prstGeom prst="straightConnector1">
            <a:avLst/>
          </a:prstGeom>
          <a:ln w="28575">
            <a:solidFill>
              <a:srgbClr val="66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7086600" y="2286000"/>
            <a:ext cx="76200" cy="304800"/>
          </a:xfrm>
          <a:prstGeom prst="straightConnector1">
            <a:avLst/>
          </a:prstGeom>
          <a:ln w="28575">
            <a:solidFill>
              <a:srgbClr val="66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3429000" y="3048000"/>
            <a:ext cx="1455848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C0000"/>
                </a:solidFill>
                <a:latin typeface="Bernard MT Condensed" pitchFamily="18" charset="0"/>
              </a:rPr>
              <a:t>NON-ALLERGIC 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5105400" y="3059668"/>
            <a:ext cx="1048685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C0000"/>
                </a:solidFill>
                <a:latin typeface="Bernard MT Condensed" pitchFamily="18" charset="0"/>
              </a:rPr>
              <a:t>ALLERGIC 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838200" y="5181600"/>
            <a:ext cx="3844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 algn="just" eaLnBrk="1" hangingPunct="1"/>
            <a:r>
              <a:rPr lang="en-US" sz="2400" spc="300" dirty="0" smtClean="0">
                <a:ln>
                  <a:solidFill>
                    <a:schemeClr val="tx1"/>
                  </a:solidFill>
                </a:ln>
                <a:solidFill>
                  <a:srgbClr val="CDCDFF"/>
                </a:solidFill>
                <a:effectLst>
                  <a:outerShdw blurRad="76200" dist="38100" dir="2700000" algn="tl" rotWithShape="0">
                    <a:srgbClr val="6600FF"/>
                  </a:outerShdw>
                </a:effectLst>
                <a:latin typeface="Bernard MT Condensed" pitchFamily="18" charset="0"/>
                <a:cs typeface="Times New Roman" pitchFamily="18" charset="0"/>
              </a:rPr>
              <a:t>ACUTE RHINITIS </a:t>
            </a:r>
            <a:r>
              <a:rPr lang="en-US" sz="2000" b="1" dirty="0" smtClean="0">
                <a:latin typeface="Arial Narrow" pitchFamily="34" charset="0"/>
              </a:rPr>
              <a:t>(7- 14 DAYS)</a:t>
            </a:r>
          </a:p>
        </p:txBody>
      </p:sp>
      <p:sp>
        <p:nvSpPr>
          <p:cNvPr id="56" name="Rectangle 55"/>
          <p:cNvSpPr/>
          <p:nvPr/>
        </p:nvSpPr>
        <p:spPr>
          <a:xfrm>
            <a:off x="4724400" y="5181600"/>
            <a:ext cx="457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pc="300" dirty="0" smtClean="0">
                <a:ln>
                  <a:solidFill>
                    <a:schemeClr val="tx1"/>
                  </a:solidFill>
                </a:ln>
                <a:solidFill>
                  <a:srgbClr val="CDCDFF"/>
                </a:solidFill>
                <a:effectLst>
                  <a:outerShdw blurRad="76200" dist="38100" dir="2700000" algn="tl" rotWithShape="0">
                    <a:srgbClr val="6600FF"/>
                  </a:outerShdw>
                </a:effectLst>
                <a:latin typeface="Bernard MT Condensed" pitchFamily="18" charset="0"/>
              </a:rPr>
              <a:t>CHRONIC RHINITIS </a:t>
            </a:r>
            <a:r>
              <a:rPr lang="en-US" sz="2000" b="1" dirty="0" smtClean="0">
                <a:latin typeface="Arial Narrow" pitchFamily="34" charset="0"/>
              </a:rPr>
              <a:t>(&gt; 6 WEEKS)</a:t>
            </a:r>
          </a:p>
        </p:txBody>
      </p:sp>
      <p:sp>
        <p:nvSpPr>
          <p:cNvPr id="29" name="Freeform 28"/>
          <p:cNvSpPr/>
          <p:nvPr/>
        </p:nvSpPr>
        <p:spPr>
          <a:xfrm>
            <a:off x="1447800" y="838200"/>
            <a:ext cx="3686783" cy="2166025"/>
          </a:xfrm>
          <a:custGeom>
            <a:avLst/>
            <a:gdLst>
              <a:gd name="connsiteX0" fmla="*/ 2177374 w 3686783"/>
              <a:gd name="connsiteY0" fmla="*/ 2036323 h 2166025"/>
              <a:gd name="connsiteX1" fmla="*/ 3510064 w 3686783"/>
              <a:gd name="connsiteY1" fmla="*/ 1987685 h 2166025"/>
              <a:gd name="connsiteX2" fmla="*/ 3237689 w 3686783"/>
              <a:gd name="connsiteY2" fmla="*/ 966281 h 2166025"/>
              <a:gd name="connsiteX3" fmla="*/ 2683213 w 3686783"/>
              <a:gd name="connsiteY3" fmla="*/ 139430 h 2166025"/>
              <a:gd name="connsiteX4" fmla="*/ 504217 w 3686783"/>
              <a:gd name="connsiteY4" fmla="*/ 129702 h 2166025"/>
              <a:gd name="connsiteX5" fmla="*/ 85928 w 3686783"/>
              <a:gd name="connsiteY5" fmla="*/ 898187 h 2166025"/>
              <a:gd name="connsiteX6" fmla="*/ 1019783 w 3686783"/>
              <a:gd name="connsiteY6" fmla="*/ 1793132 h 2166025"/>
              <a:gd name="connsiteX7" fmla="*/ 2177374 w 3686783"/>
              <a:gd name="connsiteY7" fmla="*/ 2036323 h 2166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86783" h="2166025">
                <a:moveTo>
                  <a:pt x="2177374" y="2036323"/>
                </a:moveTo>
                <a:cubicBezTo>
                  <a:pt x="2592421" y="2068748"/>
                  <a:pt x="3333345" y="2166025"/>
                  <a:pt x="3510064" y="1987685"/>
                </a:cubicBezTo>
                <a:cubicBezTo>
                  <a:pt x="3686783" y="1809345"/>
                  <a:pt x="3375497" y="1274323"/>
                  <a:pt x="3237689" y="966281"/>
                </a:cubicBezTo>
                <a:cubicBezTo>
                  <a:pt x="3099881" y="658239"/>
                  <a:pt x="3138792" y="278860"/>
                  <a:pt x="2683213" y="139430"/>
                </a:cubicBezTo>
                <a:cubicBezTo>
                  <a:pt x="2227634" y="0"/>
                  <a:pt x="937098" y="3243"/>
                  <a:pt x="504217" y="129702"/>
                </a:cubicBezTo>
                <a:cubicBezTo>
                  <a:pt x="71336" y="256161"/>
                  <a:pt x="0" y="620949"/>
                  <a:pt x="85928" y="898187"/>
                </a:cubicBezTo>
                <a:cubicBezTo>
                  <a:pt x="171856" y="1175425"/>
                  <a:pt x="664724" y="1601821"/>
                  <a:pt x="1019783" y="1793132"/>
                </a:cubicBezTo>
                <a:cubicBezTo>
                  <a:pt x="1374843" y="1984443"/>
                  <a:pt x="1762327" y="2003898"/>
                  <a:pt x="2177374" y="2036323"/>
                </a:cubicBezTo>
                <a:close/>
              </a:path>
            </a:pathLst>
          </a:custGeom>
          <a:noFill/>
          <a:ln w="5715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5965903" y="2904893"/>
            <a:ext cx="3144643" cy="1274956"/>
          </a:xfrm>
          <a:custGeom>
            <a:avLst/>
            <a:gdLst>
              <a:gd name="connsiteX0" fmla="*/ 178419 w 3144643"/>
              <a:gd name="connsiteY0" fmla="*/ 262053 h 1274956"/>
              <a:gd name="connsiteX1" fmla="*/ 591014 w 3144643"/>
              <a:gd name="connsiteY1" fmla="*/ 83634 h 1274956"/>
              <a:gd name="connsiteX2" fmla="*/ 1628077 w 3144643"/>
              <a:gd name="connsiteY2" fmla="*/ 16727 h 1274956"/>
              <a:gd name="connsiteX3" fmla="*/ 2709746 w 3144643"/>
              <a:gd name="connsiteY3" fmla="*/ 183995 h 1274956"/>
              <a:gd name="connsiteX4" fmla="*/ 2843560 w 3144643"/>
              <a:gd name="connsiteY4" fmla="*/ 1098395 h 1274956"/>
              <a:gd name="connsiteX5" fmla="*/ 903248 w 3144643"/>
              <a:gd name="connsiteY5" fmla="*/ 1243361 h 1274956"/>
              <a:gd name="connsiteX6" fmla="*/ 122663 w 3144643"/>
              <a:gd name="connsiteY6" fmla="*/ 931127 h 1274956"/>
              <a:gd name="connsiteX7" fmla="*/ 178419 w 3144643"/>
              <a:gd name="connsiteY7" fmla="*/ 262053 h 1274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44643" h="1274956">
                <a:moveTo>
                  <a:pt x="178419" y="262053"/>
                </a:moveTo>
                <a:cubicBezTo>
                  <a:pt x="256477" y="120804"/>
                  <a:pt x="349404" y="124522"/>
                  <a:pt x="591014" y="83634"/>
                </a:cubicBezTo>
                <a:cubicBezTo>
                  <a:pt x="832624" y="42746"/>
                  <a:pt x="1274955" y="0"/>
                  <a:pt x="1628077" y="16727"/>
                </a:cubicBezTo>
                <a:cubicBezTo>
                  <a:pt x="1981199" y="33454"/>
                  <a:pt x="2507166" y="3717"/>
                  <a:pt x="2709746" y="183995"/>
                </a:cubicBezTo>
                <a:cubicBezTo>
                  <a:pt x="2912327" y="364273"/>
                  <a:pt x="3144643" y="921834"/>
                  <a:pt x="2843560" y="1098395"/>
                </a:cubicBezTo>
                <a:cubicBezTo>
                  <a:pt x="2542477" y="1274956"/>
                  <a:pt x="1356731" y="1271239"/>
                  <a:pt x="903248" y="1243361"/>
                </a:cubicBezTo>
                <a:cubicBezTo>
                  <a:pt x="449765" y="1215483"/>
                  <a:pt x="245326" y="1096537"/>
                  <a:pt x="122663" y="931127"/>
                </a:cubicBezTo>
                <a:cubicBezTo>
                  <a:pt x="0" y="765717"/>
                  <a:pt x="100361" y="403302"/>
                  <a:pt x="178419" y="262053"/>
                </a:cubicBezTo>
                <a:close/>
              </a:path>
            </a:pathLst>
          </a:custGeom>
          <a:noFill/>
          <a:ln w="5715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19" grpId="0" animBg="1"/>
      <p:bldP spid="21" grpId="0" animBg="1"/>
      <p:bldP spid="25" grpId="0"/>
      <p:bldP spid="43" grpId="0"/>
      <p:bldP spid="44" grpId="0"/>
      <p:bldP spid="45" grpId="0"/>
      <p:bldP spid="53" grpId="0" animBg="1"/>
      <p:bldP spid="54" grpId="0" animBg="1"/>
      <p:bldP spid="55" grpId="0"/>
      <p:bldP spid="56" grpId="0"/>
      <p:bldP spid="29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4800" y="2376716"/>
            <a:ext cx="1487267" cy="461665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TREATMENT</a:t>
            </a:r>
            <a:endParaRPr lang="en-US" sz="2400" dirty="0">
              <a:solidFill>
                <a:schemeClr val="bg1"/>
              </a:solidFill>
              <a:effectLst>
                <a:outerShdw blurRad="76200" dist="38100" dir="2700000" algn="tl" rotWithShape="0">
                  <a:srgbClr val="FF3300"/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28600" y="3536246"/>
            <a:ext cx="6400800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H</a:t>
            </a:r>
            <a:r>
              <a:rPr lang="en-US" sz="2000" b="1" baseline="-25000" dirty="0" smtClean="0">
                <a:latin typeface="Arial Narrow" pitchFamily="34" charset="0"/>
                <a:cs typeface="Times New Roman" pitchFamily="18" charset="0"/>
              </a:rPr>
              <a:t>1</a:t>
            </a: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 receptor antagonists; Antihistamines </a:t>
            </a:r>
          </a:p>
          <a:p>
            <a:pPr>
              <a:lnSpc>
                <a:spcPts val="2600"/>
              </a:lnSpc>
              <a:spcBef>
                <a:spcPts val="0"/>
              </a:spcBef>
              <a:buFont typeface="Arial" charset="0"/>
              <a:buNone/>
            </a:pP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2- Anti-</a:t>
            </a:r>
            <a:r>
              <a:rPr lang="en-US" sz="2000" b="1" dirty="0" err="1" smtClean="0">
                <a:latin typeface="Arial Narrow" pitchFamily="34" charset="0"/>
                <a:cs typeface="Times New Roman" pitchFamily="18" charset="0"/>
              </a:rPr>
              <a:t>allergics</a:t>
            </a:r>
            <a:endParaRPr lang="en-US" sz="2000" b="1" dirty="0" smtClean="0">
              <a:latin typeface="Arial Narrow" pitchFamily="34" charset="0"/>
              <a:cs typeface="Times New Roman" pitchFamily="18" charset="0"/>
            </a:endParaRPr>
          </a:p>
          <a:p>
            <a:pPr>
              <a:lnSpc>
                <a:spcPts val="2600"/>
              </a:lnSpc>
              <a:spcBef>
                <a:spcPts val="0"/>
              </a:spcBef>
              <a:buFont typeface="Arial" charset="0"/>
              <a:buNone/>
            </a:pP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                  Mast Cell Stabilizer; </a:t>
            </a:r>
            <a:r>
              <a:rPr lang="en-US" sz="2000" b="1" dirty="0" err="1" smtClean="0">
                <a:latin typeface="Arial Narrow" pitchFamily="34" charset="0"/>
                <a:cs typeface="Times New Roman" pitchFamily="18" charset="0"/>
              </a:rPr>
              <a:t>Cromolyn</a:t>
            </a: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 </a:t>
            </a:r>
          </a:p>
          <a:p>
            <a:pPr>
              <a:lnSpc>
                <a:spcPts val="2600"/>
              </a:lnSpc>
              <a:spcBef>
                <a:spcPts val="0"/>
              </a:spcBef>
              <a:buFont typeface="Arial" charset="0"/>
              <a:buNone/>
            </a:pP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                  </a:t>
            </a:r>
            <a:r>
              <a:rPr lang="en-US" sz="2000" b="1" dirty="0" err="1" smtClean="0">
                <a:latin typeface="Arial Narrow" pitchFamily="34" charset="0"/>
                <a:cs typeface="Times New Roman" pitchFamily="18" charset="0"/>
              </a:rPr>
              <a:t>Leukotriene</a:t>
            </a: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 receptor antagonists; </a:t>
            </a:r>
            <a:r>
              <a:rPr lang="en-US" sz="2000" b="1" dirty="0" err="1" smtClean="0">
                <a:latin typeface="Arial Narrow" pitchFamily="34" charset="0"/>
                <a:cs typeface="Times New Roman" pitchFamily="18" charset="0"/>
              </a:rPr>
              <a:t>Montelukast</a:t>
            </a:r>
            <a:endParaRPr lang="en-US" sz="2000" b="1" dirty="0" smtClean="0">
              <a:latin typeface="Arial Narrow" pitchFamily="34" charset="0"/>
              <a:cs typeface="Times New Roman" pitchFamily="18" charset="0"/>
            </a:endParaRPr>
          </a:p>
          <a:p>
            <a:pPr>
              <a:lnSpc>
                <a:spcPts val="2600"/>
              </a:lnSpc>
              <a:spcBef>
                <a:spcPts val="0"/>
              </a:spcBef>
              <a:buFont typeface="Arial" charset="0"/>
              <a:buNone/>
            </a:pPr>
            <a:r>
              <a:rPr lang="en-US" sz="2000" b="1" dirty="0" smtClean="0">
                <a:latin typeface="Arial Narrow" pitchFamily="34" charset="0"/>
                <a:cs typeface="Times New Roman" pitchFamily="18" charset="0"/>
                <a:sym typeface="Symbol" pitchFamily="18" charset="2"/>
              </a:rPr>
              <a:t>3- </a:t>
            </a: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Corticosteroids</a:t>
            </a:r>
          </a:p>
          <a:p>
            <a:pPr>
              <a:lnSpc>
                <a:spcPts val="2600"/>
              </a:lnSpc>
              <a:spcBef>
                <a:spcPts val="0"/>
              </a:spcBef>
              <a:buFont typeface="Arial" charset="0"/>
              <a:buNone/>
            </a:pPr>
            <a:r>
              <a:rPr lang="en-US" sz="2000" b="1" dirty="0" smtClean="0">
                <a:latin typeface="Arial Narrow" pitchFamily="34" charset="0"/>
                <a:cs typeface="Times New Roman" pitchFamily="18" charset="0"/>
                <a:sym typeface="Symbol" pitchFamily="18" charset="2"/>
              </a:rPr>
              <a:t>4- </a:t>
            </a: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Decongestants; </a:t>
            </a:r>
            <a:r>
              <a:rPr lang="en-US" sz="2000" b="1" dirty="0" smtClean="0">
                <a:latin typeface="Arial Narrow" pitchFamily="34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-Adrenergic agonists</a:t>
            </a:r>
          </a:p>
          <a:p>
            <a:pPr>
              <a:lnSpc>
                <a:spcPts val="2600"/>
              </a:lnSpc>
              <a:spcBef>
                <a:spcPts val="0"/>
              </a:spcBef>
              <a:buFont typeface="Arial" charset="0"/>
              <a:buNone/>
            </a:pP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5-  </a:t>
            </a:r>
            <a:r>
              <a:rPr lang="en-US" sz="2000" b="1" dirty="0" err="1" smtClean="0">
                <a:latin typeface="Arial Narrow" pitchFamily="34" charset="0"/>
                <a:cs typeface="Times New Roman" pitchFamily="18" charset="0"/>
              </a:rPr>
              <a:t>Anticholinergics</a:t>
            </a:r>
            <a:endParaRPr lang="en-US" sz="2000" b="1" dirty="0" smtClean="0">
              <a:latin typeface="Arial Narrow" pitchFamily="34" charset="0"/>
              <a:cs typeface="Times New Roman" pitchFamily="18" charset="0"/>
            </a:endParaRPr>
          </a:p>
          <a:p>
            <a:pPr>
              <a:lnSpc>
                <a:spcPts val="2600"/>
              </a:lnSpc>
              <a:spcBef>
                <a:spcPts val="0"/>
              </a:spcBef>
              <a:buFont typeface="Arial" charset="0"/>
              <a:buNone/>
            </a:pP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6-  Antibiotics</a:t>
            </a:r>
          </a:p>
          <a:p>
            <a:pPr>
              <a:lnSpc>
                <a:spcPts val="2600"/>
              </a:lnSpc>
              <a:spcBef>
                <a:spcPts val="0"/>
              </a:spcBef>
              <a:buFont typeface="Arial" charset="0"/>
              <a:buNone/>
            </a:pP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7-  </a:t>
            </a:r>
            <a:r>
              <a:rPr lang="en-US" sz="2000" b="1" dirty="0" err="1" smtClean="0">
                <a:latin typeface="Arial Narrow" pitchFamily="34" charset="0"/>
                <a:cs typeface="Times New Roman" pitchFamily="18" charset="0"/>
              </a:rPr>
              <a:t>Mucolytics</a:t>
            </a: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…..	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6"/>
          <p:cNvGrpSpPr/>
          <p:nvPr/>
        </p:nvGrpSpPr>
        <p:grpSpPr>
          <a:xfrm>
            <a:off x="323088" y="2833916"/>
            <a:ext cx="2138727" cy="704910"/>
            <a:chOff x="323088" y="2726670"/>
            <a:chExt cx="2138727" cy="704910"/>
          </a:xfrm>
        </p:grpSpPr>
        <p:sp>
          <p:nvSpPr>
            <p:cNvPr id="8" name="Rectangle 7"/>
            <p:cNvSpPr/>
            <p:nvPr/>
          </p:nvSpPr>
          <p:spPr>
            <a:xfrm>
              <a:off x="323088" y="3031470"/>
              <a:ext cx="2138727" cy="40011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3300"/>
              </a:solidFill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6600FF"/>
                  </a:solidFill>
                  <a:latin typeface="Bernard MT Condensed" pitchFamily="18" charset="0"/>
                </a:rPr>
                <a:t>PHARMACOTHERAPY</a:t>
              </a:r>
              <a:endParaRPr lang="en-US" sz="2000" dirty="0">
                <a:solidFill>
                  <a:srgbClr val="6600FF"/>
                </a:solidFill>
                <a:latin typeface="Bernard MT Condensed" pitchFamily="18" charset="0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rot="5400000">
              <a:off x="133382" y="2916376"/>
              <a:ext cx="381000" cy="1588"/>
            </a:xfrm>
            <a:prstGeom prst="straightConnector1">
              <a:avLst/>
            </a:prstGeom>
            <a:ln w="28575">
              <a:solidFill>
                <a:srgbClr val="66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5"/>
          <p:cNvGrpSpPr/>
          <p:nvPr/>
        </p:nvGrpSpPr>
        <p:grpSpPr>
          <a:xfrm>
            <a:off x="1828800" y="2376716"/>
            <a:ext cx="2683233" cy="400110"/>
            <a:chOff x="1828800" y="2269470"/>
            <a:chExt cx="2683233" cy="400110"/>
          </a:xfrm>
        </p:grpSpPr>
        <p:sp>
          <p:nvSpPr>
            <p:cNvPr id="9" name="Rectangle 8"/>
            <p:cNvSpPr/>
            <p:nvPr/>
          </p:nvSpPr>
          <p:spPr>
            <a:xfrm>
              <a:off x="2209800" y="2269470"/>
              <a:ext cx="2302233" cy="40011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3300"/>
              </a:solidFill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6600FF"/>
                  </a:solidFill>
                  <a:latin typeface="Bernard MT Condensed" pitchFamily="18" charset="0"/>
                </a:rPr>
                <a:t>PREVENTIVE THERAPY</a:t>
              </a:r>
              <a:endParaRPr lang="en-US" sz="2000" dirty="0">
                <a:solidFill>
                  <a:srgbClr val="6600FF"/>
                </a:solidFill>
                <a:latin typeface="Bernard MT Condensed" pitchFamily="18" charset="0"/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rot="10800000" flipH="1">
              <a:off x="1828800" y="2272518"/>
              <a:ext cx="381000" cy="1588"/>
            </a:xfrm>
            <a:prstGeom prst="straightConnector1">
              <a:avLst/>
            </a:prstGeom>
            <a:ln w="28575">
              <a:solidFill>
                <a:srgbClr val="66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ectangle 12"/>
          <p:cNvSpPr/>
          <p:nvPr/>
        </p:nvSpPr>
        <p:spPr>
          <a:xfrm>
            <a:off x="4648200" y="2301576"/>
            <a:ext cx="3657600" cy="7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1- Environmental Control</a:t>
            </a:r>
          </a:p>
          <a:p>
            <a:pPr>
              <a:lnSpc>
                <a:spcPts val="26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2- Allergen Immunotherapy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17"/>
          <p:cNvGrpSpPr/>
          <p:nvPr/>
        </p:nvGrpSpPr>
        <p:grpSpPr>
          <a:xfrm>
            <a:off x="2438400" y="5974646"/>
            <a:ext cx="6513576" cy="533400"/>
            <a:chOff x="2438400" y="5867400"/>
            <a:chExt cx="6513576" cy="533400"/>
          </a:xfrm>
        </p:grpSpPr>
        <p:sp>
          <p:nvSpPr>
            <p:cNvPr id="14" name="Right Brace 13"/>
            <p:cNvSpPr/>
            <p:nvPr/>
          </p:nvSpPr>
          <p:spPr>
            <a:xfrm>
              <a:off x="2438400" y="5867400"/>
              <a:ext cx="228600" cy="533400"/>
            </a:xfrm>
            <a:prstGeom prst="rightBrac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27376" y="5943600"/>
              <a:ext cx="6324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latin typeface="Arial Narrow" pitchFamily="34" charset="0"/>
                </a:rPr>
                <a:t>In infection, with </a:t>
              </a:r>
              <a:r>
                <a:rPr lang="en-US" sz="2000" b="1" dirty="0" err="1" smtClean="0">
                  <a:latin typeface="Arial Narrow" pitchFamily="34" charset="0"/>
                </a:rPr>
                <a:t>chronicity</a:t>
              </a:r>
              <a:r>
                <a:rPr lang="en-US" sz="2000" b="1" dirty="0" smtClean="0">
                  <a:latin typeface="Arial Narrow" pitchFamily="34" charset="0"/>
                </a:rPr>
                <a:t> &amp; more if it is </a:t>
              </a:r>
              <a:r>
                <a:rPr lang="en-US" sz="2000" b="1" dirty="0" err="1" smtClean="0">
                  <a:latin typeface="Arial Narrow" pitchFamily="34" charset="0"/>
                </a:rPr>
                <a:t>rhinosinusitis</a:t>
              </a:r>
              <a:endParaRPr lang="en-US" sz="2000" b="1" dirty="0">
                <a:latin typeface="Arial Narrow" pitchFamily="34" charset="0"/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228600" y="304800"/>
            <a:ext cx="461966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pc="50" dirty="0" smtClean="0">
                <a:ln w="12700" cmpd="sng">
                  <a:solidFill>
                    <a:srgbClr val="6600FF"/>
                  </a:solidFill>
                  <a:prstDash val="solid"/>
                </a:ln>
                <a:solidFill>
                  <a:srgbClr val="CDCD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RHINITIS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343400" y="152400"/>
            <a:ext cx="4800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  <a:hlinkClick r:id="rId3" action="ppaction://hlinkfile"/>
              </a:rPr>
              <a:t>Runny nose</a:t>
            </a:r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</a:rPr>
              <a:t> (</a:t>
            </a:r>
            <a:r>
              <a:rPr lang="en-US" dirty="0" err="1" smtClean="0">
                <a:solidFill>
                  <a:srgbClr val="6600FF"/>
                </a:solidFill>
                <a:latin typeface="Bernard MT Condensed" pitchFamily="18" charset="0"/>
              </a:rPr>
              <a:t>rhinorrhea</a:t>
            </a:r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</a:rPr>
              <a:t>)</a:t>
            </a:r>
          </a:p>
          <a:p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  <a:hlinkClick r:id="rId4" action="ppaction://hlinkfile"/>
              </a:rPr>
              <a:t>Stuffy Blocked nose</a:t>
            </a:r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</a:rPr>
              <a:t> </a:t>
            </a:r>
          </a:p>
          <a:p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  <a:hlinkClick r:id="rId5" action="ppaction://hlinkfile"/>
              </a:rPr>
              <a:t>Sneezing </a:t>
            </a:r>
            <a:endParaRPr lang="en-US" dirty="0" smtClean="0">
              <a:solidFill>
                <a:srgbClr val="6600FF"/>
              </a:solidFill>
              <a:latin typeface="Bernard MT Condensed" pitchFamily="18" charset="0"/>
            </a:endParaRPr>
          </a:p>
          <a:p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  <a:hlinkClick r:id="rId6" action="ppaction://hlinkfile"/>
              </a:rPr>
              <a:t>Nasal congestion</a:t>
            </a:r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</a:rPr>
              <a:t> </a:t>
            </a:r>
          </a:p>
          <a:p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  <a:hlinkClick r:id="rId5" action="ppaction://hlinkfile"/>
              </a:rPr>
              <a:t>Post-nasal drip</a:t>
            </a:r>
          </a:p>
          <a:p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  <a:hlinkClick r:id="rId5" action="ppaction://hlinkfile"/>
              </a:rPr>
              <a:t>Itching</a:t>
            </a:r>
          </a:p>
          <a:p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  <a:hlinkClick r:id="rId7" action="ppaction://hlinkfile"/>
              </a:rPr>
              <a:t>Catarrh</a:t>
            </a:r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</a:rPr>
              <a:t> (other m. membrane involvement )……</a:t>
            </a:r>
            <a:endParaRPr lang="en-US" dirty="0">
              <a:solidFill>
                <a:srgbClr val="6600FF"/>
              </a:solidFill>
              <a:latin typeface="Bernard MT Condensed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467600" y="609600"/>
            <a:ext cx="1447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6600FF"/>
                </a:solidFill>
                <a:latin typeface="Bernard MT Condensed" pitchFamily="18" charset="0"/>
              </a:rPr>
              <a:t>+</a:t>
            </a:r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</a:rPr>
              <a:t> </a:t>
            </a:r>
          </a:p>
          <a:p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</a:rPr>
              <a:t>Systemic </a:t>
            </a:r>
          </a:p>
          <a:p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</a:rPr>
              <a:t>Manifestations</a:t>
            </a:r>
            <a:endParaRPr lang="en-US" dirty="0">
              <a:solidFill>
                <a:srgbClr val="6600FF"/>
              </a:solidFill>
              <a:latin typeface="Bernard MT Condensed" pitchFamily="18" charset="0"/>
            </a:endParaRPr>
          </a:p>
        </p:txBody>
      </p:sp>
      <p:sp>
        <p:nvSpPr>
          <p:cNvPr id="18" name="5-Point Star 17"/>
          <p:cNvSpPr/>
          <p:nvPr/>
        </p:nvSpPr>
        <p:spPr>
          <a:xfrm>
            <a:off x="8458200" y="1524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1" grpId="0" build="p"/>
      <p:bldP spid="13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280279"/>
            <a:ext cx="8991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Bernard MT Condensed" pitchFamily="18" charset="0"/>
              </a:rPr>
              <a:t>		       First GENERATION       Second GENERATION	 Third GENERATION</a:t>
            </a:r>
          </a:p>
          <a:p>
            <a:pPr>
              <a:spcBef>
                <a:spcPts val="0"/>
              </a:spcBef>
            </a:pPr>
            <a:r>
              <a:rPr lang="en-US" b="1" dirty="0" smtClean="0">
                <a:solidFill>
                  <a:srgbClr val="0000FF"/>
                </a:solidFill>
                <a:latin typeface="Arial Narrow" pitchFamily="34" charset="0"/>
              </a:rPr>
              <a:t>1) ALKYLAMINES</a:t>
            </a:r>
            <a:r>
              <a:rPr lang="en-US" b="1" dirty="0" smtClean="0">
                <a:latin typeface="Arial Narrow" pitchFamily="34" charset="0"/>
              </a:rPr>
              <a:t>              </a:t>
            </a:r>
            <a:r>
              <a:rPr lang="en-US" b="1" dirty="0" err="1" smtClean="0">
                <a:latin typeface="Arial Narrow" pitchFamily="34" charset="0"/>
              </a:rPr>
              <a:t>Chlorpheniramine</a:t>
            </a:r>
            <a:r>
              <a:rPr lang="en-US" b="1" dirty="0" smtClean="0">
                <a:latin typeface="Arial Narrow" pitchFamily="34" charset="0"/>
              </a:rPr>
              <a:t> </a:t>
            </a:r>
            <a:br>
              <a:rPr lang="en-US" b="1" dirty="0" smtClean="0">
                <a:latin typeface="Arial Narrow" pitchFamily="34" charset="0"/>
              </a:rPr>
            </a:br>
            <a:r>
              <a:rPr lang="en-US" b="1" dirty="0" smtClean="0">
                <a:solidFill>
                  <a:srgbClr val="0000FF"/>
                </a:solidFill>
                <a:latin typeface="Arial Narrow" pitchFamily="34" charset="0"/>
              </a:rPr>
              <a:t>2) ETHANOLAMINES         </a:t>
            </a:r>
            <a:r>
              <a:rPr lang="en-US" b="1" dirty="0" err="1" smtClean="0">
                <a:latin typeface="Arial Narrow" pitchFamily="34" charset="0"/>
              </a:rPr>
              <a:t>Dimenhydrinate</a:t>
            </a:r>
            <a:r>
              <a:rPr lang="en-US" b="1" dirty="0" smtClean="0">
                <a:latin typeface="Arial Narrow" pitchFamily="34" charset="0"/>
              </a:rPr>
              <a:t> </a:t>
            </a:r>
            <a:br>
              <a:rPr lang="en-US" b="1" dirty="0" smtClean="0">
                <a:latin typeface="Arial Narrow" pitchFamily="34" charset="0"/>
              </a:rPr>
            </a:br>
            <a:r>
              <a:rPr lang="en-US" b="1" dirty="0" smtClean="0">
                <a:latin typeface="Arial Narrow" pitchFamily="34" charset="0"/>
              </a:rPr>
              <a:t>	                 	         </a:t>
            </a:r>
            <a:r>
              <a:rPr lang="en-US" b="1" dirty="0" err="1" smtClean="0">
                <a:latin typeface="Arial Narrow" pitchFamily="34" charset="0"/>
              </a:rPr>
              <a:t>Diphenhydramine</a:t>
            </a:r>
            <a:r>
              <a:rPr lang="en-US" b="1" dirty="0" smtClean="0">
                <a:latin typeface="Arial Narrow" pitchFamily="34" charset="0"/>
              </a:rPr>
              <a:t> </a:t>
            </a:r>
            <a:br>
              <a:rPr lang="en-US" b="1" dirty="0" smtClean="0">
                <a:latin typeface="Arial Narrow" pitchFamily="34" charset="0"/>
              </a:rPr>
            </a:br>
            <a:r>
              <a:rPr lang="en-US" b="1" dirty="0" smtClean="0">
                <a:solidFill>
                  <a:srgbClr val="0000FF"/>
                </a:solidFill>
                <a:latin typeface="Arial Narrow" pitchFamily="34" charset="0"/>
              </a:rPr>
              <a:t>3) ETHYLENEDIAMINES   </a:t>
            </a:r>
            <a:r>
              <a:rPr lang="en-US" b="1" dirty="0" err="1" smtClean="0">
                <a:latin typeface="Arial Narrow" pitchFamily="34" charset="0"/>
              </a:rPr>
              <a:t>Antazoline</a:t>
            </a:r>
            <a:r>
              <a:rPr lang="en-US" b="1" dirty="0" smtClean="0">
                <a:latin typeface="Arial Narrow" pitchFamily="34" charset="0"/>
              </a:rPr>
              <a:t>`	                 	</a:t>
            </a:r>
            <a:br>
              <a:rPr lang="en-US" b="1" dirty="0" smtClean="0">
                <a:latin typeface="Arial Narrow" pitchFamily="34" charset="0"/>
              </a:rPr>
            </a:br>
            <a:r>
              <a:rPr lang="en-US" b="1" dirty="0" smtClean="0">
                <a:solidFill>
                  <a:srgbClr val="0000FF"/>
                </a:solidFill>
                <a:latin typeface="Arial Narrow" pitchFamily="34" charset="0"/>
              </a:rPr>
              <a:t>4) PHENOTHIAZINES        </a:t>
            </a:r>
            <a:r>
              <a:rPr lang="en-US" b="1" dirty="0" err="1" smtClean="0">
                <a:latin typeface="Arial Narrow" pitchFamily="34" charset="0"/>
              </a:rPr>
              <a:t>Promethazine</a:t>
            </a:r>
            <a:r>
              <a:rPr lang="en-US" b="1" dirty="0" smtClean="0">
                <a:latin typeface="Arial Narrow" pitchFamily="34" charset="0"/>
              </a:rPr>
              <a:t> </a:t>
            </a:r>
            <a:br>
              <a:rPr lang="en-US" b="1" dirty="0" smtClean="0">
                <a:latin typeface="Arial Narrow" pitchFamily="34" charset="0"/>
              </a:rPr>
            </a:br>
            <a:r>
              <a:rPr lang="en-US" b="1" dirty="0" smtClean="0">
                <a:solidFill>
                  <a:srgbClr val="0000FF"/>
                </a:solidFill>
                <a:latin typeface="Arial Narrow" pitchFamily="34" charset="0"/>
              </a:rPr>
              <a:t>5) PIPERAZINE 	         </a:t>
            </a:r>
            <a:r>
              <a:rPr lang="en-US" b="1" dirty="0" err="1" smtClean="0">
                <a:latin typeface="Arial Narrow" pitchFamily="34" charset="0"/>
              </a:rPr>
              <a:t>Cyclizine</a:t>
            </a:r>
            <a:r>
              <a:rPr lang="en-US" b="1" dirty="0" smtClean="0">
                <a:latin typeface="Arial Narrow" pitchFamily="34" charset="0"/>
              </a:rPr>
              <a:t> 	        </a:t>
            </a:r>
            <a:r>
              <a:rPr lang="en-US" b="1" dirty="0" err="1" smtClean="0">
                <a:latin typeface="Arial Narrow" pitchFamily="34" charset="0"/>
              </a:rPr>
              <a:t>Cetirizine</a:t>
            </a:r>
            <a:r>
              <a:rPr lang="en-US" b="1" dirty="0" smtClean="0">
                <a:latin typeface="Arial Narrow" pitchFamily="34" charset="0"/>
              </a:rPr>
              <a:t>	                        </a:t>
            </a:r>
            <a:r>
              <a:rPr lang="en-US" b="1" dirty="0" err="1" smtClean="0">
                <a:latin typeface="Arial Narrow" pitchFamily="34" charset="0"/>
              </a:rPr>
              <a:t>Levocetirizine</a:t>
            </a:r>
            <a:endParaRPr lang="en-US" b="1" dirty="0" smtClean="0">
              <a:latin typeface="Arial Narrow" pitchFamily="34" charset="0"/>
            </a:endParaRPr>
          </a:p>
          <a:p>
            <a:r>
              <a:rPr lang="en-US" b="1" dirty="0" smtClean="0">
                <a:solidFill>
                  <a:srgbClr val="0000FF"/>
                </a:solidFill>
                <a:latin typeface="Arial Narrow" pitchFamily="34" charset="0"/>
              </a:rPr>
              <a:t>6) PIPERIDINES 	         </a:t>
            </a:r>
            <a:r>
              <a:rPr lang="en-US" b="1" dirty="0" err="1" smtClean="0">
                <a:latin typeface="Arial Narrow" pitchFamily="34" charset="0"/>
              </a:rPr>
              <a:t>Azatidine</a:t>
            </a:r>
            <a:r>
              <a:rPr lang="en-US" b="1" dirty="0" smtClean="0">
                <a:latin typeface="Arial Narrow" pitchFamily="34" charset="0"/>
              </a:rPr>
              <a:t> 	    	      		       </a:t>
            </a:r>
            <a:r>
              <a:rPr lang="en-US" b="1" dirty="0" err="1" smtClean="0">
                <a:latin typeface="Arial Narrow" pitchFamily="34" charset="0"/>
              </a:rPr>
              <a:t>Fexofenadine</a:t>
            </a:r>
            <a:endParaRPr lang="en-US" b="1" dirty="0" smtClean="0">
              <a:latin typeface="Arial Narrow" pitchFamily="34" charset="0"/>
            </a:endParaRPr>
          </a:p>
          <a:p>
            <a:r>
              <a:rPr lang="en-US" b="1" dirty="0" smtClean="0">
                <a:latin typeface="Arial Narrow" pitchFamily="34" charset="0"/>
              </a:rPr>
              <a:t>		 		        </a:t>
            </a:r>
            <a:r>
              <a:rPr lang="en-US" b="1" dirty="0" err="1" smtClean="0">
                <a:latin typeface="Arial Narrow" pitchFamily="34" charset="0"/>
              </a:rPr>
              <a:t>Loratidine</a:t>
            </a:r>
            <a:r>
              <a:rPr lang="en-US" b="1" dirty="0" smtClean="0">
                <a:latin typeface="Arial Narrow" pitchFamily="34" charset="0"/>
              </a:rPr>
              <a:t> 		       </a:t>
            </a:r>
            <a:r>
              <a:rPr lang="en-US" b="1" dirty="0" err="1" smtClean="0">
                <a:latin typeface="Arial Narrow" pitchFamily="34" charset="0"/>
              </a:rPr>
              <a:t>Desoloratidine</a:t>
            </a:r>
            <a:endParaRPr lang="en-US" b="1" dirty="0" smtClean="0">
              <a:latin typeface="Arial Narrow" pitchFamily="34" charset="0"/>
            </a:endParaRPr>
          </a:p>
          <a:p>
            <a:r>
              <a:rPr lang="en-US" b="1" dirty="0" smtClean="0">
                <a:latin typeface="Arial Narrow" pitchFamily="34" charset="0"/>
              </a:rPr>
              <a:t>		         </a:t>
            </a:r>
            <a:r>
              <a:rPr lang="en-US" b="1" dirty="0" err="1" smtClean="0">
                <a:latin typeface="Arial Narrow" pitchFamily="34" charset="0"/>
              </a:rPr>
              <a:t>Ketotifen</a:t>
            </a:r>
            <a:r>
              <a:rPr lang="en-US" b="1" dirty="0" smtClean="0">
                <a:latin typeface="Arial Narrow" pitchFamily="34" charset="0"/>
              </a:rPr>
              <a:t>	</a:t>
            </a:r>
            <a:br>
              <a:rPr lang="en-US" b="1" dirty="0" smtClean="0">
                <a:latin typeface="Arial Narrow" pitchFamily="34" charset="0"/>
              </a:rPr>
            </a:br>
            <a:r>
              <a:rPr lang="en-US" b="1" dirty="0" smtClean="0">
                <a:solidFill>
                  <a:srgbClr val="0000FF"/>
                </a:solidFill>
                <a:latin typeface="Arial Narrow" pitchFamily="34" charset="0"/>
              </a:rPr>
              <a:t>7) MISCELLANEOUS        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Cyproheptadine</a:t>
            </a:r>
            <a:r>
              <a:rPr lang="en-US" b="1" dirty="0" smtClean="0">
                <a:latin typeface="Arial Narrow" pitchFamily="34" charset="0"/>
              </a:rPr>
              <a:t> </a:t>
            </a:r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2299540" cy="461665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1- ANTIHISTAMINES</a:t>
            </a:r>
            <a:endParaRPr lang="en-US" sz="2400" dirty="0">
              <a:solidFill>
                <a:schemeClr val="bg1"/>
              </a:solidFill>
              <a:effectLst>
                <a:outerShdw blurRad="76200" dist="38100" dir="2700000" algn="tl" rotWithShape="0">
                  <a:srgbClr val="FF3300"/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25196" y="228600"/>
            <a:ext cx="19706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Bernard MT Condensed" pitchFamily="18" charset="0"/>
              </a:rPr>
              <a:t>H</a:t>
            </a:r>
            <a:r>
              <a:rPr lang="en-US" baseline="-25000" dirty="0" smtClean="0">
                <a:latin typeface="Bernard MT Condensed" pitchFamily="18" charset="0"/>
              </a:rPr>
              <a:t>1</a:t>
            </a:r>
            <a:r>
              <a:rPr lang="en-US" dirty="0" smtClean="0">
                <a:latin typeface="Bernard MT Condensed" pitchFamily="18" charset="0"/>
              </a:rPr>
              <a:t> receptor blockers</a:t>
            </a:r>
            <a:endParaRPr lang="en-US" dirty="0">
              <a:latin typeface="Bernard MT Condensed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" y="803969"/>
            <a:ext cx="9067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spc="300" dirty="0" smtClean="0">
                <a:solidFill>
                  <a:srgbClr val="0000FF"/>
                </a:solidFill>
                <a:latin typeface="Bernard MT Condensed" pitchFamily="18" charset="0"/>
              </a:rPr>
              <a:t>CLASSIFICATION [</a:t>
            </a:r>
            <a:r>
              <a:rPr lang="en-US" sz="2000" dirty="0" smtClean="0">
                <a:solidFill>
                  <a:srgbClr val="0000FF"/>
                </a:solidFill>
                <a:latin typeface="Bernard MT Condensed" pitchFamily="18" charset="0"/>
              </a:rPr>
              <a:t>Chemical / Functional</a:t>
            </a:r>
            <a:r>
              <a:rPr lang="en-US" sz="2000" spc="300" dirty="0" smtClean="0">
                <a:solidFill>
                  <a:srgbClr val="0000FF"/>
                </a:solidFill>
                <a:latin typeface="Bernard MT Condensed" pitchFamily="18" charset="0"/>
              </a:rPr>
              <a:t>] </a:t>
            </a:r>
            <a:r>
              <a:rPr lang="en-US" sz="2000" spc="300" dirty="0" smtClean="0">
                <a:solidFill>
                  <a:srgbClr val="0000FF"/>
                </a:solidFill>
                <a:latin typeface="Bernard MT Condensed" pitchFamily="18" charset="0"/>
                <a:sym typeface="Wingdings 3"/>
              </a:rPr>
              <a:t>USES </a:t>
            </a:r>
            <a:r>
              <a:rPr lang="en-US" i="1" spc="300" dirty="0" err="1" smtClean="0">
                <a:solidFill>
                  <a:srgbClr val="0000FF"/>
                </a:solidFill>
                <a:latin typeface="Bernard MT Condensed" pitchFamily="18" charset="0"/>
                <a:sym typeface="Wingdings 3"/>
              </a:rPr>
              <a:t>vs</a:t>
            </a:r>
            <a:r>
              <a:rPr lang="en-US" sz="2000" spc="300" dirty="0" smtClean="0">
                <a:solidFill>
                  <a:srgbClr val="0000FF"/>
                </a:solidFill>
                <a:latin typeface="Bernard MT Condensed" pitchFamily="18" charset="0"/>
                <a:sym typeface="Wingdings 3"/>
              </a:rPr>
              <a:t> ADVERSE EFFECTS</a:t>
            </a:r>
            <a:endParaRPr lang="en-US" sz="2000" spc="300" dirty="0" smtClean="0">
              <a:solidFill>
                <a:srgbClr val="0000FF"/>
              </a:solidFill>
              <a:latin typeface="Bernard MT Condensed" pitchFamily="18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629400" y="3140719"/>
            <a:ext cx="304800" cy="1588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629400" y="3378463"/>
            <a:ext cx="304800" cy="1588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629400" y="3616207"/>
            <a:ext cx="304800" cy="1588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36"/>
          <p:cNvGrpSpPr/>
          <p:nvPr/>
        </p:nvGrpSpPr>
        <p:grpSpPr>
          <a:xfrm>
            <a:off x="4346448" y="4495800"/>
            <a:ext cx="3502152" cy="571704"/>
            <a:chOff x="4156485" y="1295400"/>
            <a:chExt cx="3502152" cy="571704"/>
          </a:xfrm>
        </p:grpSpPr>
        <p:sp>
          <p:nvSpPr>
            <p:cNvPr id="40" name="Right Brace 39"/>
            <p:cNvSpPr/>
            <p:nvPr/>
          </p:nvSpPr>
          <p:spPr>
            <a:xfrm rot="5400000" flipV="1">
              <a:off x="5753100" y="38100"/>
              <a:ext cx="304800" cy="2819400"/>
            </a:xfrm>
            <a:prstGeom prst="rightBrac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156485" y="1518291"/>
              <a:ext cx="3502152" cy="34881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sz="2000" b="1" i="1" dirty="0" smtClean="0">
                  <a:latin typeface="Arial Narrow" pitchFamily="34" charset="0"/>
                </a:rPr>
                <a:t>Longer duration = better control</a:t>
              </a:r>
            </a:p>
          </p:txBody>
        </p:sp>
      </p:grpSp>
      <p:sp>
        <p:nvSpPr>
          <p:cNvPr id="42" name="Rectangle 41"/>
          <p:cNvSpPr/>
          <p:nvPr/>
        </p:nvSpPr>
        <p:spPr>
          <a:xfrm>
            <a:off x="2514600" y="4724400"/>
            <a:ext cx="1632178" cy="348813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>
              <a:lnSpc>
                <a:spcPts val="2000"/>
              </a:lnSpc>
            </a:pPr>
            <a:r>
              <a:rPr lang="en-US" sz="2000" b="1" dirty="0" smtClean="0">
                <a:latin typeface="Arial Narrow" pitchFamily="34" charset="0"/>
              </a:rPr>
              <a:t>Short duration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706624" y="6051987"/>
            <a:ext cx="3334567" cy="3488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000"/>
              </a:lnSpc>
            </a:pPr>
            <a:r>
              <a:rPr lang="en-US" sz="2000" b="1" i="1" dirty="0" smtClean="0">
                <a:latin typeface="Arial Narrow" pitchFamily="34" charset="0"/>
              </a:rPr>
              <a:t>All are used systemic or topical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3568" y="5029200"/>
            <a:ext cx="406603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b="1" dirty="0" smtClean="0">
                <a:latin typeface="Arial Narrow" pitchFamily="34" charset="0"/>
              </a:rPr>
              <a:t>Interactions; with enzyme inhibitors </a:t>
            </a:r>
          </a:p>
          <a:p>
            <a:pPr>
              <a:lnSpc>
                <a:spcPts val="2000"/>
              </a:lnSpc>
            </a:pPr>
            <a:r>
              <a:rPr lang="en-US" sz="1600" b="1" i="1" dirty="0" smtClean="0">
                <a:latin typeface="Arial Narrow" pitchFamily="34" charset="0"/>
              </a:rPr>
              <a:t>[ </a:t>
            </a:r>
            <a:r>
              <a:rPr lang="en-US" sz="1600" b="1" i="1" dirty="0" err="1" smtClean="0">
                <a:latin typeface="Arial Narrow" pitchFamily="34" charset="0"/>
              </a:rPr>
              <a:t>macrolides</a:t>
            </a:r>
            <a:r>
              <a:rPr lang="en-US" sz="1600" b="1" i="1" dirty="0" smtClean="0">
                <a:latin typeface="Arial Narrow" pitchFamily="34" charset="0"/>
              </a:rPr>
              <a:t>, </a:t>
            </a:r>
            <a:r>
              <a:rPr lang="en-US" sz="1600" b="1" i="1" dirty="0" err="1" smtClean="0">
                <a:latin typeface="Arial Narrow" pitchFamily="34" charset="0"/>
              </a:rPr>
              <a:t>antifungals</a:t>
            </a:r>
            <a:r>
              <a:rPr lang="en-US" sz="1600" b="1" i="1" dirty="0" smtClean="0">
                <a:latin typeface="Arial Narrow" pitchFamily="34" charset="0"/>
              </a:rPr>
              <a:t>, calcium antagonists]</a:t>
            </a:r>
          </a:p>
          <a:p>
            <a:pPr>
              <a:lnSpc>
                <a:spcPts val="2000"/>
              </a:lnSpc>
            </a:pPr>
            <a:r>
              <a:rPr lang="en-US" b="1" dirty="0" smtClean="0">
                <a:latin typeface="Arial Narrow" pitchFamily="34" charset="0"/>
              </a:rPr>
              <a:t>+ additive </a:t>
            </a:r>
            <a:r>
              <a:rPr lang="en-US" b="1" dirty="0" err="1" smtClean="0">
                <a:latin typeface="Arial Narrow" pitchFamily="34" charset="0"/>
              </a:rPr>
              <a:t>pharmacodynamic</a:t>
            </a:r>
            <a:r>
              <a:rPr lang="en-US" b="1" dirty="0" smtClean="0">
                <a:latin typeface="Arial Narrow" pitchFamily="34" charset="0"/>
              </a:rPr>
              <a:t> ADRs</a:t>
            </a:r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1880616" y="3660648"/>
            <a:ext cx="4718304" cy="0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0800000">
            <a:off x="0" y="4523793"/>
            <a:ext cx="9144000" cy="0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267200" y="50292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 Narrow" pitchFamily="34" charset="0"/>
              </a:rPr>
              <a:t>No drug interactions &amp; minimal ADRs</a:t>
            </a:r>
            <a:endParaRPr lang="en-US" b="1" dirty="0">
              <a:latin typeface="Arial Narrow" pitchFamily="34" charset="0"/>
            </a:endParaRPr>
          </a:p>
        </p:txBody>
      </p:sp>
      <p:sp>
        <p:nvSpPr>
          <p:cNvPr id="20" name="5-Point Star 19"/>
          <p:cNvSpPr/>
          <p:nvPr/>
        </p:nvSpPr>
        <p:spPr>
          <a:xfrm>
            <a:off x="8458200" y="1524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/>
      <p:bldP spid="19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/>
          <p:cNvSpPr/>
          <p:nvPr/>
        </p:nvSpPr>
        <p:spPr>
          <a:xfrm>
            <a:off x="381000" y="5334748"/>
            <a:ext cx="1752600" cy="11182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sz="2000" b="1" u="sng" dirty="0" smtClean="0">
                <a:solidFill>
                  <a:srgbClr val="A40000"/>
                </a:solidFill>
                <a:latin typeface="Arial Narrow" pitchFamily="34" charset="0"/>
              </a:rPr>
              <a:t>In Children</a:t>
            </a:r>
          </a:p>
          <a:p>
            <a:pPr>
              <a:lnSpc>
                <a:spcPts val="2000"/>
              </a:lnSpc>
            </a:pPr>
            <a:r>
              <a:rPr lang="en-US" sz="2000" b="1" dirty="0" smtClean="0">
                <a:latin typeface="Arial Narrow" pitchFamily="34" charset="0"/>
              </a:rPr>
              <a:t>Excitation</a:t>
            </a:r>
          </a:p>
          <a:p>
            <a:pPr>
              <a:lnSpc>
                <a:spcPts val="2000"/>
              </a:lnSpc>
            </a:pPr>
            <a:r>
              <a:rPr lang="en-US" sz="2000" b="1" dirty="0" smtClean="0">
                <a:latin typeface="Arial Narrow" pitchFamily="34" charset="0"/>
              </a:rPr>
              <a:t>Agitation </a:t>
            </a:r>
          </a:p>
          <a:p>
            <a:pPr>
              <a:lnSpc>
                <a:spcPts val="2000"/>
              </a:lnSpc>
            </a:pPr>
            <a:r>
              <a:rPr lang="en-US" sz="2000" b="1" dirty="0" smtClean="0">
                <a:latin typeface="Arial Narrow" pitchFamily="34" charset="0"/>
              </a:rPr>
              <a:t>Convulsions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399633"/>
            <a:ext cx="8991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Bernard MT Condensed" pitchFamily="18" charset="0"/>
              </a:rPr>
              <a:t>		     First GENERATION	Second GENERATION		Third GENERATION</a:t>
            </a:r>
          </a:p>
          <a:p>
            <a:pPr>
              <a:spcBef>
                <a:spcPts val="0"/>
              </a:spcBef>
            </a:pPr>
            <a:r>
              <a:rPr lang="en-US" sz="1600" b="1" dirty="0" smtClean="0">
                <a:latin typeface="Arial Narrow" pitchFamily="34" charset="0"/>
              </a:rPr>
              <a:t>		     </a:t>
            </a:r>
            <a:r>
              <a:rPr lang="en-US" sz="1600" b="1" dirty="0" err="1" smtClean="0">
                <a:latin typeface="Arial Narrow" pitchFamily="34" charset="0"/>
              </a:rPr>
              <a:t>Chlorpheniramine</a:t>
            </a:r>
            <a:r>
              <a:rPr lang="en-US" sz="1600" b="1" dirty="0" smtClean="0">
                <a:latin typeface="Arial Narrow" pitchFamily="34" charset="0"/>
              </a:rPr>
              <a:t> </a:t>
            </a:r>
            <a:br>
              <a:rPr lang="en-US" sz="1600" b="1" dirty="0" smtClean="0">
                <a:latin typeface="Arial Narrow" pitchFamily="34" charset="0"/>
              </a:rPr>
            </a:br>
            <a:r>
              <a:rPr lang="en-US" sz="1600" b="1" dirty="0" smtClean="0">
                <a:latin typeface="Arial Narrow" pitchFamily="34" charset="0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Arial Narrow" pitchFamily="34" charset="0"/>
              </a:rPr>
              <a:t>	     </a:t>
            </a:r>
            <a:r>
              <a:rPr lang="en-US" sz="1600" b="1" dirty="0" err="1" smtClean="0">
                <a:latin typeface="Arial Narrow" pitchFamily="34" charset="0"/>
              </a:rPr>
              <a:t>Dimenhydrinate</a:t>
            </a:r>
            <a:r>
              <a:rPr lang="en-US" sz="1600" b="1" dirty="0" smtClean="0">
                <a:latin typeface="Arial Narrow" pitchFamily="34" charset="0"/>
              </a:rPr>
              <a:t> </a:t>
            </a:r>
            <a:br>
              <a:rPr lang="en-US" sz="1600" b="1" dirty="0" smtClean="0">
                <a:latin typeface="Arial Narrow" pitchFamily="34" charset="0"/>
              </a:rPr>
            </a:br>
            <a:r>
              <a:rPr lang="en-US" sz="1600" b="1" dirty="0" smtClean="0">
                <a:latin typeface="Arial Narrow" pitchFamily="34" charset="0"/>
              </a:rPr>
              <a:t>	                 	     </a:t>
            </a:r>
            <a:r>
              <a:rPr lang="en-US" sz="1600" b="1" dirty="0" err="1" smtClean="0">
                <a:latin typeface="Arial Narrow" pitchFamily="34" charset="0"/>
              </a:rPr>
              <a:t>Diphenhydramine</a:t>
            </a:r>
            <a:r>
              <a:rPr lang="en-US" sz="1600" b="1" dirty="0" smtClean="0">
                <a:latin typeface="Arial Narrow" pitchFamily="34" charset="0"/>
              </a:rPr>
              <a:t> </a:t>
            </a:r>
            <a:br>
              <a:rPr lang="en-US" sz="1600" b="1" dirty="0" smtClean="0">
                <a:latin typeface="Arial Narrow" pitchFamily="34" charset="0"/>
              </a:rPr>
            </a:br>
            <a:r>
              <a:rPr lang="en-US" sz="1600" b="1" dirty="0" smtClean="0">
                <a:solidFill>
                  <a:srgbClr val="0000FF"/>
                </a:solidFill>
                <a:latin typeface="Arial Narrow" pitchFamily="34" charset="0"/>
              </a:rPr>
              <a:t>		    </a:t>
            </a:r>
            <a:r>
              <a:rPr lang="en-US" sz="1600" b="1" dirty="0" err="1" smtClean="0">
                <a:latin typeface="Arial Narrow" pitchFamily="34" charset="0"/>
              </a:rPr>
              <a:t>Antazoline</a:t>
            </a:r>
            <a:r>
              <a:rPr lang="en-US" sz="1600" b="1" dirty="0" smtClean="0">
                <a:latin typeface="Arial Narrow" pitchFamily="34" charset="0"/>
              </a:rPr>
              <a:t>`	                 	</a:t>
            </a:r>
            <a:br>
              <a:rPr lang="en-US" sz="1600" b="1" dirty="0" smtClean="0">
                <a:latin typeface="Arial Narrow" pitchFamily="34" charset="0"/>
              </a:rPr>
            </a:br>
            <a:r>
              <a:rPr lang="en-US" sz="1600" b="1" dirty="0" smtClean="0">
                <a:latin typeface="Arial Narrow" pitchFamily="34" charset="0"/>
              </a:rPr>
              <a:t>		     </a:t>
            </a:r>
            <a:r>
              <a:rPr lang="en-US" sz="1600" b="1" dirty="0" err="1" smtClean="0">
                <a:latin typeface="Arial Narrow" pitchFamily="34" charset="0"/>
              </a:rPr>
              <a:t>Promethazine</a:t>
            </a:r>
            <a:r>
              <a:rPr lang="en-US" sz="1600" b="1" dirty="0" smtClean="0">
                <a:latin typeface="Arial Narrow" pitchFamily="34" charset="0"/>
              </a:rPr>
              <a:t> </a:t>
            </a:r>
            <a:br>
              <a:rPr lang="en-US" sz="1600" b="1" dirty="0" smtClean="0">
                <a:latin typeface="Arial Narrow" pitchFamily="34" charset="0"/>
              </a:rPr>
            </a:br>
            <a:r>
              <a:rPr lang="en-US" sz="1600" b="1" dirty="0" smtClean="0">
                <a:latin typeface="Arial Narrow" pitchFamily="34" charset="0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Arial Narrow" pitchFamily="34" charset="0"/>
              </a:rPr>
              <a:t>	     </a:t>
            </a:r>
            <a:r>
              <a:rPr lang="en-US" sz="1600" b="1" dirty="0" err="1" smtClean="0">
                <a:latin typeface="Arial Narrow" pitchFamily="34" charset="0"/>
              </a:rPr>
              <a:t>Cyclizine</a:t>
            </a:r>
            <a:r>
              <a:rPr lang="en-US" sz="1600" b="1" dirty="0" smtClean="0">
                <a:latin typeface="Arial Narrow" pitchFamily="34" charset="0"/>
              </a:rPr>
              <a:t> 	</a:t>
            </a:r>
            <a:r>
              <a:rPr lang="en-US" sz="1600" b="1" dirty="0" err="1" smtClean="0">
                <a:latin typeface="Arial Narrow" pitchFamily="34" charset="0"/>
              </a:rPr>
              <a:t>Cetirizine</a:t>
            </a:r>
            <a:r>
              <a:rPr lang="en-US" sz="1600" b="1" dirty="0" smtClean="0">
                <a:latin typeface="Arial Narrow" pitchFamily="34" charset="0"/>
              </a:rPr>
              <a:t>			 </a:t>
            </a:r>
            <a:r>
              <a:rPr lang="en-US" sz="1600" b="1" dirty="0" err="1" smtClean="0">
                <a:latin typeface="Arial Narrow" pitchFamily="34" charset="0"/>
              </a:rPr>
              <a:t>Levocetirizine</a:t>
            </a:r>
            <a:endParaRPr lang="en-US" sz="1600" b="1" dirty="0" smtClean="0">
              <a:latin typeface="Arial Narrow" pitchFamily="34" charset="0"/>
            </a:endParaRPr>
          </a:p>
          <a:p>
            <a:r>
              <a:rPr lang="en-US" sz="1600" b="1" dirty="0" smtClean="0">
                <a:solidFill>
                  <a:srgbClr val="0000FF"/>
                </a:solidFill>
                <a:latin typeface="Arial Narrow" pitchFamily="34" charset="0"/>
              </a:rPr>
              <a:t>		     </a:t>
            </a:r>
            <a:r>
              <a:rPr lang="en-US" sz="1600" b="1" dirty="0" err="1" smtClean="0">
                <a:latin typeface="Arial Narrow" pitchFamily="34" charset="0"/>
              </a:rPr>
              <a:t>Azatidine</a:t>
            </a:r>
            <a:r>
              <a:rPr lang="en-US" sz="1600" b="1" dirty="0" smtClean="0">
                <a:latin typeface="Arial Narrow" pitchFamily="34" charset="0"/>
              </a:rPr>
              <a:t> 			 	 </a:t>
            </a:r>
            <a:r>
              <a:rPr lang="en-US" sz="1600" b="1" dirty="0" err="1" smtClean="0">
                <a:latin typeface="Arial Narrow" pitchFamily="34" charset="0"/>
              </a:rPr>
              <a:t>Fexofenadine</a:t>
            </a:r>
            <a:endParaRPr lang="en-US" sz="1600" b="1" dirty="0" smtClean="0">
              <a:latin typeface="Arial Narrow" pitchFamily="34" charset="0"/>
            </a:endParaRPr>
          </a:p>
          <a:p>
            <a:r>
              <a:rPr lang="en-US" sz="1600" b="1" dirty="0" smtClean="0">
                <a:latin typeface="Arial Narrow" pitchFamily="34" charset="0"/>
              </a:rPr>
              <a:t>		 		</a:t>
            </a:r>
            <a:r>
              <a:rPr lang="en-US" sz="1600" b="1" dirty="0" err="1" smtClean="0">
                <a:latin typeface="Arial Narrow" pitchFamily="34" charset="0"/>
              </a:rPr>
              <a:t>Loratidine</a:t>
            </a:r>
            <a:r>
              <a:rPr lang="en-US" sz="1600" b="1" dirty="0" smtClean="0">
                <a:latin typeface="Arial Narrow" pitchFamily="34" charset="0"/>
              </a:rPr>
              <a:t> 			 </a:t>
            </a:r>
            <a:r>
              <a:rPr lang="en-US" sz="1600" b="1" dirty="0" err="1" smtClean="0">
                <a:latin typeface="Arial Narrow" pitchFamily="34" charset="0"/>
              </a:rPr>
              <a:t>Desoloratidine</a:t>
            </a:r>
            <a:endParaRPr lang="en-US" sz="1600" b="1" dirty="0" smtClean="0">
              <a:latin typeface="Arial Narrow" pitchFamily="34" charset="0"/>
            </a:endParaRPr>
          </a:p>
          <a:p>
            <a:r>
              <a:rPr lang="en-US" sz="1600" b="1" dirty="0" smtClean="0">
                <a:latin typeface="Arial Narrow" pitchFamily="34" charset="0"/>
              </a:rPr>
              <a:t>		     </a:t>
            </a:r>
            <a:r>
              <a:rPr lang="en-US" sz="1600" b="1" dirty="0" err="1" smtClean="0">
                <a:latin typeface="Arial Narrow" pitchFamily="34" charset="0"/>
              </a:rPr>
              <a:t>Ketotifen</a:t>
            </a:r>
            <a:r>
              <a:rPr lang="en-US" sz="1600" b="1" dirty="0" smtClean="0">
                <a:latin typeface="Arial Narrow" pitchFamily="34" charset="0"/>
              </a:rPr>
              <a:t>	</a:t>
            </a:r>
            <a:br>
              <a:rPr lang="en-US" sz="1600" b="1" dirty="0" smtClean="0">
                <a:latin typeface="Arial Narrow" pitchFamily="34" charset="0"/>
              </a:rPr>
            </a:br>
            <a:r>
              <a:rPr lang="en-US" sz="1600" b="1" dirty="0" smtClean="0">
                <a:latin typeface="Arial Narrow" pitchFamily="34" charset="0"/>
              </a:rPr>
              <a:t>		     </a:t>
            </a:r>
            <a:r>
              <a:rPr lang="en-US" sz="1600" b="1" dirty="0" err="1" smtClean="0">
                <a:latin typeface="Arial Narrow" pitchFamily="34" charset="0"/>
              </a:rPr>
              <a:t>Cyproheptadine</a:t>
            </a:r>
            <a:r>
              <a:rPr lang="en-US" sz="1600" b="1" dirty="0" smtClean="0">
                <a:latin typeface="Arial Narrow" pitchFamily="34" charset="0"/>
              </a:rPr>
              <a:t> </a:t>
            </a:r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2015808" cy="461665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ANTIHISTAMINES</a:t>
            </a:r>
            <a:endParaRPr lang="en-US" sz="2400" dirty="0">
              <a:solidFill>
                <a:schemeClr val="bg1"/>
              </a:solidFill>
              <a:effectLst>
                <a:outerShdw blurRad="76200" dist="38100" dir="2700000" algn="tl" rotWithShape="0">
                  <a:srgbClr val="FF3300"/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200" y="3505200"/>
            <a:ext cx="8991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Bernard MT Condensed" pitchFamily="18" charset="0"/>
              </a:rPr>
              <a:t>ANTIHISTAMINIC ACTION</a:t>
            </a:r>
            <a:r>
              <a:rPr lang="en-US" b="1" dirty="0" smtClean="0">
                <a:latin typeface="Arial Narrow" pitchFamily="34" charset="0"/>
              </a:rPr>
              <a:t> Non-selective	Selective		 	More Selective</a:t>
            </a:r>
            <a:endParaRPr lang="en-US" sz="1600" b="1" dirty="0" smtClean="0">
              <a:latin typeface="Arial Narrow" pitchFamily="34" charset="0"/>
            </a:endParaRPr>
          </a:p>
          <a:p>
            <a:r>
              <a:rPr lang="en-US" sz="1600" b="1" dirty="0" smtClean="0">
                <a:latin typeface="Arial Narrow" pitchFamily="34" charset="0"/>
              </a:rPr>
              <a:t>		</a:t>
            </a:r>
            <a:r>
              <a:rPr lang="en-US" b="1" dirty="0" smtClean="0">
                <a:latin typeface="Arial Narrow" pitchFamily="34" charset="0"/>
              </a:rPr>
              <a:t>     </a:t>
            </a:r>
            <a:r>
              <a:rPr lang="en-US" b="1" dirty="0" err="1" smtClean="0">
                <a:latin typeface="Arial Narrow" pitchFamily="34" charset="0"/>
              </a:rPr>
              <a:t>Lipophylic</a:t>
            </a:r>
            <a:r>
              <a:rPr lang="en-US" b="1" dirty="0" smtClean="0">
                <a:latin typeface="Arial Narrow" pitchFamily="34" charset="0"/>
              </a:rPr>
              <a:t>	Non-</a:t>
            </a:r>
            <a:r>
              <a:rPr lang="en-US" b="1" dirty="0" err="1" smtClean="0">
                <a:latin typeface="Arial Narrow" pitchFamily="34" charset="0"/>
              </a:rPr>
              <a:t>lipophylic</a:t>
            </a:r>
            <a:r>
              <a:rPr lang="en-US" b="1" dirty="0" smtClean="0">
                <a:latin typeface="Arial Narrow" pitchFamily="34" charset="0"/>
              </a:rPr>
              <a:t>		Non-</a:t>
            </a:r>
            <a:r>
              <a:rPr lang="en-US" b="1" dirty="0" err="1" smtClean="0">
                <a:latin typeface="Arial Narrow" pitchFamily="34" charset="0"/>
              </a:rPr>
              <a:t>lipophylic</a:t>
            </a:r>
            <a:endParaRPr lang="en-US" sz="1600" b="1" dirty="0" smtClean="0">
              <a:latin typeface="Arial Narrow" pitchFamily="34" charset="0"/>
            </a:endParaRPr>
          </a:p>
          <a:p>
            <a:r>
              <a:rPr lang="en-US" sz="1600" b="1" dirty="0" smtClean="0">
                <a:latin typeface="Arial Narrow" pitchFamily="34" charset="0"/>
              </a:rPr>
              <a:t>                                             </a:t>
            </a:r>
            <a:r>
              <a:rPr lang="en-US" b="1" dirty="0" smtClean="0">
                <a:latin typeface="Arial Narrow" pitchFamily="34" charset="0"/>
              </a:rPr>
              <a:t>Cross BBB	poor cross BBB 		not cross BBB</a:t>
            </a:r>
            <a:endParaRPr lang="en-US" sz="1600" b="1" dirty="0" smtClean="0">
              <a:latin typeface="Arial Narrow" pitchFamily="34" charset="0"/>
            </a:endParaRPr>
          </a:p>
          <a:p>
            <a:r>
              <a:rPr lang="en-US" sz="1600" b="1" dirty="0" smtClean="0">
                <a:latin typeface="Arial Narrow" pitchFamily="34" charset="0"/>
              </a:rPr>
              <a:t>                                             </a:t>
            </a:r>
            <a:r>
              <a:rPr lang="en-US" dirty="0" smtClean="0">
                <a:solidFill>
                  <a:srgbClr val="0000FF"/>
                </a:solidFill>
                <a:latin typeface="Bernard MT Condensed" pitchFamily="18" charset="0"/>
              </a:rPr>
              <a:t>SEDATING</a:t>
            </a:r>
            <a:r>
              <a:rPr lang="en-US" b="1" dirty="0" smtClean="0">
                <a:latin typeface="Arial Narrow" pitchFamily="34" charset="0"/>
              </a:rPr>
              <a:t>	</a:t>
            </a:r>
            <a:r>
              <a:rPr lang="en-US" dirty="0" smtClean="0">
                <a:latin typeface="Bernard MT Condensed" pitchFamily="18" charset="0"/>
              </a:rPr>
              <a:t>NON - SEDATING </a:t>
            </a:r>
            <a:r>
              <a:rPr lang="en-US" b="1" dirty="0" smtClean="0">
                <a:latin typeface="Arial Narrow" pitchFamily="34" charset="0"/>
              </a:rPr>
              <a:t>		</a:t>
            </a:r>
            <a:r>
              <a:rPr lang="en-US" dirty="0" smtClean="0">
                <a:latin typeface="Bernard MT Condensed" pitchFamily="18" charset="0"/>
              </a:rPr>
              <a:t>NON - SEDATING</a:t>
            </a:r>
            <a:endParaRPr lang="en-US" sz="1600" dirty="0" smtClean="0">
              <a:latin typeface="Bernard MT Condensed" pitchFamily="18" charset="0"/>
            </a:endParaRPr>
          </a:p>
          <a:p>
            <a:r>
              <a:rPr lang="en-US" sz="1600" b="1" dirty="0" smtClean="0">
                <a:latin typeface="Arial Narrow" pitchFamily="34" charset="0"/>
              </a:rPr>
              <a:t>				</a:t>
            </a:r>
            <a:r>
              <a:rPr lang="en-US" b="1" dirty="0" smtClean="0">
                <a:latin typeface="Arial Narrow" pitchFamily="34" charset="0"/>
              </a:rPr>
              <a:t>&gt; efficacy </a:t>
            </a:r>
            <a:r>
              <a:rPr lang="en-US" b="1" u="sng" dirty="0" smtClean="0">
                <a:solidFill>
                  <a:srgbClr val="F27900"/>
                </a:solidFill>
                <a:latin typeface="Arial Narrow" pitchFamily="34" charset="0"/>
              </a:rPr>
              <a:t>+</a:t>
            </a:r>
            <a:r>
              <a:rPr lang="en-US" dirty="0" smtClean="0">
                <a:solidFill>
                  <a:srgbClr val="F27900"/>
                </a:solidFill>
                <a:latin typeface="Bernard MT Condensed" pitchFamily="18" charset="0"/>
              </a:rPr>
              <a:t>ANTIALLERGIC</a:t>
            </a:r>
            <a:r>
              <a:rPr lang="en-US" b="1" dirty="0" smtClean="0">
                <a:solidFill>
                  <a:srgbClr val="F27900"/>
                </a:solidFill>
                <a:latin typeface="Arial Narrow" pitchFamily="34" charset="0"/>
              </a:rPr>
              <a:t> </a:t>
            </a:r>
            <a:r>
              <a:rPr lang="en-US" sz="1600" b="1" dirty="0" smtClean="0">
                <a:solidFill>
                  <a:srgbClr val="F27900"/>
                </a:solidFill>
                <a:latin typeface="Arial Narrow" pitchFamily="34" charset="0"/>
              </a:rPr>
              <a:t>          </a:t>
            </a:r>
            <a:r>
              <a:rPr lang="en-US" b="1" dirty="0" smtClean="0">
                <a:latin typeface="Arial Narrow" pitchFamily="34" charset="0"/>
              </a:rPr>
              <a:t>&gt; &gt; efficacy</a:t>
            </a:r>
            <a:r>
              <a:rPr lang="en-US" sz="2000" b="1" dirty="0" smtClean="0">
                <a:solidFill>
                  <a:srgbClr val="F27900"/>
                </a:solidFill>
                <a:latin typeface="Arial Narrow" pitchFamily="34" charset="0"/>
              </a:rPr>
              <a:t>&gt;</a:t>
            </a:r>
            <a:r>
              <a:rPr lang="en-US" dirty="0" smtClean="0">
                <a:solidFill>
                  <a:srgbClr val="F27900"/>
                </a:solidFill>
                <a:latin typeface="Bernard MT Condensed" pitchFamily="18" charset="0"/>
              </a:rPr>
              <a:t>ANTIALLERGIC</a:t>
            </a:r>
            <a:endParaRPr lang="en-US" sz="1600" dirty="0" smtClean="0">
              <a:solidFill>
                <a:srgbClr val="F27900"/>
              </a:solidFill>
              <a:latin typeface="Bernard MT Condensed" pitchFamily="18" charset="0"/>
            </a:endParaRPr>
          </a:p>
          <a:p>
            <a:r>
              <a:rPr lang="en-US" sz="1600" b="1" dirty="0" smtClean="0">
                <a:latin typeface="Arial Narrow" pitchFamily="34" charset="0"/>
              </a:rPr>
              <a:t>				</a:t>
            </a:r>
            <a:r>
              <a:rPr lang="en-US" b="1" dirty="0" smtClean="0">
                <a:latin typeface="Arial Narrow" pitchFamily="34" charset="0"/>
              </a:rPr>
              <a:t>Little / Major side effects </a:t>
            </a:r>
            <a:r>
              <a:rPr lang="en-US" sz="1600" b="1" dirty="0" smtClean="0">
                <a:latin typeface="Arial Narrow" pitchFamily="34" charset="0"/>
              </a:rPr>
              <a:t>	</a:t>
            </a:r>
            <a:r>
              <a:rPr lang="en-US" b="1" dirty="0" smtClean="0">
                <a:latin typeface="Arial Narrow" pitchFamily="34" charset="0"/>
              </a:rPr>
              <a:t>Rare side effects </a:t>
            </a:r>
            <a:endParaRPr lang="en-US" sz="1600" b="1" dirty="0" smtClean="0">
              <a:latin typeface="Arial Narrow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2276856" y="2877657"/>
            <a:ext cx="838200" cy="0"/>
          </a:xfrm>
          <a:prstGeom prst="line">
            <a:avLst/>
          </a:prstGeom>
          <a:ln w="28575">
            <a:solidFill>
              <a:srgbClr val="F27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886200" y="2143089"/>
            <a:ext cx="838200" cy="0"/>
          </a:xfrm>
          <a:prstGeom prst="line">
            <a:avLst/>
          </a:prstGeom>
          <a:ln w="28575">
            <a:solidFill>
              <a:srgbClr val="F27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886200" y="2627721"/>
            <a:ext cx="838200" cy="0"/>
          </a:xfrm>
          <a:prstGeom prst="line">
            <a:avLst/>
          </a:prstGeom>
          <a:ln w="28575">
            <a:solidFill>
              <a:srgbClr val="F27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705600" y="2143089"/>
            <a:ext cx="1066800" cy="0"/>
          </a:xfrm>
          <a:prstGeom prst="line">
            <a:avLst/>
          </a:prstGeom>
          <a:ln w="38100">
            <a:solidFill>
              <a:srgbClr val="F27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696456" y="2389977"/>
            <a:ext cx="1066800" cy="0"/>
          </a:xfrm>
          <a:prstGeom prst="line">
            <a:avLst/>
          </a:prstGeom>
          <a:ln w="38100">
            <a:solidFill>
              <a:srgbClr val="F27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687312" y="2636865"/>
            <a:ext cx="1066800" cy="0"/>
          </a:xfrm>
          <a:prstGeom prst="line">
            <a:avLst/>
          </a:prstGeom>
          <a:ln w="38100">
            <a:solidFill>
              <a:srgbClr val="F27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286000" y="1161633"/>
            <a:ext cx="1295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295144" y="1390233"/>
            <a:ext cx="1295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286000" y="1877913"/>
            <a:ext cx="10668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286000" y="2152233"/>
            <a:ext cx="6858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286000" y="933033"/>
            <a:ext cx="14478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286000" y="3129954"/>
            <a:ext cx="1295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057400" y="6336268"/>
            <a:ext cx="68610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Bernard MT Condensed" pitchFamily="18" charset="0"/>
              </a:rPr>
              <a:t>SEDATION </a:t>
            </a:r>
            <a:r>
              <a:rPr lang="en-US" b="1" i="1" dirty="0" smtClean="0">
                <a:latin typeface="Arial Narrow" pitchFamily="34" charset="0"/>
              </a:rPr>
              <a:t>is either </a:t>
            </a:r>
            <a:r>
              <a:rPr lang="en-US" b="1" i="1" u="sng" dirty="0" smtClean="0">
                <a:solidFill>
                  <a:srgbClr val="009E00"/>
                </a:solidFill>
                <a:latin typeface="Arial Narrow" pitchFamily="34" charset="0"/>
              </a:rPr>
              <a:t>used </a:t>
            </a:r>
            <a:r>
              <a:rPr lang="en-US" b="1" i="1" dirty="0" smtClean="0">
                <a:solidFill>
                  <a:srgbClr val="009E00"/>
                </a:solidFill>
                <a:latin typeface="Arial Narrow" pitchFamily="34" charset="0"/>
              </a:rPr>
              <a:t>Therapeutically </a:t>
            </a:r>
            <a:r>
              <a:rPr lang="en-US" b="1" i="1" dirty="0" smtClean="0">
                <a:latin typeface="Arial Narrow" pitchFamily="34" charset="0"/>
              </a:rPr>
              <a:t>or</a:t>
            </a:r>
            <a:r>
              <a:rPr lang="en-US" b="1" i="1" dirty="0" smtClean="0">
                <a:solidFill>
                  <a:srgbClr val="0000FF"/>
                </a:solidFill>
                <a:latin typeface="Arial Narrow" pitchFamily="34" charset="0"/>
              </a:rPr>
              <a:t> </a:t>
            </a:r>
            <a:r>
              <a:rPr lang="en-US" b="1" i="1" u="sng" dirty="0" smtClean="0">
                <a:solidFill>
                  <a:srgbClr val="A40000"/>
                </a:solidFill>
                <a:latin typeface="Arial Narrow" pitchFamily="34" charset="0"/>
              </a:rPr>
              <a:t>avoided</a:t>
            </a:r>
            <a:r>
              <a:rPr lang="en-US" b="1" i="1" dirty="0" smtClean="0">
                <a:solidFill>
                  <a:srgbClr val="A40000"/>
                </a:solidFill>
                <a:latin typeface="Arial Narrow" pitchFamily="34" charset="0"/>
              </a:rPr>
              <a:t> ; being a Side Effect </a:t>
            </a:r>
            <a:endParaRPr lang="en-US" b="1" i="1" dirty="0">
              <a:solidFill>
                <a:srgbClr val="A40000"/>
              </a:solidFill>
              <a:latin typeface="Arial Narrow" pitchFamily="34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 flipV="1">
            <a:off x="3712164" y="5508202"/>
            <a:ext cx="5257800" cy="17522"/>
          </a:xfrm>
          <a:prstGeom prst="straightConnector1">
            <a:avLst/>
          </a:prstGeom>
          <a:ln w="38100">
            <a:solidFill>
              <a:srgbClr val="009E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5794248" y="5278014"/>
            <a:ext cx="1066800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9E00"/>
                </a:solidFill>
                <a:latin typeface="Bernard MT Condensed" pitchFamily="18" charset="0"/>
              </a:rPr>
              <a:t>Allergies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1984248" y="5498292"/>
            <a:ext cx="1752600" cy="18288"/>
          </a:xfrm>
          <a:prstGeom prst="straightConnector1">
            <a:avLst/>
          </a:prstGeom>
          <a:ln w="38100">
            <a:solidFill>
              <a:srgbClr val="A40000"/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2441448" y="5278014"/>
            <a:ext cx="911352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9E00"/>
                </a:solidFill>
                <a:latin typeface="Bernard MT Condensed" pitchFamily="18" charset="0"/>
              </a:rPr>
              <a:t>Itching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88848" y="3858161"/>
            <a:ext cx="1066800" cy="143885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</a:pPr>
            <a:r>
              <a:rPr lang="en-US" dirty="0" smtClean="0">
                <a:solidFill>
                  <a:srgbClr val="009E00"/>
                </a:solidFill>
                <a:latin typeface="Bernard MT Condensed" pitchFamily="18" charset="0"/>
              </a:rPr>
              <a:t>Insomnia</a:t>
            </a:r>
          </a:p>
          <a:p>
            <a:pPr>
              <a:lnSpc>
                <a:spcPts val="2100"/>
              </a:lnSpc>
            </a:pPr>
            <a:r>
              <a:rPr lang="en-US" dirty="0" smtClean="0">
                <a:solidFill>
                  <a:srgbClr val="009E00"/>
                </a:solidFill>
                <a:latin typeface="Bernard MT Condensed" pitchFamily="18" charset="0"/>
              </a:rPr>
              <a:t>Sleep aid</a:t>
            </a:r>
          </a:p>
          <a:p>
            <a:pPr>
              <a:lnSpc>
                <a:spcPts val="2100"/>
              </a:lnSpc>
            </a:pPr>
            <a:r>
              <a:rPr lang="en-US" dirty="0" smtClean="0">
                <a:solidFill>
                  <a:srgbClr val="009E00"/>
                </a:solidFill>
                <a:latin typeface="Bernard MT Condensed" pitchFamily="18" charset="0"/>
              </a:rPr>
              <a:t>Vertigo</a:t>
            </a:r>
          </a:p>
          <a:p>
            <a:pPr>
              <a:lnSpc>
                <a:spcPts val="2100"/>
              </a:lnSpc>
            </a:pPr>
            <a:r>
              <a:rPr lang="en-US" dirty="0" smtClean="0">
                <a:solidFill>
                  <a:srgbClr val="009E00"/>
                </a:solidFill>
                <a:latin typeface="Bernard MT Condensed" pitchFamily="18" charset="0"/>
              </a:rPr>
              <a:t>Anxiety</a:t>
            </a:r>
          </a:p>
          <a:p>
            <a:pPr>
              <a:lnSpc>
                <a:spcPts val="2100"/>
              </a:lnSpc>
            </a:pPr>
            <a:r>
              <a:rPr lang="en-US" dirty="0" smtClean="0">
                <a:solidFill>
                  <a:srgbClr val="009E00"/>
                </a:solidFill>
                <a:latin typeface="Bernard MT Condensed" pitchFamily="18" charset="0"/>
              </a:rPr>
              <a:t>Cough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1679448" y="4343400"/>
            <a:ext cx="457200" cy="4771"/>
          </a:xfrm>
          <a:prstGeom prst="straightConnector1">
            <a:avLst/>
          </a:prstGeom>
          <a:ln w="38100">
            <a:solidFill>
              <a:srgbClr val="009E00"/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16200000">
            <a:off x="2596234" y="4913738"/>
            <a:ext cx="457200" cy="4771"/>
          </a:xfrm>
          <a:prstGeom prst="straightConnector1">
            <a:avLst/>
          </a:prstGeom>
          <a:ln w="38100">
            <a:solidFill>
              <a:srgbClr val="009E00"/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rot="5400000" flipH="1" flipV="1">
            <a:off x="1454758" y="4725262"/>
            <a:ext cx="909629" cy="460248"/>
          </a:xfrm>
          <a:prstGeom prst="straightConnector1">
            <a:avLst/>
          </a:prstGeom>
          <a:ln w="38100">
            <a:solidFill>
              <a:srgbClr val="A40000"/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3334512" y="5638800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Bernard MT Condensed" pitchFamily="18" charset="0"/>
              </a:rPr>
              <a:t>Are “drying agents”; </a:t>
            </a:r>
            <a:r>
              <a:rPr lang="en-US" b="1" dirty="0" smtClean="0">
                <a:latin typeface="Bernard MT Condensed" pitchFamily="18" charset="0"/>
                <a:sym typeface="Wingdings 3"/>
              </a:rPr>
              <a:t> </a:t>
            </a:r>
            <a:r>
              <a:rPr lang="en-US" dirty="0" smtClean="0">
                <a:latin typeface="Bernard MT Condensed" pitchFamily="18" charset="0"/>
              </a:rPr>
              <a:t>secretions &amp;  localized inflammation</a:t>
            </a:r>
          </a:p>
          <a:p>
            <a:pPr algn="ctr"/>
            <a:r>
              <a:rPr lang="en-US" dirty="0" smtClean="0">
                <a:latin typeface="Bernard MT Condensed" pitchFamily="18" charset="0"/>
              </a:rPr>
              <a:t>Act more on Upper &gt; Lower airways</a:t>
            </a:r>
            <a:endParaRPr lang="en-US" dirty="0">
              <a:latin typeface="Bernard MT Condensed" pitchFamily="18" charset="0"/>
            </a:endParaRPr>
          </a:p>
        </p:txBody>
      </p:sp>
      <p:sp>
        <p:nvSpPr>
          <p:cNvPr id="29" name="5-Point Star 28"/>
          <p:cNvSpPr/>
          <p:nvPr/>
        </p:nvSpPr>
        <p:spPr>
          <a:xfrm>
            <a:off x="8458200" y="1524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3" dur="5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19" grpId="0"/>
      <p:bldP spid="48" grpId="0" animBg="1"/>
      <p:bldP spid="49" grpId="0" animBg="1"/>
      <p:bldP spid="55" grpId="0" animBg="1"/>
      <p:bldP spid="57" grpId="0" animBg="1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rapezoid 37"/>
          <p:cNvSpPr/>
          <p:nvPr/>
        </p:nvSpPr>
        <p:spPr>
          <a:xfrm>
            <a:off x="-457200" y="1981200"/>
            <a:ext cx="6858000" cy="4876800"/>
          </a:xfrm>
          <a:prstGeom prst="trapezoid">
            <a:avLst>
              <a:gd name="adj" fmla="val 33169"/>
            </a:avLst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rgbClr val="00E200">
                  <a:alpha val="28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1" descr="C:\Documents and Settings\DR.OMNIA\My Documents\My Pictures\anti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265" t="9677" r="32559"/>
          <a:stretch>
            <a:fillRect/>
          </a:stretch>
        </p:blipFill>
        <p:spPr bwMode="auto">
          <a:xfrm>
            <a:off x="152400" y="1676400"/>
            <a:ext cx="5486400" cy="4953000"/>
          </a:xfrm>
          <a:prstGeom prst="rect">
            <a:avLst/>
          </a:prstGeom>
          <a:noFill/>
        </p:spPr>
      </p:pic>
      <p:pic>
        <p:nvPicPr>
          <p:cNvPr id="2049" name="Picture 1" descr="C:\Documents and Settings\DR.OMNIA\My Documents\My Pictures\anti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7441" t="9677"/>
          <a:stretch>
            <a:fillRect/>
          </a:stretch>
        </p:blipFill>
        <p:spPr bwMode="auto">
          <a:xfrm>
            <a:off x="5638800" y="1676400"/>
            <a:ext cx="3124200" cy="4953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9169" y="5791200"/>
            <a:ext cx="1322798" cy="6052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000"/>
              </a:lnSpc>
            </a:pPr>
            <a:r>
              <a:rPr lang="en-US" b="1" dirty="0" smtClean="0">
                <a:solidFill>
                  <a:srgbClr val="A40000"/>
                </a:solidFill>
                <a:latin typeface="Arial Narrow" pitchFamily="34" charset="0"/>
              </a:rPr>
              <a:t>Side Effects </a:t>
            </a:r>
          </a:p>
          <a:p>
            <a:pPr>
              <a:lnSpc>
                <a:spcPts val="2000"/>
              </a:lnSpc>
            </a:pPr>
            <a:r>
              <a:rPr lang="en-US" b="1" dirty="0" smtClean="0">
                <a:solidFill>
                  <a:srgbClr val="A40000"/>
                </a:solidFill>
                <a:latin typeface="Arial Narrow" pitchFamily="34" charset="0"/>
              </a:rPr>
              <a:t>Interactions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17853" y="5791200"/>
            <a:ext cx="1311578" cy="6052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000"/>
              </a:lnSpc>
            </a:pPr>
            <a:r>
              <a:rPr lang="en-US" b="1" dirty="0" smtClean="0">
                <a:solidFill>
                  <a:srgbClr val="A40000"/>
                </a:solidFill>
                <a:latin typeface="Arial Narrow" pitchFamily="34" charset="0"/>
              </a:rPr>
              <a:t>Side Effects</a:t>
            </a:r>
          </a:p>
          <a:p>
            <a:pPr>
              <a:lnSpc>
                <a:spcPts val="2000"/>
              </a:lnSpc>
            </a:pPr>
            <a:r>
              <a:rPr lang="en-US" b="1" dirty="0" smtClean="0">
                <a:solidFill>
                  <a:srgbClr val="A40000"/>
                </a:solidFill>
                <a:latin typeface="Arial Narrow" pitchFamily="34" charset="0"/>
              </a:rPr>
              <a:t>Interactions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268752" y="5791200"/>
            <a:ext cx="129540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b="1" dirty="0" smtClean="0">
                <a:solidFill>
                  <a:srgbClr val="A40000"/>
                </a:solidFill>
                <a:latin typeface="Arial Narrow" pitchFamily="34" charset="0"/>
              </a:rPr>
              <a:t>Side Effects</a:t>
            </a:r>
          </a:p>
          <a:p>
            <a:pPr>
              <a:lnSpc>
                <a:spcPts val="2000"/>
              </a:lnSpc>
            </a:pPr>
            <a:r>
              <a:rPr lang="en-US" b="1" dirty="0" smtClean="0">
                <a:solidFill>
                  <a:srgbClr val="A40000"/>
                </a:solidFill>
                <a:latin typeface="Arial Narrow" pitchFamily="34" charset="0"/>
              </a:rPr>
              <a:t>Interactions</a:t>
            </a:r>
            <a:endParaRPr lang="en-US" dirty="0" smtClean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5736336" y="5961888"/>
            <a:ext cx="762000" cy="0"/>
          </a:xfrm>
          <a:prstGeom prst="line">
            <a:avLst/>
          </a:prstGeom>
          <a:ln w="57150">
            <a:solidFill>
              <a:srgbClr val="BC2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52400" y="440090"/>
            <a:ext cx="8305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u="sng" dirty="0" smtClean="0">
                <a:solidFill>
                  <a:srgbClr val="009E00"/>
                </a:solidFill>
                <a:latin typeface="Bernard MT Condensed" pitchFamily="18" charset="0"/>
              </a:rPr>
              <a:t>POOR CONTROL </a:t>
            </a:r>
            <a:r>
              <a:rPr lang="en-US" sz="2000" dirty="0" smtClean="0">
                <a:latin typeface="Bernard MT Condensed" pitchFamily="18" charset="0"/>
              </a:rPr>
              <a:t>of Asthma, </a:t>
            </a:r>
            <a:r>
              <a:rPr lang="en-US" sz="2000" dirty="0" err="1" smtClean="0">
                <a:latin typeface="Bernard MT Condensed" pitchFamily="18" charset="0"/>
              </a:rPr>
              <a:t>Otitis</a:t>
            </a:r>
            <a:r>
              <a:rPr lang="en-US" sz="2000" dirty="0" smtClean="0">
                <a:latin typeface="Bernard MT Condensed" pitchFamily="18" charset="0"/>
              </a:rPr>
              <a:t>, Anaphylaxis, Sinusitis, Atopic dermatitis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772400" y="228152"/>
            <a:ext cx="1219200" cy="400110"/>
          </a:xfrm>
          <a:prstGeom prst="rect">
            <a:avLst/>
          </a:prstGeom>
          <a:solidFill>
            <a:schemeClr val="bg1"/>
          </a:solidFill>
          <a:ln>
            <a:solidFill>
              <a:srgbClr val="00E2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009E00"/>
                </a:solidFill>
                <a:latin typeface="Bernard MT Condensed" pitchFamily="18" charset="0"/>
              </a:rPr>
              <a:t>ALLERGIES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52400" y="135290"/>
            <a:ext cx="8763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u="sng" dirty="0" smtClean="0">
                <a:solidFill>
                  <a:srgbClr val="009E00"/>
                </a:solidFill>
                <a:latin typeface="Bernard MT Condensed" pitchFamily="18" charset="0"/>
              </a:rPr>
              <a:t>GOOD CONTROL </a:t>
            </a:r>
            <a:r>
              <a:rPr lang="en-US" sz="2000" dirty="0" smtClean="0">
                <a:latin typeface="Bernard MT Condensed" pitchFamily="18" charset="0"/>
              </a:rPr>
              <a:t>of Rhinitis, Conjunctivitis, </a:t>
            </a:r>
            <a:r>
              <a:rPr lang="en-US" sz="2000" dirty="0" err="1" smtClean="0">
                <a:latin typeface="Bernard MT Condensed" pitchFamily="18" charset="0"/>
              </a:rPr>
              <a:t>Urticaria</a:t>
            </a:r>
            <a:r>
              <a:rPr lang="en-US" sz="2000" dirty="0" smtClean="0">
                <a:latin typeface="Bernard MT Condensed" pitchFamily="18" charset="0"/>
              </a:rPr>
              <a:t>, Flu (cough &amp; sneezing)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017432" y="1542453"/>
            <a:ext cx="3733800" cy="400110"/>
          </a:xfrm>
          <a:prstGeom prst="rect">
            <a:avLst/>
          </a:prstGeom>
          <a:solidFill>
            <a:schemeClr val="bg1"/>
          </a:solidFill>
          <a:ln>
            <a:solidFill>
              <a:srgbClr val="00E2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009E00"/>
                </a:solidFill>
                <a:latin typeface="Bernard MT Condensed" pitchFamily="18" charset="0"/>
              </a:rPr>
              <a:t>INDICATIONS not linked to H1 block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191000" y="914400"/>
            <a:ext cx="3505200" cy="400110"/>
          </a:xfrm>
          <a:prstGeom prst="rect">
            <a:avLst/>
          </a:prstGeom>
          <a:solidFill>
            <a:schemeClr val="bg1"/>
          </a:solidFill>
          <a:ln>
            <a:solidFill>
              <a:srgbClr val="00E2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009E00"/>
                </a:solidFill>
                <a:latin typeface="Bernard MT Condensed" pitchFamily="18" charset="0"/>
              </a:rPr>
              <a:t>INDICATIONS linked to H1 block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5400000" flipH="1" flipV="1">
            <a:off x="7531458" y="646626"/>
            <a:ext cx="457200" cy="228600"/>
          </a:xfrm>
          <a:prstGeom prst="straightConnector1">
            <a:avLst/>
          </a:prstGeom>
          <a:ln w="57150">
            <a:solidFill>
              <a:srgbClr val="009E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7620000" y="926592"/>
            <a:ext cx="1534883" cy="929457"/>
            <a:chOff x="7620000" y="926592"/>
            <a:chExt cx="1534883" cy="929457"/>
          </a:xfrm>
        </p:grpSpPr>
        <p:sp>
          <p:nvSpPr>
            <p:cNvPr id="25" name="Rectangle 24"/>
            <p:cNvSpPr/>
            <p:nvPr/>
          </p:nvSpPr>
          <p:spPr>
            <a:xfrm>
              <a:off x="8001000" y="926592"/>
              <a:ext cx="990600" cy="40011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E200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9E00"/>
                  </a:solidFill>
                  <a:latin typeface="Bernard MT Condensed" pitchFamily="18" charset="0"/>
                </a:rPr>
                <a:t>ITCHING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848601" y="1276403"/>
              <a:ext cx="1306282" cy="57964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ts val="1900"/>
                </a:lnSpc>
              </a:pPr>
              <a:r>
                <a:rPr lang="en-US" sz="1600" dirty="0" smtClean="0">
                  <a:latin typeface="Bernard MT Condensed" pitchFamily="18" charset="0"/>
                </a:rPr>
                <a:t>Even</a:t>
              </a:r>
            </a:p>
            <a:p>
              <a:pPr algn="ctr">
                <a:lnSpc>
                  <a:spcPts val="1900"/>
                </a:lnSpc>
              </a:pPr>
              <a:r>
                <a:rPr lang="en-US" sz="1600" dirty="0" smtClean="0">
                  <a:latin typeface="Bernard MT Condensed" pitchFamily="18" charset="0"/>
                </a:rPr>
                <a:t>non-allergic</a:t>
              </a: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7620000" y="1130121"/>
              <a:ext cx="457200" cy="1588"/>
            </a:xfrm>
            <a:prstGeom prst="straightConnector1">
              <a:avLst/>
            </a:prstGeom>
            <a:ln w="57150">
              <a:solidFill>
                <a:srgbClr val="009E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34"/>
          <p:cNvGrpSpPr/>
          <p:nvPr/>
        </p:nvGrpSpPr>
        <p:grpSpPr>
          <a:xfrm>
            <a:off x="7632879" y="1269641"/>
            <a:ext cx="1490907" cy="2221116"/>
            <a:chOff x="7632879" y="1269641"/>
            <a:chExt cx="1490907" cy="2221116"/>
          </a:xfrm>
        </p:grpSpPr>
        <p:grpSp>
          <p:nvGrpSpPr>
            <p:cNvPr id="4" name="Group 32"/>
            <p:cNvGrpSpPr/>
            <p:nvPr/>
          </p:nvGrpSpPr>
          <p:grpSpPr>
            <a:xfrm>
              <a:off x="8001000" y="1828800"/>
              <a:ext cx="1122786" cy="1661957"/>
              <a:chOff x="8001000" y="1828800"/>
              <a:chExt cx="1122786" cy="1661957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8001000" y="1828800"/>
                <a:ext cx="990600" cy="40011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E200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009E00"/>
                    </a:solidFill>
                    <a:latin typeface="Bernard MT Condensed" pitchFamily="18" charset="0"/>
                  </a:rPr>
                  <a:t>Others</a:t>
                </a: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8056986" y="2180142"/>
                <a:ext cx="1066800" cy="13106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ts val="1900"/>
                  </a:lnSpc>
                </a:pPr>
                <a:r>
                  <a:rPr lang="en-US" sz="1600" dirty="0" smtClean="0">
                    <a:latin typeface="Bernard MT Condensed" pitchFamily="18" charset="0"/>
                  </a:rPr>
                  <a:t>Insomnia</a:t>
                </a:r>
              </a:p>
              <a:p>
                <a:pPr>
                  <a:lnSpc>
                    <a:spcPts val="1900"/>
                  </a:lnSpc>
                </a:pPr>
                <a:r>
                  <a:rPr lang="en-US" sz="1600" dirty="0" smtClean="0">
                    <a:latin typeface="Bernard MT Condensed" pitchFamily="18" charset="0"/>
                  </a:rPr>
                  <a:t>Sleep aid</a:t>
                </a:r>
              </a:p>
              <a:p>
                <a:pPr>
                  <a:lnSpc>
                    <a:spcPts val="1900"/>
                  </a:lnSpc>
                </a:pPr>
                <a:r>
                  <a:rPr lang="en-US" sz="1600" dirty="0" smtClean="0">
                    <a:latin typeface="Bernard MT Condensed" pitchFamily="18" charset="0"/>
                  </a:rPr>
                  <a:t>Vertigo</a:t>
                </a:r>
              </a:p>
              <a:p>
                <a:pPr>
                  <a:lnSpc>
                    <a:spcPts val="1900"/>
                  </a:lnSpc>
                </a:pPr>
                <a:r>
                  <a:rPr lang="en-US" sz="1600" dirty="0" smtClean="0">
                    <a:latin typeface="Bernard MT Condensed" pitchFamily="18" charset="0"/>
                  </a:rPr>
                  <a:t>Anxiety</a:t>
                </a:r>
              </a:p>
              <a:p>
                <a:pPr>
                  <a:lnSpc>
                    <a:spcPts val="1900"/>
                  </a:lnSpc>
                </a:pPr>
                <a:r>
                  <a:rPr lang="en-US" sz="1600" dirty="0" smtClean="0">
                    <a:latin typeface="Bernard MT Condensed" pitchFamily="18" charset="0"/>
                  </a:rPr>
                  <a:t>Cough</a:t>
                </a:r>
              </a:p>
            </p:txBody>
          </p:sp>
        </p:grpSp>
        <p:cxnSp>
          <p:nvCxnSpPr>
            <p:cNvPr id="32" name="Straight Arrow Connector 31"/>
            <p:cNvCxnSpPr>
              <a:endCxn id="26" idx="1"/>
            </p:cNvCxnSpPr>
            <p:nvPr/>
          </p:nvCxnSpPr>
          <p:spPr>
            <a:xfrm rot="16200000" flipH="1">
              <a:off x="7437333" y="1465187"/>
              <a:ext cx="759213" cy="368121"/>
            </a:xfrm>
            <a:prstGeom prst="straightConnector1">
              <a:avLst/>
            </a:prstGeom>
            <a:ln w="57150">
              <a:solidFill>
                <a:srgbClr val="009E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ectangle 33"/>
          <p:cNvSpPr/>
          <p:nvPr/>
        </p:nvSpPr>
        <p:spPr>
          <a:xfrm>
            <a:off x="6413679" y="1320084"/>
            <a:ext cx="254358" cy="20391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 rot="16200000" flipH="1">
            <a:off x="3352800" y="3657600"/>
            <a:ext cx="838200" cy="6858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6200000" flipH="1">
            <a:off x="7848600" y="3657600"/>
            <a:ext cx="838200" cy="6858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715000" y="6248400"/>
            <a:ext cx="2895600" cy="0"/>
          </a:xfrm>
          <a:prstGeom prst="line">
            <a:avLst/>
          </a:prstGeom>
          <a:ln w="57150">
            <a:solidFill>
              <a:srgbClr val="BC2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791200" y="6553200"/>
            <a:ext cx="762000" cy="0"/>
          </a:xfrm>
          <a:prstGeom prst="line">
            <a:avLst/>
          </a:prstGeom>
          <a:ln w="57150">
            <a:solidFill>
              <a:srgbClr val="BC2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715000" y="5638800"/>
            <a:ext cx="2209800" cy="0"/>
          </a:xfrm>
          <a:prstGeom prst="line">
            <a:avLst/>
          </a:prstGeom>
          <a:ln w="57150">
            <a:solidFill>
              <a:srgbClr val="BC2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527992" y="1563624"/>
            <a:ext cx="2015808" cy="461665"/>
          </a:xfrm>
          <a:prstGeom prst="rect">
            <a:avLst/>
          </a:prstGeom>
          <a:solidFill>
            <a:srgbClr val="6600FF"/>
          </a:solidFill>
          <a:ln w="57150">
            <a:solidFill>
              <a:srgbClr val="00E2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ANTIHISTAMINES</a:t>
            </a:r>
            <a:endParaRPr lang="en-US" sz="2400" dirty="0">
              <a:solidFill>
                <a:schemeClr val="bg1"/>
              </a:solidFill>
              <a:effectLst>
                <a:outerShdw blurRad="76200" dist="38100" dir="2700000" algn="tl" rotWithShape="0">
                  <a:srgbClr val="FF3300"/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41" name="5-Point Star 40"/>
          <p:cNvSpPr/>
          <p:nvPr/>
        </p:nvSpPr>
        <p:spPr>
          <a:xfrm>
            <a:off x="8534400" y="47244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15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52400" y="838200"/>
            <a:ext cx="906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FF"/>
                </a:solidFill>
                <a:latin typeface="Bernard MT Condensed" pitchFamily="18" charset="0"/>
              </a:rPr>
              <a:t>1. Vertigo &amp; Motion sickness</a:t>
            </a:r>
            <a:r>
              <a:rPr lang="en-US" sz="2000" dirty="0" smtClean="0">
                <a:latin typeface="Bernard MT Condensed" pitchFamily="18" charset="0"/>
              </a:rPr>
              <a:t>  </a:t>
            </a:r>
            <a:r>
              <a:rPr lang="en-US" sz="2000" dirty="0" err="1" smtClean="0">
                <a:latin typeface="Bernard MT Condensed" pitchFamily="18" charset="0"/>
              </a:rPr>
              <a:t>Dimenhydrinate</a:t>
            </a:r>
            <a:r>
              <a:rPr lang="en-US" sz="2000" dirty="0" smtClean="0">
                <a:latin typeface="Bernard MT Condensed" pitchFamily="18" charset="0"/>
              </a:rPr>
              <a:t>, </a:t>
            </a:r>
            <a:r>
              <a:rPr lang="en-US" sz="2000" dirty="0" err="1" smtClean="0">
                <a:latin typeface="Bernard MT Condensed" pitchFamily="18" charset="0"/>
              </a:rPr>
              <a:t>Diphenhydramine</a:t>
            </a:r>
            <a:r>
              <a:rPr lang="en-US" sz="2000" dirty="0" smtClean="0">
                <a:latin typeface="Bernard MT Condensed" pitchFamily="18" charset="0"/>
              </a:rPr>
              <a:t>, </a:t>
            </a:r>
            <a:r>
              <a:rPr lang="en-US" sz="2000" dirty="0" err="1" smtClean="0">
                <a:latin typeface="Bernard MT Condensed" pitchFamily="18" charset="0"/>
              </a:rPr>
              <a:t>Promethazine</a:t>
            </a:r>
            <a:endParaRPr lang="en-US" sz="2000" dirty="0" smtClean="0">
              <a:latin typeface="Bernard MT Condensed" pitchFamily="18" charset="0"/>
            </a:endParaRPr>
          </a:p>
          <a:p>
            <a:r>
              <a:rPr lang="en-US" sz="2000" b="1" dirty="0" smtClean="0">
                <a:latin typeface="Bernard MT Condensed" pitchFamily="18" charset="0"/>
                <a:sym typeface="Wingdings 3"/>
              </a:rPr>
              <a:t>			   </a:t>
            </a:r>
            <a:r>
              <a:rPr lang="en-US" sz="2000" b="1" dirty="0" smtClean="0">
                <a:latin typeface="Arial Narrow" pitchFamily="34" charset="0"/>
                <a:sym typeface="Wingdings 3"/>
              </a:rPr>
              <a:t> firing from internal ear to vomiting center</a:t>
            </a:r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88976"/>
            <a:ext cx="2015808" cy="461665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ANTIHISTAMINES</a:t>
            </a:r>
            <a:endParaRPr lang="en-US" sz="2400" dirty="0">
              <a:solidFill>
                <a:schemeClr val="bg1"/>
              </a:solidFill>
              <a:effectLst>
                <a:outerShdw blurRad="76200" dist="38100" dir="2700000" algn="tl" rotWithShape="0">
                  <a:srgbClr val="FF3300"/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2400" y="1600200"/>
            <a:ext cx="8964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A82A7E"/>
                </a:solidFill>
                <a:latin typeface="Bernard MT Condensed" pitchFamily="18" charset="0"/>
              </a:rPr>
              <a:t>2. Anti-emetic </a:t>
            </a:r>
            <a:r>
              <a:rPr lang="en-US" sz="2000" dirty="0" smtClean="0">
                <a:latin typeface="Bernard MT Condensed" pitchFamily="18" charset="0"/>
              </a:rPr>
              <a:t>  		  </a:t>
            </a:r>
            <a:r>
              <a:rPr lang="en-US" sz="2000" dirty="0" err="1" smtClean="0">
                <a:latin typeface="Bernard MT Condensed" pitchFamily="18" charset="0"/>
              </a:rPr>
              <a:t>Promethazine</a:t>
            </a:r>
            <a:r>
              <a:rPr lang="en-US" sz="2000" b="1" dirty="0" smtClean="0">
                <a:latin typeface="Arial Narrow" pitchFamily="34" charset="0"/>
              </a:rPr>
              <a:t>	           </a:t>
            </a:r>
          </a:p>
          <a:p>
            <a:r>
              <a:rPr lang="en-US" sz="2000" b="1" dirty="0" smtClean="0">
                <a:latin typeface="Arial Narrow" pitchFamily="34" charset="0"/>
              </a:rPr>
              <a:t>			   </a:t>
            </a:r>
            <a:r>
              <a:rPr lang="en-US" sz="2000" b="1" dirty="0" smtClean="0">
                <a:latin typeface="Arial Narrow" pitchFamily="34" charset="0"/>
                <a:sym typeface="Wingdings 3"/>
              </a:rPr>
              <a:t> firing to vomiting center </a:t>
            </a:r>
            <a:r>
              <a:rPr lang="en-US" sz="2000" b="1" dirty="0" smtClean="0">
                <a:latin typeface="Arial Narrow" pitchFamily="34" charset="0"/>
              </a:rPr>
              <a:t>+ </a:t>
            </a:r>
            <a:r>
              <a:rPr lang="en-US" sz="2000" b="1" dirty="0" err="1" smtClean="0">
                <a:latin typeface="Arial Narrow" pitchFamily="34" charset="0"/>
              </a:rPr>
              <a:t>Anticholinergic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2400" y="2362200"/>
            <a:ext cx="8964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9E00"/>
                </a:solidFill>
                <a:latin typeface="Bernard MT Condensed" pitchFamily="18" charset="0"/>
              </a:rPr>
              <a:t>3. Anti-parkinsonism	 </a:t>
            </a:r>
            <a:r>
              <a:rPr lang="en-US" sz="2000" dirty="0" err="1" smtClean="0">
                <a:latin typeface="Bernard MT Condensed" pitchFamily="18" charset="0"/>
              </a:rPr>
              <a:t>Chlorpheniramine</a:t>
            </a:r>
            <a:r>
              <a:rPr lang="en-US" sz="2000" dirty="0" smtClean="0">
                <a:latin typeface="Bernard MT Condensed" pitchFamily="18" charset="0"/>
              </a:rPr>
              <a:t>, </a:t>
            </a:r>
            <a:r>
              <a:rPr lang="en-US" sz="2000" dirty="0" err="1" smtClean="0">
                <a:latin typeface="Bernard MT Condensed" pitchFamily="18" charset="0"/>
              </a:rPr>
              <a:t>Dimenhydrinate</a:t>
            </a:r>
            <a:r>
              <a:rPr lang="en-US" sz="2000" dirty="0" smtClean="0">
                <a:latin typeface="Bernard MT Condensed" pitchFamily="18" charset="0"/>
              </a:rPr>
              <a:t> , </a:t>
            </a:r>
            <a:r>
              <a:rPr lang="en-US" sz="2000" dirty="0" err="1" smtClean="0">
                <a:latin typeface="Bernard MT Condensed" pitchFamily="18" charset="0"/>
              </a:rPr>
              <a:t>Promethazine</a:t>
            </a:r>
            <a:endParaRPr lang="en-US" sz="2000" dirty="0" smtClean="0">
              <a:latin typeface="Bernard MT Condensed" pitchFamily="18" charset="0"/>
            </a:endParaRPr>
          </a:p>
          <a:p>
            <a:r>
              <a:rPr lang="en-US" sz="2000" b="1" dirty="0" smtClean="0">
                <a:latin typeface="Arial Narrow" pitchFamily="34" charset="0"/>
              </a:rPr>
              <a:t>                  		 by </a:t>
            </a:r>
            <a:r>
              <a:rPr lang="en-US" sz="2000" b="1" dirty="0" err="1" smtClean="0">
                <a:latin typeface="Arial Narrow" pitchFamily="34" charset="0"/>
              </a:rPr>
              <a:t>anticholinergic</a:t>
            </a:r>
            <a:r>
              <a:rPr lang="en-US" sz="2000" b="1" dirty="0" smtClean="0">
                <a:latin typeface="Arial Narrow" pitchFamily="34" charset="0"/>
              </a:rPr>
              <a:t> action</a:t>
            </a:r>
            <a:r>
              <a:rPr lang="en-US" sz="2000" b="1" dirty="0" smtClean="0">
                <a:latin typeface="Arial Narrow" pitchFamily="34" charset="0"/>
                <a:sym typeface="Wingdings 3"/>
              </a:rPr>
              <a:t> Extra-pyramidal effects </a:t>
            </a:r>
            <a:r>
              <a:rPr lang="en-US" sz="2000" b="1" dirty="0" smtClean="0">
                <a:solidFill>
                  <a:srgbClr val="009E00"/>
                </a:solidFill>
                <a:latin typeface="Arial Narrow" pitchFamily="34" charset="0"/>
                <a:sym typeface="Wingdings 3"/>
              </a:rPr>
              <a:t>[Anti</a:t>
            </a:r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3632" y="3200400"/>
            <a:ext cx="89641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Bernard MT Condensed" pitchFamily="18" charset="0"/>
              </a:rPr>
              <a:t>4. Increase appetite !!!	</a:t>
            </a:r>
            <a:r>
              <a:rPr lang="en-US" sz="2000" dirty="0" err="1" smtClean="0">
                <a:latin typeface="Bernard MT Condensed" pitchFamily="18" charset="0"/>
              </a:rPr>
              <a:t>Cyproheptadine</a:t>
            </a:r>
            <a:r>
              <a:rPr lang="en-US" sz="2000" dirty="0" smtClean="0">
                <a:latin typeface="Bernard MT Condensed" pitchFamily="18" charset="0"/>
              </a:rPr>
              <a:t> </a:t>
            </a:r>
          </a:p>
          <a:p>
            <a:r>
              <a:rPr lang="en-US" sz="2000" b="1" dirty="0" smtClean="0">
                <a:solidFill>
                  <a:srgbClr val="00729A"/>
                </a:solidFill>
                <a:latin typeface="Arial Narrow" pitchFamily="34" charset="0"/>
                <a:sym typeface="Wingdings 3"/>
              </a:rPr>
              <a:t>			 </a:t>
            </a:r>
            <a:r>
              <a:rPr lang="en-US" sz="2000" b="1" dirty="0" smtClean="0">
                <a:latin typeface="Arial Narrow" pitchFamily="34" charset="0"/>
                <a:sym typeface="Wingdings 3"/>
              </a:rPr>
              <a:t>by </a:t>
            </a:r>
            <a:r>
              <a:rPr lang="en-US" sz="2000" b="1" dirty="0" smtClean="0">
                <a:latin typeface="Arial Narrow" pitchFamily="34" charset="0"/>
              </a:rPr>
              <a:t>5-HT modulation	</a:t>
            </a:r>
            <a:endParaRPr lang="en-US" sz="2000" b="1" dirty="0" smtClean="0">
              <a:solidFill>
                <a:srgbClr val="00729A"/>
              </a:solidFill>
              <a:latin typeface="Arial Narrow" pitchFamily="34" charset="0"/>
              <a:sym typeface="Wingdings 3"/>
            </a:endParaRPr>
          </a:p>
          <a:p>
            <a:r>
              <a:rPr lang="en-US" sz="2000" b="1" dirty="0" smtClean="0">
                <a:latin typeface="Arial Narrow" pitchFamily="34" charset="0"/>
                <a:sym typeface="Wingdings 3"/>
              </a:rPr>
              <a:t>			 Sedation</a:t>
            </a:r>
            <a:r>
              <a:rPr lang="en-US" sz="2000" b="1" dirty="0" smtClean="0">
                <a:solidFill>
                  <a:srgbClr val="00729A"/>
                </a:solidFill>
                <a:latin typeface="Arial Narrow" pitchFamily="34" charset="0"/>
                <a:sym typeface="Wingdings 3"/>
              </a:rPr>
              <a:t>		</a:t>
            </a:r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09800" y="228600"/>
            <a:ext cx="3733800" cy="400110"/>
          </a:xfrm>
          <a:prstGeom prst="rect">
            <a:avLst/>
          </a:prstGeom>
          <a:solidFill>
            <a:schemeClr val="bg1"/>
          </a:solidFill>
          <a:ln>
            <a:solidFill>
              <a:srgbClr val="00E2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009E00"/>
                </a:solidFill>
                <a:latin typeface="Bernard MT Condensed" pitchFamily="18" charset="0"/>
              </a:rPr>
              <a:t>INDICATIONS not linked to H1 block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179" y="4397514"/>
            <a:ext cx="8964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Bernard MT Condensed" pitchFamily="18" charset="0"/>
              </a:rPr>
              <a:t>5. Anti-arrhythmic actions !!!</a:t>
            </a:r>
            <a:r>
              <a:rPr lang="en-US" sz="2000" dirty="0" smtClean="0">
                <a:latin typeface="Bernard MT Condensed" pitchFamily="18" charset="0"/>
              </a:rPr>
              <a:t> </a:t>
            </a:r>
            <a:r>
              <a:rPr lang="en-US" sz="2000" dirty="0" err="1" smtClean="0">
                <a:latin typeface="Bernard MT Condensed" pitchFamily="18" charset="0"/>
              </a:rPr>
              <a:t>Promethazine</a:t>
            </a:r>
            <a:r>
              <a:rPr lang="en-US" sz="2000" dirty="0" smtClean="0">
                <a:latin typeface="Bernard MT Condensed" pitchFamily="18" charset="0"/>
              </a:rPr>
              <a:t> , </a:t>
            </a:r>
            <a:r>
              <a:rPr lang="en-US" sz="2000" dirty="0" err="1" smtClean="0">
                <a:latin typeface="Bernard MT Condensed" pitchFamily="18" charset="0"/>
              </a:rPr>
              <a:t>Antazoline</a:t>
            </a:r>
            <a:endParaRPr lang="en-US" sz="2000" dirty="0" smtClean="0">
              <a:latin typeface="Bernard MT Condensed" pitchFamily="18" charset="0"/>
            </a:endParaRPr>
          </a:p>
          <a:p>
            <a:r>
              <a:rPr lang="en-US" sz="2000" b="1" dirty="0" smtClean="0">
                <a:solidFill>
                  <a:srgbClr val="00729A"/>
                </a:solidFill>
                <a:latin typeface="Arial Narrow" pitchFamily="34" charset="0"/>
                <a:sym typeface="Wingdings 3"/>
              </a:rPr>
              <a:t>			 </a:t>
            </a:r>
            <a:r>
              <a:rPr lang="en-US" sz="2000" b="1" dirty="0" smtClean="0">
                <a:latin typeface="Arial Narrow" pitchFamily="34" charset="0"/>
                <a:sym typeface="Wingdings 3"/>
              </a:rPr>
              <a:t>by Na channel blocking action &amp; local anesthetic effects</a:t>
            </a:r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3" name="5-Point Star 12"/>
          <p:cNvSpPr/>
          <p:nvPr/>
        </p:nvSpPr>
        <p:spPr>
          <a:xfrm>
            <a:off x="8458200" y="1524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2" grpId="0"/>
      <p:bldP spid="24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0" y="152400"/>
            <a:ext cx="2233304" cy="461665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2-ANTI-ALLERGICS</a:t>
            </a:r>
            <a:endParaRPr lang="en-US" sz="2400" dirty="0">
              <a:solidFill>
                <a:schemeClr val="bg1"/>
              </a:solidFill>
              <a:effectLst>
                <a:outerShdw blurRad="76200" dist="38100" dir="2700000" algn="tl" rotWithShape="0">
                  <a:srgbClr val="FF3300"/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5924" y="3324999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156196" y="2952690"/>
            <a:ext cx="38933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Bernard MT Condensed" pitchFamily="18" charset="0"/>
              </a:rPr>
              <a:t>LEUKOTRIENE RECEPTOR ANTAGONISTS 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152400" y="685800"/>
            <a:ext cx="8935971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n-US" sz="2200" b="1" dirty="0" smtClean="0">
                <a:latin typeface="Arial Narrow" pitchFamily="34" charset="0"/>
                <a:sym typeface="Wingdings 3"/>
              </a:rPr>
              <a:t> Histamine release [mast cell stabilizer by inhibiting </a:t>
            </a:r>
            <a:r>
              <a:rPr lang="en-US" sz="2200" b="1" dirty="0" err="1" smtClean="0">
                <a:latin typeface="Arial Narrow" pitchFamily="34" charset="0"/>
                <a:sym typeface="Wingdings 3"/>
              </a:rPr>
              <a:t>Cl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 channels] i.e. can act only </a:t>
            </a:r>
            <a:r>
              <a:rPr lang="en-US" sz="2200" dirty="0" smtClean="0">
                <a:solidFill>
                  <a:srgbClr val="0000FF"/>
                </a:solidFill>
                <a:latin typeface="Bernard MT Condensed" pitchFamily="18" charset="0"/>
                <a:sym typeface="Wingdings 3"/>
              </a:rPr>
              <a:t>prophylactic;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it does not antagonize released histamine</a:t>
            </a:r>
            <a:endParaRPr lang="en-US" sz="2200" dirty="0"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1295400"/>
            <a:ext cx="8534400" cy="97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n-US" sz="2200" b="1" dirty="0" smtClean="0">
                <a:latin typeface="Arial Narrow" pitchFamily="34" charset="0"/>
              </a:rPr>
              <a:t>Used more </a:t>
            </a:r>
            <a:r>
              <a:rPr lang="en-US" sz="2200" dirty="0" smtClean="0">
                <a:latin typeface="Bernard MT Condensed" pitchFamily="18" charset="0"/>
              </a:rPr>
              <a:t>in children </a:t>
            </a:r>
            <a:r>
              <a:rPr lang="en-US" sz="2200" b="1" dirty="0" smtClean="0">
                <a:latin typeface="Arial Narrow" pitchFamily="34" charset="0"/>
              </a:rPr>
              <a:t>for prophylaxis of perennial allergic rhinitis [ nasal drops]  &gt; than allergic or exercise induced asthma [as inhaled powder or </a:t>
            </a:r>
            <a:r>
              <a:rPr lang="en-US" sz="2200" b="1" dirty="0" err="1" smtClean="0">
                <a:latin typeface="Arial Narrow" pitchFamily="34" charset="0"/>
              </a:rPr>
              <a:t>neubilized</a:t>
            </a:r>
            <a:r>
              <a:rPr lang="en-US" sz="2200" b="1" dirty="0" smtClean="0">
                <a:latin typeface="Arial Narrow" pitchFamily="34" charset="0"/>
              </a:rPr>
              <a:t> solution]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52400" y="2209800"/>
            <a:ext cx="8935971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n-US" sz="2200" b="1" dirty="0" smtClean="0">
                <a:latin typeface="Arial Narrow" pitchFamily="34" charset="0"/>
              </a:rPr>
              <a:t>Should be given on daily base and never stop abruptly. </a:t>
            </a:r>
          </a:p>
          <a:p>
            <a:pPr>
              <a:lnSpc>
                <a:spcPts val="2300"/>
              </a:lnSpc>
            </a:pPr>
            <a:r>
              <a:rPr lang="en-US" sz="2200" b="1" dirty="0" smtClean="0">
                <a:latin typeface="Arial Narrow" pitchFamily="34" charset="0"/>
              </a:rPr>
              <a:t>Can induce cough, wheezes, headache, rash, …etc.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8600" y="381000"/>
            <a:ext cx="2798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Bernard MT Condensed" pitchFamily="18" charset="0"/>
              </a:rPr>
              <a:t>CROMOLYN &amp; NEDOCROMYL 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152400" y="3299857"/>
            <a:ext cx="8952724" cy="1272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n-US" sz="2200" b="1" dirty="0" smtClean="0">
                <a:latin typeface="Arial Narrow" pitchFamily="34" charset="0"/>
              </a:rPr>
              <a:t>Block </a:t>
            </a:r>
            <a:r>
              <a:rPr lang="en-US" sz="2200" b="1" dirty="0" err="1" smtClean="0">
                <a:latin typeface="Arial Narrow" pitchFamily="34" charset="0"/>
              </a:rPr>
              <a:t>leukotriene</a:t>
            </a:r>
            <a:r>
              <a:rPr lang="en-US" sz="2200" b="1" dirty="0" smtClean="0">
                <a:latin typeface="Arial Narrow" pitchFamily="34" charset="0"/>
              </a:rPr>
              <a:t> actions </a:t>
            </a:r>
          </a:p>
          <a:p>
            <a:pPr>
              <a:lnSpc>
                <a:spcPts val="2300"/>
              </a:lnSpc>
            </a:pPr>
            <a:r>
              <a:rPr lang="en-US" sz="2200" b="1" dirty="0" smtClean="0">
                <a:latin typeface="Arial Narrow" pitchFamily="34" charset="0"/>
              </a:rPr>
              <a:t>For </a:t>
            </a:r>
            <a:r>
              <a:rPr lang="en-US" sz="2200" dirty="0" smtClean="0">
                <a:solidFill>
                  <a:srgbClr val="0000FF"/>
                </a:solidFill>
                <a:latin typeface="Bernard MT Condensed" pitchFamily="18" charset="0"/>
                <a:sym typeface="Wingdings 3"/>
              </a:rPr>
              <a:t>prophylaxis </a:t>
            </a:r>
            <a:r>
              <a:rPr lang="en-US" sz="2200" b="1" dirty="0" smtClean="0">
                <a:latin typeface="Arial Narrow" pitchFamily="34" charset="0"/>
              </a:rPr>
              <a:t>of lower respiratory [</a:t>
            </a:r>
            <a:r>
              <a:rPr lang="en-US" sz="2200" b="1" dirty="0" err="1" smtClean="0">
                <a:latin typeface="Arial Narrow" pitchFamily="34" charset="0"/>
              </a:rPr>
              <a:t>i.e</a:t>
            </a:r>
            <a:r>
              <a:rPr lang="en-US" sz="2200" b="1" dirty="0" smtClean="0">
                <a:latin typeface="Arial Narrow" pitchFamily="34" charset="0"/>
              </a:rPr>
              <a:t> perennial allergen, exercise or aspirin-induced asthma] &gt; upper respiratory allergies [chronic </a:t>
            </a:r>
            <a:r>
              <a:rPr lang="en-US" sz="2200" b="1" dirty="0" err="1" smtClean="0">
                <a:latin typeface="Arial Narrow" pitchFamily="34" charset="0"/>
              </a:rPr>
              <a:t>rhinosinusitis</a:t>
            </a:r>
            <a:r>
              <a:rPr lang="en-US" sz="2200" b="1" dirty="0" smtClean="0">
                <a:latin typeface="Arial Narrow" pitchFamily="34" charset="0"/>
              </a:rPr>
              <a:t>]</a:t>
            </a:r>
          </a:p>
          <a:p>
            <a:pPr>
              <a:lnSpc>
                <a:spcPts val="2300"/>
              </a:lnSpc>
            </a:pPr>
            <a:r>
              <a:rPr lang="en-US" sz="2200" b="1" dirty="0" smtClean="0">
                <a:latin typeface="Arial Narrow" pitchFamily="34" charset="0"/>
              </a:rPr>
              <a:t>ADRs; as in asthma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79794" y="4805031"/>
            <a:ext cx="2505814" cy="461665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3-CORTICOSTERIODS</a:t>
            </a:r>
            <a:endParaRPr lang="en-US" sz="2400" dirty="0">
              <a:solidFill>
                <a:schemeClr val="bg1"/>
              </a:solidFill>
              <a:effectLst>
                <a:outerShdw blurRad="76200" dist="38100" dir="2700000" algn="tl" rotWithShape="0">
                  <a:srgbClr val="FF3300"/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753796" y="4724400"/>
            <a:ext cx="66188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Bernard MT Condensed" pitchFamily="18" charset="0"/>
              </a:rPr>
              <a:t>Anti-inflammatory</a:t>
            </a:r>
            <a:r>
              <a:rPr lang="en-US" sz="2000" dirty="0" smtClean="0">
                <a:latin typeface="Bernard MT Condensed" pitchFamily="18" charset="0"/>
                <a:sym typeface="Wingdings 3"/>
              </a:rPr>
              <a:t> blocks  </a:t>
            </a:r>
            <a:r>
              <a:rPr lang="en-US" sz="2000" dirty="0" err="1" smtClean="0">
                <a:latin typeface="Bernard MT Condensed" pitchFamily="18" charset="0"/>
                <a:sym typeface="Wingdings 3"/>
              </a:rPr>
              <a:t>phospholipase</a:t>
            </a:r>
            <a:r>
              <a:rPr lang="en-US" sz="2000" dirty="0" smtClean="0">
                <a:latin typeface="Bernard MT Condensed" pitchFamily="18" charset="0"/>
                <a:sym typeface="Wingdings 3"/>
              </a:rPr>
              <a:t> A</a:t>
            </a:r>
            <a:r>
              <a:rPr lang="en-US" sz="2000" baseline="-25000" dirty="0" smtClean="0">
                <a:latin typeface="Bernard MT Condensed" pitchFamily="18" charset="0"/>
                <a:sym typeface="Wingdings 3"/>
              </a:rPr>
              <a:t>2</a:t>
            </a:r>
            <a:r>
              <a:rPr lang="en-US" sz="2000" dirty="0" smtClean="0">
                <a:latin typeface="Bernard MT Condensed" pitchFamily="18" charset="0"/>
                <a:sym typeface="Wingdings 3"/>
              </a:rPr>
              <a:t>  </a:t>
            </a:r>
          </a:p>
          <a:p>
            <a:r>
              <a:rPr lang="en-US" sz="2000" dirty="0" smtClean="0">
                <a:latin typeface="Bernard MT Condensed" pitchFamily="18" charset="0"/>
                <a:sym typeface="Wingdings 3"/>
              </a:rPr>
              <a:t></a:t>
            </a:r>
            <a:r>
              <a:rPr lang="en-US" sz="2000" dirty="0" err="1" smtClean="0">
                <a:latin typeface="Bernard MT Condensed" pitchFamily="18" charset="0"/>
                <a:sym typeface="Wingdings 3"/>
              </a:rPr>
              <a:t>arachedonic</a:t>
            </a:r>
            <a:r>
              <a:rPr lang="en-US" sz="2000" dirty="0" smtClean="0">
                <a:latin typeface="Bernard MT Condensed" pitchFamily="18" charset="0"/>
                <a:sym typeface="Wingdings 3"/>
              </a:rPr>
              <a:t> a. synthesis   prostaglandins &amp; </a:t>
            </a:r>
            <a:r>
              <a:rPr lang="en-US" sz="2000" dirty="0" err="1" smtClean="0">
                <a:latin typeface="Bernard MT Condensed" pitchFamily="18" charset="0"/>
                <a:sym typeface="Wingdings 3"/>
              </a:rPr>
              <a:t>leukotrienes</a:t>
            </a:r>
            <a:r>
              <a:rPr lang="en-US" sz="2000" dirty="0" smtClean="0">
                <a:latin typeface="Bernard MT Condensed" pitchFamily="18" charset="0"/>
                <a:sym typeface="Wingdings 3"/>
              </a:rPr>
              <a:t> </a:t>
            </a:r>
            <a:endParaRPr lang="en-US" sz="2000" dirty="0">
              <a:latin typeface="Bernard MT Condensed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4494" y="5348508"/>
            <a:ext cx="75287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Topical; steroid </a:t>
            </a:r>
            <a:r>
              <a:rPr lang="en-US" sz="2200" dirty="0" smtClean="0">
                <a:latin typeface="Bernard MT Condensed" pitchFamily="18" charset="0"/>
                <a:cs typeface="Times New Roman" pitchFamily="18" charset="0"/>
              </a:rPr>
              <a:t>spray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; </a:t>
            </a:r>
            <a:r>
              <a:rPr lang="en-US" sz="2200" b="1" dirty="0" err="1" smtClean="0">
                <a:latin typeface="Arial Narrow" pitchFamily="34" charset="0"/>
                <a:cs typeface="Times New Roman" pitchFamily="18" charset="0"/>
              </a:rPr>
              <a:t>beclomethasone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, </a:t>
            </a:r>
            <a:r>
              <a:rPr lang="en-US" sz="2200" b="1" dirty="0" err="1" smtClean="0">
                <a:latin typeface="Arial Narrow" pitchFamily="34" charset="0"/>
                <a:cs typeface="Times New Roman" pitchFamily="18" charset="0"/>
              </a:rPr>
              <a:t>budesonide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, &amp; </a:t>
            </a:r>
            <a:r>
              <a:rPr lang="en-US" sz="2200" b="1" dirty="0" err="1" smtClean="0">
                <a:latin typeface="Arial Narrow" pitchFamily="34" charset="0"/>
                <a:cs typeface="Times New Roman" pitchFamily="18" charset="0"/>
              </a:rPr>
              <a:t>fluticasone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4494" y="6122313"/>
            <a:ext cx="883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>
                <a:latin typeface="Arial Narrow" pitchFamily="34" charset="0"/>
              </a:rPr>
              <a:t>ADRs; Nasal irritation, fungal infection, hoarseness of voice</a:t>
            </a:r>
            <a:endParaRPr lang="en-US" sz="2200" dirty="0"/>
          </a:p>
        </p:txBody>
      </p:sp>
      <p:sp>
        <p:nvSpPr>
          <p:cNvPr id="19" name="Rectangle 18"/>
          <p:cNvSpPr/>
          <p:nvPr/>
        </p:nvSpPr>
        <p:spPr>
          <a:xfrm>
            <a:off x="124494" y="5745778"/>
            <a:ext cx="700704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smtClean="0">
                <a:latin typeface="Arial Narrow" pitchFamily="34" charset="0"/>
              </a:rPr>
              <a:t>Given if severe intermittent or moderate persistent symptoms </a:t>
            </a:r>
            <a:endParaRPr lang="en-US" sz="2200" b="1" dirty="0">
              <a:latin typeface="Arial Narrow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10800000">
            <a:off x="0" y="4648199"/>
            <a:ext cx="9144000" cy="0"/>
          </a:xfrm>
          <a:prstGeom prst="line">
            <a:avLst/>
          </a:prstGeom>
          <a:ln w="38100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0" y="2895599"/>
            <a:ext cx="9144000" cy="0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5-Point Star 21"/>
          <p:cNvSpPr/>
          <p:nvPr/>
        </p:nvSpPr>
        <p:spPr>
          <a:xfrm>
            <a:off x="8458200" y="1524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15" grpId="0" animBg="1"/>
      <p:bldP spid="16" grpId="0"/>
      <p:bldP spid="17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2400" y="124407"/>
            <a:ext cx="2309158" cy="461665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4. DECONGESTANTS</a:t>
            </a:r>
          </a:p>
        </p:txBody>
      </p:sp>
      <p:sp>
        <p:nvSpPr>
          <p:cNvPr id="9" name="Rectangle 8"/>
          <p:cNvSpPr/>
          <p:nvPr/>
        </p:nvSpPr>
        <p:spPr>
          <a:xfrm>
            <a:off x="6545760" y="1061396"/>
            <a:ext cx="1928826" cy="369332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</a:ln>
          <a:effectLst>
            <a:outerShdw blurRad="50800" dist="50800" dir="3000000" sx="99000" sy="99000" algn="t" rotWithShape="0">
              <a:srgbClr val="CCFF33"/>
            </a:outerShdw>
          </a:effectLst>
        </p:spPr>
        <p:txBody>
          <a:bodyPr wrap="square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IMIDAZOLINE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30984" y="1061396"/>
            <a:ext cx="2857520" cy="369332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</a:ln>
          <a:effectLst>
            <a:outerShdw blurRad="50800" dist="50800" dir="3000000" sx="99000" sy="99000" algn="t" rotWithShape="0">
              <a:srgbClr val="CCFF33"/>
            </a:outerShdw>
          </a:effectLst>
        </p:spPr>
        <p:txBody>
          <a:bodyPr wrap="square">
            <a:spAutoFit/>
          </a:bodyPr>
          <a:lstStyle/>
          <a:p>
            <a:r>
              <a:rPr lang="en-US" b="1" dirty="0" smtClean="0"/>
              <a:t>PHENYLETHYLAMINES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59646" y="1450618"/>
            <a:ext cx="2428892" cy="7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buBlip>
                <a:blip r:embed="rId3"/>
              </a:buBlip>
            </a:pPr>
            <a:r>
              <a:rPr lang="en-US" sz="2200" b="1" dirty="0" err="1" smtClean="0">
                <a:latin typeface="Arial Narrow" pitchFamily="34" charset="0"/>
              </a:rPr>
              <a:t>Phenylephrine</a:t>
            </a:r>
            <a:endParaRPr lang="en-US" sz="2200" b="1" dirty="0" smtClean="0">
              <a:latin typeface="Arial Narrow" pitchFamily="34" charset="0"/>
            </a:endParaRPr>
          </a:p>
          <a:p>
            <a:pPr>
              <a:lnSpc>
                <a:spcPts val="2600"/>
              </a:lnSpc>
              <a:buBlip>
                <a:blip r:embed="rId3"/>
              </a:buBlip>
            </a:pPr>
            <a:r>
              <a:rPr lang="en-US" sz="2200" b="1" dirty="0" err="1" smtClean="0">
                <a:latin typeface="Arial Narrow" pitchFamily="34" charset="0"/>
              </a:rPr>
              <a:t>Methoxamine</a:t>
            </a:r>
            <a:endParaRPr lang="en-US" sz="2200" b="1" dirty="0" smtClean="0">
              <a:latin typeface="Arial Narrow" pitchFamily="34" charset="0"/>
            </a:endParaRPr>
          </a:p>
        </p:txBody>
      </p:sp>
      <p:sp>
        <p:nvSpPr>
          <p:cNvPr id="12" name="Curved Left Arrow 11"/>
          <p:cNvSpPr/>
          <p:nvPr/>
        </p:nvSpPr>
        <p:spPr>
          <a:xfrm>
            <a:off x="5611230" y="932606"/>
            <a:ext cx="500066" cy="714380"/>
          </a:xfrm>
          <a:prstGeom prst="curvedLeftArrow">
            <a:avLst/>
          </a:prstGeom>
          <a:gradFill flip="none" rotWithShape="1">
            <a:gsLst>
              <a:gs pos="16000">
                <a:srgbClr val="00FFFF">
                  <a:tint val="66000"/>
                  <a:satMod val="160000"/>
                </a:srgbClr>
              </a:gs>
              <a:gs pos="54000">
                <a:srgbClr val="0000FF"/>
              </a:gs>
              <a:gs pos="55000">
                <a:srgbClr val="FF0000">
                  <a:alpha val="7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urved Left Arrow 12"/>
          <p:cNvSpPr/>
          <p:nvPr/>
        </p:nvSpPr>
        <p:spPr>
          <a:xfrm flipH="1">
            <a:off x="6117132" y="918520"/>
            <a:ext cx="500066" cy="714380"/>
          </a:xfrm>
          <a:prstGeom prst="curvedLeftArrow">
            <a:avLst/>
          </a:prstGeom>
          <a:gradFill flip="none" rotWithShape="1">
            <a:gsLst>
              <a:gs pos="16000">
                <a:srgbClr val="00FFFF">
                  <a:tint val="66000"/>
                  <a:satMod val="160000"/>
                </a:srgbClr>
              </a:gs>
              <a:gs pos="54000">
                <a:srgbClr val="0000FF"/>
              </a:gs>
              <a:gs pos="55000">
                <a:srgbClr val="FF0000">
                  <a:alpha val="7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24400" y="2438400"/>
            <a:ext cx="477883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00" b="1" dirty="0" smtClean="0">
              <a:latin typeface="Arial Narrow" pitchFamily="34" charset="0"/>
            </a:endParaRPr>
          </a:p>
          <a:p>
            <a:r>
              <a:rPr lang="en-US" sz="2000" b="1" dirty="0" smtClean="0">
                <a:latin typeface="Arial Narrow" pitchFamily="34" charset="0"/>
              </a:rPr>
              <a:t>But can cause </a:t>
            </a:r>
            <a:r>
              <a:rPr lang="en-US" sz="2000" dirty="0" smtClean="0">
                <a:latin typeface="Bernard MT Condensed" pitchFamily="18" charset="0"/>
              </a:rPr>
              <a:t>Rebound nasal stuffiness </a:t>
            </a:r>
            <a:r>
              <a:rPr lang="en-US" sz="2000" b="1" dirty="0" smtClean="0">
                <a:latin typeface="Arial Narrow" pitchFamily="34" charset="0"/>
              </a:rPr>
              <a:t>(repeated administration (10 days -2 weeks)</a:t>
            </a:r>
            <a:endParaRPr lang="en-US" sz="2000" b="1" dirty="0">
              <a:latin typeface="Arial Narrow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2400" y="1047901"/>
            <a:ext cx="2428892" cy="425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buBlip>
                <a:blip r:embed="rId3"/>
              </a:buBlip>
            </a:pPr>
            <a:r>
              <a:rPr lang="en-US" sz="2200" b="1" u="heavy" dirty="0" smtClean="0">
                <a:uFill>
                  <a:solidFill>
                    <a:srgbClr val="00FF00"/>
                  </a:solidFill>
                </a:uFill>
                <a:latin typeface="Bernard MT Condensed" pitchFamily="18" charset="0"/>
              </a:rPr>
              <a:t>PSEUDOEPHEDRINE</a:t>
            </a:r>
            <a:r>
              <a:rPr lang="en-US" sz="2200" b="1" dirty="0" smtClean="0">
                <a:latin typeface="Bernard MT Condensed" pitchFamily="18" charset="0"/>
              </a:rPr>
              <a:t> 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8724918" y="2586902"/>
            <a:ext cx="304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28600" y="971701"/>
            <a:ext cx="2286016" cy="571504"/>
          </a:xfrm>
          <a:prstGeom prst="rect">
            <a:avLst/>
          </a:prstGeom>
          <a:noFill/>
          <a:ln w="28575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329362" y="1393317"/>
            <a:ext cx="4643438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buBlip>
                <a:blip r:embed="rId3"/>
              </a:buBlip>
            </a:pPr>
            <a:r>
              <a:rPr lang="en-US" sz="2200" b="1" dirty="0" err="1" smtClean="0">
                <a:latin typeface="Arial Narrow" pitchFamily="34" charset="0"/>
              </a:rPr>
              <a:t>Naphazoline</a:t>
            </a:r>
            <a:endParaRPr lang="en-US" sz="2200" b="1" dirty="0" smtClean="0">
              <a:latin typeface="Arial Narrow" pitchFamily="34" charset="0"/>
            </a:endParaRPr>
          </a:p>
          <a:p>
            <a:pPr>
              <a:lnSpc>
                <a:spcPts val="2600"/>
              </a:lnSpc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</a:rPr>
              <a:t>Oxymetazoline</a:t>
            </a:r>
            <a:r>
              <a:rPr lang="en-US" sz="2200" b="1" dirty="0" smtClean="0">
                <a:latin typeface="Arial Narrow" pitchFamily="34" charset="0"/>
              </a:rPr>
              <a:t> HCI</a:t>
            </a:r>
          </a:p>
          <a:p>
            <a:pPr>
              <a:lnSpc>
                <a:spcPts val="2600"/>
              </a:lnSpc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</a:rPr>
              <a:t>Xylometazoline</a:t>
            </a:r>
            <a:r>
              <a:rPr lang="en-US" sz="2200" b="1" dirty="0" smtClean="0">
                <a:latin typeface="Arial Narrow" pitchFamily="34" charset="0"/>
              </a:rPr>
              <a:t> HCI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" y="2438400"/>
            <a:ext cx="472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Arial Narrow" pitchFamily="34" charset="0"/>
              </a:rPr>
              <a:t>Can cause nervousness, insomnia, tremors, palpitations, hypertension.</a:t>
            </a:r>
          </a:p>
          <a:p>
            <a:r>
              <a:rPr lang="en-GB" sz="2000" b="1" dirty="0" smtClean="0">
                <a:latin typeface="Arial Narrow" pitchFamily="34" charset="0"/>
              </a:rPr>
              <a:t>Better avoided in </a:t>
            </a:r>
            <a:r>
              <a:rPr lang="en-US" sz="2000" b="1" dirty="0" smtClean="0">
                <a:latin typeface="Arial Narrow" pitchFamily="34" charset="0"/>
              </a:rPr>
              <a:t>hypertension, heart failure, angina pectoris, hyperthyroidism glaucoma</a:t>
            </a:r>
            <a:endParaRPr lang="en-US" sz="2000" b="1" dirty="0">
              <a:latin typeface="Arial Narrow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514600" y="152400"/>
            <a:ext cx="24481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Arial Narrow" pitchFamily="34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-Adrenergic agonists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762000" y="609600"/>
            <a:ext cx="11192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Bernard MT Condensed" pitchFamily="18" charset="0"/>
              </a:rPr>
              <a:t>SYSTEMIC </a:t>
            </a:r>
            <a:endParaRPr lang="en-US" sz="2000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562600" y="590490"/>
            <a:ext cx="9909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Bernard MT Condensed" pitchFamily="18" charset="0"/>
              </a:rPr>
              <a:t>TOPICAL</a:t>
            </a:r>
            <a:endParaRPr lang="en-US" sz="2000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2019300" y="1562100"/>
            <a:ext cx="1447800" cy="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181600" y="152400"/>
            <a:ext cx="36728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Arial Narrow" pitchFamily="34" charset="0"/>
                <a:sym typeface="Wingdings 3"/>
              </a:rPr>
              <a:t></a:t>
            </a:r>
            <a:r>
              <a:rPr lang="en-US" sz="2000" b="1" dirty="0" smtClean="0">
                <a:latin typeface="Arial Narrow" pitchFamily="34" charset="0"/>
              </a:rPr>
              <a:t>For treatment of nasal stuffiness</a:t>
            </a:r>
          </a:p>
        </p:txBody>
      </p:sp>
      <p:cxnSp>
        <p:nvCxnSpPr>
          <p:cNvPr id="28" name="Straight Connector 27"/>
          <p:cNvCxnSpPr/>
          <p:nvPr/>
        </p:nvCxnSpPr>
        <p:spPr>
          <a:xfrm rot="10800000">
            <a:off x="0" y="3962399"/>
            <a:ext cx="9144000" cy="0"/>
          </a:xfrm>
          <a:prstGeom prst="line">
            <a:avLst/>
          </a:prstGeom>
          <a:ln w="38100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52400" y="4221539"/>
            <a:ext cx="2622834" cy="461665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5. ANTICHOLINERGICS</a:t>
            </a:r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4038600" y="3124200"/>
            <a:ext cx="1371600" cy="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6200" y="4759404"/>
            <a:ext cx="8991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Arial Narrow" pitchFamily="34" charset="0"/>
              </a:rPr>
              <a:t>Given as nasal drops to </a:t>
            </a:r>
            <a:r>
              <a:rPr lang="en-US" sz="2200" dirty="0" smtClean="0">
                <a:latin typeface="Bernard MT Condensed" pitchFamily="18" charset="0"/>
              </a:rPr>
              <a:t>control </a:t>
            </a:r>
            <a:r>
              <a:rPr lang="en-US" sz="2200" dirty="0" err="1" smtClean="0">
                <a:latin typeface="Bernard MT Condensed" pitchFamily="18" charset="0"/>
              </a:rPr>
              <a:t>rhinorrhea</a:t>
            </a:r>
            <a:r>
              <a:rPr lang="en-US" sz="2200" dirty="0" smtClean="0">
                <a:latin typeface="Bernard MT Condensed" pitchFamily="18" charset="0"/>
              </a:rPr>
              <a:t> </a:t>
            </a:r>
            <a:r>
              <a:rPr lang="en-US" sz="2200" b="1" dirty="0" smtClean="0">
                <a:latin typeface="Arial Narrow" pitchFamily="34" charset="0"/>
              </a:rPr>
              <a:t>(excess nasal secretion &amp; discharge) So very effective </a:t>
            </a:r>
            <a:r>
              <a:rPr lang="en-US" sz="2200" dirty="0" smtClean="0">
                <a:latin typeface="Bernard MT Condensed" pitchFamily="18" charset="0"/>
              </a:rPr>
              <a:t>in vasomotor rhinitis </a:t>
            </a:r>
            <a:r>
              <a:rPr lang="en-US" sz="2200" b="1" dirty="0" smtClean="0">
                <a:latin typeface="Arial Narrow" pitchFamily="34" charset="0"/>
              </a:rPr>
              <a:t>(watery hyper-secretion).</a:t>
            </a:r>
          </a:p>
          <a:p>
            <a:r>
              <a:rPr lang="en-US" sz="2200" b="1" dirty="0" smtClean="0">
                <a:latin typeface="Arial Narrow" pitchFamily="34" charset="0"/>
              </a:rPr>
              <a:t>Its indication as </a:t>
            </a:r>
            <a:r>
              <a:rPr lang="en-US" sz="2200" b="1" dirty="0" err="1" smtClean="0">
                <a:latin typeface="Arial Narrow" pitchFamily="34" charset="0"/>
              </a:rPr>
              <a:t>bronchiodilator</a:t>
            </a:r>
            <a:r>
              <a:rPr lang="en-US" sz="2200" b="1" dirty="0" smtClean="0">
                <a:latin typeface="Arial Narrow" pitchFamily="34" charset="0"/>
              </a:rPr>
              <a:t> in asthma and ADRs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 see </a:t>
            </a:r>
            <a:r>
              <a:rPr lang="en-US" sz="2200" b="1" dirty="0" smtClean="0">
                <a:latin typeface="Arial Narrow" pitchFamily="34" charset="0"/>
              </a:rPr>
              <a:t>asthma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819400" y="4302204"/>
            <a:ext cx="1467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Ipratropium</a:t>
            </a:r>
            <a:endParaRPr lang="en-US" b="1" dirty="0"/>
          </a:p>
        </p:txBody>
      </p:sp>
      <p:sp>
        <p:nvSpPr>
          <p:cNvPr id="27" name="5-Point Star 26"/>
          <p:cNvSpPr/>
          <p:nvPr/>
        </p:nvSpPr>
        <p:spPr>
          <a:xfrm>
            <a:off x="8610600" y="5334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9" grpId="0" animBg="1"/>
      <p:bldP spid="32" grpId="0"/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7928</TotalTime>
  <Words>1304</Words>
  <Application>Microsoft Office PowerPoint</Application>
  <PresentationFormat>On-screen Show (4:3)</PresentationFormat>
  <Paragraphs>291</Paragraphs>
  <Slides>18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KKUH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DR.OMNIA</dc:creator>
  <cp:lastModifiedBy>alhumayyd</cp:lastModifiedBy>
  <cp:revision>486</cp:revision>
  <dcterms:created xsi:type="dcterms:W3CDTF">2011-03-05T11:58:39Z</dcterms:created>
  <dcterms:modified xsi:type="dcterms:W3CDTF">2014-02-12T12:34:39Z</dcterms:modified>
</cp:coreProperties>
</file>