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287" r:id="rId3"/>
    <p:sldId id="288" r:id="rId4"/>
    <p:sldId id="371" r:id="rId5"/>
    <p:sldId id="394" r:id="rId6"/>
    <p:sldId id="372" r:id="rId7"/>
    <p:sldId id="393" r:id="rId8"/>
    <p:sldId id="373" r:id="rId9"/>
    <p:sldId id="374" r:id="rId10"/>
    <p:sldId id="375" r:id="rId11"/>
    <p:sldId id="376" r:id="rId12"/>
    <p:sldId id="377" r:id="rId13"/>
    <p:sldId id="378" r:id="rId14"/>
    <p:sldId id="379" r:id="rId15"/>
    <p:sldId id="395" r:id="rId16"/>
    <p:sldId id="380" r:id="rId17"/>
    <p:sldId id="392" r:id="rId18"/>
    <p:sldId id="343" r:id="rId19"/>
    <p:sldId id="344" r:id="rId20"/>
    <p:sldId id="400" r:id="rId21"/>
    <p:sldId id="346" r:id="rId22"/>
    <p:sldId id="412" r:id="rId23"/>
    <p:sldId id="381" r:id="rId24"/>
    <p:sldId id="399" r:id="rId25"/>
    <p:sldId id="398" r:id="rId26"/>
    <p:sldId id="382" r:id="rId27"/>
    <p:sldId id="328" r:id="rId28"/>
    <p:sldId id="396" r:id="rId29"/>
    <p:sldId id="329" r:id="rId30"/>
    <p:sldId id="340" r:id="rId31"/>
    <p:sldId id="342" r:id="rId32"/>
    <p:sldId id="263" r:id="rId33"/>
    <p:sldId id="264" r:id="rId34"/>
    <p:sldId id="296" r:id="rId35"/>
    <p:sldId id="297" r:id="rId36"/>
    <p:sldId id="383" r:id="rId37"/>
    <p:sldId id="384" r:id="rId38"/>
    <p:sldId id="410" r:id="rId39"/>
    <p:sldId id="387" r:id="rId40"/>
    <p:sldId id="388" r:id="rId41"/>
    <p:sldId id="389" r:id="rId42"/>
    <p:sldId id="390" r:id="rId43"/>
    <p:sldId id="391" r:id="rId44"/>
    <p:sldId id="351" r:id="rId45"/>
    <p:sldId id="357" r:id="rId46"/>
    <p:sldId id="402" r:id="rId47"/>
    <p:sldId id="356" r:id="rId48"/>
    <p:sldId id="359" r:id="rId49"/>
    <p:sldId id="361" r:id="rId50"/>
    <p:sldId id="407" r:id="rId51"/>
    <p:sldId id="408" r:id="rId52"/>
    <p:sldId id="365" r:id="rId53"/>
    <p:sldId id="360" r:id="rId54"/>
    <p:sldId id="366" r:id="rId55"/>
    <p:sldId id="368" r:id="rId56"/>
    <p:sldId id="370" r:id="rId57"/>
    <p:sldId id="409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1297" autoAdjust="0"/>
  </p:normalViewPr>
  <p:slideViewPr>
    <p:cSldViewPr>
      <p:cViewPr>
        <p:scale>
          <a:sx n="69" d="100"/>
          <a:sy n="69" d="100"/>
        </p:scale>
        <p:origin x="-54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116FF-09F3-40D4-A937-78DAAAB4F1F0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0131-69CC-40C0-88AE-9A7928CF3E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730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major risk factors are </a:t>
            </a:r>
            <a:r>
              <a:rPr lang="en-US" dirty="0" err="1" smtClean="0"/>
              <a:t>hyperlipidemia</a:t>
            </a:r>
            <a:r>
              <a:rPr lang="en-US" dirty="0" smtClean="0"/>
              <a:t> , hypertension , cigarette smoking and diabetes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2930F5B-64AA-4905-A985-B6748151A04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z="500" smtClean="0">
              <a:latin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four major forms of vegetative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endodarditis</a:t>
            </a:r>
            <a:r>
              <a:rPr lang="en-US" baseline="0" dirty="0" smtClean="0"/>
              <a:t> are rheumatic , infective , thrombotic  and </a:t>
            </a:r>
            <a:r>
              <a:rPr lang="en-US" baseline="0" dirty="0" err="1" smtClean="0"/>
              <a:t>Libman</a:t>
            </a:r>
            <a:r>
              <a:rPr lang="en-US" baseline="0" dirty="0" smtClean="0"/>
              <a:t>–Sacks </a:t>
            </a:r>
            <a:r>
              <a:rPr lang="en-US" baseline="0" dirty="0" err="1" smtClean="0"/>
              <a:t>endocarditis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3BC927-7F0F-46AC-9FD9-308C3F73AE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DA7A27-738E-400F-BFA8-FC419114F44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95B001-F0E0-4F3D-96FF-A6DCE665A0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8B0945C-0595-46BE-90B8-891FCEDA16E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344F8F5-E9BB-43BD-A29F-7E1C5036B2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AF1F436-FDC8-4A8B-956A-E6DA277248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2C07F9-643B-4752-9B13-3FAEF629A45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[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[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condition might be complicated by </a:t>
            </a:r>
            <a:r>
              <a:rPr lang="en-US" dirty="0" err="1" smtClean="0"/>
              <a:t>glomerulonephritis</a:t>
            </a:r>
            <a:r>
              <a:rPr lang="en-US" dirty="0" smtClean="0"/>
              <a:t> and </a:t>
            </a:r>
            <a:r>
              <a:rPr lang="en-US" dirty="0" err="1" smtClean="0"/>
              <a:t>hemoptysis</a:t>
            </a:r>
            <a:r>
              <a:rPr lang="en-US" dirty="0" smtClean="0"/>
              <a:t>  due  to pulmonary </a:t>
            </a:r>
            <a:r>
              <a:rPr lang="en-US" dirty="0" err="1" smtClean="0"/>
              <a:t>capillaritis</a:t>
            </a:r>
            <a:r>
              <a:rPr lang="en-US" dirty="0" smtClean="0"/>
              <a:t> 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6F31318-7413-47C5-87D4-4111571C403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Section of the skin shows </a:t>
            </a:r>
            <a:r>
              <a:rPr lang="en-US" dirty="0" err="1" smtClean="0"/>
              <a:t>fibrinoid</a:t>
            </a:r>
            <a:r>
              <a:rPr lang="en-US" dirty="0" smtClean="0"/>
              <a:t> necrosis of blood vessels with </a:t>
            </a:r>
            <a:r>
              <a:rPr lang="en-US" dirty="0" err="1" smtClean="0"/>
              <a:t>extravasation</a:t>
            </a:r>
            <a:r>
              <a:rPr lang="en-US" dirty="0" smtClean="0"/>
              <a:t> of RBCs , </a:t>
            </a:r>
            <a:r>
              <a:rPr lang="en-US" dirty="0" err="1" smtClean="0"/>
              <a:t>neutrphilic</a:t>
            </a:r>
            <a:r>
              <a:rPr lang="en-US" dirty="0" smtClean="0"/>
              <a:t> infiltration with debris (</a:t>
            </a:r>
            <a:r>
              <a:rPr lang="en-US" dirty="0" err="1" smtClean="0"/>
              <a:t>leukocytoclasis</a:t>
            </a:r>
            <a:r>
              <a:rPr lang="en-US" dirty="0" smtClean="0"/>
              <a:t>/nuclear</a:t>
            </a:r>
            <a:r>
              <a:rPr lang="en-US" baseline="0" dirty="0" smtClean="0"/>
              <a:t> dust</a:t>
            </a:r>
            <a:r>
              <a:rPr lang="en-US" dirty="0" smtClean="0"/>
              <a:t>)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CFFA4-F5C2-42A7-A849-FFD9085DF3B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1FCB3FB-E718-4620-B3B2-5FEDCFFAE71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ED03AC9-A487-4799-A1B2-A5D96E138AF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D549E2-20D4-462A-9252-B16F804DBC1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most likely causes</a:t>
            </a:r>
            <a:r>
              <a:rPr lang="en-US" baseline="0" dirty="0" smtClean="0"/>
              <a:t> of aneurysms are a</a:t>
            </a:r>
            <a:r>
              <a:rPr lang="en-US" dirty="0" smtClean="0"/>
              <a:t>therosclerosis , </a:t>
            </a:r>
            <a:r>
              <a:rPr lang="en-US" dirty="0" err="1" smtClean="0"/>
              <a:t>mycotic</a:t>
            </a:r>
            <a:r>
              <a:rPr lang="en-US" dirty="0" smtClean="0"/>
              <a:t> , syphilitic and congenital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AB0131-69CC-40C0-88AE-9A7928CF3E9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D8906-5950-45E2-B31C-AE03D931088A}" type="datetimeFigureOut">
              <a:rPr lang="en-US" smtClean="0"/>
              <a:pPr/>
              <a:t>3/4/2014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585D4-28E6-49DA-B9EA-B9D6C027EE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google.com/imgres?imgurl=http://modernmedicalguide.com/wp-content/uploads/2010/04/Buergers-Disease1.jpg&amp;imgrefurl=http://modernmedicalguide.com/buergers-disease/&amp;usg=__bE7lWi64bR-2t0NHxA6oL1LjVKw=&amp;h=397&amp;w=243&amp;sz=38&amp;hl=en&amp;start=2&amp;zoom=1&amp;tbnid=cBdcqpwrqQAYlM:&amp;tbnh=124&amp;tbnw=76&amp;ei=Yo1rTYDNKN6AhAe-jMXCDQ&amp;prev=/images?q=buerger's+disease+pictures&amp;um=1&amp;hl=en&amp;safe=active&amp;sa=N&amp;tbs=isch:1&amp;um=1&amp;itbs=1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</a:p>
          <a:p>
            <a:r>
              <a:rPr lang="en-US" dirty="0" smtClean="0"/>
              <a:t>Part 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609256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30000"/>
          </a:blip>
          <a:srcRect/>
          <a:stretch>
            <a:fillRect/>
          </a:stretch>
        </p:blipFill>
        <p:spPr>
          <a:xfrm>
            <a:off x="0" y="908720"/>
            <a:ext cx="9144000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566124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Blip>
                <a:blip r:embed="rId4"/>
              </a:buBlip>
            </a:pPr>
            <a:r>
              <a:rPr lang="en-US" dirty="0" smtClean="0">
                <a:latin typeface="Franklin Gothic Demi" pitchFamily="34" charset="0"/>
              </a:rPr>
              <a:t>Partial occlusion of the artery lumen by an </a:t>
            </a:r>
            <a:r>
              <a:rPr lang="en-US" dirty="0" err="1" smtClean="0">
                <a:latin typeface="Franklin Gothic Demi" pitchFamily="34" charset="0"/>
              </a:rPr>
              <a:t>atheromatous</a:t>
            </a:r>
            <a:r>
              <a:rPr lang="en-US" dirty="0" smtClean="0">
                <a:latin typeface="Franklin Gothic Demi" pitchFamily="34" charset="0"/>
              </a:rPr>
              <a:t> plaque.</a:t>
            </a:r>
            <a:endParaRPr lang="en-US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ATHEROSCLEROSIS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836712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0" y="6239053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Blip>
                <a:blip r:embed="rId4"/>
              </a:buBlip>
            </a:pPr>
            <a:r>
              <a:rPr lang="en-US" dirty="0" smtClean="0">
                <a:latin typeface="Franklin Gothic Demi" pitchFamily="34" charset="0"/>
              </a:rPr>
              <a:t>The plaque consists of dissolved, cholesterol clefts, hyaline fibrous tissue and some blood capillaries.</a:t>
            </a:r>
            <a:endParaRPr lang="en-US" dirty="0">
              <a:latin typeface="Franklin Gothic Dem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1115616" y="2564904"/>
            <a:ext cx="3816424" cy="38164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347864" y="3284984"/>
            <a:ext cx="3816424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ATHEROMATOUS PLAQUE WITH CHOLESTEROL CLEFTS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4" descr="Atheroma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Coronary atherosclerosis: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Cross section of a coronary artery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285750" y="1714500"/>
            <a:ext cx="85725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Partial occlusion of the lumen by an </a:t>
            </a:r>
            <a:r>
              <a:rPr lang="en-US" sz="2800" dirty="0" err="1">
                <a:latin typeface="Franklin Gothic Demi" pitchFamily="34" charset="0"/>
              </a:rPr>
              <a:t>atheromatous</a:t>
            </a:r>
            <a:r>
              <a:rPr lang="en-US" sz="2800" dirty="0">
                <a:latin typeface="Franklin Gothic Demi" pitchFamily="34" charset="0"/>
              </a:rPr>
              <a:t> plaque.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plaque consists of dissolved, cholesterol clefts, hyaline fibrous tissue and some blood capillaries.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algn="just"/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3-Aneurysm of abdominal aorta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jazannurses.com/mkportal/modules/gallery/album/a_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32656"/>
            <a:ext cx="3009900" cy="45529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58924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</a:t>
            </a:r>
            <a:r>
              <a:rPr lang="en-US" b="1" dirty="0" smtClean="0"/>
              <a:t>n example of an atherosclerotic aneurysm of the aorta in which a large  swelling is seen just above the aortic bifurcation.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4860032" y="3429000"/>
            <a:ext cx="1368152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Mr. Amer Shafie\Desktop\1cardiovascular block\Aneurysm of abdominal aor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4974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220072" y="2636912"/>
            <a:ext cx="39239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Aneurysmal dilatation of the lower aorta with evidence of rupture.</a:t>
            </a:r>
          </a:p>
          <a:p>
            <a:endParaRPr lang="en-US" sz="2800" dirty="0" smtClean="0"/>
          </a:p>
          <a:p>
            <a:r>
              <a:rPr lang="en-US" sz="2800" dirty="0" smtClean="0"/>
              <a:t>There is an intraluminal thrombus with extensive aortic atherosclerosis 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2.bp.blogspot.com/_PC3aIMjVWm8/SSFmTob8IyI/AAAAAAAABHk/l0u_4Kq0TYg/s400/aneurys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494555"/>
            <a:ext cx="3810000" cy="32766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98605" y="4103651"/>
            <a:ext cx="71287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causes of aneurysms are: </a:t>
            </a:r>
          </a:p>
          <a:p>
            <a:pPr marL="342900" indent="-342900">
              <a:buAutoNum type="arabicPeriod"/>
            </a:pPr>
            <a:r>
              <a:rPr lang="en-US" dirty="0" smtClean="0"/>
              <a:t>Advanced atherosclerosis  (Usually abdominal aorta),</a:t>
            </a:r>
          </a:p>
          <a:p>
            <a:pPr marL="342900" indent="-342900">
              <a:buAutoNum type="arabicPeriod"/>
            </a:pPr>
            <a:r>
              <a:rPr lang="en-US" dirty="0" smtClean="0"/>
              <a:t>Fungal infection (</a:t>
            </a:r>
            <a:r>
              <a:rPr lang="en-US" dirty="0" err="1" smtClean="0"/>
              <a:t>mycotic</a:t>
            </a:r>
            <a:r>
              <a:rPr lang="en-US" dirty="0" smtClean="0"/>
              <a:t>)</a:t>
            </a:r>
          </a:p>
          <a:p>
            <a:pPr marL="342900" indent="-342900">
              <a:buAutoNum type="arabicPeriod"/>
            </a:pPr>
            <a:r>
              <a:rPr lang="en-US" dirty="0" smtClean="0"/>
              <a:t>Syphilis  (thoracic aorta)</a:t>
            </a:r>
          </a:p>
          <a:p>
            <a:pPr marL="342900" indent="-342900">
              <a:buAutoNum type="arabicPeriod"/>
            </a:pPr>
            <a:r>
              <a:rPr lang="en-US" dirty="0" smtClean="0"/>
              <a:t>Congenital (Berry aneurysm in circle of </a:t>
            </a:r>
            <a:r>
              <a:rPr lang="en-US" dirty="0" err="1" smtClean="0"/>
              <a:t>willis</a:t>
            </a:r>
            <a:r>
              <a:rPr lang="en-US" dirty="0" smtClean="0"/>
              <a:t>) 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4-Myocardial infarction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Mr. Amer Shafie\Desktop\1cardiovascular block\myocardial infarc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64696" cy="554461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372200" y="3717032"/>
            <a:ext cx="252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Congested, hemorrhagic </a:t>
            </a:r>
            <a:r>
              <a:rPr lang="en-US" b="1" dirty="0" smtClean="0"/>
              <a:t>and soft area in the left ventricular wall</a:t>
            </a:r>
            <a:endParaRPr lang="en-US" b="1" dirty="0"/>
          </a:p>
        </p:txBody>
      </p:sp>
      <p:sp>
        <p:nvSpPr>
          <p:cNvPr id="6" name="Left Arrow 5"/>
          <p:cNvSpPr/>
          <p:nvPr/>
        </p:nvSpPr>
        <p:spPr>
          <a:xfrm>
            <a:off x="4788024" y="4005064"/>
            <a:ext cx="1584176" cy="2160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0" y="4149080"/>
            <a:ext cx="683568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11560" y="4725144"/>
            <a:ext cx="720080" cy="2160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75656" y="5949280"/>
            <a:ext cx="54968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Acute Myocardial </a:t>
            </a:r>
            <a:r>
              <a:rPr lang="en-US" sz="3600" b="1" dirty="0" smtClean="0"/>
              <a:t>infarction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Normal anatomy and histology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Cotran\Images\CH13\F013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692696"/>
            <a:ext cx="4896544" cy="42484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23528" y="5011341"/>
            <a:ext cx="8820472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Cross section of the left and right ventricles shows a pale and irregular focal  fibrosis and </a:t>
            </a:r>
            <a:r>
              <a:rPr lang="en-US" sz="2000" b="1" dirty="0" smtClean="0"/>
              <a:t>hemorrhagic/</a:t>
            </a:r>
            <a:r>
              <a:rPr lang="en-US" sz="2000" b="1" dirty="0" err="1" smtClean="0"/>
              <a:t>coagulative</a:t>
            </a:r>
            <a:r>
              <a:rPr lang="en-US" sz="2000" b="1" dirty="0" smtClean="0"/>
              <a:t> necrosis </a:t>
            </a:r>
            <a:r>
              <a:rPr lang="en-US" sz="2000" dirty="0" smtClean="0"/>
              <a:t>in the left ventricular wall with increased thickness </a:t>
            </a:r>
            <a:r>
              <a:rPr lang="en-US" sz="20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b="1" dirty="0" err="1" smtClean="0"/>
              <a:t>Coagulative</a:t>
            </a:r>
            <a:r>
              <a:rPr lang="en-US" sz="2000" b="1" dirty="0" smtClean="0"/>
              <a:t> </a:t>
            </a:r>
            <a:r>
              <a:rPr lang="en-US" sz="2000" b="1" dirty="0" smtClean="0"/>
              <a:t>necrosis is the type of cell </a:t>
            </a:r>
            <a:r>
              <a:rPr lang="en-US" sz="2000" b="1" dirty="0" smtClean="0"/>
              <a:t>injury which usually occurs as a result of this </a:t>
            </a:r>
            <a:r>
              <a:rPr lang="en-US" sz="2000" b="1" dirty="0" smtClean="0"/>
              <a:t>lesion</a:t>
            </a:r>
            <a:endParaRPr lang="en-US" sz="2000" b="1" dirty="0" smtClean="0"/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9592" y="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 smtClean="0">
                <a:solidFill>
                  <a:srgbClr val="3333FF"/>
                </a:solidFill>
                <a:ea typeface="Arial Unicode MS" pitchFamily="34" charset="-128"/>
                <a:cs typeface="Arial Unicode MS" pitchFamily="34" charset="-128"/>
              </a:rPr>
              <a:t>           Myocardial infarction 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MYOCARDIAL INFARCTION </a:t>
            </a:r>
            <a:b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(LATE STAGE)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3" name="Picture 6" descr="12 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9144000" cy="5073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612668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Chronic </a:t>
            </a:r>
            <a:r>
              <a:rPr lang="en-US" sz="2000" b="1" dirty="0"/>
              <a:t>ischemic fibrous scar replacing dead myocardial fibers . The remaining myocardial fibers show enlarged nuclei due to ventricular hypertrophy .</a:t>
            </a:r>
            <a:endParaRPr lang="en-US" sz="2000" b="1" dirty="0">
              <a:latin typeface="Franklin Gothic Demi" pitchFamily="34" charset="0"/>
            </a:endParaRPr>
          </a:p>
          <a:p>
            <a:pPr marL="534988" indent="-534988">
              <a:buFontTx/>
              <a:buBlip>
                <a:blip r:embed="rId4"/>
              </a:buBlip>
            </a:pPr>
            <a:endParaRPr lang="en-US" dirty="0">
              <a:latin typeface="Franklin Gothic Dem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332656"/>
            <a:ext cx="853244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u="sng" dirty="0" smtClean="0">
                <a:solidFill>
                  <a:srgbClr val="FF0000"/>
                </a:solidFill>
              </a:rPr>
              <a:t>Complications </a:t>
            </a:r>
            <a:r>
              <a:rPr lang="en-US" sz="2800" u="sng" dirty="0">
                <a:solidFill>
                  <a:srgbClr val="FF0000"/>
                </a:solidFill>
              </a:rPr>
              <a:t>of MI: </a:t>
            </a:r>
            <a:endParaRPr lang="en-US" sz="2800" u="sng" dirty="0" smtClean="0">
              <a:solidFill>
                <a:srgbClr val="FF0000"/>
              </a:solidFill>
            </a:endParaRPr>
          </a:p>
          <a:p>
            <a:endParaRPr lang="en-US" sz="2800" u="sng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 smtClean="0"/>
              <a:t>Arrhythmias</a:t>
            </a:r>
            <a:r>
              <a:rPr lang="en-US" sz="2800" dirty="0"/>
              <a:t>, 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 </a:t>
            </a:r>
            <a:r>
              <a:rPr lang="en-US" sz="2800" dirty="0"/>
              <a:t>Ventricular rupture and </a:t>
            </a:r>
            <a:r>
              <a:rPr lang="en-US" sz="2800" dirty="0" smtClean="0"/>
              <a:t>hemopericardium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Ventricular aneurysm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Heart </a:t>
            </a:r>
            <a:r>
              <a:rPr lang="en-US" sz="2800" dirty="0"/>
              <a:t>failure</a:t>
            </a:r>
            <a:r>
              <a:rPr lang="en-US" sz="2800" dirty="0" smtClean="0"/>
              <a:t>.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en-US" sz="2800" dirty="0" smtClean="0"/>
              <a:t>Sudden </a:t>
            </a:r>
            <a:r>
              <a:rPr lang="en-US" sz="2800" dirty="0" smtClean="0"/>
              <a:t>death</a:t>
            </a:r>
            <a:r>
              <a:rPr lang="en-US" sz="2800" dirty="0" smtClean="0"/>
              <a:t>,</a:t>
            </a:r>
          </a:p>
          <a:p>
            <a:pPr marL="514350" indent="-514350">
              <a:buAutoNum type="arabicPeriod"/>
            </a:pPr>
            <a:r>
              <a:rPr lang="en-US" sz="2800" dirty="0" err="1" smtClean="0"/>
              <a:t>Pericarditis</a:t>
            </a:r>
            <a:endParaRPr lang="en-US" sz="2800" dirty="0" smtClean="0"/>
          </a:p>
          <a:p>
            <a:pPr marL="514350" indent="-514350">
              <a:buAutoNum type="arabicPeriod"/>
            </a:pPr>
            <a:r>
              <a:rPr lang="en-US" sz="2800" dirty="0" smtClean="0"/>
              <a:t>ventricular </a:t>
            </a:r>
            <a:r>
              <a:rPr lang="en-US" sz="2800" dirty="0" smtClean="0"/>
              <a:t>aneurysm</a:t>
            </a:r>
            <a:endParaRPr lang="en-US" sz="2800" dirty="0" smtClean="0"/>
          </a:p>
          <a:p>
            <a:pPr marL="457200" indent="-457200"/>
            <a:endParaRPr lang="en-US" sz="2800" dirty="0"/>
          </a:p>
          <a:p>
            <a:pPr marL="457200" indent="-457200"/>
            <a:r>
              <a:rPr lang="en-US" sz="2800" dirty="0" smtClean="0"/>
              <a:t>The enzymes which are usually elevated in cases of </a:t>
            </a:r>
            <a:r>
              <a:rPr lang="en-US" sz="2800" dirty="0" smtClean="0"/>
              <a:t>MI </a:t>
            </a:r>
            <a:r>
              <a:rPr lang="en-US" sz="2800" dirty="0" smtClean="0">
                <a:solidFill>
                  <a:srgbClr val="FF0000"/>
                </a:solidFill>
              </a:rPr>
              <a:t>CKMB</a:t>
            </a:r>
            <a:r>
              <a:rPr lang="en-US" sz="2800" dirty="0" smtClean="0">
                <a:solidFill>
                  <a:srgbClr val="FF0000"/>
                </a:solidFill>
              </a:rPr>
              <a:t>, Troponin I and LDH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7231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5-Left ventricular hypertrophy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CVltvt vthick typichyperten induced hypertrophy.jpg (79796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80920" cy="41764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5013176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Heart from a hypertensive patient.  </a:t>
            </a: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The </a:t>
            </a:r>
            <a:r>
              <a:rPr lang="en-US" sz="2000" dirty="0" smtClean="0"/>
              <a:t>left ventricle is very thick (over 2 cm).  However the rest of the heart is fairly normal in size as is </a:t>
            </a:r>
            <a:r>
              <a:rPr lang="en-US" sz="2000" b="1" dirty="0" smtClean="0"/>
              <a:t>typical for hypertensive heart disease</a:t>
            </a:r>
            <a:r>
              <a:rPr lang="en-US" sz="2000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 smtClean="0"/>
              <a:t>The hypertension creates a greater pressure load on the heart to induce the hypertrophy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Vltvent severe untreated hyperten hypertrophy.jpg (72897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404664"/>
            <a:ext cx="5760640" cy="42484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51520" y="4869160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In cross section,  this view of the heart shows the left ventricle in the center left of the picture.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This </a:t>
            </a:r>
            <a:r>
              <a:rPr lang="en-US" dirty="0" smtClean="0"/>
              <a:t>heart is obtained from a severely  hypertensive individual</a:t>
            </a:r>
            <a:r>
              <a:rPr lang="en-US" dirty="0" smtClean="0"/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 </a:t>
            </a:r>
            <a:r>
              <a:rPr lang="en-US" dirty="0" smtClean="0"/>
              <a:t>The </a:t>
            </a:r>
            <a:r>
              <a:rPr lang="en-US" dirty="0" smtClean="0"/>
              <a:t>left ventricle is grossly thickened.  </a:t>
            </a:r>
            <a:endParaRPr lang="en-US" dirty="0" smtClean="0"/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The </a:t>
            </a:r>
            <a:r>
              <a:rPr lang="en-US" dirty="0" smtClean="0"/>
              <a:t>myocardial fibers have undergone hypertrophy.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435600" cy="342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3555" name="Picture 2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113" y="2781300"/>
            <a:ext cx="6084887" cy="386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016500" y="6165850"/>
            <a:ext cx="4127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30000"/>
              </a:spcBef>
            </a:pPr>
            <a:r>
              <a:rPr lang="en-US" sz="2000" dirty="0">
                <a:solidFill>
                  <a:schemeClr val="bg1"/>
                </a:solidFill>
              </a:rPr>
              <a:t>Heart, left ventricular hypertrophy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444500" y="2557463"/>
            <a:ext cx="48958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Heart, normal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6-Vegetations of rheumatic fever on mitral and aortic valves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jazannurses.com/mkportal/modules/gallery/album/a_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8064896" cy="42484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23528" y="494116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small </a:t>
            </a:r>
            <a:r>
              <a:rPr lang="en-US" sz="2000" b="1" dirty="0" err="1" smtClean="0"/>
              <a:t>verrucous</a:t>
            </a:r>
            <a:r>
              <a:rPr lang="en-US" sz="2000" b="1" dirty="0" smtClean="0"/>
              <a:t> vegetations </a:t>
            </a:r>
            <a:r>
              <a:rPr lang="en-US" sz="2000" dirty="0" smtClean="0"/>
              <a:t>seen along the closure line of this mitral valve are associated with </a:t>
            </a:r>
            <a:r>
              <a:rPr lang="en-US" sz="2000" b="1" dirty="0" smtClean="0"/>
              <a:t>acute rheumatic </a:t>
            </a:r>
            <a:r>
              <a:rPr lang="en-US" sz="2000" b="1" dirty="0" smtClean="0"/>
              <a:t>fever </a:t>
            </a:r>
            <a:r>
              <a:rPr lang="en-US" sz="2000" dirty="0" smtClean="0"/>
              <a:t>over </a:t>
            </a:r>
            <a:r>
              <a:rPr lang="en-US" sz="2000" dirty="0" smtClean="0"/>
              <a:t>areas of </a:t>
            </a:r>
            <a:r>
              <a:rPr lang="en-US" sz="2000" b="1" dirty="0" err="1" smtClean="0"/>
              <a:t>endocardial</a:t>
            </a:r>
            <a:r>
              <a:rPr lang="en-US" sz="2000" b="1" dirty="0" smtClean="0"/>
              <a:t> inflammation. 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051720" y="2420888"/>
            <a:ext cx="1872208" cy="27363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923928" y="2852936"/>
            <a:ext cx="936104" cy="22322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763688" y="0"/>
            <a:ext cx="6840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222" indent="-514350">
              <a:buNone/>
            </a:pPr>
            <a:r>
              <a:rPr lang="en-US" sz="2800" b="1" dirty="0" smtClean="0">
                <a:solidFill>
                  <a:srgbClr val="FF0000"/>
                </a:solidFill>
              </a:rPr>
              <a:t>Rheumatic </a:t>
            </a:r>
            <a:r>
              <a:rPr lang="en-US" sz="2800" b="1" dirty="0" err="1" smtClean="0">
                <a:solidFill>
                  <a:srgbClr val="FF0000"/>
                </a:solidFill>
              </a:rPr>
              <a:t>valvulitis</a:t>
            </a:r>
            <a:r>
              <a:rPr lang="en-US" sz="2800" b="1" dirty="0" smtClean="0">
                <a:solidFill>
                  <a:srgbClr val="FF0000"/>
                </a:solidFill>
              </a:rPr>
              <a:t> or </a:t>
            </a:r>
            <a:r>
              <a:rPr lang="en-US" sz="2800" b="1" dirty="0" err="1" smtClean="0">
                <a:solidFill>
                  <a:srgbClr val="FF0000"/>
                </a:solidFill>
              </a:rPr>
              <a:t>Endocarditis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Vegetations of rheumatic fever on aortic valve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Documents and Settings\Mr. Amer Shafie\Desktop\1cardiovascular block\vegetations of reumatic mitral and aortic valves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828092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eart - diaphragmatic posteroinferior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0413" cy="3581400"/>
          </a:xfrm>
          <a:prstGeom prst="rect">
            <a:avLst/>
          </a:prstGeom>
          <a:noFill/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572000" y="0"/>
            <a:ext cx="4572000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en-US" b="1"/>
              <a:t>NOTE:</a:t>
            </a:r>
          </a:p>
          <a:p>
            <a:pPr marL="342900" indent="-342900">
              <a:buFontTx/>
              <a:buChar char="-"/>
            </a:pPr>
            <a:r>
              <a:rPr lang="en-US"/>
              <a:t>The heart serves as a </a:t>
            </a:r>
            <a:r>
              <a:rPr lang="en-US" b="1"/>
              <a:t>mechanical pump</a:t>
            </a:r>
            <a:r>
              <a:rPr lang="en-US"/>
              <a:t> to supply the entire body with blood, both providing nutrients and removing waste products.</a:t>
            </a:r>
          </a:p>
          <a:p>
            <a:pPr marL="342900" indent="-342900">
              <a:buFontTx/>
              <a:buChar char="-"/>
            </a:pPr>
            <a:r>
              <a:rPr lang="en-US"/>
              <a:t>The great vessels exit the base of the heart.</a:t>
            </a:r>
          </a:p>
          <a:p>
            <a:pPr marL="342900" indent="-342900">
              <a:buFontTx/>
              <a:buChar char="-"/>
            </a:pPr>
            <a:r>
              <a:rPr lang="en-US"/>
              <a:t>Blood flow: body</a:t>
            </a:r>
            <a:r>
              <a:rPr lang="en-US">
                <a:cs typeface="Arial" charset="0"/>
              </a:rPr>
              <a:t>→vena cava→right atrium→right ventricle→lungs→left atrium→left ventricle→body</a:t>
            </a:r>
          </a:p>
          <a:p>
            <a:pPr marL="342900" indent="-342900">
              <a:buFontTx/>
              <a:buChar char="-"/>
            </a:pPr>
            <a:r>
              <a:rPr lang="en-US"/>
              <a:t>The heart consists of 3 layers – the </a:t>
            </a:r>
            <a:r>
              <a:rPr lang="en-US" b="1"/>
              <a:t>endocardium</a:t>
            </a:r>
            <a:r>
              <a:rPr lang="en-US"/>
              <a:t>, </a:t>
            </a:r>
            <a:r>
              <a:rPr lang="en-US" b="1"/>
              <a:t>myocardium</a:t>
            </a:r>
            <a:r>
              <a:rPr lang="en-US"/>
              <a:t>, and </a:t>
            </a:r>
            <a:r>
              <a:rPr lang="en-US" b="1"/>
              <a:t>epicardium</a:t>
            </a:r>
            <a:r>
              <a:rPr lang="en-US"/>
              <a:t>. The </a:t>
            </a:r>
            <a:r>
              <a:rPr lang="en-US" b="1"/>
              <a:t>epicardium</a:t>
            </a:r>
            <a:r>
              <a:rPr lang="en-US"/>
              <a:t> (bottom left) consists of arteries, veins, nerves, connective tissue, and variable amounts of fat.</a:t>
            </a:r>
          </a:p>
          <a:p>
            <a:pPr marL="342900" indent="-342900">
              <a:buFontTx/>
              <a:buChar char="-"/>
            </a:pPr>
            <a:r>
              <a:rPr lang="en-US"/>
              <a:t>The </a:t>
            </a:r>
            <a:r>
              <a:rPr lang="en-US" b="1"/>
              <a:t>myocardium</a:t>
            </a:r>
            <a:r>
              <a:rPr lang="en-US"/>
              <a:t> contains </a:t>
            </a:r>
            <a:r>
              <a:rPr lang="en-US" b="1"/>
              <a:t>branching, striated muscle cells with centrally located nuclei</a:t>
            </a:r>
            <a:r>
              <a:rPr lang="en-US"/>
              <a:t>. They are connected by </a:t>
            </a:r>
            <a:r>
              <a:rPr lang="en-US" b="1"/>
              <a:t>intercalated disks</a:t>
            </a:r>
            <a:r>
              <a:rPr lang="en-US"/>
              <a:t> (arrowheads).</a:t>
            </a:r>
          </a:p>
        </p:txBody>
      </p:sp>
      <p:pic>
        <p:nvPicPr>
          <p:cNvPr id="7174" name="Picture 6" descr="L111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0413" cy="3276600"/>
          </a:xfrm>
          <a:prstGeom prst="rect">
            <a:avLst/>
          </a:prstGeom>
          <a:noFill/>
        </p:spPr>
      </p:pic>
      <p:pic>
        <p:nvPicPr>
          <p:cNvPr id="7175" name="Picture 7" descr="L11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3588" y="3581400"/>
            <a:ext cx="4570412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VALVULITIS (HEART)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>
          <a:xfrm>
            <a:off x="0" y="980729"/>
            <a:ext cx="9144000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51520" y="538067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3222" indent="-514350">
              <a:buNone/>
            </a:pPr>
            <a:r>
              <a:rPr lang="en-US" b="1" dirty="0" smtClean="0">
                <a:latin typeface="+mj-lt"/>
              </a:rPr>
              <a:t>Irregular </a:t>
            </a:r>
            <a:r>
              <a:rPr lang="en-US" b="1" dirty="0" err="1" smtClean="0">
                <a:latin typeface="+mj-lt"/>
              </a:rPr>
              <a:t>endocardial</a:t>
            </a:r>
            <a:r>
              <a:rPr lang="en-US" b="1" dirty="0" smtClean="0">
                <a:latin typeface="+mj-lt"/>
              </a:rPr>
              <a:t> surface, no </a:t>
            </a:r>
            <a:r>
              <a:rPr lang="en-US" b="1" dirty="0" err="1" smtClean="0">
                <a:latin typeface="+mj-lt"/>
              </a:rPr>
              <a:t>endocardial</a:t>
            </a:r>
            <a:r>
              <a:rPr lang="en-US" b="1" dirty="0" smtClean="0">
                <a:latin typeface="+mj-lt"/>
              </a:rPr>
              <a:t> lining </a:t>
            </a:r>
            <a:r>
              <a:rPr lang="en-US" b="1" dirty="0" smtClean="0">
                <a:latin typeface="+mj-lt"/>
              </a:rPr>
              <a:t>, focal  fibrin deposits.</a:t>
            </a:r>
          </a:p>
          <a:p>
            <a:pPr marL="633222" indent="-514350">
              <a:buNone/>
            </a:pPr>
            <a:r>
              <a:rPr lang="en-US" b="1" dirty="0" smtClean="0">
                <a:latin typeface="+mj-lt"/>
              </a:rPr>
              <a:t>The </a:t>
            </a:r>
            <a:r>
              <a:rPr lang="en-US" b="1" dirty="0" smtClean="0">
                <a:latin typeface="+mj-lt"/>
              </a:rPr>
              <a:t>valve is thickened by dense </a:t>
            </a:r>
            <a:r>
              <a:rPr lang="en-US" b="1" dirty="0" err="1" smtClean="0">
                <a:latin typeface="+mj-lt"/>
              </a:rPr>
              <a:t>hyalinized</a:t>
            </a:r>
            <a:r>
              <a:rPr lang="en-US" b="1" dirty="0" smtClean="0">
                <a:latin typeface="+mj-lt"/>
              </a:rPr>
              <a:t>  fibrous tissue with </a:t>
            </a:r>
            <a:r>
              <a:rPr lang="en-US" b="1" dirty="0" err="1" smtClean="0">
                <a:latin typeface="+mj-lt"/>
              </a:rPr>
              <a:t>vascularization</a:t>
            </a:r>
            <a:r>
              <a:rPr lang="en-US" b="1" dirty="0" smtClean="0">
                <a:latin typeface="+mj-lt"/>
              </a:rPr>
              <a:t> </a:t>
            </a:r>
            <a:r>
              <a:rPr lang="en-US" b="1" dirty="0" smtClean="0">
                <a:latin typeface="+mj-lt"/>
              </a:rPr>
              <a:t>and chronic </a:t>
            </a:r>
            <a:r>
              <a:rPr lang="en-US" b="1" dirty="0" smtClean="0">
                <a:latin typeface="+mj-lt"/>
              </a:rPr>
              <a:t>inflammatory cell infiltrate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979712" y="3933056"/>
            <a:ext cx="504056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059832" y="3645024"/>
            <a:ext cx="3528392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04048" y="2492896"/>
            <a:ext cx="1440160" cy="32403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i="1" dirty="0" smtClean="0">
                <a:latin typeface="Franklin Gothic Demi" pitchFamily="34" charset="0"/>
              </a:rPr>
              <a:t>Rheumatic valvulitis: </a:t>
            </a:r>
            <a:r>
              <a:rPr lang="en-US" sz="3600" dirty="0" smtClean="0">
                <a:latin typeface="Franklin Gothic Demi" pitchFamily="34" charset="0"/>
              </a:rPr>
              <a:t>Complications:</a:t>
            </a:r>
            <a:br>
              <a:rPr lang="en-US" sz="3600" dirty="0" smtClean="0">
                <a:latin typeface="Franklin Gothic Demi" pitchFamily="34" charset="0"/>
              </a:rPr>
            </a:b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14313" y="1484784"/>
            <a:ext cx="8715375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endParaRPr lang="en-US" sz="2400" dirty="0">
              <a:latin typeface="+mj-lt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400" b="1" dirty="0" err="1" smtClean="0">
                <a:latin typeface="+mj-lt"/>
              </a:rPr>
              <a:t>Valvular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stenosis and regurgitation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+mj-lt"/>
              </a:rPr>
              <a:t>Chronic </a:t>
            </a:r>
            <a:r>
              <a:rPr lang="en-US" sz="2400" b="1" dirty="0">
                <a:latin typeface="+mj-lt"/>
              </a:rPr>
              <a:t>rheumatic </a:t>
            </a:r>
            <a:r>
              <a:rPr lang="en-US" sz="2400" b="1" dirty="0" err="1">
                <a:latin typeface="+mj-lt"/>
              </a:rPr>
              <a:t>carditis</a:t>
            </a:r>
            <a:endParaRPr lang="en-US" sz="2400" b="1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b="1" dirty="0" smtClean="0">
                <a:latin typeface="+mj-lt"/>
              </a:rPr>
              <a:t>Heart </a:t>
            </a:r>
            <a:r>
              <a:rPr lang="en-US" sz="2400" b="1" dirty="0">
                <a:latin typeface="+mj-lt"/>
              </a:rPr>
              <a:t>failure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latin typeface="+mj-lt"/>
              </a:rPr>
              <a:t>Thrombo</a:t>
            </a:r>
            <a:r>
              <a:rPr lang="en-US" sz="2400" b="1" dirty="0" smtClean="0">
                <a:latin typeface="+mj-lt"/>
              </a:rPr>
              <a:t>-emboli </a:t>
            </a:r>
            <a:r>
              <a:rPr lang="en-US" sz="2400" b="1" dirty="0">
                <a:latin typeface="+mj-lt"/>
              </a:rPr>
              <a:t>secondary to atrial fibrillation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 err="1" smtClean="0">
                <a:latin typeface="+mj-lt"/>
              </a:rPr>
              <a:t>Subacute</a:t>
            </a:r>
            <a:r>
              <a:rPr lang="en-US" sz="2400" b="1" dirty="0" smtClean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endocarditis</a:t>
            </a:r>
          </a:p>
          <a:p>
            <a:pPr marL="450850" indent="-450850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7-Acute rheumatic </a:t>
            </a:r>
            <a:r>
              <a:rPr lang="en-US" dirty="0" err="1" smtClean="0">
                <a:solidFill>
                  <a:srgbClr val="FF0000"/>
                </a:solidFill>
              </a:rPr>
              <a:t>myocarditis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Mr. Amer Shafie\Desktop\1cardiovascular block\acute rheumatic myocarditis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7200800" cy="482453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520" y="5589240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813" indent="-531813" algn="just">
              <a:buFontTx/>
              <a:buBlip>
                <a:blip r:embed="rId4"/>
              </a:buBlip>
            </a:pPr>
            <a:r>
              <a:rPr lang="en-US" dirty="0" err="1" smtClean="0">
                <a:latin typeface="Franklin Gothic Demi" pitchFamily="34" charset="0"/>
              </a:rPr>
              <a:t>Aschoff</a:t>
            </a:r>
            <a:r>
              <a:rPr lang="en-US" dirty="0" smtClean="0">
                <a:latin typeface="Franklin Gothic Demi" pitchFamily="34" charset="0"/>
              </a:rPr>
              <a:t> bodies in the </a:t>
            </a:r>
            <a:r>
              <a:rPr lang="en-US" dirty="0" err="1" smtClean="0">
                <a:latin typeface="Franklin Gothic Demi" pitchFamily="34" charset="0"/>
              </a:rPr>
              <a:t>intermuscular</a:t>
            </a:r>
            <a:r>
              <a:rPr lang="en-US" dirty="0" smtClean="0">
                <a:latin typeface="Franklin Gothic Demi" pitchFamily="34" charset="0"/>
              </a:rPr>
              <a:t> fibrous septa. </a:t>
            </a:r>
            <a:endParaRPr lang="en-US" dirty="0" smtClean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4"/>
              </a:buBlip>
            </a:pPr>
            <a:r>
              <a:rPr lang="en-US" dirty="0" smtClean="0">
                <a:latin typeface="Franklin Gothic Demi" pitchFamily="34" charset="0"/>
              </a:rPr>
              <a:t>They </a:t>
            </a:r>
            <a:r>
              <a:rPr lang="en-US" dirty="0" smtClean="0">
                <a:latin typeface="Franklin Gothic Demi" pitchFamily="34" charset="0"/>
              </a:rPr>
              <a:t>are oval in shape and seen in relation to blood vessels.</a:t>
            </a:r>
            <a:endParaRPr lang="en-US" dirty="0">
              <a:latin typeface="Franklin Gothic Dem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188640"/>
            <a:ext cx="34808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latin typeface="Franklin Gothic Demi" pitchFamily="34" charset="0"/>
              </a:rPr>
              <a:t>Aschoff</a:t>
            </a:r>
            <a:r>
              <a:rPr lang="en-US" sz="2400" dirty="0" smtClean="0">
                <a:latin typeface="Franklin Gothic Demi" pitchFamily="34" charset="0"/>
              </a:rPr>
              <a:t> bodies </a:t>
            </a:r>
            <a:r>
              <a:rPr lang="en-US" sz="2400" dirty="0" smtClean="0">
                <a:latin typeface="Franklin Gothic Demi" pitchFamily="34" charset="0"/>
              </a:rPr>
              <a:t>/nodules</a:t>
            </a:r>
            <a:endParaRPr lang="en-US" sz="2400" dirty="0"/>
          </a:p>
        </p:txBody>
      </p:sp>
      <p:sp>
        <p:nvSpPr>
          <p:cNvPr id="9" name="Double Brace 8"/>
          <p:cNvSpPr/>
          <p:nvPr/>
        </p:nvSpPr>
        <p:spPr>
          <a:xfrm>
            <a:off x="3635896" y="1412776"/>
            <a:ext cx="1296144" cy="72008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 anchor="t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RHEUMATIC MYOCARDIITIS 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(ASHOFF NODULE)</a:t>
            </a:r>
            <a:br>
              <a:rPr lang="en-US" sz="40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endParaRPr lang="en-US" sz="40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4" name="Picture 4" descr="Rhaumatic myocarditis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5"/>
            <a:ext cx="9144000" cy="45365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5657671"/>
            <a:ext cx="8820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1813" indent="-531813" algn="just">
              <a:buFontTx/>
              <a:buBlip>
                <a:blip r:embed="rId4"/>
              </a:buBlip>
            </a:pPr>
            <a:r>
              <a:rPr lang="en-US" sz="2400" b="1" dirty="0" smtClean="0">
                <a:latin typeface="+mj-lt"/>
              </a:rPr>
              <a:t>Each consists of a focus of </a:t>
            </a:r>
            <a:r>
              <a:rPr lang="en-US" sz="2400" b="1" dirty="0" err="1" smtClean="0">
                <a:latin typeface="+mj-lt"/>
              </a:rPr>
              <a:t>fibrinoid</a:t>
            </a:r>
            <a:r>
              <a:rPr lang="en-US" sz="2400" b="1" dirty="0" smtClean="0">
                <a:latin typeface="+mj-lt"/>
              </a:rPr>
              <a:t> necrosis, few lymphocytes, macrophages and few small giant cells with one or several nuclei (</a:t>
            </a:r>
            <a:r>
              <a:rPr lang="en-US" sz="2400" b="1" dirty="0" err="1" smtClean="0">
                <a:latin typeface="+mj-lt"/>
              </a:rPr>
              <a:t>Aschoff</a:t>
            </a:r>
            <a:r>
              <a:rPr lang="en-US" sz="2400" b="1" dirty="0" smtClean="0">
                <a:latin typeface="+mj-lt"/>
              </a:rPr>
              <a:t> giant cell).  </a:t>
            </a:r>
            <a:endParaRPr lang="en-US" sz="2400" b="1" dirty="0">
              <a:latin typeface="+mj-lt"/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2987824" y="4581128"/>
            <a:ext cx="45719" cy="194421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364088" y="3861048"/>
            <a:ext cx="648072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876256" y="3645024"/>
            <a:ext cx="576064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331640" y="2996952"/>
            <a:ext cx="1152128" cy="30963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Acute rheumatic myocarditis: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cardiac muscle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57188" y="2143125"/>
            <a:ext cx="8358187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Aschoff</a:t>
            </a:r>
            <a:r>
              <a:rPr lang="en-US" sz="2800" dirty="0">
                <a:latin typeface="Franklin Gothic Demi" pitchFamily="34" charset="0"/>
              </a:rPr>
              <a:t> bodies in the </a:t>
            </a:r>
            <a:r>
              <a:rPr lang="en-US" sz="2800" dirty="0" err="1">
                <a:latin typeface="Franklin Gothic Demi" pitchFamily="34" charset="0"/>
              </a:rPr>
              <a:t>intermuscular</a:t>
            </a:r>
            <a:r>
              <a:rPr lang="en-US" sz="2800" dirty="0">
                <a:latin typeface="Franklin Gothic Demi" pitchFamily="34" charset="0"/>
              </a:rPr>
              <a:t> fibrous septa. They are oval in shape and seen in relation to blood vessels.</a:t>
            </a:r>
          </a:p>
          <a:p>
            <a:pPr marL="531813" indent="-531813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1813" indent="-531813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Each consists of a focus of </a:t>
            </a:r>
            <a:r>
              <a:rPr lang="en-US" sz="2800" dirty="0" err="1">
                <a:latin typeface="Franklin Gothic Demi" pitchFamily="34" charset="0"/>
              </a:rPr>
              <a:t>fibrinoid</a:t>
            </a:r>
            <a:r>
              <a:rPr lang="en-US" sz="2800" dirty="0">
                <a:latin typeface="Franklin Gothic Demi" pitchFamily="34" charset="0"/>
              </a:rPr>
              <a:t> necrosis, few lymphocytes, macrophages and few small giant cells with one or several nuclei (</a:t>
            </a:r>
            <a:r>
              <a:rPr lang="en-US" sz="2800" dirty="0" err="1">
                <a:latin typeface="Franklin Gothic Demi" pitchFamily="34" charset="0"/>
              </a:rPr>
              <a:t>Aschoff</a:t>
            </a:r>
            <a:r>
              <a:rPr lang="en-US" sz="2800" dirty="0">
                <a:latin typeface="Franklin Gothic Demi" pitchFamily="34" charset="0"/>
              </a:rPr>
              <a:t> giant cell). </a:t>
            </a:r>
            <a:r>
              <a:rPr lang="en-US" dirty="0">
                <a:latin typeface="Corbel" pitchFamily="34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8-Chronic venous congestion of the liver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Mr. Amer Shafie\Desktop\1cardiovascular block\Chronic venous congestion of the li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8149983" cy="504056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83768" y="0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NUTMEG LIVER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0" y="5733256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Section of liver showing alternating pale and dark areas with a nutmeg  like appearance possibly due to passive congestion </a:t>
            </a:r>
            <a:r>
              <a:rPr lang="en-US" sz="2000" b="1" dirty="0" smtClean="0"/>
              <a:t>secondary to right sided heart failure. </a:t>
            </a:r>
            <a:endParaRPr lang="en-US" sz="2000" b="1" dirty="0"/>
          </a:p>
        </p:txBody>
      </p:sp>
      <p:sp>
        <p:nvSpPr>
          <p:cNvPr id="38914" name="AutoShape 2" descr="data:image/jpeg;base64,/9j/4AAQSkZJRgABAQAAAQABAAD/2wCEAAkGBxQSEhQUExQWFhUXFxoaGBUYFxgYGBwWGhcXFxgcIB0YHCggGBwlHBUVITEhJSkrLi4uFyAzODMsNygtLisBCgoKDg0OGxAQGy8kICQtLCwsLCwsLCwsLCwsLCwsLCwsLCwsLCwsLCwsLCwsLCwsLCwsLCwsLCwsLCwsLCwsLP/AABEIAMIBAwMBIgACEQEDEQH/xAAbAAABBQEBAAAAAAAAAAAAAAAAAQIDBAUGB//EADwQAAIBAwMCBAQEBQQBAwUAAAECEQADIQQSMUFRBSJhcQYTMoFCkaGxUsHR4fAUI2Jy8QczghUWJJKi/8QAGQEAAwEBAQAAAAAAAAAAAAAAAAECAwQF/8QAKhEAAgIBBAEDAgcBAAAAAAAAAAECEQMSITFBMgRhgSJRExRxkbHR8EL/2gAMAwEAAhEDEQA/APcaKKKACiiigAoooFABRRRQAUUUUAFFFFABRRRQAUUUUAFFFUtd4klrnJ/hHP8Aak2lyNK+C7RXKan4kuk+RUA7kyf6Vnajx6+xgPHosf8AmsnnijVYJM7yivOx4nqBjeY7z5qt2PiW6gyd3/YZ/MVP5mPaK/Ly+53NFYfh3xEj4cbT3/D/AGrbBraM1LgxlFx5FooptxwoJJgDrVEjqK5nxL4jKtFuI6kicfnioR8ROcgg/asnliarFI6yiuQ/+5LgOYjoYq2nxYggOpnrH9KFliJ4pHSUUy1cDAMDIIkH0NPrUzCiiigAoopr3AOSB70AOooooAKKKKACiiigBrOAQO9OoooAKKKKACiiigAoNFc18W+KFR8m2fM31Hsv96mc1FWyoxcnSIvHPiHJt2Tx9Tjn7f1rmb2pYkCSO/Wfeqj6naPKSI7Dk+tVm1zCARunsMV58sjk9zujiUVsXg/IBKyfzpt9gMuQo6AgAT7xWc3iRByds9In39qgPiZuAeQ9RtHWDie3FSaUbK3FBUSfNMD255qVbqHoZHAIg/0rnrmvzGU2jdPWB0JPH2qTT+J3AfN50MEEfUPt1pWw0o3tPdUgkEoSIMg4rY8E8ZuWW2ud1rqe3qPT0rj7fiZkQoZT14P/AJqza1jfwyD3OI+1OE2nYpwTVHrouAjdOImekVwnxF8QM5KrMTCgfvUPh3xCF0z2WbM+Q/8AA8ifSudv6mTjPr0royZdSSRz4sWltstktGTI65zTCdqkiY6gZxVJrjH6THvj/wACs5deVYhidpmRE56/asToL9/VbiqliAZ9SAOY9ajGiWIFy4qnoXLEjnk5qgb9siYIdZggyD96s6FmP1sF6x9v0oYdHf8Awt8QC0q2rh8nCMTx6H0ruK8YI3jJkDB9v5V6N8HeLfOtbGIL28T3Xof5V1YZ/wDLOTNjr6kdDRRRXQc4gpHQHBE06igBIpr3QpAJgkwPU0+mlQeQMcUn7AvcdRRTdw+9MB1IajvWQSpzKzGTGcZHWpBSABS0goPpQAtFFFMAoopKAFrzD4n1pa9dC9WIJ64x/KvTpryr4m8uougjIYkfcyD+tcvqvFHT6byMe8zkQsg/nNQH5gGbgTtkj9uKYc9JyZ83H9ajXUAGCXEkwCZx3zxXGjte5N8tn7tH4sQfuelR/IQMSzgMcQrgftSlw3/tgkdVcY/TikF4LxZz1OI+01VioHB27QA4mMtJ9c01i4kRC9y0wB/14phuldxVfVpaVkdIiaY0yD83aTBFsEAARx2/OpGkXLYDGAynrgVNsKeYKPYEg/Y8Gs59LuHmQrJxsO4nrmDEe1NvW7gyjGZAI8xG0cyGP7UrG0O8T1IazqSswluTGCpDD+tHh/iaMiHcCYwJ7Utm6Tb1L7SEFtg56EQeZ4zXL/DmoRADCzHB5q1wT3R13+sBgRJyOcVUN6W439CvAGMQagN6R5yqDkACodVdCgienA/UmriJosrcOES3G0T6z29KNFcuA7iPIWzuWfcg9KpnWlmCsZ8uT1noanGr4accMh4nr+dOQkalsqxxuUjt1HpXV/8Ap9qlGpEEgOrDaeh7fmP1riRqlIBVRz3IKnn71veAvF23cB8waTAgHMH9KIOmmTkVqj2aaKbNFegecONFLRSAazRRNNIMjt1p9ACCZ9KTYJBPI60dI602xujzRPpSGPao7N1jAZCDGcgj2p85imbW3TPljiMz3mh8giRp6RSikPNN35iDxzQ2A+kNQtfEiD1g+9S7s0XYULNLTZqve1ioCXMR+9DYJWWCRXG/HfhUlb47bWj/APk+3T8qt6z4hLSEAAH3NYt3XPd5JmfXiubLkjJUdOLHKLs5DUadiP8A23OegOP7VVuaQoCz491YmB9sV2J6ZPJxP6moZzHT9a5eDrODfXIedpHAKkoT6RxTLurRQBtumPwyvXuQcV2mo8MsXFm5aVufMVgj78g1zviHwjtJawzdwrER/wDtyPvNNe4bdGLcvPBIV5nyiTj2aMipCzCJYQejuuTzkVnvNpiGBFwHIe4ZH5VBfuI5lnXAjO4/yoopGjckZZng9FaB9gMULqwTuUPI/FcM4+xx7VV8L0L6m4EtwFEbrpJbaPvx2gV3vhHgtm39KB2BMu+WMeg+mlQORy2s02su6JxaTd819rKv1bInA7Tiax9N8Na1IP8Ap7kekEj7AzXqlm4vEwRxzxzU5u+vsRjPrWie1GL5s8qVbtsf7y3FzwVI++RUCXpbcTkEwe4r1o3gPriOCDESaxNf8O6TUSQuxgclPKZP/HgihFamcDpiQS0ZJmJiRPStC20g9N3Qn8VT+K/Dl7Ty4HzLfO4cgeo6VS0wDYn1z0psSZe0r7ZJiIGOsiuv+DPDGv6hGLn5ajcVGMdJ9a5zQ+Fm420CSeIGZ9K9b+GPCBpbQB+s/Uf2H2qscNTM8s6R0e+lqsHortOEv0gFFFMBaSag1upFtCxkgRwJOfSpA3H79KnUrodPkcQKGFFNJyB3oAcOvaozegEsIz74nFPApGYie1J2gQ3UWiykbisjkcikuA7SATxE9fekDkrxBPMdKbavkj6YzyT0mJ+9S5IpJjbHlWCwMfc+hqW05IzE9vSodXbUebaJOJ49qSxpwjM0ZIEnMwJge2TSTp0N7qxfEdaLKFm+w7mvOPH/AIjEszOMTuY/SAOg71d+LvGme6LRQyFJCgzkYk+nqa5PSeA2Ya5fG4R9LrKqZyYHUnFc2bJbro68GJJW+Rnh7vqk3G66pAhJIJzJLEkTP5VNr9ZYtsbSlpMAAPkluTgmAB1NWtN4oDaf/TWl2r5XBRhA68yAOa5jT6+yG+Y2mS5/EwaODghRwPzrBuzpjAvafxj5TGdS5QL9BXdBB7wZrV8O+IBdTdPlmNxEDtJ3ce1YfgulF2/cKt5Y3N9LrBnGYxgfnW74URca7bKBLaRBKQGJEziRQnfI5quDXtkGMhhHQg/tT7g2ZA46z+dc5Z+fZuSyWmS4cLbMbVH4s/Ux4q7f1qj6QW/zim2ZUUfHPBRqR/DeE/LbMN1CN79D0rgrOla5cFsAhiYM8iPqx0ivUURmI8wAmdvWsDxbSJZ1T6gHy3jBX+G7Mv7g4I9zVJ7Cs0/C9GthDbUYBDepPUnvM1rBwCGAHZv6+9YNnU539sH2irSakAmIjr64kD3qEU0axJOZwOo7feobtzjof4oxHqKpf6kqVYAlT0zj09qe10EGME96tOyWqHjUgsUOGjg8MP50mh1AAZQsMhjiAZ7T09KrAEqAY3L9zHSkuakFCcypn78Gk5NDUUzYF/tiOf8AO1UH+HrT3QQQgJG4RInuO37U61c44Mj8/vUrXpAIPp/b2qk/uS0dl4R4PasfQvm6ucn+32rVWsb4X1/zVKN9afqvSugW3XdCmtjhnadMYFoqfbSVZBOzAZNLFBpjN6VLYDnQEQc+9CrFJPf8qia4cZAJMRH3P3ik2h0yfbSGo9TdCrLNt9T3qDT6Ybt+7cSMH36/eiT3pAltbHX9NuYHcwjoDA+/eku2CCWTLQBknbA9O/NSXmKicEyKh1FwhW8yqx46+9ZSpWXG3ROW3QQSOvHTqINNW7gsSIz06es1W0N1hbl23SSZOI7cdMT96fpycFchmmOiiOn+daam3QONWSWrwfBXse4zxmqep15Ft32lRbknfyQoyR96nbVqd6pkrIK/TJjoT09axfFdSzaO8twBG+UwjdiBmRPpzUyl7lxj7HIE2mY3CSS3JBB5zE9q574q8WclbFsDY+1ZdSTznaF4Ijn1p/j2sZVW1auEuSB5BuMem3Aqxofh4W2S/evOzLEBgB/P1riXNnoUkhNR4pZtoLFq78tZgqysCSem4iD96teG6QaazcR3ViwLFIU4jj9eKX4RNy/cum8S4DApKKQM9xVa94G7C/fg/O+cdoMyVHPek7GqvTZX+GfDvm22IZLVkEsSUO+Jk5nicRHFWV8Ms/Iu3LdwNvEbnDiACYHGBSanX3haZLGmCKQdxKkCfxdJ+49Ko63QKdJYYAS9wFpJEiIIgHAHFIrdj/DPDxZsm7863cVkYEHA+3l8vafWm+GFURVAQCZgNuKhsgEnls1Po/hu60rdYCzJ22kPlIOROcD0qbU2v9OQtpLY3CdsSB04nM1qn2ZSrgtjUC1AK77hEhTwq9yRxXPePXXu2nu3FCgMGx0UQs/qfyq5vK72bzM5kn9ABHQVieN3i1q4DyQR6AZikuRdEmmOFhjHQ+x4+/8AOp7niDLBGUbBxkOOtY/w/q91r5ZzER2jP9K1flhkYHGwhjHJxz605qmEC9oNWYkmCOVJ7/vWnMjcMHgjpXPoAv8AuuCpbkCW2wMT26fetHQ39w82DGV49vvUotos3uQVGR6/pUV1drdMkY9etKbwwY5iKbfaTM7QYz69RVMhDg2z6T5ZkencexzVi4ZyD1kevpWadbtkFQVYQcAsCDg+tM0+t8xUyACNpI60cDqzpfBvEjYvW7hxGGH/AB4M/wCdK9XUg5HBrxFDM8nmZ/QivVfhHUm5pbROSoKn/wCJj9orp9PLo5PUR7NuKKSiuo5RTTWOPX0oXFJPWKzYxLtoNEzToI9aa7GB0nk0hcLgmlxuPcS5aW4u1hINKm1ZOIj9B0qC1a5O4gf3pt+0pwQSCZGSKjU+aL0riyS+pIDKwxkTwe8/51qBtLcdwxKgDIIGR6c5qyjfh2gAes4/lTNdf222IJ4JjrA9qJJNWwi3wiolt7d0lrgNooFVCMhhJJn1q1aubVG4iIJ7ED/MVh6nxUXbUbdxbgxECcMB1GJrO8T8TMeZ5lfL5eTHWe386xeZLxNlhb5OhcIqp8sMxiVkzI7knms3xSzda1JGWBkLkRwRJ7isu14qqi1go8FR5pKjIkjt1qHXeKusf7gcq31fQAYHPp65rOWRNf0aRxyT/s4i+t3TX7qlG+YwC2AAI2gdYYZFa1rwwXkT56y8ZaYAPpzFJ8RxfR2eGfhipIGQSAJ6xPNYXg2mNwx/qbYVGAChWFwiJ/jA6Efao5N7Z0eq8TXRWwllBzGDmTwQIyfeq/hX+rOqR3kpz0wv/L15nHasjUGzZv77VzJBLAZUEcSAc5zWl4R4q7/Nd7nl/CsQBPX1jtRewOJ1nxMw+Q7Bisryo4I6/ViuX8M0LXfkrd2i1ZXBEEXDj/l+sVsNqUvqyMBtO0En/rJEDET3rMfwjT2LnzjdZQOBErxgASCftQ1bJg6VGxf1dsyRs64gmB7nANcfqNQ9x2ZoVZ8irjyjr75qqbvmf5crbYzsIxM8xyD96a14CQRuIHHT2P3iqCq4LAyJJhR36Dt+lZuvYXCttcCCDPPHP7D70avWGPM0+WAAIH2rNt3zuJ71cY2RKVL3KmlBtlk4IOe8HB/Sup0WVg43KQQTnkD+YrD1iHDx71LfvQikZY8Hr0n3wKMsdx4pJqjY1LHY6iNwEcxu4zSXGCtvcgeUQJySahXWkqSolgARPY+noaW7dkDd5nImI4/oJrFG5ZuXmGDknImnNkc5GYrO+cyfUfMe54qRWM7s9MetXyjPhiB12kqfpywPST+tODmDv6nBovBYJgQcGKjvPtAzPb+nrR7D90bFpsg9Coz/AJ1r07/0/b/8dh2f91FeWWslD6D869c+D9N8vTJPLEt+Zx+gFben8jm9TwdADRTJortOIQOSxBXEYboT2oujETnvUbAHGW6/n0n+VD2zEcYyefy9awZY57wHJGOOp4qC7qUc/K3DcyyQD5tvUioVsbBA3FiPqmftnipDfIIlYhRnlvUHHHGRUan2XpXQ55VNqsNwwpM5jvPOOtUDqWkHIIPmVvLjgkdx1qPXasyCkwRAEY3E8+lZHiF4tIadsgH0nn7T0rDJk32N8eP7ly/42jDBZSwJ4YGMhSR0kRj1qm2oIXZBlQACVaJPsfQ0lxAyqSG9j9fWeeD7d6h+YUVZ3BUYeY5Crnk8nmKwlNvk3jBdEty7cMDaGB5aAo5iCOQczjFY1rTBdy3HDswDNJLAbW43duMcYrXbW7gpMqxBErEAzBMZnHFUl0gCm4obn+IyW6+U85PeDSbKSKdjSEiWW2pOQwEHZiIjmQOucUeIWIVUQqAqmREiAZjcZznj1rW2lwI3oSOmDkEwTODHSq+ndph7ZgnaAdrQCMsY4ggY5pDOe1NllCM6szKPxtv3P6KOvrHSuZ8a0Avbmt7BdBhgTtUAZMjpk+vNd4NGzuxIuFVOTI84zgEcAUmr8MVvl/MtlcELABAHSfXHWqUq3CzzJQ9pwWtkBBjyFkg5O4jg9c1bvaxtQdqNbUMp8oYZH4sng44wa7C9p/MVZm8wIJIkH9TBxHpNYPjfw7a2btvIjcq+cgcn1irjJN2DbSoy9P4ncSUS6+wxAZdzSOuP8wKTUar5hALSwESe38jMzWRqPh9xLWmLKAGy5DgRJx61AujuYlWyRzJyeMCtdKe9kOddG9/qgoy3HEc1WfVmPKCAetR2fDbgIDLBJ5PEd60rfhDEYq4xiZSmzMgkyZJq9o/DyxGK3NB4CTz/AFrodL4OFAkfpWqRg5GRo/CpWIrF8W8Je1wJSZiP2Nem6bw8CpdZ4WroQVmqcE0RGbTs8aAzuQsGHp27/pWhYuzzG6cjuOftWj4/4M1i7ABIiZX6gM9OorLt2CxBwf8AkuPzHeuOcTvhO0Jc0vzDJZcYIHIzIpz3GXJE5jFTnTiTtkEng0qWWYQRMce9SXZXF4THf/P0qxb05OYleB096u+E+BXLx8qiR14A/vXZeF/Bihg1998cIoIH3J5HtFaRxuXBjLLGJk/DPgrXnUkEW15bp7DueleoWiAABgDA9qprbXbtgbQI2xiB6VYSuzHjUEcWTI5vcuBqKjFFaGZbYDiqmpvi2CzEDrJO1R+dT3k3qRMT1GCKyPGdM91FRRbZZh/mDd5R6dawm2laRrjSbpl2621WJbb2PT0rI06EW/Nd3biW3FgTJyVDc7Zn2qTxd0CraIhoAWSdvaA0YxXPNfuJc+XbXyKszDMMmCAYgVy5Z06OrFC1Zb1eqthd/mIAPknmOsnqKg0wdreVVCQIMEsB2/T9aZ8ibnndzAwdw4+k8dfenHWbAAVkNuk8QZA69DzM8iubs362JWUBRIOBPMHcvT7yZM9agtgsNhAwJbHkVjMAHqe/vT7OtDsVdlDKSMZGOcnG4gj8/Sm6l9sAWyRvgsDAzgN3PTNNghtjSlVLYLTgjCqIAjZx05qHQK9sKjhbjg/VBUQ3BXEHBirV+0x3jrtjcTCHkQc9TGcGnWkDK25mCsvKksAcboI4GOYnmlfQe5nXwxZgW8qNMiRDk7dpVc8EZPpUSeHkX2ulwiBSPkE4JHLY5zmr1m1aZi6EN/1n7kwc881leIahGgPalFEhgCzQzARjIOM+lItMlG994W6pdhCkKNqCMSDPbPPTFS7WFvfed2AGUVfNI8rY6knPEcVX1VtrRW5aiN25iQcfTKCOMCM9qhtG98t7iurEliNrSzAEzgjJyBFL9B12XrC2iFIEoCSZBJjkLunEGZ+9Qf6lmMWrahTIIK7VC/iMjJY4jrmq2m1CELuS7aKqAVgg580QMNEH2mpL99xcYoBLOSWcthSsiYMjtIGKpEtDRo0uWzuVwp5MQYDEGWnk4zAwKUaW3a3XEQbJ2wSWPlxuzwCMfamWb63gjK4UfS6iTvYdEJz+fbpTfCPFGUhLiNDCZKEuD3weZPWrTa3RLV2maoey6qy2ZJ5PYelS+FeFIEX5iqHcnaD79x+9Z/gLH/UvdDFVDbDP0wOAMfUSTPvXfWdOtzzNtJXECNqmZBjoYiurFc9+zkypQ2XBg+H+BWtMoVRG5ickkljJPNXNT4YHURyMg9R/Q1sHRgptuQ47nHrmqQS1qrflLBQ3QshlT6cj966GtqOe97GrpOORAqYW6sImMGfWg26uiSpc0oYeYAnvFcj4/wDBCXJa35W9K7lUpxtUtKBSaPFNb8Paq3iWI/P9xVS1oL5MEn8q9xbSBuRSL4Un8IqPwkafis5H4Z0BtoMV01hDWgujA4FSLYrRKjNuyqlurCW6nW1TgtUIjiipttFAAUIyODzPP51BfYqQ2ABO4nnjpHFSi7+GDgZJwP71BZ06ujKxLKxOJiBER3j+tYv7I0X3Zm6/5t1PmWCrcbTIgrx+f9a5S2jorK9oozGcXQQWjMAZwekd67XU2GRUSwBsHPXj+9Yfi+iLbbgi3cVhuePKZwYnrXJmjf6r/bHVhklt0ZFq1sQqE2hj9QJyx5JJG6Z/ao9OHuEMSdgX6CYJaDAnqAR09TVq66g7pVT1kxJkSSOBP51T0uta7m2EuA7hKjYwJmRziRma5uzp6C15AWS2wPAAXlpmCW6RMk1MuquF2G10IIyxUKROSIPEYFTXVZbe0qoSBuLOQAIIOT1mCB1zVS1oFuqA9tiCJJYyZHHETxP3o4DktJeBNxFWWXkk8tMkDjtyKh1Db1gPtnIUeXKwZ7x796nadqy0SAJbbz0BmSDHas/w/Wq7OptlNvJCkqd5PE98HFJqxrYn0qAG3cAAuOPOUGwEf8hxnmOc0qMJa4S+1z5AAMGcMI/Y9Zpzs0AFWzCrxHMic88U0uCEVt0rgOAAJYmYB7RyaAKPilgCUKtcX5cttufLXaCIDZyTmRGYNILzWET5OndwW4WMAmQTOVUZ+0VIUsoSnmcmJLExmSMgdD0qfS3GU3OdyqG3ABxDTEAZMAR60rKGaiyNw+YU+oG2zL5gDHlAJxEUmwvuLptCtIczDKwAkZkZxFLf1e8bdu1yJkrwQJLEesxGKddRxDFgF2RE7W6mByD09afJJn3yp2rbH4mLHhZiF82BHPrVt7epTYFuKRG5iNsggjy+YQRB5np1p2jukgAsS44hAJkSBnBIEfrS2CzruKMRwUKyFJ7MD5x796aY2V1s7Rcbyi4rQweYIIJBEcg4z1iu6+FNOfkozHzR5gMKT3g5FY3h3h9u7/tsQrEREdugjp6V1/hmj+VbCTuicxHP8q6/TQ31dHH6marT2SNbmqiItsfSqicxgD1NX+RnBI4nNRrpwFg5HWck+9dkk+jjXuQ20EDbEdI4p2yjVubaEohaPwrzU4FNCKyrk49vWpNtSbQKcVpoCP5dLsqQClIoAiigCpNtG2mAylp0URQAlFLFJQIY0nrjsKEthQTE4z3oQ5gDFZh8UIvtbNm5tEEP+Ezg1i5Jbs1UW9kWP9KSdyyrA9T5fuBz1qHxTw83Egmcz2iM/erd6+cbeOSDzRptRuk4E+s1DUH9Jac19RwvimlW9vA8jDDKDJaPxQOQZFUG1ty1pyfllXACqCCFkAgyvb0716M2hthjcCDceWgTis3xS3uMqAV5LH6QRgCOs+naufJh77OjHnvatjj9DqD8vYwP0edy0y5GAoJ4zn2qfStsKDcGkgiScA45470eJaRMj6ZI3eUHj8Sz2H71kaTQANFssRLAgEbQpgiSeO+P4q5pbHSt0auq1SwQEZjICB8gkZJgdqGQFgEeCgl7fcv9MfwgbTAHEiqNvxFLbQwiDAJBkCB5Z/8Al96l1JtrdkA/MK7iTJGxYyF45nNHQdkegvuxh1dGM7STMKeQJwFMTPJxT11AG8C27DdClllQ0TuGZg81K2oN4L8ryuZm7IBEEdIycjp1qppNEE+ZbD3Q3lh2JIPQxHlAMnjImjYGWr+tQqqsZMSSwaAY+rA4g0lvVtaEs8gN9VsAErGAABHb8zVW74c28C7LBWIVw4LIMGIEBlx+dOtWxZEuvlVgQtt2ISSJ3rAMnkdiaKDYWz4oIPy5YtmDJmecHBI5me+Kbp3dWBubG3A+UIzECAVJJ+k5ND6dElieH3qDiDJAPHY8dat6ZHa4GLHbGwHZEjofNgz/ACoGWtLpN5toEyRMnIBGAAQcfeuq8P0b2gu/KbdpQLuJYnDY4HINY/gFw2mI3OxYY3kGI7gV1a324CkmJnhSa68EYc9nFnlLjop//Tm+erKQqAeZYnqYjt/atO5aDRM4zzSBOJnvzTrThhIMiuuMUtjllJvcbndwI6HrP8qkoply8FiTyYHvV8ck8kensFPxM0kkljJ+3p6VKvrTjRFFAIVmiKUiiihAKKqeL6lrVm5cRdzKpIXvHtVD4d8bOoENbZWzJ2nZzjJ6+lLUk6KUW1ZqXLbFlIaAJkd5qaiiqoVhSRS0UCEiilopgQ2N2d230jmPWltWYGSW9cT+lVyLu/6lCdBGfuZqXVXWEBFBMjkwI+1Z2uy2mDvHlYM0zmP0qhpfEE+a9k/UkGYxngD1rQRG3Sx6fSOP/NVWtAGSg3Fokcx3JrOSdpo0jW6ZdLKQeOxzie1Y1u6bQhkAMwNucT2Parq6WCAB6k/h5mI6n1putsAlnBMgAc457VE9TV8UOGlOjK1QNzyXT5CcKqkMeZEjpWBq/BixBQtt482IIIG2BxwOcV2ul0mzzMQSJyelMXUK77ABMyY9AOcYPFZyxJ1qNY5XHxOMu6N962wdrKpJAUduCG5GBVXV+KEQMF2hQVztbBAYdPX3rpPEfFrZ1AtbJJhZ2kHryYiB6GpNT8Oou1h9K5LHLT69x1rH8PnS7o2WSq1KrOKOwTc2tbuOQGdsjJgGVwAOx5mr169edSiH5ZmFAAjrnrOZxVrxnwC/cYBLhjaCY8tvaDhT61N4J4ddQbCBM4kido5yeanQy9aKvhune2pFxxdu4wVgT2BHOYOatr4K98OzoGMqSMgFgOZHJEcGtdPh/wDEph2B6Yjr7Ga3dDYKW1QkSOta4/Ttv6jHJ6hLeJzj+ELYuoyo7SplixKAjOR0Naun01sgXSolxEgnb346VFesXVuyWY2pHlGcHnHaTUXheuv3bl2zd04W2pIDiQuD5f8AtIg4rZJXwZNurstLpma0Wtttc/SdokCeIPUiRWjpLbBRuOY/znNVtLadGVWJckMS4WFgEQD6wcd4NT3LrFgEGFI3DjBrWCSRlJ3sWVEYqJXO4jaAgAhp69RHTpT7iEkEGI9Olcl4y7BdR86UUt5PPAJMKsRwCYwTVTk4rZEwipcs6trExk4M4Mf+RT3tgxPTNYHwbqrjW2W7ykLO4NOOhFdFTg9SuhTWmVDWaAT27ZpVaRNAQST3pasgSaQmgEUtAxFnrzS0UUCCiiimAUUUUAFFFFAGWx5/zrV62cj/AKiiiufHyzfJwSA+Y+1Nu/S3saKK1MiqGO5M/hrA8ZcrrNOASAVaQMA5HPeiiuefHydEPL4NHxMyjg5Erg/9qtaYeZT170lFKPkEvEqaxRuOOv8AWo7DkuwJJEcdOaKKxl5fJqvH4INSf9p/+h/QiKxPic/76f8AQfrE0UVK8f8Ae5Xf7nTeCuSiySYc856VsagZX3oorpxeBzZfMmNYnjjEXrMHoaKKv1Hh8r+Ren8/3/g3FqOOaKK2Zih4rN+JLKvproZQw28EAj9aKKHwOPKIvhmwqWlCqFEcAAD9K2RRRShwE+RBQaKKokKSiimIKKKKBhRRRQAUUUUAFFFFAH//2Q=="/>
          <p:cNvSpPr>
            <a:spLocks noChangeAspect="1" noChangeArrowheads="1"/>
          </p:cNvSpPr>
          <p:nvPr/>
        </p:nvSpPr>
        <p:spPr bwMode="auto">
          <a:xfrm>
            <a:off x="71438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6" name="Picture 4" descr="http://static.ddmcdn.com/gif/nutmeg-new-netherland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0144" y="0"/>
            <a:ext cx="2513856" cy="2060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ibrary.med.utah.edu/WebPath/jpeg4/LIVER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7920880" cy="460851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7544" y="537321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dirty="0" smtClean="0">
                <a:latin typeface="Franklin Gothic Demi" pitchFamily="34" charset="0"/>
              </a:rPr>
              <a:t>The central portion of liver lobules shows congestion and dilatation of central veins and blood sinusoids, with atrophy and necrosis of liver cells.</a:t>
            </a:r>
            <a:endParaRPr lang="en-US" dirty="0">
              <a:latin typeface="Franklin Gothic Dem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195736" y="3284984"/>
            <a:ext cx="2952328" cy="2448272"/>
          </a:xfrm>
          <a:prstGeom prst="straightConnector1">
            <a:avLst/>
          </a:prstGeom>
          <a:ln w="1270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5580112" y="4149080"/>
            <a:ext cx="144016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liver: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liver shows:</a:t>
            </a:r>
            <a:endParaRPr lang="en-US" sz="32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6867" name="TextBox 3"/>
          <p:cNvSpPr txBox="1">
            <a:spLocks noChangeArrowheads="1"/>
          </p:cNvSpPr>
          <p:nvPr/>
        </p:nvSpPr>
        <p:spPr bwMode="auto">
          <a:xfrm>
            <a:off x="285750" y="2249488"/>
            <a:ext cx="85010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central portion of liver lobules shows congestion and dilatation of central veins and blood sinusoids, with atrophy and necrosis of liver cells.</a:t>
            </a:r>
          </a:p>
          <a:p>
            <a:pPr marL="534988" indent="-534988" algn="just"/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Kupffer</a:t>
            </a:r>
            <a:r>
              <a:rPr lang="en-US" sz="2800" dirty="0">
                <a:latin typeface="Franklin Gothic Demi" pitchFamily="34" charset="0"/>
              </a:rPr>
              <a:t> cells contain few brown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granules.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practical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1-Atheroma of aorta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9-Chronic venous congestion of the lung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7496"/>
            <a:ext cx="7772400" cy="1470025"/>
          </a:xfrm>
        </p:spPr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Documents and Settings\Mr. Amer Shafie\Desktop\1cardiovascular block\chronic venous congestion of the lung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6950" y="0"/>
            <a:ext cx="93809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r. Amer Shafie\Desktop\1cardiovascular block\chronic venous congestion of the lung 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6510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508518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dirty="0" smtClean="0">
                <a:latin typeface="Franklin Gothic Demi" pitchFamily="34" charset="0"/>
              </a:rPr>
              <a:t>The </a:t>
            </a:r>
            <a:r>
              <a:rPr lang="en-US" dirty="0" smtClean="0">
                <a:latin typeface="Franklin Gothic Demi" pitchFamily="34" charset="0"/>
              </a:rPr>
              <a:t>  alveolar </a:t>
            </a:r>
            <a:r>
              <a:rPr lang="en-US" dirty="0" smtClean="0">
                <a:latin typeface="Franklin Gothic Demi" pitchFamily="34" charset="0"/>
              </a:rPr>
              <a:t>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dirty="0" smtClean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dirty="0" smtClean="0">
                <a:latin typeface="Franklin Gothic Demi" pitchFamily="34" charset="0"/>
              </a:rPr>
              <a:t>The  </a:t>
            </a:r>
            <a:r>
              <a:rPr lang="en-US" dirty="0" smtClean="0">
                <a:latin typeface="Franklin Gothic Demi" pitchFamily="34" charset="0"/>
              </a:rPr>
              <a:t>alveoli contain edema fluid, red blood cells and </a:t>
            </a:r>
            <a:r>
              <a:rPr lang="en-US" dirty="0" smtClean="0">
                <a:latin typeface="Franklin Gothic Demi" pitchFamily="34" charset="0"/>
              </a:rPr>
              <a:t>heart </a:t>
            </a:r>
            <a:r>
              <a:rPr lang="en-US" dirty="0" smtClean="0">
                <a:latin typeface="Franklin Gothic Demi" pitchFamily="34" charset="0"/>
              </a:rPr>
              <a:t>failure </a:t>
            </a:r>
            <a:r>
              <a:rPr lang="en-US" dirty="0" smtClean="0">
                <a:latin typeface="Franklin Gothic Demi" pitchFamily="34" charset="0"/>
              </a:rPr>
              <a:t>cells.</a:t>
            </a:r>
            <a:endParaRPr lang="en-US" dirty="0">
              <a:latin typeface="Franklin Gothic Dem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779912" y="3573016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p Arrow 7"/>
          <p:cNvSpPr/>
          <p:nvPr/>
        </p:nvSpPr>
        <p:spPr>
          <a:xfrm>
            <a:off x="6516216" y="2492896"/>
            <a:ext cx="72008" cy="309634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Chronic venous congestion of the lung:</a:t>
            </a:r>
            <a: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/>
            </a:r>
            <a:br>
              <a:rPr lang="en-US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lung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39939" name="TextBox 4"/>
          <p:cNvSpPr txBox="1">
            <a:spLocks noChangeArrowheads="1"/>
          </p:cNvSpPr>
          <p:nvPr/>
        </p:nvSpPr>
        <p:spPr bwMode="auto">
          <a:xfrm>
            <a:off x="285750" y="1785938"/>
            <a:ext cx="842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alveolar walls are thickened by dilated and engorged capillaries.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The </a:t>
            </a:r>
            <a:r>
              <a:rPr lang="en-US" sz="2800" dirty="0" smtClean="0">
                <a:latin typeface="Franklin Gothic Demi" pitchFamily="34" charset="0"/>
              </a:rPr>
              <a:t>alveoli </a:t>
            </a:r>
            <a:r>
              <a:rPr lang="en-US" sz="2800" dirty="0">
                <a:latin typeface="Franklin Gothic Demi" pitchFamily="34" charset="0"/>
              </a:rPr>
              <a:t>contain edema fluid, red blood cells and large alveolar macrophages (heart failure cells), which are filled with </a:t>
            </a:r>
            <a:r>
              <a:rPr lang="en-US" sz="2800" dirty="0" err="1">
                <a:latin typeface="Franklin Gothic Demi" pitchFamily="34" charset="0"/>
              </a:rPr>
              <a:t>haemosiderin</a:t>
            </a:r>
            <a:r>
              <a:rPr lang="en-US" sz="2800" dirty="0">
                <a:latin typeface="Franklin Gothic Demi" pitchFamily="34" charset="0"/>
              </a:rPr>
              <a:t> pigment derived from red cells breakdown.</a:t>
            </a:r>
          </a:p>
          <a:p>
            <a:pPr marL="534988" indent="-534988" algn="just">
              <a:buFontTx/>
              <a:buBlip>
                <a:blip r:embed="rId3"/>
              </a:buBlip>
            </a:pPr>
            <a:endParaRPr lang="en-US" sz="2800" dirty="0">
              <a:latin typeface="Franklin Gothic Demi" pitchFamily="34" charset="0"/>
            </a:endParaRPr>
          </a:p>
          <a:p>
            <a:pPr marL="534988" indent="-534988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In the late stage some fibrous tissue may also be seen.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10-Thromboangitis </a:t>
            </a:r>
            <a:r>
              <a:rPr lang="en-US" dirty="0" err="1" smtClean="0">
                <a:solidFill>
                  <a:srgbClr val="FF0000"/>
                </a:solidFill>
              </a:rPr>
              <a:t>oblitrans</a:t>
            </a:r>
            <a:r>
              <a:rPr lang="en-US" dirty="0" smtClean="0">
                <a:solidFill>
                  <a:srgbClr val="FF0000"/>
                </a:solidFill>
              </a:rPr>
              <a:t>     (</a:t>
            </a:r>
            <a:r>
              <a:rPr lang="en-US" dirty="0" err="1" smtClean="0">
                <a:solidFill>
                  <a:srgbClr val="FF0000"/>
                </a:solidFill>
              </a:rPr>
              <a:t>Buerger</a:t>
            </a:r>
            <a:r>
              <a:rPr lang="en-US" dirty="0" smtClean="0">
                <a:solidFill>
                  <a:srgbClr val="FF0000"/>
                </a:solidFill>
              </a:rPr>
              <a:t> disease)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2.gstatic.com/images?q=tbn:ANd9GcSNKkQ-3bc2kKoj6DZPPtzW4I31Psp5RZaPn1M1z_wIBfqorIHw2pbAP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92896"/>
            <a:ext cx="2052044" cy="309634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0" y="332657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10-Thromboangitis </a:t>
            </a:r>
            <a:r>
              <a:rPr lang="en-US" sz="2800" dirty="0" err="1" smtClean="0">
                <a:solidFill>
                  <a:schemeClr val="tx2"/>
                </a:solidFill>
              </a:rPr>
              <a:t>oblitrans</a:t>
            </a:r>
            <a:r>
              <a:rPr lang="en-US" sz="2800" dirty="0" smtClean="0">
                <a:solidFill>
                  <a:schemeClr val="tx2"/>
                </a:solidFill>
              </a:rPr>
              <a:t>     (</a:t>
            </a:r>
            <a:r>
              <a:rPr lang="en-US" sz="2800" dirty="0" err="1" smtClean="0">
                <a:solidFill>
                  <a:schemeClr val="tx2"/>
                </a:solidFill>
              </a:rPr>
              <a:t>Buerger`s</a:t>
            </a:r>
            <a:r>
              <a:rPr lang="en-US" sz="2800" dirty="0" smtClean="0">
                <a:solidFill>
                  <a:schemeClr val="tx2"/>
                </a:solidFill>
              </a:rPr>
              <a:t> disease)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030" name="Picture 6" descr="Gangre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276872"/>
            <a:ext cx="324036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r. Amer Shafie\My Documents\My Pictures\f4-u1_0-b978-1-4377-0792-2__50016-x__gr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16824" cy="482453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5892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Thromboangiitis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obliterans</a:t>
            </a:r>
            <a:r>
              <a:rPr lang="en-US" sz="2400" b="1" dirty="0" smtClean="0"/>
              <a:t> (</a:t>
            </a:r>
            <a:r>
              <a:rPr lang="en-US" sz="2400" b="1" dirty="0" err="1" smtClean="0"/>
              <a:t>Buerger</a:t>
            </a:r>
            <a:r>
              <a:rPr lang="en-US" sz="2400" b="1" dirty="0" smtClean="0"/>
              <a:t> disease). The lumen is occluded by a thrombus containing abscesses </a:t>
            </a:r>
            <a:r>
              <a:rPr lang="en-US" sz="2400" b="1" i="1" dirty="0" smtClean="0"/>
              <a:t>(arrow)</a:t>
            </a:r>
            <a:r>
              <a:rPr lang="en-US" sz="2400" b="1" dirty="0" smtClean="0"/>
              <a:t>, and the vessel wall is infiltrated with leukocytes. </a:t>
            </a:r>
            <a:endParaRPr lang="en-US" sz="2400" b="1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Thromboagitis obliterans </a:t>
            </a:r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(Buerger’s disease):</a:t>
            </a:r>
            <a:b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7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the skin and subcutaneous tissue shows marked hyperkeratosis with inflammatory exudate in epidermis:</a:t>
            </a:r>
            <a:endParaRPr lang="en-US" sz="27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357188" y="2103438"/>
            <a:ext cx="8429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Large number of small blood vessels in the dermis show occlusive organized thrombi with recanalization and fibrosis  around blood vessels. </a:t>
            </a:r>
          </a:p>
          <a:p>
            <a:pPr marL="457200" indent="-457200" algn="just">
              <a:buFontTx/>
              <a:buBlip>
                <a:blip r:embed="rId3"/>
              </a:buBlip>
            </a:pPr>
            <a:endParaRPr lang="en-US" sz="2800">
              <a:latin typeface="Franklin Gothic Demi" pitchFamily="34" charset="0"/>
            </a:endParaRPr>
          </a:p>
          <a:p>
            <a:pPr marL="457200" indent="-457200" algn="just">
              <a:buFontTx/>
              <a:buBlip>
                <a:blip r:embed="rId3"/>
              </a:buBlip>
            </a:pPr>
            <a:r>
              <a:rPr lang="en-US" sz="2800">
                <a:latin typeface="Franklin Gothic Demi" pitchFamily="34" charset="0"/>
              </a:rPr>
              <a:t>Some blood vessels show recent organizing thrombi while others show infiltration  of the wall and surrounding tissue by chronic inflammatory cells.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11-Giant cell ( temporal ) </a:t>
            </a:r>
            <a:r>
              <a:rPr lang="en-US" dirty="0" err="1" smtClean="0">
                <a:solidFill>
                  <a:srgbClr val="FF0000"/>
                </a:solidFill>
              </a:rPr>
              <a:t>arteritis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_3Mcl4mmoypE/SX7hfVXPMMI/AAAAAAAAARc/x-cttE6Vpp0/s400/temporalarter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12776"/>
            <a:ext cx="3810372" cy="3384376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Giant cell </a:t>
            </a:r>
            <a:r>
              <a:rPr lang="en-US" dirty="0" err="1" smtClean="0">
                <a:solidFill>
                  <a:schemeClr val="tx2"/>
                </a:solidFill>
              </a:rPr>
              <a:t>arteritis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5536" y="4869160"/>
            <a:ext cx="87484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Prominent and </a:t>
            </a:r>
            <a:r>
              <a:rPr lang="en-US" sz="2400" dirty="0" smtClean="0"/>
              <a:t>tortuous </a:t>
            </a:r>
            <a:r>
              <a:rPr lang="en-US" sz="2400" dirty="0" smtClean="0"/>
              <a:t>and thickened scalp veins (temporal </a:t>
            </a:r>
            <a:r>
              <a:rPr lang="en-US" sz="2400" dirty="0" smtClean="0"/>
              <a:t>area)</a:t>
            </a:r>
          </a:p>
          <a:p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Serous </a:t>
            </a:r>
            <a:r>
              <a:rPr lang="en-US" sz="2400" dirty="0" smtClean="0"/>
              <a:t>complication that might occur as a result of this disease include </a:t>
            </a:r>
            <a:r>
              <a:rPr lang="en-US" sz="2400" b="1" dirty="0" smtClean="0"/>
              <a:t>complete loss of vision and </a:t>
            </a:r>
            <a:r>
              <a:rPr lang="en-US" sz="2400" b="1" dirty="0" err="1" smtClean="0"/>
              <a:t>diplopia</a:t>
            </a:r>
            <a:r>
              <a:rPr lang="en-US" sz="2400" b="1" dirty="0" smtClean="0"/>
              <a:t>.</a:t>
            </a:r>
            <a:endParaRPr lang="en-US" sz="2400" b="1" dirty="0"/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jazannurses.com/mkportal/modules/gallery/album/a_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8496944" cy="42484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82667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These three aortas demonstrate mild, moderate, and severe atherosclerosis from bottom to top. </a:t>
            </a:r>
          </a:p>
          <a:p>
            <a:r>
              <a:rPr lang="en-US" b="1" dirty="0" smtClean="0"/>
              <a:t>At the bottom, the mild atherosclerosis shows </a:t>
            </a:r>
            <a:r>
              <a:rPr lang="en-US" b="1" u="sng" dirty="0" smtClean="0"/>
              <a:t>only scattered lipid plaques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 The aorta in the middle shows many more larger plaques. </a:t>
            </a:r>
          </a:p>
          <a:p>
            <a:r>
              <a:rPr lang="en-US" b="1" dirty="0" smtClean="0"/>
              <a:t>The severe atherosclerosis in the aorta at the top shows extensive ulceration in the plaques.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Giant cell (Temporal) arteritis affecting temporal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0"/>
            <a:ext cx="7848872" cy="501317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9512" y="5445224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Circumferential involvement of the vascular media is present (vertical arrow pointing downward). Also note the presence of </a:t>
            </a:r>
            <a:r>
              <a:rPr lang="en-US" b="1" dirty="0" smtClean="0"/>
              <a:t>chronic lymphocytic inflammation </a:t>
            </a:r>
            <a:r>
              <a:rPr lang="en-US" dirty="0" smtClean="0"/>
              <a:t>in the media and adventitia.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123728" y="2420888"/>
            <a:ext cx="174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luminal </a:t>
            </a:r>
            <a:r>
              <a:rPr lang="en-US" dirty="0" err="1" smtClean="0"/>
              <a:t>stenosis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Giant cell (Temporal) arteritis affecting temporal arte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8280920" cy="504056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530120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Giant cells </a:t>
            </a:r>
            <a:r>
              <a:rPr lang="en-US" dirty="0" smtClean="0"/>
              <a:t>can be of </a:t>
            </a:r>
            <a:r>
              <a:rPr lang="en-US" dirty="0" err="1" smtClean="0"/>
              <a:t>Langhans</a:t>
            </a:r>
            <a:r>
              <a:rPr lang="en-US" dirty="0" smtClean="0"/>
              <a:t> type or foreign-body type (three arrows) and may show fragments of disrupted internal elastic lamina</a:t>
            </a:r>
            <a:endParaRPr lang="en-US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neuropathologyweb.org/chapter2/images2/2-1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7776864" cy="5373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67544" y="188640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Giant cell (temporal) </a:t>
            </a:r>
            <a:r>
              <a:rPr lang="en-US" sz="2400" b="1" dirty="0" err="1" smtClean="0"/>
              <a:t>arteritis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395536" y="6165304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Fragmentation of internal elastic </a:t>
            </a:r>
            <a:r>
              <a:rPr lang="en-US" dirty="0" smtClean="0">
                <a:solidFill>
                  <a:srgbClr val="FF0000"/>
                </a:solidFill>
              </a:rPr>
              <a:t>lamina, </a:t>
            </a:r>
            <a:r>
              <a:rPr lang="en-US" dirty="0" smtClean="0">
                <a:solidFill>
                  <a:srgbClr val="FF0000"/>
                </a:solidFill>
              </a:rPr>
              <a:t>Giant cell </a:t>
            </a:r>
            <a:r>
              <a:rPr lang="en-US" dirty="0" smtClean="0">
                <a:solidFill>
                  <a:srgbClr val="FF0000"/>
                </a:solidFill>
              </a:rPr>
              <a:t>reaction and Chronic </a:t>
            </a:r>
            <a:r>
              <a:rPr lang="en-US" dirty="0" smtClean="0">
                <a:solidFill>
                  <a:srgbClr val="FF0000"/>
                </a:solidFill>
              </a:rPr>
              <a:t>inflammation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699792" y="3356992"/>
            <a:ext cx="2448272" cy="28803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3635896" y="2276872"/>
            <a:ext cx="3312368" cy="3960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1475656" y="4581128"/>
            <a:ext cx="1368152" cy="16561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12-Leukocytoclastic / hypersensitivity  </a:t>
            </a:r>
            <a:r>
              <a:rPr lang="en-US" dirty="0" err="1" smtClean="0">
                <a:solidFill>
                  <a:srgbClr val="FF0000"/>
                </a:solidFill>
              </a:rPr>
              <a:t>vasculitis</a:t>
            </a:r>
            <a:r>
              <a:rPr lang="en-US" dirty="0" smtClean="0">
                <a:solidFill>
                  <a:srgbClr val="FF0000"/>
                </a:solidFill>
              </a:rPr>
              <a:t>  ( microscopic </a:t>
            </a:r>
            <a:r>
              <a:rPr lang="en-US" dirty="0" err="1" smtClean="0">
                <a:solidFill>
                  <a:srgbClr val="FF0000"/>
                </a:solidFill>
              </a:rPr>
              <a:t>polyangitis</a:t>
            </a:r>
            <a:r>
              <a:rPr lang="en-US" dirty="0" smtClean="0">
                <a:solidFill>
                  <a:srgbClr val="FF0000"/>
                </a:solidFill>
              </a:rPr>
              <a:t> )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Vasculit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340768"/>
            <a:ext cx="2664296" cy="388843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87624" y="476672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Leukocytoclastic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/ hypersensitivity  </a:t>
            </a:r>
            <a:r>
              <a:rPr lang="en-US" dirty="0" err="1" smtClean="0">
                <a:solidFill>
                  <a:srgbClr val="FF0000"/>
                </a:solidFill>
              </a:rPr>
              <a:t>vasculitis</a:t>
            </a:r>
            <a:r>
              <a:rPr lang="en-US" dirty="0" smtClean="0">
                <a:solidFill>
                  <a:srgbClr val="FF0000"/>
                </a:solidFill>
              </a:rPr>
              <a:t>  ( microscopic </a:t>
            </a:r>
            <a:r>
              <a:rPr lang="en-US" dirty="0" err="1" smtClean="0">
                <a:solidFill>
                  <a:srgbClr val="FF0000"/>
                </a:solidFill>
              </a:rPr>
              <a:t>polyangitis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1520" y="56612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condition might be complicated by </a:t>
            </a:r>
            <a:r>
              <a:rPr lang="en-US" dirty="0" err="1" smtClean="0"/>
              <a:t>glomerulonephritis</a:t>
            </a:r>
            <a:r>
              <a:rPr lang="en-US" dirty="0" smtClean="0"/>
              <a:t> </a:t>
            </a:r>
            <a:r>
              <a:rPr lang="en-US" dirty="0" smtClean="0"/>
              <a:t> leading to </a:t>
            </a:r>
            <a:r>
              <a:rPr lang="en-US" dirty="0" err="1" smtClean="0"/>
              <a:t>hematuria</a:t>
            </a:r>
            <a:r>
              <a:rPr lang="en-US" dirty="0" smtClean="0"/>
              <a:t> and </a:t>
            </a:r>
            <a:r>
              <a:rPr lang="en-US" dirty="0" err="1" smtClean="0"/>
              <a:t>hemoptysis</a:t>
            </a:r>
            <a:r>
              <a:rPr lang="en-US" dirty="0" smtClean="0"/>
              <a:t>  due  to pulmonary </a:t>
            </a:r>
            <a:r>
              <a:rPr lang="en-US" dirty="0" err="1" smtClean="0"/>
              <a:t>capillaritis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0" y="-184666"/>
            <a:ext cx="2487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93186" name="Picture 2" descr="http://www.meddean.luc.edu/lumen/MedEd/medicine/dermatology/melton/leukva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908720"/>
            <a:ext cx="3429000" cy="416242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683568" y="5301208"/>
            <a:ext cx="81369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err="1" smtClean="0"/>
              <a:t>E</a:t>
            </a:r>
            <a:r>
              <a:rPr lang="en-US" sz="2400" dirty="0" err="1" smtClean="0"/>
              <a:t>rythematous</a:t>
            </a:r>
            <a:r>
              <a:rPr lang="en-US" sz="2400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 err="1" smtClean="0"/>
              <a:t>purpuric</a:t>
            </a:r>
            <a:r>
              <a:rPr lang="en-US" sz="2400" dirty="0" smtClean="0"/>
              <a:t>  eruption (Subcutaneous bleeding patches) </a:t>
            </a:r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 </a:t>
            </a:r>
            <a:r>
              <a:rPr lang="en-US" sz="2400" dirty="0" smtClean="0"/>
              <a:t> It tends </a:t>
            </a:r>
            <a:r>
              <a:rPr lang="en-US" sz="2400" dirty="0" smtClean="0"/>
              <a:t>to be most pronounced on dependent areas like the foot.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2483768" y="332656"/>
            <a:ext cx="43375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Leukocytoclastic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vasculitis</a:t>
            </a:r>
            <a:r>
              <a:rPr lang="en-US" sz="2400" b="1" dirty="0" smtClean="0"/>
              <a:t>, foot.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missinglink.ucsf.edu/lm/DermatologyGlossary/img/Dermatology%20Glossary/Glossary%20Histo%20Images/vasculitis_leukocytoclastic_high_p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620688"/>
            <a:ext cx="5688632" cy="796408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355976" y="5013176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 i</a:t>
            </a:r>
            <a:r>
              <a:rPr lang="en-US" b="1" dirty="0" smtClean="0"/>
              <a:t>n the wall of the dermal vessels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491880" y="5949280"/>
            <a:ext cx="1513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(</a:t>
            </a:r>
            <a:r>
              <a:rPr lang="en-US" b="1" dirty="0" err="1" smtClean="0"/>
              <a:t>Neutrophilic</a:t>
            </a:r>
            <a:r>
              <a:rPr lang="en-US" b="1" dirty="0" smtClean="0"/>
              <a:t>)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dermpathmd.com/photos/leukocytoclastic_vasculitis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7344816" cy="47525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95536" y="5445224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Fibrinoid</a:t>
            </a:r>
            <a:r>
              <a:rPr lang="en-US" sz="2400" dirty="0" smtClean="0"/>
              <a:t> necrosis of small dermal vessels is present, necessary to establish the diagnosis of </a:t>
            </a:r>
            <a:r>
              <a:rPr lang="en-US" sz="2400" dirty="0" err="1" smtClean="0"/>
              <a:t>leukocytoclastic</a:t>
            </a:r>
            <a:r>
              <a:rPr lang="en-US" sz="2400" dirty="0" smtClean="0"/>
              <a:t> </a:t>
            </a:r>
            <a:r>
              <a:rPr lang="en-US" sz="2400" dirty="0" err="1" smtClean="0"/>
              <a:t>vasculitis</a:t>
            </a:r>
            <a:r>
              <a:rPr lang="en-US" sz="2400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Cardiovascular Block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C:\Documents and Settings\Mr. Amer Shafie\Desktop\1cardiovascular block\atheroma of aorta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25" y="0"/>
            <a:ext cx="9111275" cy="6882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http://www.jazannurses.com/mkportal/modules/gallery/album/a_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352928" cy="4536504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67544" y="5085183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This is severe atherosclerosis of the aorta in which the </a:t>
            </a:r>
            <a:r>
              <a:rPr lang="en-US" b="1" dirty="0" err="1" smtClean="0"/>
              <a:t>atheromatous</a:t>
            </a:r>
            <a:r>
              <a:rPr lang="en-US" b="1" dirty="0" smtClean="0"/>
              <a:t> plaques have undergone ulceration.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2-Coronary atherosclerosis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CORONARY ARTERY ATHEROSCLEROSIS </a:t>
            </a:r>
            <a:endParaRPr lang="en-US" sz="3600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pic>
        <p:nvPicPr>
          <p:cNvPr id="5" name="Picture 5" descr="Atheroma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1321</Words>
  <Application>Microsoft Office PowerPoint</Application>
  <PresentationFormat>On-screen Show (4:3)</PresentationFormat>
  <Paragraphs>175</Paragraphs>
  <Slides>57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Cardiovascular practical Block</vt:lpstr>
      <vt:lpstr>Normal anatomy and histology </vt:lpstr>
      <vt:lpstr>Slide 3</vt:lpstr>
      <vt:lpstr>Cardiovascular practical Block</vt:lpstr>
      <vt:lpstr>Slide 5</vt:lpstr>
      <vt:lpstr>Cardiovascular Block</vt:lpstr>
      <vt:lpstr>Slide 7</vt:lpstr>
      <vt:lpstr>Slide 8</vt:lpstr>
      <vt:lpstr> CORONARY ARTERY ATHEROSCLEROSIS </vt:lpstr>
      <vt:lpstr> CORONARY ATHEROSCLEROSIS</vt:lpstr>
      <vt:lpstr> CORONARY ATHEROSCLEROSIS</vt:lpstr>
      <vt:lpstr> ATHEROMATOUS PLAQUE WITH CHOLESTEROL CLEFTS</vt:lpstr>
      <vt:lpstr>Coronary atherosclerosis: Cross section of a coronary artery shows: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 MYOCARDIAL INFARCTION  (LATE STAGE)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Vegetations of rheumatic fever on aortic valve</vt:lpstr>
      <vt:lpstr> RHEUMATIC VALVULITIS (HEART)</vt:lpstr>
      <vt:lpstr>Rheumatic valvulitis: Complications:  </vt:lpstr>
      <vt:lpstr>Slide 32</vt:lpstr>
      <vt:lpstr>Slide 33</vt:lpstr>
      <vt:lpstr>  RHEUMATIC MYOCARDIITIS  (ASHOFF NODULE) </vt:lpstr>
      <vt:lpstr>Acute rheumatic myocarditis: Section of cardiac muscle shows:</vt:lpstr>
      <vt:lpstr>Slide 36</vt:lpstr>
      <vt:lpstr>Slide 37</vt:lpstr>
      <vt:lpstr>Slide 38</vt:lpstr>
      <vt:lpstr>Chronic venous congestion of the liver: Section of liver shows:</vt:lpstr>
      <vt:lpstr>Slide 40</vt:lpstr>
      <vt:lpstr>Cardiovascular Block</vt:lpstr>
      <vt:lpstr>Slide 42</vt:lpstr>
      <vt:lpstr>Chronic venous congestion of the lung: Section of lung shows:</vt:lpstr>
      <vt:lpstr>Slide 44</vt:lpstr>
      <vt:lpstr>Slide 45</vt:lpstr>
      <vt:lpstr>Slide 46</vt:lpstr>
      <vt:lpstr>Thromboagitis obliterans (Buerger’s disease): Section of the skin and subcutaneous tissue shows marked hyperkeratosis with inflammatory exudate in epidermis:</vt:lpstr>
      <vt:lpstr>Slide 48</vt:lpstr>
      <vt:lpstr>Giant cell arteritis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Block</dc:title>
  <dc:creator>Mr. Amer Shafie</dc:creator>
  <cp:lastModifiedBy>DrShaesta</cp:lastModifiedBy>
  <cp:revision>85</cp:revision>
  <dcterms:created xsi:type="dcterms:W3CDTF">2010-01-06T06:07:17Z</dcterms:created>
  <dcterms:modified xsi:type="dcterms:W3CDTF">2014-03-04T11:44:47Z</dcterms:modified>
</cp:coreProperties>
</file>