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06" r:id="rId3"/>
    <p:sldId id="279" r:id="rId4"/>
    <p:sldId id="282" r:id="rId5"/>
    <p:sldId id="424" r:id="rId6"/>
    <p:sldId id="285" r:id="rId7"/>
    <p:sldId id="287" r:id="rId8"/>
    <p:sldId id="309" r:id="rId9"/>
    <p:sldId id="311" r:id="rId10"/>
    <p:sldId id="386" r:id="rId11"/>
    <p:sldId id="414" r:id="rId12"/>
    <p:sldId id="410" r:id="rId13"/>
    <p:sldId id="412" r:id="rId14"/>
    <p:sldId id="312" r:id="rId15"/>
    <p:sldId id="313" r:id="rId16"/>
    <p:sldId id="322" r:id="rId17"/>
    <p:sldId id="321" r:id="rId18"/>
    <p:sldId id="323" r:id="rId19"/>
    <p:sldId id="421" r:id="rId20"/>
    <p:sldId id="327" r:id="rId21"/>
    <p:sldId id="260" r:id="rId22"/>
    <p:sldId id="328" r:id="rId23"/>
    <p:sldId id="418" r:id="rId24"/>
    <p:sldId id="404" r:id="rId25"/>
    <p:sldId id="395" r:id="rId26"/>
    <p:sldId id="397" r:id="rId27"/>
    <p:sldId id="399" r:id="rId28"/>
    <p:sldId id="401" r:id="rId29"/>
    <p:sldId id="422" r:id="rId30"/>
    <p:sldId id="416" r:id="rId31"/>
    <p:sldId id="423" r:id="rId32"/>
    <p:sldId id="38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BF6C35-E002-44AD-AAAA-D1D338D1CA12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541A6C-3558-44C6-B6DF-A16AF0B2B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23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FB770-B9F0-4FB8-8D59-5DA04056F5B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E6B350-3A65-42DC-BFF8-9CDB4BD2AA6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210924-EAED-44BD-935E-7828C2FFEC4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43BCDD-EE7C-475E-8233-69782E08274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24FB2-3B8C-4048-AAED-D8AB6EBA38F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5F15C-C302-4358-878E-FABDDC3E6C4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6A30BF-E851-4A9C-8E79-1EA54A5CCAD8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7D0D84-F8F6-4FDD-A80D-EDCA7B376FE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0A1D26-F3F7-4AB8-8305-15BAD394A22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04AF19-0AC2-4EB1-A7DB-A169DD30A0C7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FF228-C6EC-48DF-93B1-7A3D1C530B04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913FBA-C5A2-4E71-99DC-88A8088B5DD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ED56D0-BB1A-4411-936F-21D0042DDADC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0C9AA3-6BC4-47F2-9071-A06525A784A5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0F1B94-C85E-4EA1-A6DE-A708EBF6F53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A07A49-839F-4531-ACF9-1D50472D8C0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85E10B-5B1F-4978-9E2C-049E5CB145B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B2A7A1-B9FF-4CC6-92BC-5D86F1A8E40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D0A69-F27C-4C54-85F4-C77A476DB88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8FC527-33D4-4FE0-8BA6-D73A817BF50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C41B5B-3D0C-4831-87AC-E45AAD04467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CCE428-C494-4429-9718-31FA6AA4E34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7DB8A8-24B0-454D-9E0F-DD07C4005FB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70B3-4113-4F50-A5DF-0DAEFDFD90BF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EFCB-546F-4FF7-89BC-EEF7E825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C6AE-ADD1-4A8F-BB7A-0FAB32168F5F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974E-9308-43EF-91ED-CFB2CAA9E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41D9-28E4-479A-92DC-C57628F39E83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80CB-E9C3-4BC6-A3AD-04330A5E9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D290-4A22-4E6F-83DF-011B7A4F9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9C7E-453D-4EBC-BD0B-04150FB56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CD42-6BC8-4BD3-9521-04A1DF30E881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3608-544D-4734-8DCB-22616885A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9105-68EA-4320-829F-12E26CA2C27B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749C-D9ED-496B-A455-0B56D32C5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AA33-E764-48E0-AB6E-3E9640E42C89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69B4-5EC6-41B5-A6A8-85F033456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6665-D0B2-4280-AFFA-67D00FF7ECF9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6A54-3E98-487D-AD19-4439AC20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40F07-87B7-4B4E-97DF-34FA7C53C4AF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23DF-D4DF-4ED9-9D80-F733733C5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1DCC-B3AC-4B8F-A85C-4F669DA25EF5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48FE-759E-413E-95DC-C4A69520C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0EA7-0F8D-41A5-A4C1-A54D5153625C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52DA-44D7-4DF4-9900-3E5E1A5AD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A2BD-3293-4F2C-98D0-1AE78C358D06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E289-4D51-46F8-90FF-737C21DD4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93D83-4CB2-4B4A-927A-773738A94A89}" type="datetimeFigureOut">
              <a:rPr lang="en-US"/>
              <a:pPr>
                <a:defRPr/>
              </a:pPr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E931D8-D9A2-492D-B223-0FDDBA91D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628" r:id="rId12"/>
    <p:sldLayoutId id="21474846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9144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askerville Old Face" pitchFamily="18" charset="0"/>
              </a:rPr>
              <a:t>HEART DEVELOPMENT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0"/>
            <a:ext cx="3429000" cy="457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1800" dirty="0" smtClean="0">
                <a:solidFill>
                  <a:schemeClr val="tx1"/>
                </a:solidFill>
                <a:latin typeface="Algerian" pitchFamily="82" charset="0"/>
              </a:rPr>
              <a:t> Prof.</a:t>
            </a:r>
            <a:r>
              <a:rPr lang="en-US" sz="1800" dirty="0" smtClean="0">
                <a:solidFill>
                  <a:srgbClr val="002060"/>
                </a:solidFill>
                <a:latin typeface="Arial Rounded MT Bold" pitchFamily="34" charset="0"/>
              </a:rPr>
              <a:t> Saeed Abuel Makarem</a:t>
            </a:r>
          </a:p>
        </p:txBody>
      </p:sp>
      <p:pic>
        <p:nvPicPr>
          <p:cNvPr id="6" name="Picture 6" descr="Untitled-6"/>
          <p:cNvPicPr>
            <a:picLocks noChangeAspect="1" noChangeArrowheads="1"/>
          </p:cNvPicPr>
          <p:nvPr/>
        </p:nvPicPr>
        <p:blipFill>
          <a:blip r:embed="rId3" cstate="print"/>
          <a:srcRect l="17099" t="8170" r="13222" b="10599"/>
          <a:stretch>
            <a:fillRect/>
          </a:stretch>
        </p:blipFill>
        <p:spPr bwMode="auto">
          <a:xfrm>
            <a:off x="3657600" y="1295400"/>
            <a:ext cx="5105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F:\heart_2_b_crop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267200"/>
            <a:ext cx="121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3976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Veins Associated With Heart Development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286"/>
          <a:stretch>
            <a:fillRect/>
          </a:stretch>
        </p:blipFill>
        <p:spPr>
          <a:xfrm>
            <a:off x="304800" y="990600"/>
            <a:ext cx="8610600" cy="5638800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276600" y="990600"/>
            <a:ext cx="22098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8800" y="4724400"/>
            <a:ext cx="1371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71800" y="5257800"/>
            <a:ext cx="838200" cy="4572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0" y="5943600"/>
            <a:ext cx="3581400" cy="53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3810000"/>
            <a:ext cx="1447800" cy="28622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Each horn of the </a:t>
            </a:r>
            <a:r>
              <a:rPr lang="en-US" b="1" u="sng" dirty="0">
                <a:solidFill>
                  <a:srgbClr val="002060"/>
                </a:solidFill>
              </a:rPr>
              <a:t>sinus venosus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/>
              <a:t>receives </a:t>
            </a:r>
          </a:p>
          <a:p>
            <a:pPr>
              <a:defRPr/>
            </a:pPr>
            <a:r>
              <a:rPr lang="en-US" b="1" u="sng" dirty="0">
                <a:solidFill>
                  <a:srgbClr val="0070C0"/>
                </a:solidFill>
              </a:rPr>
              <a:t>3 veins:</a:t>
            </a:r>
          </a:p>
          <a:p>
            <a:pPr>
              <a:defRPr/>
            </a:pPr>
            <a:r>
              <a:rPr lang="en-US" b="1" dirty="0"/>
              <a:t>1.Common cardinal</a:t>
            </a:r>
          </a:p>
          <a:p>
            <a:pPr>
              <a:defRPr/>
            </a:pPr>
            <a:r>
              <a:rPr lang="en-US" b="1" dirty="0"/>
              <a:t>2.Vitelline</a:t>
            </a:r>
          </a:p>
          <a:p>
            <a:pPr>
              <a:defRPr/>
            </a:pPr>
            <a:r>
              <a:rPr lang="en-US" b="1" dirty="0"/>
              <a:t>3.Umbilical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4191000"/>
            <a:ext cx="16002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/>
              <a:t>Cardinal </a:t>
            </a:r>
            <a:r>
              <a:rPr lang="en-US" u="sng" dirty="0"/>
              <a:t>vein </a:t>
            </a:r>
            <a:r>
              <a:rPr lang="en-US" dirty="0"/>
              <a:t>from the fetal body.</a:t>
            </a:r>
          </a:p>
          <a:p>
            <a:pPr>
              <a:defRPr/>
            </a:pPr>
            <a:r>
              <a:rPr lang="en-US" b="1" u="sng" dirty="0"/>
              <a:t>Vitelline</a:t>
            </a:r>
            <a:r>
              <a:rPr lang="en-US" dirty="0"/>
              <a:t> from the yolk sac.</a:t>
            </a:r>
          </a:p>
          <a:p>
            <a:pPr>
              <a:defRPr/>
            </a:pPr>
            <a:r>
              <a:rPr lang="en-US" b="1" u="sng" dirty="0"/>
              <a:t>Umbilical </a:t>
            </a:r>
            <a:r>
              <a:rPr lang="en-US" dirty="0"/>
              <a:t>from the placenta.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1676400"/>
            <a:ext cx="1752600" cy="53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143000"/>
            <a:ext cx="1371600" cy="53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Fate of Sinus Venosus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57400"/>
            <a:ext cx="3962400" cy="4114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The </a:t>
            </a:r>
            <a:r>
              <a:rPr lang="en-US" sz="2400" u="sng" dirty="0" smtClean="0"/>
              <a:t>right horn </a:t>
            </a:r>
            <a:r>
              <a:rPr lang="en-US" sz="2400" dirty="0" smtClean="0"/>
              <a:t>forms the </a:t>
            </a:r>
            <a:r>
              <a:rPr lang="en-US" sz="2400" b="1" dirty="0" smtClean="0">
                <a:solidFill>
                  <a:srgbClr val="FF0000"/>
                </a:solidFill>
              </a:rPr>
              <a:t>smooth posterior wall of the </a:t>
            </a:r>
            <a:r>
              <a:rPr lang="en-US" sz="2400" b="1" u="sng" dirty="0" smtClean="0">
                <a:solidFill>
                  <a:srgbClr val="FF0000"/>
                </a:solidFill>
              </a:rPr>
              <a:t>right</a:t>
            </a:r>
            <a:r>
              <a:rPr lang="en-US" sz="2400" b="1" dirty="0" smtClean="0">
                <a:solidFill>
                  <a:srgbClr val="FF0000"/>
                </a:solidFill>
              </a:rPr>
              <a:t> atrium.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The </a:t>
            </a:r>
            <a:r>
              <a:rPr lang="en-US" sz="2400" b="1" u="sng" dirty="0" smtClean="0"/>
              <a:t>left horn </a:t>
            </a:r>
            <a:r>
              <a:rPr lang="en-US" sz="2400" dirty="0" smtClean="0"/>
              <a:t>and the </a:t>
            </a:r>
            <a:r>
              <a:rPr lang="en-US" sz="2400" b="1" u="sng" dirty="0" smtClean="0"/>
              <a:t>body</a:t>
            </a:r>
            <a:r>
              <a:rPr lang="en-US" sz="2400" dirty="0" smtClean="0"/>
              <a:t> of the sinus venosus </a:t>
            </a:r>
            <a:r>
              <a:rPr lang="en-US" sz="2400" b="1" dirty="0" smtClean="0">
                <a:solidFill>
                  <a:srgbClr val="FF0000"/>
                </a:solidFill>
              </a:rPr>
              <a:t>atrophy</a:t>
            </a:r>
            <a:r>
              <a:rPr lang="en-US" sz="2400" dirty="0" smtClean="0"/>
              <a:t> and form the </a:t>
            </a:r>
            <a:r>
              <a:rPr lang="en-US" sz="2400" b="1" dirty="0" smtClean="0">
                <a:solidFill>
                  <a:srgbClr val="002060"/>
                </a:solidFill>
              </a:rPr>
              <a:t>coronary sinus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The left common cardinal vein forms the </a:t>
            </a:r>
            <a:r>
              <a:rPr lang="en-US" sz="2400" b="1" u="sng" dirty="0" smtClean="0"/>
              <a:t>oblique vein of the left atrium</a:t>
            </a:r>
            <a:r>
              <a:rPr lang="en-US" sz="2400" dirty="0" smtClean="0"/>
              <a:t>.</a:t>
            </a:r>
            <a:endParaRPr lang="ar-SA" sz="2400" dirty="0" smtClean="0"/>
          </a:p>
          <a:p>
            <a:pPr>
              <a:buFont typeface="Arial" pitchFamily="34" charset="0"/>
              <a:buChar char="•"/>
              <a:defRPr/>
            </a:pPr>
            <a:endParaRPr lang="ar-SA" dirty="0"/>
          </a:p>
        </p:txBody>
      </p:sp>
      <p:pic>
        <p:nvPicPr>
          <p:cNvPr id="13316" name="Content Placeholder 4" descr="151A64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966" t="8214" r="6224" b="67870"/>
          <a:stretch>
            <a:fillRect/>
          </a:stretch>
        </p:blipFill>
        <p:spPr>
          <a:xfrm>
            <a:off x="4267200" y="1066800"/>
            <a:ext cx="4648200" cy="3200400"/>
          </a:xfrm>
          <a:ln>
            <a:solidFill>
              <a:schemeClr val="tx1"/>
            </a:solidFill>
          </a:ln>
        </p:spPr>
      </p:pic>
      <p:pic>
        <p:nvPicPr>
          <p:cNvPr id="13317" name="Picture 5" descr="841A56C2"/>
          <p:cNvPicPr>
            <a:picLocks noChangeAspect="1" noChangeArrowheads="1"/>
          </p:cNvPicPr>
          <p:nvPr/>
        </p:nvPicPr>
        <p:blipFill>
          <a:blip r:embed="rId3" cstate="print"/>
          <a:srcRect l="5814" t="65591" r="29379" b="7498"/>
          <a:stretch>
            <a:fillRect/>
          </a:stretch>
        </p:blipFill>
        <p:spPr bwMode="auto">
          <a:xfrm>
            <a:off x="4267200" y="4343400"/>
            <a:ext cx="4648200" cy="2386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467600" y="39624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1905000"/>
            <a:ext cx="609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Right Atrium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447800"/>
            <a:ext cx="3962400" cy="495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right horn of the sinus venosus forms the  </a:t>
            </a:r>
            <a:r>
              <a:rPr lang="en-US" sz="2400" u="sng" dirty="0" smtClean="0">
                <a:solidFill>
                  <a:schemeClr val="tx1"/>
                </a:solidFill>
              </a:rPr>
              <a:t>smooth  posterior part of the right atrium. 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tx1"/>
                </a:solidFill>
              </a:rPr>
              <a:t>Rough </a:t>
            </a:r>
            <a:r>
              <a:rPr lang="en-US" sz="2400" u="sng" dirty="0" err="1" smtClean="0">
                <a:solidFill>
                  <a:schemeClr val="tx1"/>
                </a:solidFill>
              </a:rPr>
              <a:t>Trabeculated</a:t>
            </a:r>
            <a:r>
              <a:rPr lang="en-US" sz="2400" u="sng" dirty="0" smtClean="0">
                <a:solidFill>
                  <a:schemeClr val="tx1"/>
                </a:solidFill>
              </a:rPr>
              <a:t>  anterior part of the right atrium is </a:t>
            </a:r>
            <a:r>
              <a:rPr lang="en-US" sz="2400" dirty="0" smtClean="0">
                <a:solidFill>
                  <a:schemeClr val="tx1"/>
                </a:solidFill>
              </a:rPr>
              <a:t> derived </a:t>
            </a:r>
            <a:r>
              <a:rPr lang="en-US" sz="2400" dirty="0">
                <a:solidFill>
                  <a:schemeClr val="tx1"/>
                </a:solidFill>
              </a:rPr>
              <a:t>from the </a:t>
            </a:r>
            <a:r>
              <a:rPr lang="en-US" sz="2400" dirty="0" smtClean="0">
                <a:solidFill>
                  <a:schemeClr val="tx1"/>
                </a:solidFill>
              </a:rPr>
              <a:t>primitive or primordial common atrium.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These two parts are demarcated by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</a:rPr>
              <a:t>crista terminalis </a:t>
            </a:r>
            <a:r>
              <a:rPr lang="en-US" sz="2400" dirty="0" smtClean="0">
                <a:solidFill>
                  <a:schemeClr val="tx1"/>
                </a:solidFill>
              </a:rPr>
              <a:t>internally and </a:t>
            </a:r>
            <a:r>
              <a:rPr lang="en-US" sz="2400" b="1" dirty="0" smtClean="0">
                <a:solidFill>
                  <a:schemeClr val="tx1"/>
                </a:solidFill>
              </a:rPr>
              <a:t>sulcus terminalis </a:t>
            </a:r>
            <a:r>
              <a:rPr lang="en-US" sz="2400" dirty="0" smtClean="0">
                <a:solidFill>
                  <a:schemeClr val="tx1"/>
                </a:solidFill>
              </a:rPr>
              <a:t>externally.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340" name="Picture 2" descr="C:\Users\galmadani\Desktop\Documents\Documents\Student Gray\3. Thorax\F66122-003-f063.jpg"/>
          <p:cNvPicPr>
            <a:picLocks noChangeAspect="1" noChangeArrowheads="1"/>
          </p:cNvPicPr>
          <p:nvPr/>
        </p:nvPicPr>
        <p:blipFill>
          <a:blip r:embed="rId2" cstate="print"/>
          <a:srcRect b="3117"/>
          <a:stretch>
            <a:fillRect/>
          </a:stretch>
        </p:blipFill>
        <p:spPr bwMode="auto">
          <a:xfrm>
            <a:off x="304800" y="1371600"/>
            <a:ext cx="45720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4038600"/>
            <a:ext cx="990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flipV="1">
            <a:off x="762000" y="4572000"/>
            <a:ext cx="990600" cy="76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057400" y="3733800"/>
            <a:ext cx="2286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F07AD61C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57373" t="8076" r="12833" b="33968"/>
          <a:stretch>
            <a:fillRect/>
          </a:stretch>
        </p:blipFill>
        <p:spPr>
          <a:xfrm>
            <a:off x="304800" y="152400"/>
            <a:ext cx="4800600" cy="6400800"/>
          </a:xfrm>
          <a:ln>
            <a:solidFill>
              <a:schemeClr val="tx1"/>
            </a:solidFill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057400"/>
            <a:ext cx="3505200" cy="30480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i="1" u="sng" dirty="0" smtClean="0">
                <a:solidFill>
                  <a:schemeClr val="tx1"/>
                </a:solidFill>
              </a:rPr>
              <a:t>Rough </a:t>
            </a:r>
            <a:r>
              <a:rPr lang="en-US" sz="2400" b="1" i="1" u="sng" dirty="0" err="1">
                <a:solidFill>
                  <a:schemeClr val="tx1"/>
                </a:solidFill>
              </a:rPr>
              <a:t>Trabeculated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smtClean="0">
                <a:solidFill>
                  <a:schemeClr val="tx1"/>
                </a:solidFill>
              </a:rPr>
              <a:t> part: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derived from the primitive or common primordial </a:t>
            </a:r>
            <a:r>
              <a:rPr lang="en-US" sz="2400" dirty="0">
                <a:solidFill>
                  <a:schemeClr val="tx1"/>
                </a:solidFill>
              </a:rPr>
              <a:t>atrium.</a:t>
            </a:r>
          </a:p>
          <a:p>
            <a:pPr>
              <a:defRPr/>
            </a:pPr>
            <a:r>
              <a:rPr lang="en-US" sz="2400" b="1" i="1" u="sng" dirty="0">
                <a:solidFill>
                  <a:schemeClr val="tx1"/>
                </a:solidFill>
              </a:rPr>
              <a:t>The smooth part: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</a:t>
            </a:r>
            <a:r>
              <a:rPr lang="en-US" sz="2400" dirty="0" smtClean="0">
                <a:solidFill>
                  <a:schemeClr val="tx1"/>
                </a:solidFill>
              </a:rPr>
              <a:t>derived from the absorbed part of the </a:t>
            </a:r>
            <a:r>
              <a:rPr lang="en-US" sz="2400" i="1" dirty="0" smtClean="0">
                <a:solidFill>
                  <a:schemeClr val="tx1"/>
                </a:solidFill>
              </a:rPr>
              <a:t>Pulmonary Veins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33400"/>
            <a:ext cx="358140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Left Atrium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2133600"/>
            <a:ext cx="2286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2743200"/>
            <a:ext cx="2057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91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Baskerville Old Face" pitchFamily="18" charset="0"/>
                <a:cs typeface="Andalus" pitchFamily="2" charset="-78"/>
              </a:rPr>
              <a:t>Partitioning  of  Primordial 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819400" cy="48768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b="1" u="sng" dirty="0" smtClean="0"/>
              <a:t>Partitioning of</a:t>
            </a:r>
            <a:r>
              <a:rPr lang="en-US" sz="2400" b="1" dirty="0" smtClean="0"/>
              <a:t>: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/>
              <a:t> 1- Atrioventricular canal.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/>
              <a:t> </a:t>
            </a:r>
            <a:r>
              <a:rPr lang="en-US" sz="2400" b="1" dirty="0" smtClean="0"/>
              <a:t>2- Common atrium.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/>
              <a:t> 3- Common ventricle.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 smtClean="0"/>
              <a:t> 4- Bulbus cordis.</a:t>
            </a:r>
          </a:p>
          <a:p>
            <a:pPr>
              <a:buFont typeface="Arial" charset="0"/>
              <a:buNone/>
              <a:defRPr/>
            </a:pPr>
            <a:r>
              <a:rPr lang="en-US" sz="2400" b="1" u="sng" dirty="0" smtClean="0"/>
              <a:t>It </a:t>
            </a:r>
            <a:r>
              <a:rPr lang="en-US" sz="2400" u="sng" dirty="0" smtClean="0"/>
              <a:t>begins by the</a:t>
            </a:r>
          </a:p>
          <a:p>
            <a:pPr>
              <a:buFont typeface="Arial" charset="0"/>
              <a:buNone/>
              <a:defRPr/>
            </a:pPr>
            <a:r>
              <a:rPr lang="en-US" sz="2400" u="sng" dirty="0" smtClean="0"/>
              <a:t> middle of </a:t>
            </a:r>
            <a:r>
              <a:rPr lang="en-US" b="1" u="sng" dirty="0" smtClean="0"/>
              <a:t>4</a:t>
            </a:r>
            <a:r>
              <a:rPr lang="en-US" b="1" u="sng" baseline="30000" dirty="0" smtClean="0"/>
              <a:t>th</a:t>
            </a:r>
            <a:r>
              <a:rPr lang="en-US" sz="2400" u="sng" dirty="0" smtClean="0"/>
              <a:t> week.</a:t>
            </a:r>
          </a:p>
          <a:p>
            <a:pPr>
              <a:buFont typeface="Arial" charset="0"/>
              <a:buNone/>
              <a:defRPr/>
            </a:pPr>
            <a:r>
              <a:rPr lang="en-US" sz="2400" u="sng" dirty="0" smtClean="0"/>
              <a:t>It is completed by</a:t>
            </a:r>
          </a:p>
          <a:p>
            <a:pPr>
              <a:buFont typeface="Arial" charset="0"/>
              <a:buNone/>
              <a:defRPr/>
            </a:pPr>
            <a:r>
              <a:rPr lang="en-US" sz="2400" u="sng" dirty="0" smtClean="0"/>
              <a:t> the end of 5</a:t>
            </a:r>
            <a:r>
              <a:rPr lang="en-US" sz="2400" u="sng" baseline="30000" dirty="0" smtClean="0"/>
              <a:t>th</a:t>
            </a:r>
            <a:r>
              <a:rPr lang="en-US" sz="2400" u="sng" dirty="0" smtClean="0"/>
              <a:t> week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2" descr="E:\New Folder\fe26-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411" t="1367" b="2940"/>
          <a:stretch>
            <a:fillRect/>
          </a:stretch>
        </p:blipFill>
        <p:spPr>
          <a:xfrm>
            <a:off x="3048000" y="1219200"/>
            <a:ext cx="5867400" cy="54102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Partitioning of the </a:t>
            </a:r>
            <a:r>
              <a:rPr lang="en-US" sz="4000" b="1" dirty="0" smtClean="0">
                <a:solidFill>
                  <a:srgbClr val="002060"/>
                </a:solidFill>
              </a:rPr>
              <a:t>atrioventricular canal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419600" cy="48768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Two</a:t>
            </a:r>
            <a:r>
              <a:rPr lang="en-US" sz="2400" dirty="0" smtClean="0"/>
              <a:t> dorsal and ventral subendocardial cushions are formed on the </a:t>
            </a:r>
            <a:r>
              <a:rPr lang="en-US" sz="2400" u="sng" dirty="0" smtClean="0"/>
              <a:t>dorsal</a:t>
            </a:r>
            <a:r>
              <a:rPr lang="en-US" sz="2400" dirty="0" smtClean="0"/>
              <a:t> and </a:t>
            </a:r>
            <a:r>
              <a:rPr lang="en-US" sz="2400" u="sng" dirty="0" smtClean="0"/>
              <a:t>ventral</a:t>
            </a:r>
            <a:r>
              <a:rPr lang="en-US" sz="2400" dirty="0" smtClean="0"/>
              <a:t> walls of the AV canal.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AV subendocardial cushions approach each other and fuse together to form the </a:t>
            </a:r>
            <a:r>
              <a:rPr lang="en-US" sz="2400" b="1" dirty="0" smtClean="0">
                <a:solidFill>
                  <a:srgbClr val="FF0000"/>
                </a:solidFill>
              </a:rPr>
              <a:t>septum intermedium.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Dividing the AV canal into right  &amp; left canals.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These canals partially connect the primordial atrium and primordial ventricle.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 smtClean="0"/>
          </a:p>
        </p:txBody>
      </p:sp>
      <p:pic>
        <p:nvPicPr>
          <p:cNvPr id="19460" name="Content Placeholder 4" descr="Tube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448" b="14035"/>
          <a:stretch>
            <a:fillRect/>
          </a:stretch>
        </p:blipFill>
        <p:spPr>
          <a:xfrm>
            <a:off x="4648200" y="1600200"/>
            <a:ext cx="4267200" cy="4648200"/>
          </a:xfr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429000" y="3733800"/>
            <a:ext cx="2057400" cy="5334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1945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Partition of the common atrium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352800" cy="40386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sz="2400" b="1" dirty="0" smtClean="0"/>
              <a:t>Septum Primum</a:t>
            </a:r>
          </a:p>
          <a:p>
            <a:pPr>
              <a:defRPr/>
            </a:pPr>
            <a:r>
              <a:rPr lang="en-US" sz="2400" dirty="0" smtClean="0"/>
              <a:t>A sickle- shaped septum grows from the roof of the common atrium towards the septum intermedium.</a:t>
            </a:r>
          </a:p>
          <a:p>
            <a:pPr>
              <a:defRPr/>
            </a:pPr>
            <a:r>
              <a:rPr lang="en-US" sz="2400" dirty="0" smtClean="0"/>
              <a:t>So the common atrium  is divides into right &amp; left halves.</a:t>
            </a: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918" t="2864" r="4918" b="3665"/>
          <a:stretch>
            <a:fillRect/>
          </a:stretch>
        </p:blipFill>
        <p:spPr>
          <a:xfrm>
            <a:off x="3657600" y="1295400"/>
            <a:ext cx="5181600" cy="52578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81000"/>
            <a:ext cx="4114800" cy="76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Ostium Primum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4495800" cy="63246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smtClean="0"/>
              <a:t>The two ends of the septum primum  reach to the growing subendocardial cushions before its central part.</a:t>
            </a:r>
          </a:p>
          <a:p>
            <a:pPr eaLnBrk="1" hangingPunct="1"/>
            <a:r>
              <a:rPr lang="en-US" sz="2400" smtClean="0"/>
              <a:t>So the septum primum bounds a foramen called </a:t>
            </a:r>
            <a:r>
              <a:rPr lang="en-US" sz="2400" b="1" u="sng" smtClean="0">
                <a:solidFill>
                  <a:srgbClr val="C00000"/>
                </a:solidFill>
              </a:rPr>
              <a:t>ostium primum.</a:t>
            </a:r>
          </a:p>
          <a:p>
            <a:pPr eaLnBrk="1" hangingPunct="1"/>
            <a:r>
              <a:rPr lang="en-US" sz="2400" smtClean="0"/>
              <a:t>It serves as a shunt, enabling the oxygenated blood to pass from right atrium to left atrium.</a:t>
            </a:r>
          </a:p>
          <a:p>
            <a:pPr eaLnBrk="1" hangingPunct="1"/>
            <a:r>
              <a:rPr lang="en-US" sz="2400" smtClean="0"/>
              <a:t>The </a:t>
            </a:r>
            <a:r>
              <a:rPr lang="en-US" sz="2400" smtClean="0">
                <a:solidFill>
                  <a:srgbClr val="FF0000"/>
                </a:solidFill>
              </a:rPr>
              <a:t>ostium primum </a:t>
            </a:r>
            <a:r>
              <a:rPr lang="en-US" sz="2400" smtClean="0"/>
              <a:t>become smaller and disappears as the septum primum fuses completely with subendocardial cushions (septum intermedium) to form the interatrial septum.</a:t>
            </a:r>
          </a:p>
        </p:txBody>
      </p:sp>
      <p:pic>
        <p:nvPicPr>
          <p:cNvPr id="5" name="Picture 5" descr="Tube011"/>
          <p:cNvPicPr>
            <a:picLocks noChangeAspect="1" noChangeArrowheads="1"/>
          </p:cNvPicPr>
          <p:nvPr/>
        </p:nvPicPr>
        <p:blipFill>
          <a:blip r:embed="rId3" cstate="print"/>
          <a:srcRect b="6349"/>
          <a:stretch>
            <a:fillRect/>
          </a:stretch>
        </p:blipFill>
        <p:spPr bwMode="auto">
          <a:xfrm>
            <a:off x="4724400" y="1219200"/>
            <a:ext cx="4191000" cy="533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4114800" cy="9144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Septum Secundum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"/>
            <a:ext cx="3962400" cy="65532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smtClean="0"/>
              <a:t>The upper part of septum primum that is attached to the roof of the common atrium shows gradual  resorption forming an opening called </a:t>
            </a:r>
            <a:r>
              <a:rPr lang="en-US" sz="2400" b="1" smtClean="0">
                <a:solidFill>
                  <a:srgbClr val="C00000"/>
                </a:solidFill>
              </a:rPr>
              <a:t>ostium secondum</a:t>
            </a:r>
            <a:r>
              <a:rPr lang="en-US" sz="2400" b="1" smtClean="0"/>
              <a:t>.</a:t>
            </a:r>
          </a:p>
          <a:p>
            <a:pPr eaLnBrk="1" hangingPunct="1"/>
            <a:r>
              <a:rPr lang="en-US" sz="2400" smtClean="0"/>
              <a:t>Another septum descends on the right side of the septum primum called </a:t>
            </a:r>
            <a:r>
              <a:rPr lang="en-US" sz="2400" b="1" smtClean="0"/>
              <a:t>septum secundum</a:t>
            </a:r>
            <a:r>
              <a:rPr lang="en-US" sz="2400" smtClean="0"/>
              <a:t>.</a:t>
            </a:r>
          </a:p>
          <a:p>
            <a:pPr eaLnBrk="1" hangingPunct="1"/>
            <a:r>
              <a:rPr lang="en-US" sz="2400" smtClean="0"/>
              <a:t>It forms an incomplete partition between the two atria.</a:t>
            </a:r>
          </a:p>
          <a:p>
            <a:pPr eaLnBrk="1" hangingPunct="1"/>
            <a:r>
              <a:rPr lang="en-US" sz="2400" smtClean="0"/>
              <a:t>Consequently a valvular foramen forms, (foramen ovale).</a:t>
            </a:r>
          </a:p>
          <a:p>
            <a:endParaRPr lang="en-US" sz="2000" smtClean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143" t="6465" r="12500" b="12727"/>
          <a:stretch>
            <a:fillRect/>
          </a:stretch>
        </p:blipFill>
        <p:spPr>
          <a:xfrm>
            <a:off x="4114800" y="1676400"/>
            <a:ext cx="4876800" cy="4876800"/>
          </a:xfrm>
          <a:noFill/>
          <a:ln w="3810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343400" y="1752600"/>
            <a:ext cx="137160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2362200"/>
            <a:ext cx="3048000" cy="10668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572000" cy="5334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birth when the lungs inflated and pulmonary circulation begins  the pressure in the left atrium increases and exceeds that of the right atrium.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the two septae oppose each other.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site is represented by the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Fossa Ovalis.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septum primum forms the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floor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of the fossa ovalis.</a:t>
            </a:r>
            <a:endParaRPr lang="en-US" sz="2400" b="1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The septum secondum forms the margin of the fossa ovalis which is called the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limbus</a:t>
            </a:r>
            <a:r>
              <a:rPr lang="en-US" sz="2400" dirty="0" smtClean="0"/>
              <a:t> ovalis or (</a:t>
            </a:r>
            <a:r>
              <a:rPr lang="en-US" sz="2400" dirty="0" err="1" smtClean="0"/>
              <a:t>anulus</a:t>
            </a:r>
            <a:r>
              <a:rPr lang="en-US" sz="2400" dirty="0" smtClean="0"/>
              <a:t>) ovalis.</a:t>
            </a:r>
            <a:endParaRPr lang="en-US" sz="2400" b="1" u="sng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Fate of foramen Ovale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C:\Users\galmadani\Desktop\Documents\Documents\Student Gray\3. Thorax\F66122-003-f0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3117"/>
          <a:stretch>
            <a:fillRect/>
          </a:stretch>
        </p:blipFill>
        <p:spPr>
          <a:xfrm>
            <a:off x="228600" y="1600200"/>
            <a:ext cx="4038600" cy="4800600"/>
          </a:xfrm>
          <a:ln>
            <a:solidFill>
              <a:schemeClr val="tx1"/>
            </a:solidFill>
          </a:ln>
        </p:spPr>
      </p:pic>
      <p:pic>
        <p:nvPicPr>
          <p:cNvPr id="21509" name="Picture 2" descr="C:\Users\galmadani\Picture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3352800" cy="304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334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By the end of the lecture the student should be able to:</a:t>
            </a:r>
          </a:p>
          <a:p>
            <a:pPr>
              <a:defRPr/>
            </a:pPr>
            <a:r>
              <a:rPr lang="en-US" sz="2800" dirty="0" smtClean="0"/>
              <a:t>Describe the formation, site, union, division of the of the heart tube.</a:t>
            </a:r>
          </a:p>
          <a:p>
            <a:pPr>
              <a:defRPr/>
            </a:pPr>
            <a:r>
              <a:rPr lang="en-US" sz="2800" dirty="0" smtClean="0"/>
              <a:t>Describe the formation and fate  of the sinus venosus.</a:t>
            </a:r>
          </a:p>
          <a:p>
            <a:pPr>
              <a:defRPr/>
            </a:pPr>
            <a:r>
              <a:rPr lang="en-US" sz="2800" dirty="0" smtClean="0"/>
              <a:t>Describe the formation of the interatrial and the interventricular septae. </a:t>
            </a:r>
          </a:p>
          <a:p>
            <a:pPr>
              <a:defRPr/>
            </a:pPr>
            <a:r>
              <a:rPr lang="en-US" sz="2800" dirty="0" smtClean="0"/>
              <a:t>Describe the </a:t>
            </a:r>
            <a:r>
              <a:rPr lang="en-US" sz="2800" dirty="0" smtClean="0">
                <a:latin typeface="Baskerville Old Face" pitchFamily="18" charset="0"/>
                <a:cs typeface="Andalus" pitchFamily="2" charset="-78"/>
              </a:rPr>
              <a:t>formation</a:t>
            </a:r>
            <a:r>
              <a:rPr lang="en-US" sz="2800" dirty="0" smtClean="0"/>
              <a:t> of the two atria and the two  ventricles.</a:t>
            </a:r>
          </a:p>
          <a:p>
            <a:pPr>
              <a:defRPr/>
            </a:pPr>
            <a:r>
              <a:rPr lang="en-US" sz="2800" dirty="0" smtClean="0"/>
              <a:t>Describe the </a:t>
            </a:r>
            <a:r>
              <a:rPr lang="en-US" sz="2800" dirty="0" smtClean="0">
                <a:latin typeface="Baskerville Old Face" pitchFamily="18" charset="0"/>
                <a:cs typeface="Andalus" pitchFamily="2" charset="-78"/>
              </a:rPr>
              <a:t>partitioning</a:t>
            </a:r>
            <a:r>
              <a:rPr lang="en-US" sz="2800" dirty="0" smtClean="0"/>
              <a:t> of the truncus arteriosus and formation of the aorta and pulmonary trunk.</a:t>
            </a:r>
          </a:p>
          <a:p>
            <a:pPr>
              <a:defRPr/>
            </a:pPr>
            <a:r>
              <a:rPr lang="en-US" sz="2800" dirty="0" smtClean="0"/>
              <a:t>List the most common cardiac anomalies.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14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Partitioning of Primordial Ventricle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3810000" cy="5334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Muscular</a:t>
            </a:r>
            <a:r>
              <a:rPr lang="en-US" sz="2400" b="1" dirty="0" smtClean="0"/>
              <a:t> part of the </a:t>
            </a:r>
            <a:r>
              <a:rPr lang="en-US" sz="2400" b="1" dirty="0" err="1" smtClean="0"/>
              <a:t>interventricular</a:t>
            </a:r>
            <a:r>
              <a:rPr lang="en-US" sz="2400" b="1" dirty="0" smtClean="0"/>
              <a:t> septum.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Division of the primordial ventricle is first indicated by a median muscular ridge, the primordial interventricular septum.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It is a thick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crescentic fold </a:t>
            </a:r>
            <a:r>
              <a:rPr lang="en-US" sz="2400" dirty="0" smtClean="0"/>
              <a:t>which has a concave upper free edge.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This septum bounds a temporary connection between the two ventricles called interventricular foramen.</a:t>
            </a:r>
          </a:p>
        </p:txBody>
      </p:sp>
      <p:pic>
        <p:nvPicPr>
          <p:cNvPr id="4" name="Picture 2" descr="E:\New Folder\fe26-013.jpg"/>
          <p:cNvPicPr>
            <a:picLocks noChangeAspect="1" noChangeArrowheads="1"/>
          </p:cNvPicPr>
          <p:nvPr/>
        </p:nvPicPr>
        <p:blipFill>
          <a:blip r:embed="rId3" cstate="print"/>
          <a:srcRect l="11111" t="9702" r="5556" b="7143"/>
          <a:stretch>
            <a:fillRect/>
          </a:stretch>
        </p:blipFill>
        <p:spPr bwMode="auto">
          <a:xfrm>
            <a:off x="4191000" y="1447800"/>
            <a:ext cx="4724400" cy="495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7696200" y="5029200"/>
            <a:ext cx="1219200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build="p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Interventricular Septum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3429000" cy="533400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membranous part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u="sng" dirty="0" smtClean="0"/>
              <a:t>IV septum is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u="sng" dirty="0" smtClean="0"/>
              <a:t> derived from: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1- A tissue extension from the right side of the endocardial cushion.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600" dirty="0" smtClean="0"/>
              <a:t>2- </a:t>
            </a:r>
            <a:r>
              <a:rPr lang="en-US" sz="2600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orticopulmonary</a:t>
            </a:r>
            <a:r>
              <a:rPr lang="en-US" dirty="0" smtClean="0"/>
              <a:t> septum. </a:t>
            </a:r>
            <a:endParaRPr lang="en-US" sz="26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/>
              <a:t>3- Thick muscular part of the IV septum.</a:t>
            </a:r>
          </a:p>
        </p:txBody>
      </p:sp>
      <p:pic>
        <p:nvPicPr>
          <p:cNvPr id="24580" name="Picture 2" descr="E:\New Folder\fe26-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828800"/>
            <a:ext cx="4419600" cy="4572000"/>
          </a:xfrm>
        </p:spPr>
      </p:pic>
      <p:pic>
        <p:nvPicPr>
          <p:cNvPr id="6" name="Picture 4" descr="155B6C1C"/>
          <p:cNvPicPr>
            <a:picLocks noChangeAspect="1" noChangeArrowheads="1"/>
          </p:cNvPicPr>
          <p:nvPr/>
        </p:nvPicPr>
        <p:blipFill>
          <a:blip r:embed="rId4" cstate="print"/>
          <a:srcRect l="34268" r="5923" b="50964"/>
          <a:stretch>
            <a:fillRect/>
          </a:stretch>
        </p:blipFill>
        <p:spPr bwMode="auto">
          <a:xfrm>
            <a:off x="3657600" y="1219200"/>
            <a:ext cx="52578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153400" cy="7159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Spiral Aorticopulmonary Septum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2895600" cy="47244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400" dirty="0" smtClean="0"/>
              <a:t>A spiral septum develops in the truncus arteriosus dividing it into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aorta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</a:t>
            </a:r>
            <a:r>
              <a:rPr lang="en-US" sz="2400" b="1" dirty="0" smtClean="0">
                <a:solidFill>
                  <a:srgbClr val="002060"/>
                </a:solidFill>
              </a:rPr>
              <a:t> trunk</a:t>
            </a:r>
            <a:r>
              <a:rPr lang="en-US" sz="2400" dirty="0" smtClean="0"/>
              <a:t>.</a:t>
            </a:r>
          </a:p>
          <a:p>
            <a:pPr>
              <a:defRPr/>
            </a:pPr>
            <a:r>
              <a:rPr lang="en-US" sz="2400" dirty="0" smtClean="0"/>
              <a:t>So, now the </a:t>
            </a:r>
            <a:r>
              <a:rPr lang="en-US" sz="2400" b="1" dirty="0" smtClean="0">
                <a:solidFill>
                  <a:srgbClr val="002060"/>
                </a:solidFill>
              </a:rPr>
              <a:t>pulmonary artery </a:t>
            </a:r>
            <a:r>
              <a:rPr lang="en-US" sz="2400" dirty="0" smtClean="0"/>
              <a:t>joins the </a:t>
            </a:r>
            <a:r>
              <a:rPr lang="en-US" sz="2400" b="1" dirty="0" smtClean="0">
                <a:solidFill>
                  <a:srgbClr val="002060"/>
                </a:solidFill>
              </a:rPr>
              <a:t>right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ventricle</a:t>
            </a:r>
            <a:r>
              <a:rPr lang="en-US" sz="2400" dirty="0" smtClean="0"/>
              <a:t> while the </a:t>
            </a:r>
            <a:r>
              <a:rPr lang="en-US" sz="2400" b="1" dirty="0" smtClean="0">
                <a:solidFill>
                  <a:srgbClr val="FF0000"/>
                </a:solidFill>
              </a:rPr>
              <a:t>aorta</a:t>
            </a:r>
            <a:r>
              <a:rPr lang="en-US" sz="2400" dirty="0" smtClean="0"/>
              <a:t> joins the </a:t>
            </a:r>
            <a:r>
              <a:rPr lang="en-US" sz="2400" b="1" dirty="0" smtClean="0">
                <a:solidFill>
                  <a:srgbClr val="FF0000"/>
                </a:solidFill>
              </a:rPr>
              <a:t>left ventricle.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1295400"/>
            <a:ext cx="5029200" cy="5257800"/>
          </a:xfrm>
          <a:noFill/>
        </p:spPr>
      </p:pic>
      <p:pic>
        <p:nvPicPr>
          <p:cNvPr id="24581" name="Picture 4" descr="155B6C1C"/>
          <p:cNvPicPr>
            <a:picLocks noChangeAspect="1" noChangeArrowheads="1"/>
          </p:cNvPicPr>
          <p:nvPr/>
        </p:nvPicPr>
        <p:blipFill>
          <a:blip r:embed="rId4" cstate="print"/>
          <a:srcRect l="33362" r="5019" b="48038"/>
          <a:stretch>
            <a:fillRect/>
          </a:stretch>
        </p:blipFill>
        <p:spPr bwMode="auto">
          <a:xfrm>
            <a:off x="3124200" y="1143000"/>
            <a:ext cx="57912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truncus arteriosus 004"/>
          <p:cNvPicPr>
            <a:picLocks noChangeAspect="1" noChangeArrowheads="1"/>
          </p:cNvPicPr>
          <p:nvPr/>
        </p:nvPicPr>
        <p:blipFill>
          <a:blip r:embed="rId5" cstate="print"/>
          <a:srcRect l="7532" t="7181" r="14223" b="14886"/>
          <a:stretch>
            <a:fillRect/>
          </a:stretch>
        </p:blipFill>
        <p:spPr bwMode="auto">
          <a:xfrm>
            <a:off x="3124200" y="11430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627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BULBUS CORDIS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5603" name="Picture 4" descr="B96D1DE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7451" t="2069" r="35191" b="67171"/>
          <a:stretch>
            <a:fillRect/>
          </a:stretch>
        </p:blipFill>
        <p:spPr>
          <a:xfrm>
            <a:off x="3505200" y="1524000"/>
            <a:ext cx="5410200" cy="4800600"/>
          </a:xfrm>
          <a:ln>
            <a:solidFill>
              <a:schemeClr val="tx1"/>
            </a:solidFill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524000"/>
            <a:ext cx="3276600" cy="4724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The bulbus </a:t>
            </a:r>
            <a:r>
              <a:rPr lang="en-US" sz="2400" dirty="0" smtClean="0">
                <a:solidFill>
                  <a:schemeClr val="tx1"/>
                </a:solidFill>
              </a:rPr>
              <a:t>cordis forms the smooth upper part of the two ventricles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Right </a:t>
            </a:r>
            <a:r>
              <a:rPr lang="en-US" sz="2400" b="1" u="sng" dirty="0">
                <a:solidFill>
                  <a:srgbClr val="FF0000"/>
                </a:solidFill>
              </a:rPr>
              <a:t>Ventricle</a:t>
            </a:r>
            <a:r>
              <a:rPr lang="en-US" sz="2400" u="sng" dirty="0">
                <a:solidFill>
                  <a:schemeClr val="tx1"/>
                </a:solidFill>
              </a:rPr>
              <a:t>: 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Conus </a:t>
            </a:r>
            <a:r>
              <a:rPr lang="en-US" sz="2400" b="1" u="sng" dirty="0">
                <a:solidFill>
                  <a:schemeClr val="tx1"/>
                </a:solidFill>
              </a:rPr>
              <a:t>Arteriosus </a:t>
            </a:r>
            <a:r>
              <a:rPr lang="en-US" sz="2400" b="1" u="sng" dirty="0" smtClean="0">
                <a:solidFill>
                  <a:schemeClr val="tx1"/>
                </a:solidFill>
              </a:rPr>
              <a:t>or </a:t>
            </a:r>
            <a:r>
              <a:rPr lang="en-US" sz="2400" b="1" dirty="0" smtClean="0">
                <a:solidFill>
                  <a:schemeClr val="tx1"/>
                </a:solidFill>
              </a:rPr>
              <a:t>(Infundibulum</a:t>
            </a:r>
            <a:r>
              <a:rPr lang="en-US" sz="2400" dirty="0">
                <a:solidFill>
                  <a:schemeClr val="tx1"/>
                </a:solidFill>
              </a:rPr>
              <a:t>) which </a:t>
            </a:r>
            <a:r>
              <a:rPr lang="en-US" sz="2400" dirty="0" smtClean="0">
                <a:solidFill>
                  <a:schemeClr val="tx1"/>
                </a:solidFill>
              </a:rPr>
              <a:t>leads to the </a:t>
            </a:r>
            <a:r>
              <a:rPr lang="en-US" sz="2400" dirty="0">
                <a:solidFill>
                  <a:schemeClr val="tx1"/>
                </a:solidFill>
              </a:rPr>
              <a:t>pulmonary trunk.</a:t>
            </a:r>
          </a:p>
          <a:p>
            <a:pPr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Left ventricle:</a:t>
            </a:r>
            <a:endParaRPr lang="en-US" sz="2400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Aortic Vestibule leading to ascending aorta.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Prof. Saeed Makarem\Desktop\Apikal4D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304800"/>
            <a:ext cx="8382000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BankGothic Lt BT" pitchFamily="34" charset="0"/>
              </a:rPr>
              <a:t>MAJOR CARDIAC ANOALIES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3733800" cy="17065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000" b="1" dirty="0" smtClean="0"/>
              <a:t>Atrial Septal Defects (ASD)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971800"/>
            <a:ext cx="4114800" cy="32766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smtClean="0"/>
              <a:t>Absence of septum primum and septum secundum, leads to common atrium.</a:t>
            </a:r>
          </a:p>
          <a:p>
            <a:r>
              <a:rPr lang="en-US" sz="3200" smtClean="0"/>
              <a:t>Absence of Septum Secundum</a:t>
            </a:r>
          </a:p>
          <a:p>
            <a:endParaRPr 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5263"/>
          <a:stretch>
            <a:fillRect/>
          </a:stretch>
        </p:blipFill>
        <p:spPr>
          <a:xfrm>
            <a:off x="4648200" y="3810000"/>
            <a:ext cx="4114800" cy="27432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771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819400" cy="2362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Excessive resorption of septum primum</a:t>
            </a:r>
            <a:br>
              <a:rPr lang="en-US" sz="2800" dirty="0" smtClean="0"/>
            </a:br>
            <a:r>
              <a:rPr lang="en-US" sz="2800" dirty="0" smtClean="0"/>
              <a:t>(ASD)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429000"/>
            <a:ext cx="2590800" cy="2209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000" b="1" dirty="0" smtClean="0"/>
              <a:t>Patent foramen ovale</a:t>
            </a: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89" t="7500" b="5000"/>
          <a:stretch>
            <a:fillRect/>
          </a:stretch>
        </p:blipFill>
        <p:spPr>
          <a:xfrm>
            <a:off x="3276600" y="152400"/>
            <a:ext cx="5562600" cy="3124200"/>
          </a:xfrm>
          <a:noFill/>
          <a:ln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8109" t="4651" r="5405" b="11629"/>
          <a:stretch>
            <a:fillRect/>
          </a:stretch>
        </p:blipFill>
        <p:spPr bwMode="auto">
          <a:xfrm>
            <a:off x="3352800" y="3352800"/>
            <a:ext cx="55626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1066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VENTRICULAR SEPTAL DEFECT (VSD)</a:t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sz="3600" b="1" dirty="0" smtClean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52800" y="1676400"/>
            <a:ext cx="5562600" cy="4343400"/>
          </a:xfrm>
          <a:noFill/>
          <a:ln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3124200" cy="40386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b="1" smtClean="0"/>
              <a:t>Roger’s disease</a:t>
            </a:r>
          </a:p>
          <a:p>
            <a:r>
              <a:rPr lang="en-US" sz="2600" smtClean="0"/>
              <a:t>Absence of the </a:t>
            </a:r>
            <a:r>
              <a:rPr lang="en-US" b="1" i="1" smtClean="0">
                <a:solidFill>
                  <a:srgbClr val="002060"/>
                </a:solidFill>
              </a:rPr>
              <a:t>membranous</a:t>
            </a:r>
            <a:r>
              <a:rPr lang="en-US" b="1" smtClean="0"/>
              <a:t> </a:t>
            </a:r>
            <a:r>
              <a:rPr lang="en-US" sz="2600" smtClean="0"/>
              <a:t>part of interventricular septum.</a:t>
            </a:r>
          </a:p>
          <a:p>
            <a:r>
              <a:rPr lang="en-US" sz="2600" smtClean="0"/>
              <a:t>Usually accompanied by other cardiac defects.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86600" y="5105400"/>
            <a:ext cx="1600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57200"/>
            <a:ext cx="5562600" cy="685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TETRALOGY OF FALLOT</a:t>
            </a:r>
            <a:endParaRPr lang="en-US" sz="3600" b="1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362200"/>
            <a:ext cx="3048000" cy="42672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Fallot’s Tetralogy: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1-VSD.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Pulmonary stenosis.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3-Overriding of the aorta</a:t>
            </a:r>
          </a:p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Right ventricular hypertrophy.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0989" r="31445" b="9859"/>
          <a:stretch>
            <a:fillRect/>
          </a:stretch>
        </p:blipFill>
        <p:spPr>
          <a:xfrm>
            <a:off x="3352800" y="1143000"/>
            <a:ext cx="5334000" cy="5486400"/>
          </a:xfrm>
          <a:noFill/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3429000" y="571500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29400" y="5410200"/>
            <a:ext cx="16002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34200" y="2514600"/>
            <a:ext cx="1066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4724400"/>
            <a:ext cx="11430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772400" y="1371600"/>
            <a:ext cx="9144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0" y="31242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0" y="5334000"/>
            <a:ext cx="5334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1600200"/>
            <a:ext cx="381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3" name="Picture 2" descr="C:\Documents and Settings\Jamila\My Documents\My Pictures\Picture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TextBox 15"/>
          <p:cNvSpPr txBox="1">
            <a:spLocks noChangeArrowheads="1"/>
          </p:cNvSpPr>
          <p:nvPr/>
        </p:nvSpPr>
        <p:spPr bwMode="auto">
          <a:xfrm>
            <a:off x="2286000" y="15240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Blue Baby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tetralogy of Fallot"/>
          <p:cNvPicPr>
            <a:picLocks noChangeAspect="1" noChangeArrowheads="1"/>
          </p:cNvPicPr>
          <p:nvPr/>
        </p:nvPicPr>
        <p:blipFill>
          <a:blip r:embed="rId2" cstate="print"/>
          <a:srcRect l="5516" t="19119" r="8588" b="21230"/>
          <a:stretch>
            <a:fillRect/>
          </a:stretch>
        </p:blipFill>
        <p:spPr bwMode="auto">
          <a:xfrm>
            <a:off x="152400" y="304800"/>
            <a:ext cx="876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304800"/>
            <a:ext cx="2286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TETRALOGY OF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FALLOT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1748" name="Picture 2" descr="C:\Documents and Settings\Jamila\My Documents\My Pictures\Picture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6781800" y="4800600"/>
            <a:ext cx="1981200" cy="5238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Blue Baby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43800" cy="5334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200" b="1" smtClean="0"/>
              <a:t>FORMATION OF THE HEART TUBE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85800"/>
            <a:ext cx="4953000" cy="60198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000" smtClean="0"/>
              <a:t>The heart is the first functional organ to develop.</a:t>
            </a:r>
          </a:p>
          <a:p>
            <a:pPr eaLnBrk="1" hangingPunct="1"/>
            <a:r>
              <a:rPr lang="en-US" sz="2000" smtClean="0"/>
              <a:t>It develops from </a:t>
            </a:r>
            <a:r>
              <a:rPr lang="en-US" sz="2000" b="1" smtClean="0">
                <a:solidFill>
                  <a:srgbClr val="0070C0"/>
                </a:solidFill>
              </a:rPr>
              <a:t>splanchnic mesoderm </a:t>
            </a:r>
            <a:r>
              <a:rPr lang="en-US" sz="2000" smtClean="0"/>
              <a:t> (cardiogenic area), cranial to the developing mouth and  nervous system.</a:t>
            </a:r>
          </a:p>
          <a:p>
            <a:pPr eaLnBrk="1" hangingPunct="1"/>
            <a:r>
              <a:rPr lang="en-US" sz="2000" smtClean="0"/>
              <a:t>It lies ventral to the developing pericardial sac.</a:t>
            </a:r>
          </a:p>
          <a:p>
            <a:pPr eaLnBrk="1" hangingPunct="1"/>
            <a:r>
              <a:rPr lang="en-US" sz="2000" smtClean="0"/>
              <a:t>The heart primordium is first evident </a:t>
            </a:r>
            <a:r>
              <a:rPr lang="en-US" sz="2000" b="1" smtClean="0"/>
              <a:t>at </a:t>
            </a:r>
            <a:r>
              <a:rPr lang="en-US" sz="2000" b="1" u="sng" smtClean="0">
                <a:solidFill>
                  <a:srgbClr val="7030A0"/>
                </a:solidFill>
              </a:rPr>
              <a:t>18 days</a:t>
            </a:r>
            <a:r>
              <a:rPr lang="en-US" sz="2000" b="1" smtClean="0"/>
              <a:t> </a:t>
            </a:r>
            <a:r>
              <a:rPr lang="en-US" sz="2000" smtClean="0"/>
              <a:t>(as an angioplastic cords which soon canalize to form the 2 heart tubes).</a:t>
            </a:r>
            <a:endParaRPr lang="en-US" sz="2000" b="1" u="sng" smtClean="0">
              <a:solidFill>
                <a:srgbClr val="7030A0"/>
              </a:solidFill>
            </a:endParaRPr>
          </a:p>
          <a:p>
            <a:pPr eaLnBrk="1" hangingPunct="1"/>
            <a:r>
              <a:rPr lang="en-US" sz="2000" smtClean="0"/>
              <a:t>After completion of the head fold, the developing heart tubes </a:t>
            </a:r>
            <a:r>
              <a:rPr lang="en-US" sz="2000" u="sng" smtClean="0"/>
              <a:t>lie</a:t>
            </a:r>
            <a:r>
              <a:rPr lang="en-US" sz="2000" smtClean="0"/>
              <a:t> in the ventral aspect of the embryo and dorsal to the developing pericardial sac.</a:t>
            </a:r>
          </a:p>
          <a:p>
            <a:pPr eaLnBrk="1" hangingPunct="1"/>
            <a:r>
              <a:rPr lang="en-US" sz="2000" b="1" smtClean="0"/>
              <a:t>After lateral folding </a:t>
            </a:r>
            <a:r>
              <a:rPr lang="en-US" sz="2000" smtClean="0"/>
              <a:t>of the embryo</a:t>
            </a:r>
          </a:p>
          <a:p>
            <a:pPr eaLnBrk="1" hangingPunct="1"/>
            <a:r>
              <a:rPr lang="en-US" sz="2000" smtClean="0"/>
              <a:t> the 2 heart  tubes fuse together to 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     form a </a:t>
            </a:r>
            <a:r>
              <a:rPr lang="en-US" sz="2000" b="1" i="1" smtClean="0">
                <a:solidFill>
                  <a:srgbClr val="002060"/>
                </a:solidFill>
              </a:rPr>
              <a:t>single </a:t>
            </a:r>
            <a:r>
              <a:rPr lang="en-US" sz="2000" i="1" u="sng" smtClean="0">
                <a:solidFill>
                  <a:srgbClr val="002060"/>
                </a:solidFill>
              </a:rPr>
              <a:t>endocardial </a:t>
            </a:r>
            <a:r>
              <a:rPr lang="en-US" sz="2000" b="1" i="1" smtClean="0">
                <a:solidFill>
                  <a:srgbClr val="002060"/>
                </a:solidFill>
              </a:rPr>
              <a:t>heart tube.                </a:t>
            </a:r>
            <a:endParaRPr lang="en-US" sz="2000" smtClean="0"/>
          </a:p>
          <a:p>
            <a:pPr eaLnBrk="1" hangingPunct="1"/>
            <a:r>
              <a:rPr lang="en-US" sz="2000" smtClean="0"/>
              <a:t>It begins to beat </a:t>
            </a:r>
            <a:r>
              <a:rPr lang="en-US" sz="2000" i="1" smtClean="0"/>
              <a:t>at  </a:t>
            </a:r>
            <a:r>
              <a:rPr lang="en-US" sz="2000" b="1" i="1" smtClean="0">
                <a:solidFill>
                  <a:srgbClr val="FF0000"/>
                </a:solidFill>
              </a:rPr>
              <a:t>22  to 23 days</a:t>
            </a:r>
            <a:r>
              <a:rPr lang="en-US" sz="2000" i="1" smtClean="0"/>
              <a:t>.</a:t>
            </a:r>
          </a:p>
          <a:p>
            <a:pPr eaLnBrk="1" hangingPunct="1"/>
            <a:endParaRPr lang="en-US" sz="210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082" t="4546" b="9091"/>
          <a:stretch>
            <a:fillRect/>
          </a:stretch>
        </p:blipFill>
        <p:spPr>
          <a:xfrm>
            <a:off x="5181600" y="914400"/>
            <a:ext cx="3810000" cy="1676400"/>
          </a:xfrm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256" t="4167"/>
          <a:stretch>
            <a:fillRect/>
          </a:stretch>
        </p:blipFill>
        <p:spPr bwMode="auto">
          <a:xfrm>
            <a:off x="5181600" y="2667000"/>
            <a:ext cx="38100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222" t="6667" r="4443" b="10001"/>
          <a:stretch>
            <a:fillRect/>
          </a:stretch>
        </p:blipFill>
        <p:spPr bwMode="auto">
          <a:xfrm>
            <a:off x="5181600" y="4572000"/>
            <a:ext cx="3810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29400" y="2209800"/>
            <a:ext cx="8382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01000" y="3962400"/>
            <a:ext cx="990600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pic>
        <p:nvPicPr>
          <p:cNvPr id="10" name="Picture 6" descr="F:\heart_2_b_crop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800600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(TGA)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OR T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RANSPOSITION OF GREAT ARTERIES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3657600" cy="54102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TGA</a:t>
            </a:r>
            <a:r>
              <a:rPr lang="en-US" sz="2400" smtClean="0"/>
              <a:t> is due to abnormal rotation or malformation of the aorticopulmonary septum, so the right ventricle joins the aorta, while the left ventricle joins the pulmonary artery.</a:t>
            </a:r>
          </a:p>
          <a:p>
            <a:pPr>
              <a:buFontTx/>
              <a:buChar char="•"/>
            </a:pPr>
            <a:r>
              <a:rPr lang="en-US" sz="2400" smtClean="0"/>
              <a:t>One of the most common cause of </a:t>
            </a:r>
            <a:r>
              <a:rPr lang="en-US" sz="2400" b="1" u="sng" smtClean="0">
                <a:solidFill>
                  <a:srgbClr val="0070C0"/>
                </a:solidFill>
              </a:rPr>
              <a:t>cyanotic heart disease </a:t>
            </a:r>
            <a:r>
              <a:rPr lang="en-US" sz="2400" smtClean="0"/>
              <a:t>in the newborn</a:t>
            </a:r>
          </a:p>
          <a:p>
            <a:pPr>
              <a:buFontTx/>
              <a:buChar char="•"/>
            </a:pPr>
            <a:r>
              <a:rPr lang="en-US" sz="2400" smtClean="0"/>
              <a:t>Often associated with ASD or VSD.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66013"/>
          <a:stretch>
            <a:fillRect/>
          </a:stretch>
        </p:blipFill>
        <p:spPr>
          <a:xfrm>
            <a:off x="3886200" y="1295400"/>
            <a:ext cx="5029200" cy="5334000"/>
          </a:xfr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343400" y="5791200"/>
            <a:ext cx="2590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7315200" y="4495800"/>
            <a:ext cx="1600200" cy="120015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Blue Baby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239000" cy="96043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/>
              <a:t>Persistent Truncus Arteriosus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743200" cy="3810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due to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failure of the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development of the 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aorticopulmonary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(spiral) septum.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usually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accompanied with</a:t>
            </a: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VSD.</a:t>
            </a: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499" t="6154" r="2499"/>
          <a:stretch>
            <a:fillRect/>
          </a:stretch>
        </p:blipFill>
        <p:spPr>
          <a:xfrm>
            <a:off x="2895600" y="1600200"/>
            <a:ext cx="5943600" cy="4953000"/>
          </a:xfrm>
          <a:noFill/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876800" y="3810000"/>
            <a:ext cx="762000" cy="5334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843" grpId="0" build="p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38week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70866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0590A-FBB2-4ADE-9D19-D144C949EA1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1" y="2133600"/>
            <a:ext cx="4343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</a:p>
        </p:txBody>
      </p:sp>
      <p:pic>
        <p:nvPicPr>
          <p:cNvPr id="34821" name="Picture 6" descr="F:\heart_2_b_crop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0"/>
            <a:ext cx="335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5486400"/>
            <a:ext cx="8763000" cy="1143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>
              <a:defRPr/>
            </a:pPr>
            <a:r>
              <a:rPr lang="en-US" sz="2800" dirty="0" smtClean="0">
                <a:cs typeface="Arabic Transparent" pitchFamily="2" charset="-78"/>
              </a:rPr>
              <a:t/>
            </a:r>
            <a:br>
              <a:rPr lang="en-US" sz="2800" dirty="0" smtClean="0">
                <a:cs typeface="Arabic Transparent" pitchFamily="2" charset="-78"/>
              </a:rPr>
            </a:br>
            <a:r>
              <a:rPr lang="en-US" sz="2800" dirty="0" smtClean="0">
                <a:cs typeface="Arabic Transparent" pitchFamily="2" charset="-78"/>
              </a:rPr>
              <a:t>Blood </a:t>
            </a:r>
            <a:r>
              <a:rPr lang="en-US" sz="2800" b="1" dirty="0" smtClean="0">
                <a:cs typeface="Arabic Transparent" pitchFamily="2" charset="-78"/>
              </a:rPr>
              <a:t>flow</a:t>
            </a:r>
            <a:r>
              <a:rPr lang="en-US" sz="2800" dirty="0" smtClean="0">
                <a:cs typeface="Arabic Transparent" pitchFamily="2" charset="-78"/>
              </a:rPr>
              <a:t> begins during the beginning of the </a:t>
            </a:r>
            <a:r>
              <a:rPr lang="en-US" sz="2800" b="1" u="sng" dirty="0" smtClean="0">
                <a:solidFill>
                  <a:srgbClr val="002060"/>
                </a:solidFill>
                <a:cs typeface="Arabic Transparent" pitchFamily="2" charset="-78"/>
              </a:rPr>
              <a:t>fourth week </a:t>
            </a:r>
            <a:r>
              <a:rPr lang="en-US" sz="2800" dirty="0" smtClean="0">
                <a:cs typeface="Arabic Transparent" pitchFamily="2" charset="-78"/>
              </a:rPr>
              <a:t>and can be visualized by 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ransparent" pitchFamily="2" charset="-78"/>
              </a:rPr>
              <a:t>Ultrasound Doppler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 smtClean="0"/>
          </a:p>
        </p:txBody>
      </p:sp>
      <p:pic>
        <p:nvPicPr>
          <p:cNvPr id="410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81000"/>
            <a:ext cx="4343400" cy="4724400"/>
          </a:xfrm>
          <a:solidFill>
            <a:srgbClr val="CC0000"/>
          </a:solidFill>
          <a:ln w="57150">
            <a:solidFill>
              <a:srgbClr val="FFFF00"/>
            </a:solidFill>
          </a:ln>
        </p:spPr>
      </p:pic>
      <p:pic>
        <p:nvPicPr>
          <p:cNvPr id="7172" name="Picture 4" descr="heart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5333" r="29524" b="3999"/>
          <a:stretch>
            <a:fillRect/>
          </a:stretch>
        </p:blipFill>
        <p:spPr>
          <a:xfrm>
            <a:off x="4572000" y="609600"/>
            <a:ext cx="4343400" cy="4648200"/>
          </a:xfrm>
          <a:noFill/>
        </p:spPr>
      </p:pic>
      <p:pic>
        <p:nvPicPr>
          <p:cNvPr id="6" name="Picture 6" descr="F:\heart_2_b_crop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7432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Prof. Saeed Makarem\Desktop\p9a_KreislaufvorA[1].gif"/>
          <p:cNvPicPr>
            <a:picLocks noGrp="1"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6700"/>
            <a:ext cx="4876800" cy="6324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810000" cy="1600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Development of the Heart tube</a:t>
            </a:r>
            <a:endParaRPr lang="en-US" sz="48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362200"/>
            <a:ext cx="3581400" cy="3810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600" smtClean="0"/>
              <a:t>After lateral folding of the embryo, the 2 heart tubes approach each other and fuse in a craniocaudal direction to form a </a:t>
            </a:r>
            <a:r>
              <a:rPr lang="en-US" sz="2800" smtClean="0">
                <a:solidFill>
                  <a:srgbClr val="FF0000"/>
                </a:solidFill>
              </a:rPr>
              <a:t>single</a:t>
            </a:r>
            <a:r>
              <a:rPr lang="en-US" sz="2800" b="1" smtClean="0">
                <a:solidFill>
                  <a:srgbClr val="FF0000"/>
                </a:solidFill>
              </a:rPr>
              <a:t>  endocardial </a:t>
            </a:r>
            <a:r>
              <a:rPr lang="en-US" sz="2800" smtClean="0">
                <a:solidFill>
                  <a:srgbClr val="FF0000"/>
                </a:solidFill>
              </a:rPr>
              <a:t>heart tube </a:t>
            </a:r>
            <a:r>
              <a:rPr lang="en-US" sz="2800" smtClean="0"/>
              <a:t>within the pericardial sac.</a:t>
            </a:r>
          </a:p>
        </p:txBody>
      </p:sp>
      <p:pic>
        <p:nvPicPr>
          <p:cNvPr id="8197" name="Picture 5" descr="fusi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924" r="12308"/>
          <a:stretch>
            <a:fillRect/>
          </a:stretch>
        </p:blipFill>
        <p:spPr>
          <a:xfrm>
            <a:off x="4038600" y="304800"/>
            <a:ext cx="4648200" cy="62484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77813"/>
            <a:ext cx="3657600" cy="9413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What is the fate of the </a:t>
            </a:r>
            <a:r>
              <a:rPr lang="en-US" sz="3200" b="1" dirty="0" smtClean="0">
                <a:solidFill>
                  <a:srgbClr val="FF0000"/>
                </a:solidFill>
              </a:rPr>
              <a:t>Heart Tube</a:t>
            </a:r>
            <a:r>
              <a:rPr lang="en-US" sz="3200" b="1" dirty="0" smtClean="0"/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4953000" cy="64008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400" dirty="0" smtClean="0"/>
              <a:t>The heart tube grows faster  than the pericardial sac, so it shows 5 alternate </a:t>
            </a:r>
            <a:r>
              <a:rPr lang="en-US" sz="2400" u="sng" dirty="0" smtClean="0"/>
              <a:t>dilations separated by constrictions.</a:t>
            </a:r>
          </a:p>
          <a:p>
            <a:pPr marL="533400" indent="-533400" eaLnBrk="1" hangingPunct="1">
              <a:defRPr/>
            </a:pPr>
            <a:r>
              <a:rPr lang="en-US" sz="2400" b="1" u="sng" dirty="0" smtClean="0"/>
              <a:t>These are: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002060"/>
                </a:solidFill>
              </a:rPr>
              <a:t>Sinus Venosus.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Truncus  Arteriosus.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Bulbus Cordis.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Common Ventricle.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Common Atrium.</a:t>
            </a:r>
          </a:p>
          <a:p>
            <a:pPr marL="514350" indent="-457200" eaLnBrk="1" hangingPunct="1">
              <a:buFont typeface="Arial" charset="0"/>
              <a:buNone/>
              <a:defRPr/>
            </a:pPr>
            <a:r>
              <a:rPr lang="en-US" sz="2400" b="1" u="sng" dirty="0" smtClean="0"/>
              <a:t>The endocardial heart tube has 2 ends</a:t>
            </a:r>
            <a:r>
              <a:rPr lang="en-US" sz="2400" dirty="0" smtClean="0"/>
              <a:t>:</a:t>
            </a:r>
          </a:p>
          <a:p>
            <a:pPr marL="914400" lvl="1" indent="-457200" eaLnBrk="1" hangingPunct="1">
              <a:buFont typeface="Arial" charset="0"/>
              <a:buNone/>
              <a:defRPr/>
            </a:pPr>
            <a:r>
              <a:rPr lang="en-US" sz="2400" dirty="0" smtClean="0"/>
              <a:t>1. </a:t>
            </a:r>
            <a:r>
              <a:rPr lang="en-US" sz="2400" b="1" dirty="0" smtClean="0">
                <a:solidFill>
                  <a:srgbClr val="002060"/>
                </a:solidFill>
              </a:rPr>
              <a:t>Venous end; Sinus Venosus</a:t>
            </a:r>
            <a:r>
              <a:rPr lang="en-US" sz="2400" dirty="0" smtClean="0"/>
              <a:t>.</a:t>
            </a:r>
          </a:p>
          <a:p>
            <a:pPr marL="914400" lvl="1" indent="-457200" eaLnBrk="1" hangingPunct="1">
              <a:buFont typeface="Arial" charset="0"/>
              <a:buNone/>
              <a:defRPr/>
            </a:pPr>
            <a:r>
              <a:rPr lang="en-US" sz="2400" dirty="0" smtClean="0"/>
              <a:t>2. </a:t>
            </a:r>
            <a:r>
              <a:rPr lang="en-US" sz="2400" b="1" dirty="0" smtClean="0">
                <a:solidFill>
                  <a:srgbClr val="FF0000"/>
                </a:solidFill>
              </a:rPr>
              <a:t>Arterial end; Truncus arteriosus</a:t>
            </a:r>
          </a:p>
        </p:txBody>
      </p:sp>
      <p:pic>
        <p:nvPicPr>
          <p:cNvPr id="11276" name="Picture 12" descr="fusi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447800"/>
            <a:ext cx="3810000" cy="4572000"/>
          </a:xfrm>
          <a:noFill/>
          <a:ln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7070725" y="4648200"/>
            <a:ext cx="1143000" cy="1095375"/>
          </a:xfrm>
          <a:custGeom>
            <a:avLst/>
            <a:gdLst>
              <a:gd name="connsiteX0" fmla="*/ 425003 w 1143942"/>
              <a:gd name="connsiteY0" fmla="*/ 82844 h 1023001"/>
              <a:gd name="connsiteX1" fmla="*/ 463640 w 1143942"/>
              <a:gd name="connsiteY1" fmla="*/ 108601 h 1023001"/>
              <a:gd name="connsiteX2" fmla="*/ 502276 w 1143942"/>
              <a:gd name="connsiteY2" fmla="*/ 198754 h 1023001"/>
              <a:gd name="connsiteX3" fmla="*/ 540913 w 1143942"/>
              <a:gd name="connsiteY3" fmla="*/ 224511 h 1023001"/>
              <a:gd name="connsiteX4" fmla="*/ 605307 w 1143942"/>
              <a:gd name="connsiteY4" fmla="*/ 288906 h 1023001"/>
              <a:gd name="connsiteX5" fmla="*/ 682581 w 1143942"/>
              <a:gd name="connsiteY5" fmla="*/ 340421 h 1023001"/>
              <a:gd name="connsiteX6" fmla="*/ 734096 w 1143942"/>
              <a:gd name="connsiteY6" fmla="*/ 430573 h 1023001"/>
              <a:gd name="connsiteX7" fmla="*/ 772733 w 1143942"/>
              <a:gd name="connsiteY7" fmla="*/ 469210 h 1023001"/>
              <a:gd name="connsiteX8" fmla="*/ 785612 w 1143942"/>
              <a:gd name="connsiteY8" fmla="*/ 507847 h 1023001"/>
              <a:gd name="connsiteX9" fmla="*/ 824248 w 1143942"/>
              <a:gd name="connsiteY9" fmla="*/ 520725 h 1023001"/>
              <a:gd name="connsiteX10" fmla="*/ 862885 w 1143942"/>
              <a:gd name="connsiteY10" fmla="*/ 546483 h 1023001"/>
              <a:gd name="connsiteX11" fmla="*/ 940158 w 1143942"/>
              <a:gd name="connsiteY11" fmla="*/ 482089 h 1023001"/>
              <a:gd name="connsiteX12" fmla="*/ 1017431 w 1143942"/>
              <a:gd name="connsiteY12" fmla="*/ 443452 h 1023001"/>
              <a:gd name="connsiteX13" fmla="*/ 1133341 w 1143942"/>
              <a:gd name="connsiteY13" fmla="*/ 404816 h 1023001"/>
              <a:gd name="connsiteX14" fmla="*/ 1120462 w 1143942"/>
              <a:gd name="connsiteY14" fmla="*/ 443452 h 1023001"/>
              <a:gd name="connsiteX15" fmla="*/ 1081826 w 1143942"/>
              <a:gd name="connsiteY15" fmla="*/ 482089 h 1023001"/>
              <a:gd name="connsiteX16" fmla="*/ 1056068 w 1143942"/>
              <a:gd name="connsiteY16" fmla="*/ 533604 h 1023001"/>
              <a:gd name="connsiteX17" fmla="*/ 1017431 w 1143942"/>
              <a:gd name="connsiteY17" fmla="*/ 610878 h 1023001"/>
              <a:gd name="connsiteX18" fmla="*/ 953037 w 1143942"/>
              <a:gd name="connsiteY18" fmla="*/ 997244 h 1023001"/>
              <a:gd name="connsiteX19" fmla="*/ 914400 w 1143942"/>
              <a:gd name="connsiteY19" fmla="*/ 1010123 h 1023001"/>
              <a:gd name="connsiteX20" fmla="*/ 862885 w 1143942"/>
              <a:gd name="connsiteY20" fmla="*/ 1023001 h 1023001"/>
              <a:gd name="connsiteX21" fmla="*/ 824248 w 1143942"/>
              <a:gd name="connsiteY21" fmla="*/ 907092 h 1023001"/>
              <a:gd name="connsiteX22" fmla="*/ 811369 w 1143942"/>
              <a:gd name="connsiteY22" fmla="*/ 868455 h 1023001"/>
              <a:gd name="connsiteX23" fmla="*/ 759854 w 1143942"/>
              <a:gd name="connsiteY23" fmla="*/ 842697 h 1023001"/>
              <a:gd name="connsiteX24" fmla="*/ 734096 w 1143942"/>
              <a:gd name="connsiteY24" fmla="*/ 804061 h 1023001"/>
              <a:gd name="connsiteX25" fmla="*/ 695460 w 1143942"/>
              <a:gd name="connsiteY25" fmla="*/ 791182 h 1023001"/>
              <a:gd name="connsiteX26" fmla="*/ 643944 w 1143942"/>
              <a:gd name="connsiteY26" fmla="*/ 765424 h 1023001"/>
              <a:gd name="connsiteX27" fmla="*/ 553792 w 1143942"/>
              <a:gd name="connsiteY27" fmla="*/ 701030 h 1023001"/>
              <a:gd name="connsiteX28" fmla="*/ 502276 w 1143942"/>
              <a:gd name="connsiteY28" fmla="*/ 675272 h 1023001"/>
              <a:gd name="connsiteX29" fmla="*/ 360609 w 1143942"/>
              <a:gd name="connsiteY29" fmla="*/ 610878 h 1023001"/>
              <a:gd name="connsiteX30" fmla="*/ 257578 w 1143942"/>
              <a:gd name="connsiteY30" fmla="*/ 559362 h 1023001"/>
              <a:gd name="connsiteX31" fmla="*/ 218941 w 1143942"/>
              <a:gd name="connsiteY31" fmla="*/ 520725 h 1023001"/>
              <a:gd name="connsiteX32" fmla="*/ 90153 w 1143942"/>
              <a:gd name="connsiteY32" fmla="*/ 494968 h 1023001"/>
              <a:gd name="connsiteX33" fmla="*/ 38637 w 1143942"/>
              <a:gd name="connsiteY33" fmla="*/ 469210 h 1023001"/>
              <a:gd name="connsiteX34" fmla="*/ 0 w 1143942"/>
              <a:gd name="connsiteY34" fmla="*/ 340421 h 1023001"/>
              <a:gd name="connsiteX35" fmla="*/ 25758 w 1143942"/>
              <a:gd name="connsiteY35" fmla="*/ 198754 h 1023001"/>
              <a:gd name="connsiteX36" fmla="*/ 64395 w 1143942"/>
              <a:gd name="connsiteY36" fmla="*/ 160117 h 1023001"/>
              <a:gd name="connsiteX37" fmla="*/ 77274 w 1143942"/>
              <a:gd name="connsiteY37" fmla="*/ 121480 h 1023001"/>
              <a:gd name="connsiteX38" fmla="*/ 115910 w 1143942"/>
              <a:gd name="connsiteY38" fmla="*/ 108601 h 1023001"/>
              <a:gd name="connsiteX39" fmla="*/ 270457 w 1143942"/>
              <a:gd name="connsiteY39" fmla="*/ 44207 h 1023001"/>
              <a:gd name="connsiteX40" fmla="*/ 399245 w 1143942"/>
              <a:gd name="connsiteY40" fmla="*/ 44207 h 1023001"/>
              <a:gd name="connsiteX41" fmla="*/ 425003 w 1143942"/>
              <a:gd name="connsiteY41" fmla="*/ 82844 h 102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43942" h="1023001">
                <a:moveTo>
                  <a:pt x="425003" y="82844"/>
                </a:moveTo>
                <a:cubicBezTo>
                  <a:pt x="435736" y="93576"/>
                  <a:pt x="452695" y="97656"/>
                  <a:pt x="463640" y="108601"/>
                </a:cubicBezTo>
                <a:cubicBezTo>
                  <a:pt x="536367" y="181327"/>
                  <a:pt x="443161" y="110081"/>
                  <a:pt x="502276" y="198754"/>
                </a:cubicBezTo>
                <a:cubicBezTo>
                  <a:pt x="510862" y="211633"/>
                  <a:pt x="528034" y="215925"/>
                  <a:pt x="540913" y="224511"/>
                </a:cubicBezTo>
                <a:cubicBezTo>
                  <a:pt x="562991" y="312823"/>
                  <a:pt x="531714" y="252110"/>
                  <a:pt x="605307" y="288906"/>
                </a:cubicBezTo>
                <a:cubicBezTo>
                  <a:pt x="632996" y="302750"/>
                  <a:pt x="682581" y="340421"/>
                  <a:pt x="682581" y="340421"/>
                </a:cubicBezTo>
                <a:cubicBezTo>
                  <a:pt x="698329" y="371918"/>
                  <a:pt x="711339" y="403264"/>
                  <a:pt x="734096" y="430573"/>
                </a:cubicBezTo>
                <a:cubicBezTo>
                  <a:pt x="745756" y="444565"/>
                  <a:pt x="759854" y="456331"/>
                  <a:pt x="772733" y="469210"/>
                </a:cubicBezTo>
                <a:cubicBezTo>
                  <a:pt x="777026" y="482089"/>
                  <a:pt x="776013" y="498248"/>
                  <a:pt x="785612" y="507847"/>
                </a:cubicBezTo>
                <a:cubicBezTo>
                  <a:pt x="795211" y="517446"/>
                  <a:pt x="812106" y="514654"/>
                  <a:pt x="824248" y="520725"/>
                </a:cubicBezTo>
                <a:cubicBezTo>
                  <a:pt x="838093" y="527647"/>
                  <a:pt x="850006" y="537897"/>
                  <a:pt x="862885" y="546483"/>
                </a:cubicBezTo>
                <a:cubicBezTo>
                  <a:pt x="936679" y="521885"/>
                  <a:pt x="869985" y="552262"/>
                  <a:pt x="940158" y="482089"/>
                </a:cubicBezTo>
                <a:cubicBezTo>
                  <a:pt x="965124" y="457123"/>
                  <a:pt x="986007" y="453927"/>
                  <a:pt x="1017431" y="443452"/>
                </a:cubicBezTo>
                <a:cubicBezTo>
                  <a:pt x="1047712" y="403078"/>
                  <a:pt x="1064122" y="349441"/>
                  <a:pt x="1133341" y="404816"/>
                </a:cubicBezTo>
                <a:cubicBezTo>
                  <a:pt x="1143942" y="413296"/>
                  <a:pt x="1127992" y="432157"/>
                  <a:pt x="1120462" y="443452"/>
                </a:cubicBezTo>
                <a:cubicBezTo>
                  <a:pt x="1110359" y="458607"/>
                  <a:pt x="1092412" y="467268"/>
                  <a:pt x="1081826" y="482089"/>
                </a:cubicBezTo>
                <a:cubicBezTo>
                  <a:pt x="1070667" y="497712"/>
                  <a:pt x="1065593" y="516935"/>
                  <a:pt x="1056068" y="533604"/>
                </a:cubicBezTo>
                <a:cubicBezTo>
                  <a:pt x="1016123" y="603508"/>
                  <a:pt x="1041043" y="540041"/>
                  <a:pt x="1017431" y="610878"/>
                </a:cubicBezTo>
                <a:cubicBezTo>
                  <a:pt x="1003922" y="800007"/>
                  <a:pt x="1090229" y="928648"/>
                  <a:pt x="953037" y="997244"/>
                </a:cubicBezTo>
                <a:cubicBezTo>
                  <a:pt x="940895" y="1003315"/>
                  <a:pt x="927453" y="1006394"/>
                  <a:pt x="914400" y="1010123"/>
                </a:cubicBezTo>
                <a:cubicBezTo>
                  <a:pt x="897381" y="1014985"/>
                  <a:pt x="880057" y="1018708"/>
                  <a:pt x="862885" y="1023001"/>
                </a:cubicBezTo>
                <a:cubicBezTo>
                  <a:pt x="838974" y="879539"/>
                  <a:pt x="869522" y="997638"/>
                  <a:pt x="824248" y="907092"/>
                </a:cubicBezTo>
                <a:cubicBezTo>
                  <a:pt x="818177" y="894950"/>
                  <a:pt x="820968" y="878055"/>
                  <a:pt x="811369" y="868455"/>
                </a:cubicBezTo>
                <a:cubicBezTo>
                  <a:pt x="797794" y="854879"/>
                  <a:pt x="777026" y="851283"/>
                  <a:pt x="759854" y="842697"/>
                </a:cubicBezTo>
                <a:cubicBezTo>
                  <a:pt x="751268" y="829818"/>
                  <a:pt x="746183" y="813730"/>
                  <a:pt x="734096" y="804061"/>
                </a:cubicBezTo>
                <a:cubicBezTo>
                  <a:pt x="723495" y="795581"/>
                  <a:pt x="707938" y="796530"/>
                  <a:pt x="695460" y="791182"/>
                </a:cubicBezTo>
                <a:cubicBezTo>
                  <a:pt x="677813" y="783619"/>
                  <a:pt x="660613" y="774949"/>
                  <a:pt x="643944" y="765424"/>
                </a:cubicBezTo>
                <a:cubicBezTo>
                  <a:pt x="580370" y="729096"/>
                  <a:pt x="627504" y="747100"/>
                  <a:pt x="553792" y="701030"/>
                </a:cubicBezTo>
                <a:cubicBezTo>
                  <a:pt x="537511" y="690855"/>
                  <a:pt x="519923" y="682835"/>
                  <a:pt x="502276" y="675272"/>
                </a:cubicBezTo>
                <a:cubicBezTo>
                  <a:pt x="436645" y="647144"/>
                  <a:pt x="449106" y="677250"/>
                  <a:pt x="360609" y="610878"/>
                </a:cubicBezTo>
                <a:cubicBezTo>
                  <a:pt x="294933" y="561621"/>
                  <a:pt x="329917" y="577447"/>
                  <a:pt x="257578" y="559362"/>
                </a:cubicBezTo>
                <a:cubicBezTo>
                  <a:pt x="244699" y="546483"/>
                  <a:pt x="234755" y="529761"/>
                  <a:pt x="218941" y="520725"/>
                </a:cubicBezTo>
                <a:cubicBezTo>
                  <a:pt x="203122" y="511686"/>
                  <a:pt x="94848" y="495751"/>
                  <a:pt x="90153" y="494968"/>
                </a:cubicBezTo>
                <a:cubicBezTo>
                  <a:pt x="72981" y="486382"/>
                  <a:pt x="50156" y="484569"/>
                  <a:pt x="38637" y="469210"/>
                </a:cubicBezTo>
                <a:cubicBezTo>
                  <a:pt x="26878" y="453532"/>
                  <a:pt x="6688" y="367175"/>
                  <a:pt x="0" y="340421"/>
                </a:cubicBezTo>
                <a:cubicBezTo>
                  <a:pt x="546" y="336052"/>
                  <a:pt x="7432" y="226243"/>
                  <a:pt x="25758" y="198754"/>
                </a:cubicBezTo>
                <a:cubicBezTo>
                  <a:pt x="35861" y="183599"/>
                  <a:pt x="51516" y="172996"/>
                  <a:pt x="64395" y="160117"/>
                </a:cubicBezTo>
                <a:cubicBezTo>
                  <a:pt x="68688" y="147238"/>
                  <a:pt x="67675" y="131080"/>
                  <a:pt x="77274" y="121480"/>
                </a:cubicBezTo>
                <a:cubicBezTo>
                  <a:pt x="86873" y="111881"/>
                  <a:pt x="103551" y="114219"/>
                  <a:pt x="115910" y="108601"/>
                </a:cubicBezTo>
                <a:cubicBezTo>
                  <a:pt x="261184" y="42567"/>
                  <a:pt x="169515" y="69443"/>
                  <a:pt x="270457" y="44207"/>
                </a:cubicBezTo>
                <a:cubicBezTo>
                  <a:pt x="328752" y="15059"/>
                  <a:pt x="328514" y="0"/>
                  <a:pt x="399245" y="44207"/>
                </a:cubicBezTo>
                <a:cubicBezTo>
                  <a:pt x="412371" y="52411"/>
                  <a:pt x="414271" y="72112"/>
                  <a:pt x="425003" y="82844"/>
                </a:cubicBezTo>
                <a:close/>
              </a:path>
            </a:pathLst>
          </a:cu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791200" y="4648200"/>
            <a:ext cx="1168400" cy="1066800"/>
          </a:xfrm>
          <a:custGeom>
            <a:avLst/>
            <a:gdLst>
              <a:gd name="connsiteX0" fmla="*/ 662836 w 1168786"/>
              <a:gd name="connsiteY0" fmla="*/ 64395 h 991674"/>
              <a:gd name="connsiteX1" fmla="*/ 649958 w 1168786"/>
              <a:gd name="connsiteY1" fmla="*/ 103031 h 991674"/>
              <a:gd name="connsiteX2" fmla="*/ 572684 w 1168786"/>
              <a:gd name="connsiteY2" fmla="*/ 128789 h 991674"/>
              <a:gd name="connsiteX3" fmla="*/ 469653 w 1168786"/>
              <a:gd name="connsiteY3" fmla="*/ 193184 h 991674"/>
              <a:gd name="connsiteX4" fmla="*/ 392380 w 1168786"/>
              <a:gd name="connsiteY4" fmla="*/ 244699 h 991674"/>
              <a:gd name="connsiteX5" fmla="*/ 353744 w 1168786"/>
              <a:gd name="connsiteY5" fmla="*/ 283336 h 991674"/>
              <a:gd name="connsiteX6" fmla="*/ 263591 w 1168786"/>
              <a:gd name="connsiteY6" fmla="*/ 347730 h 991674"/>
              <a:gd name="connsiteX7" fmla="*/ 160560 w 1168786"/>
              <a:gd name="connsiteY7" fmla="*/ 321972 h 991674"/>
              <a:gd name="connsiteX8" fmla="*/ 96166 w 1168786"/>
              <a:gd name="connsiteY8" fmla="*/ 244699 h 991674"/>
              <a:gd name="connsiteX9" fmla="*/ 44651 w 1168786"/>
              <a:gd name="connsiteY9" fmla="*/ 231820 h 991674"/>
              <a:gd name="connsiteX10" fmla="*/ 6014 w 1168786"/>
              <a:gd name="connsiteY10" fmla="*/ 257578 h 991674"/>
              <a:gd name="connsiteX11" fmla="*/ 18893 w 1168786"/>
              <a:gd name="connsiteY11" fmla="*/ 321972 h 991674"/>
              <a:gd name="connsiteX12" fmla="*/ 57529 w 1168786"/>
              <a:gd name="connsiteY12" fmla="*/ 412124 h 991674"/>
              <a:gd name="connsiteX13" fmla="*/ 96166 w 1168786"/>
              <a:gd name="connsiteY13" fmla="*/ 515155 h 991674"/>
              <a:gd name="connsiteX14" fmla="*/ 147682 w 1168786"/>
              <a:gd name="connsiteY14" fmla="*/ 631065 h 991674"/>
              <a:gd name="connsiteX15" fmla="*/ 160560 w 1168786"/>
              <a:gd name="connsiteY15" fmla="*/ 862885 h 991674"/>
              <a:gd name="connsiteX16" fmla="*/ 173439 w 1168786"/>
              <a:gd name="connsiteY16" fmla="*/ 901522 h 991674"/>
              <a:gd name="connsiteX17" fmla="*/ 186318 w 1168786"/>
              <a:gd name="connsiteY17" fmla="*/ 991674 h 991674"/>
              <a:gd name="connsiteX18" fmla="*/ 289349 w 1168786"/>
              <a:gd name="connsiteY18" fmla="*/ 965916 h 991674"/>
              <a:gd name="connsiteX19" fmla="*/ 302228 w 1168786"/>
              <a:gd name="connsiteY19" fmla="*/ 927279 h 991674"/>
              <a:gd name="connsiteX20" fmla="*/ 315107 w 1168786"/>
              <a:gd name="connsiteY20" fmla="*/ 811369 h 991674"/>
              <a:gd name="connsiteX21" fmla="*/ 366622 w 1168786"/>
              <a:gd name="connsiteY21" fmla="*/ 721217 h 991674"/>
              <a:gd name="connsiteX22" fmla="*/ 379501 w 1168786"/>
              <a:gd name="connsiteY22" fmla="*/ 682581 h 991674"/>
              <a:gd name="connsiteX23" fmla="*/ 469653 w 1168786"/>
              <a:gd name="connsiteY23" fmla="*/ 643944 h 991674"/>
              <a:gd name="connsiteX24" fmla="*/ 508290 w 1168786"/>
              <a:gd name="connsiteY24" fmla="*/ 618186 h 991674"/>
              <a:gd name="connsiteX25" fmla="*/ 572684 w 1168786"/>
              <a:gd name="connsiteY25" fmla="*/ 605308 h 991674"/>
              <a:gd name="connsiteX26" fmla="*/ 765867 w 1168786"/>
              <a:gd name="connsiteY26" fmla="*/ 553792 h 991674"/>
              <a:gd name="connsiteX27" fmla="*/ 1049203 w 1168786"/>
              <a:gd name="connsiteY27" fmla="*/ 528034 h 991674"/>
              <a:gd name="connsiteX28" fmla="*/ 1139355 w 1168786"/>
              <a:gd name="connsiteY28" fmla="*/ 412124 h 991674"/>
              <a:gd name="connsiteX29" fmla="*/ 1165113 w 1168786"/>
              <a:gd name="connsiteY29" fmla="*/ 334851 h 991674"/>
              <a:gd name="connsiteX30" fmla="*/ 1113597 w 1168786"/>
              <a:gd name="connsiteY30" fmla="*/ 270457 h 991674"/>
              <a:gd name="connsiteX31" fmla="*/ 1036324 w 1168786"/>
              <a:gd name="connsiteY31" fmla="*/ 193184 h 991674"/>
              <a:gd name="connsiteX32" fmla="*/ 997687 w 1168786"/>
              <a:gd name="connsiteY32" fmla="*/ 154547 h 991674"/>
              <a:gd name="connsiteX33" fmla="*/ 959051 w 1168786"/>
              <a:gd name="connsiteY33" fmla="*/ 141668 h 991674"/>
              <a:gd name="connsiteX34" fmla="*/ 894656 w 1168786"/>
              <a:gd name="connsiteY34" fmla="*/ 64395 h 991674"/>
              <a:gd name="connsiteX35" fmla="*/ 804504 w 1168786"/>
              <a:gd name="connsiteY35" fmla="*/ 25758 h 991674"/>
              <a:gd name="connsiteX36" fmla="*/ 765867 w 1168786"/>
              <a:gd name="connsiteY36" fmla="*/ 0 h 991674"/>
              <a:gd name="connsiteX37" fmla="*/ 662836 w 1168786"/>
              <a:gd name="connsiteY37" fmla="*/ 51516 h 991674"/>
              <a:gd name="connsiteX38" fmla="*/ 662836 w 1168786"/>
              <a:gd name="connsiteY38" fmla="*/ 64395 h 99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68786" h="991674">
                <a:moveTo>
                  <a:pt x="662836" y="64395"/>
                </a:moveTo>
                <a:cubicBezTo>
                  <a:pt x="658543" y="77274"/>
                  <a:pt x="661005" y="95141"/>
                  <a:pt x="649958" y="103031"/>
                </a:cubicBezTo>
                <a:cubicBezTo>
                  <a:pt x="627864" y="118812"/>
                  <a:pt x="572684" y="128789"/>
                  <a:pt x="572684" y="128789"/>
                </a:cubicBezTo>
                <a:cubicBezTo>
                  <a:pt x="510899" y="221470"/>
                  <a:pt x="598391" y="107359"/>
                  <a:pt x="469653" y="193184"/>
                </a:cubicBezTo>
                <a:cubicBezTo>
                  <a:pt x="443895" y="210356"/>
                  <a:pt x="414269" y="222809"/>
                  <a:pt x="392380" y="244699"/>
                </a:cubicBezTo>
                <a:cubicBezTo>
                  <a:pt x="379501" y="257578"/>
                  <a:pt x="367573" y="271483"/>
                  <a:pt x="353744" y="283336"/>
                </a:cubicBezTo>
                <a:cubicBezTo>
                  <a:pt x="325794" y="307293"/>
                  <a:pt x="294164" y="327348"/>
                  <a:pt x="263591" y="347730"/>
                </a:cubicBezTo>
                <a:cubicBezTo>
                  <a:pt x="229247" y="339144"/>
                  <a:pt x="192788" y="336621"/>
                  <a:pt x="160560" y="321972"/>
                </a:cubicBezTo>
                <a:cubicBezTo>
                  <a:pt x="72706" y="282038"/>
                  <a:pt x="164554" y="290291"/>
                  <a:pt x="96166" y="244699"/>
                </a:cubicBezTo>
                <a:cubicBezTo>
                  <a:pt x="81439" y="234881"/>
                  <a:pt x="61823" y="236113"/>
                  <a:pt x="44651" y="231820"/>
                </a:cubicBezTo>
                <a:cubicBezTo>
                  <a:pt x="31772" y="240406"/>
                  <a:pt x="10266" y="242695"/>
                  <a:pt x="6014" y="257578"/>
                </a:cubicBezTo>
                <a:cubicBezTo>
                  <a:pt x="0" y="278626"/>
                  <a:pt x="14144" y="300604"/>
                  <a:pt x="18893" y="321972"/>
                </a:cubicBezTo>
                <a:cubicBezTo>
                  <a:pt x="32754" y="384346"/>
                  <a:pt x="24378" y="362396"/>
                  <a:pt x="57529" y="412124"/>
                </a:cubicBezTo>
                <a:cubicBezTo>
                  <a:pt x="85413" y="523662"/>
                  <a:pt x="51267" y="402908"/>
                  <a:pt x="96166" y="515155"/>
                </a:cubicBezTo>
                <a:cubicBezTo>
                  <a:pt x="142145" y="630102"/>
                  <a:pt x="98126" y="556732"/>
                  <a:pt x="147682" y="631065"/>
                </a:cubicBezTo>
                <a:cubicBezTo>
                  <a:pt x="151975" y="708338"/>
                  <a:pt x="153223" y="785841"/>
                  <a:pt x="160560" y="862885"/>
                </a:cubicBezTo>
                <a:cubicBezTo>
                  <a:pt x="161847" y="876400"/>
                  <a:pt x="170777" y="888210"/>
                  <a:pt x="173439" y="901522"/>
                </a:cubicBezTo>
                <a:cubicBezTo>
                  <a:pt x="179392" y="931288"/>
                  <a:pt x="182025" y="961623"/>
                  <a:pt x="186318" y="991674"/>
                </a:cubicBezTo>
                <a:cubicBezTo>
                  <a:pt x="220662" y="983088"/>
                  <a:pt x="258403" y="983108"/>
                  <a:pt x="289349" y="965916"/>
                </a:cubicBezTo>
                <a:cubicBezTo>
                  <a:pt x="301216" y="959323"/>
                  <a:pt x="299996" y="940670"/>
                  <a:pt x="302228" y="927279"/>
                </a:cubicBezTo>
                <a:cubicBezTo>
                  <a:pt x="308619" y="888933"/>
                  <a:pt x="308716" y="849714"/>
                  <a:pt x="315107" y="811369"/>
                </a:cubicBezTo>
                <a:cubicBezTo>
                  <a:pt x="322131" y="769228"/>
                  <a:pt x="339832" y="756938"/>
                  <a:pt x="366622" y="721217"/>
                </a:cubicBezTo>
                <a:cubicBezTo>
                  <a:pt x="370915" y="708338"/>
                  <a:pt x="369902" y="692180"/>
                  <a:pt x="379501" y="682581"/>
                </a:cubicBezTo>
                <a:cubicBezTo>
                  <a:pt x="406301" y="655782"/>
                  <a:pt x="438866" y="659338"/>
                  <a:pt x="469653" y="643944"/>
                </a:cubicBezTo>
                <a:cubicBezTo>
                  <a:pt x="483497" y="637022"/>
                  <a:pt x="493797" y="623621"/>
                  <a:pt x="508290" y="618186"/>
                </a:cubicBezTo>
                <a:cubicBezTo>
                  <a:pt x="528786" y="610500"/>
                  <a:pt x="551448" y="610617"/>
                  <a:pt x="572684" y="605308"/>
                </a:cubicBezTo>
                <a:cubicBezTo>
                  <a:pt x="665448" y="582118"/>
                  <a:pt x="583478" y="570373"/>
                  <a:pt x="765867" y="553792"/>
                </a:cubicBezTo>
                <a:lnTo>
                  <a:pt x="1049203" y="528034"/>
                </a:lnTo>
                <a:cubicBezTo>
                  <a:pt x="1082540" y="494697"/>
                  <a:pt x="1123950" y="458338"/>
                  <a:pt x="1139355" y="412124"/>
                </a:cubicBezTo>
                <a:lnTo>
                  <a:pt x="1165113" y="334851"/>
                </a:lnTo>
                <a:cubicBezTo>
                  <a:pt x="1142729" y="267701"/>
                  <a:pt x="1168786" y="319513"/>
                  <a:pt x="1113597" y="270457"/>
                </a:cubicBezTo>
                <a:cubicBezTo>
                  <a:pt x="1086371" y="246256"/>
                  <a:pt x="1062082" y="218942"/>
                  <a:pt x="1036324" y="193184"/>
                </a:cubicBezTo>
                <a:cubicBezTo>
                  <a:pt x="1023445" y="180305"/>
                  <a:pt x="1014966" y="160307"/>
                  <a:pt x="997687" y="154547"/>
                </a:cubicBezTo>
                <a:lnTo>
                  <a:pt x="959051" y="141668"/>
                </a:lnTo>
                <a:cubicBezTo>
                  <a:pt x="938511" y="110859"/>
                  <a:pt x="926210" y="86933"/>
                  <a:pt x="894656" y="64395"/>
                </a:cubicBezTo>
                <a:cubicBezTo>
                  <a:pt x="832121" y="19727"/>
                  <a:pt x="860561" y="53786"/>
                  <a:pt x="804504" y="25758"/>
                </a:cubicBezTo>
                <a:cubicBezTo>
                  <a:pt x="790659" y="18836"/>
                  <a:pt x="778746" y="8586"/>
                  <a:pt x="765867" y="0"/>
                </a:cubicBezTo>
                <a:cubicBezTo>
                  <a:pt x="731523" y="17172"/>
                  <a:pt x="689987" y="24365"/>
                  <a:pt x="662836" y="51516"/>
                </a:cubicBezTo>
                <a:lnTo>
                  <a:pt x="662836" y="64395"/>
                </a:lnTo>
                <a:close/>
              </a:path>
            </a:pathLst>
          </a:cu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6413500" y="1600200"/>
            <a:ext cx="1300163" cy="1143000"/>
          </a:xfrm>
          <a:custGeom>
            <a:avLst/>
            <a:gdLst>
              <a:gd name="connsiteX0" fmla="*/ 1172410 w 1301199"/>
              <a:gd name="connsiteY0" fmla="*/ 95734 h 1115098"/>
              <a:gd name="connsiteX1" fmla="*/ 1223926 w 1301199"/>
              <a:gd name="connsiteY1" fmla="*/ 108613 h 1115098"/>
              <a:gd name="connsiteX2" fmla="*/ 1301199 w 1301199"/>
              <a:gd name="connsiteY2" fmla="*/ 160128 h 1115098"/>
              <a:gd name="connsiteX3" fmla="*/ 1288320 w 1301199"/>
              <a:gd name="connsiteY3" fmla="*/ 224522 h 1115098"/>
              <a:gd name="connsiteX4" fmla="*/ 1236805 w 1301199"/>
              <a:gd name="connsiteY4" fmla="*/ 314675 h 1115098"/>
              <a:gd name="connsiteX5" fmla="*/ 1223926 w 1301199"/>
              <a:gd name="connsiteY5" fmla="*/ 353311 h 1115098"/>
              <a:gd name="connsiteX6" fmla="*/ 1172410 w 1301199"/>
              <a:gd name="connsiteY6" fmla="*/ 366190 h 1115098"/>
              <a:gd name="connsiteX7" fmla="*/ 1159531 w 1301199"/>
              <a:gd name="connsiteY7" fmla="*/ 404827 h 1115098"/>
              <a:gd name="connsiteX8" fmla="*/ 1095137 w 1301199"/>
              <a:gd name="connsiteY8" fmla="*/ 507858 h 1115098"/>
              <a:gd name="connsiteX9" fmla="*/ 1082258 w 1301199"/>
              <a:gd name="connsiteY9" fmla="*/ 546494 h 1115098"/>
              <a:gd name="connsiteX10" fmla="*/ 1056500 w 1301199"/>
              <a:gd name="connsiteY10" fmla="*/ 636646 h 1115098"/>
              <a:gd name="connsiteX11" fmla="*/ 1030743 w 1301199"/>
              <a:gd name="connsiteY11" fmla="*/ 701041 h 1115098"/>
              <a:gd name="connsiteX12" fmla="*/ 1017864 w 1301199"/>
              <a:gd name="connsiteY12" fmla="*/ 739677 h 1115098"/>
              <a:gd name="connsiteX13" fmla="*/ 966348 w 1301199"/>
              <a:gd name="connsiteY13" fmla="*/ 816951 h 1115098"/>
              <a:gd name="connsiteX14" fmla="*/ 940591 w 1301199"/>
              <a:gd name="connsiteY14" fmla="*/ 855587 h 1115098"/>
              <a:gd name="connsiteX15" fmla="*/ 850439 w 1301199"/>
              <a:gd name="connsiteY15" fmla="*/ 997255 h 1115098"/>
              <a:gd name="connsiteX16" fmla="*/ 798923 w 1301199"/>
              <a:gd name="connsiteY16" fmla="*/ 1035891 h 1115098"/>
              <a:gd name="connsiteX17" fmla="*/ 773165 w 1301199"/>
              <a:gd name="connsiteY17" fmla="*/ 1074528 h 1115098"/>
              <a:gd name="connsiteX18" fmla="*/ 695892 w 1301199"/>
              <a:gd name="connsiteY18" fmla="*/ 1100286 h 1115098"/>
              <a:gd name="connsiteX19" fmla="*/ 451193 w 1301199"/>
              <a:gd name="connsiteY19" fmla="*/ 1074528 h 1115098"/>
              <a:gd name="connsiteX20" fmla="*/ 412557 w 1301199"/>
              <a:gd name="connsiteY20" fmla="*/ 1048770 h 1115098"/>
              <a:gd name="connsiteX21" fmla="*/ 335284 w 1301199"/>
              <a:gd name="connsiteY21" fmla="*/ 984376 h 1115098"/>
              <a:gd name="connsiteX22" fmla="*/ 245131 w 1301199"/>
              <a:gd name="connsiteY22" fmla="*/ 881345 h 1115098"/>
              <a:gd name="connsiteX23" fmla="*/ 206495 w 1301199"/>
              <a:gd name="connsiteY23" fmla="*/ 752556 h 1115098"/>
              <a:gd name="connsiteX24" fmla="*/ 180737 w 1301199"/>
              <a:gd name="connsiteY24" fmla="*/ 701041 h 1115098"/>
              <a:gd name="connsiteX25" fmla="*/ 142100 w 1301199"/>
              <a:gd name="connsiteY25" fmla="*/ 675283 h 1115098"/>
              <a:gd name="connsiteX26" fmla="*/ 129222 w 1301199"/>
              <a:gd name="connsiteY26" fmla="*/ 623768 h 1115098"/>
              <a:gd name="connsiteX27" fmla="*/ 77706 w 1301199"/>
              <a:gd name="connsiteY27" fmla="*/ 520737 h 1115098"/>
              <a:gd name="connsiteX28" fmla="*/ 51948 w 1301199"/>
              <a:gd name="connsiteY28" fmla="*/ 417706 h 1115098"/>
              <a:gd name="connsiteX29" fmla="*/ 39069 w 1301199"/>
              <a:gd name="connsiteY29" fmla="*/ 366190 h 1115098"/>
              <a:gd name="connsiteX30" fmla="*/ 26191 w 1301199"/>
              <a:gd name="connsiteY30" fmla="*/ 224522 h 1115098"/>
              <a:gd name="connsiteX31" fmla="*/ 13312 w 1301199"/>
              <a:gd name="connsiteY31" fmla="*/ 160128 h 1115098"/>
              <a:gd name="connsiteX32" fmla="*/ 433 w 1301199"/>
              <a:gd name="connsiteY32" fmla="*/ 57097 h 1115098"/>
              <a:gd name="connsiteX33" fmla="*/ 13312 w 1301199"/>
              <a:gd name="connsiteY33" fmla="*/ 18460 h 1115098"/>
              <a:gd name="connsiteX34" fmla="*/ 180737 w 1301199"/>
              <a:gd name="connsiteY34" fmla="*/ 69976 h 1115098"/>
              <a:gd name="connsiteX35" fmla="*/ 193616 w 1301199"/>
              <a:gd name="connsiteY35" fmla="*/ 147249 h 1115098"/>
              <a:gd name="connsiteX36" fmla="*/ 219374 w 1301199"/>
              <a:gd name="connsiteY36" fmla="*/ 327553 h 1115098"/>
              <a:gd name="connsiteX37" fmla="*/ 245131 w 1301199"/>
              <a:gd name="connsiteY37" fmla="*/ 379069 h 1115098"/>
              <a:gd name="connsiteX38" fmla="*/ 309526 w 1301199"/>
              <a:gd name="connsiteY38" fmla="*/ 456342 h 1115098"/>
              <a:gd name="connsiteX39" fmla="*/ 373920 w 1301199"/>
              <a:gd name="connsiteY39" fmla="*/ 559373 h 1115098"/>
              <a:gd name="connsiteX40" fmla="*/ 412557 w 1301199"/>
              <a:gd name="connsiteY40" fmla="*/ 585131 h 1115098"/>
              <a:gd name="connsiteX41" fmla="*/ 451193 w 1301199"/>
              <a:gd name="connsiteY41" fmla="*/ 636646 h 1115098"/>
              <a:gd name="connsiteX42" fmla="*/ 489830 w 1301199"/>
              <a:gd name="connsiteY42" fmla="*/ 649525 h 1115098"/>
              <a:gd name="connsiteX43" fmla="*/ 515588 w 1301199"/>
              <a:gd name="connsiteY43" fmla="*/ 739677 h 1115098"/>
              <a:gd name="connsiteX44" fmla="*/ 541346 w 1301199"/>
              <a:gd name="connsiteY44" fmla="*/ 804072 h 1115098"/>
              <a:gd name="connsiteX45" fmla="*/ 579982 w 1301199"/>
              <a:gd name="connsiteY45" fmla="*/ 894224 h 1115098"/>
              <a:gd name="connsiteX46" fmla="*/ 618619 w 1301199"/>
              <a:gd name="connsiteY46" fmla="*/ 919982 h 1115098"/>
              <a:gd name="connsiteX47" fmla="*/ 708771 w 1301199"/>
              <a:gd name="connsiteY47" fmla="*/ 945739 h 1115098"/>
              <a:gd name="connsiteX48" fmla="*/ 734529 w 1301199"/>
              <a:gd name="connsiteY48" fmla="*/ 894224 h 1115098"/>
              <a:gd name="connsiteX49" fmla="*/ 760286 w 1301199"/>
              <a:gd name="connsiteY49" fmla="*/ 816951 h 1115098"/>
              <a:gd name="connsiteX50" fmla="*/ 798923 w 1301199"/>
              <a:gd name="connsiteY50" fmla="*/ 701041 h 1115098"/>
              <a:gd name="connsiteX51" fmla="*/ 876196 w 1301199"/>
              <a:gd name="connsiteY51" fmla="*/ 623768 h 1115098"/>
              <a:gd name="connsiteX52" fmla="*/ 889075 w 1301199"/>
              <a:gd name="connsiteY52" fmla="*/ 572252 h 1115098"/>
              <a:gd name="connsiteX53" fmla="*/ 953469 w 1301199"/>
              <a:gd name="connsiteY53" fmla="*/ 469221 h 1115098"/>
              <a:gd name="connsiteX54" fmla="*/ 966348 w 1301199"/>
              <a:gd name="connsiteY54" fmla="*/ 404827 h 1115098"/>
              <a:gd name="connsiteX55" fmla="*/ 1030743 w 1301199"/>
              <a:gd name="connsiteY55" fmla="*/ 276038 h 1115098"/>
              <a:gd name="connsiteX56" fmla="*/ 1069379 w 1301199"/>
              <a:gd name="connsiteY56" fmla="*/ 250280 h 1115098"/>
              <a:gd name="connsiteX57" fmla="*/ 1120895 w 1301199"/>
              <a:gd name="connsiteY57" fmla="*/ 173007 h 1115098"/>
              <a:gd name="connsiteX58" fmla="*/ 1146653 w 1301199"/>
              <a:gd name="connsiteY58" fmla="*/ 121491 h 1115098"/>
              <a:gd name="connsiteX59" fmla="*/ 1172410 w 1301199"/>
              <a:gd name="connsiteY59" fmla="*/ 95734 h 111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01199" h="1115098">
                <a:moveTo>
                  <a:pt x="1172410" y="95734"/>
                </a:moveTo>
                <a:cubicBezTo>
                  <a:pt x="1185289" y="93588"/>
                  <a:pt x="1208094" y="100697"/>
                  <a:pt x="1223926" y="108613"/>
                </a:cubicBezTo>
                <a:cubicBezTo>
                  <a:pt x="1251615" y="122457"/>
                  <a:pt x="1301199" y="160128"/>
                  <a:pt x="1301199" y="160128"/>
                </a:cubicBezTo>
                <a:cubicBezTo>
                  <a:pt x="1296906" y="181593"/>
                  <a:pt x="1295242" y="203756"/>
                  <a:pt x="1288320" y="224522"/>
                </a:cubicBezTo>
                <a:cubicBezTo>
                  <a:pt x="1265743" y="292254"/>
                  <a:pt x="1265066" y="258152"/>
                  <a:pt x="1236805" y="314675"/>
                </a:cubicBezTo>
                <a:cubicBezTo>
                  <a:pt x="1230734" y="326817"/>
                  <a:pt x="1234527" y="344831"/>
                  <a:pt x="1223926" y="353311"/>
                </a:cubicBezTo>
                <a:cubicBezTo>
                  <a:pt x="1210104" y="364368"/>
                  <a:pt x="1189582" y="361897"/>
                  <a:pt x="1172410" y="366190"/>
                </a:cubicBezTo>
                <a:cubicBezTo>
                  <a:pt x="1168117" y="379069"/>
                  <a:pt x="1166266" y="393040"/>
                  <a:pt x="1159531" y="404827"/>
                </a:cubicBezTo>
                <a:cubicBezTo>
                  <a:pt x="1096136" y="515770"/>
                  <a:pt x="1142337" y="397727"/>
                  <a:pt x="1095137" y="507858"/>
                </a:cubicBezTo>
                <a:cubicBezTo>
                  <a:pt x="1089789" y="520336"/>
                  <a:pt x="1086159" y="533491"/>
                  <a:pt x="1082258" y="546494"/>
                </a:cubicBezTo>
                <a:cubicBezTo>
                  <a:pt x="1073277" y="576429"/>
                  <a:pt x="1066383" y="606997"/>
                  <a:pt x="1056500" y="636646"/>
                </a:cubicBezTo>
                <a:cubicBezTo>
                  <a:pt x="1049189" y="658578"/>
                  <a:pt x="1038860" y="679395"/>
                  <a:pt x="1030743" y="701041"/>
                </a:cubicBezTo>
                <a:cubicBezTo>
                  <a:pt x="1025976" y="713752"/>
                  <a:pt x="1024457" y="727810"/>
                  <a:pt x="1017864" y="739677"/>
                </a:cubicBezTo>
                <a:cubicBezTo>
                  <a:pt x="1002830" y="766738"/>
                  <a:pt x="983520" y="791193"/>
                  <a:pt x="966348" y="816951"/>
                </a:cubicBezTo>
                <a:cubicBezTo>
                  <a:pt x="957762" y="829830"/>
                  <a:pt x="947513" y="841743"/>
                  <a:pt x="940591" y="855587"/>
                </a:cubicBezTo>
                <a:cubicBezTo>
                  <a:pt x="898270" y="940229"/>
                  <a:pt x="908001" y="947916"/>
                  <a:pt x="850439" y="997255"/>
                </a:cubicBezTo>
                <a:cubicBezTo>
                  <a:pt x="834142" y="1011224"/>
                  <a:pt x="816095" y="1023012"/>
                  <a:pt x="798923" y="1035891"/>
                </a:cubicBezTo>
                <a:cubicBezTo>
                  <a:pt x="790337" y="1048770"/>
                  <a:pt x="786291" y="1066324"/>
                  <a:pt x="773165" y="1074528"/>
                </a:cubicBezTo>
                <a:cubicBezTo>
                  <a:pt x="750141" y="1088918"/>
                  <a:pt x="695892" y="1100286"/>
                  <a:pt x="695892" y="1100286"/>
                </a:cubicBezTo>
                <a:cubicBezTo>
                  <a:pt x="690370" y="1099918"/>
                  <a:pt x="509006" y="1099305"/>
                  <a:pt x="451193" y="1074528"/>
                </a:cubicBezTo>
                <a:cubicBezTo>
                  <a:pt x="436966" y="1068431"/>
                  <a:pt x="425436" y="1057356"/>
                  <a:pt x="412557" y="1048770"/>
                </a:cubicBezTo>
                <a:cubicBezTo>
                  <a:pt x="323452" y="915116"/>
                  <a:pt x="466006" y="1115098"/>
                  <a:pt x="335284" y="984376"/>
                </a:cubicBezTo>
                <a:cubicBezTo>
                  <a:pt x="185032" y="834124"/>
                  <a:pt x="354601" y="954325"/>
                  <a:pt x="245131" y="881345"/>
                </a:cubicBezTo>
                <a:cubicBezTo>
                  <a:pt x="235887" y="844367"/>
                  <a:pt x="222175" y="783916"/>
                  <a:pt x="206495" y="752556"/>
                </a:cubicBezTo>
                <a:cubicBezTo>
                  <a:pt x="197909" y="735384"/>
                  <a:pt x="193028" y="715790"/>
                  <a:pt x="180737" y="701041"/>
                </a:cubicBezTo>
                <a:cubicBezTo>
                  <a:pt x="170828" y="689150"/>
                  <a:pt x="154979" y="683869"/>
                  <a:pt x="142100" y="675283"/>
                </a:cubicBezTo>
                <a:cubicBezTo>
                  <a:pt x="137807" y="658111"/>
                  <a:pt x="136030" y="640107"/>
                  <a:pt x="129222" y="623768"/>
                </a:cubicBezTo>
                <a:cubicBezTo>
                  <a:pt x="114454" y="588324"/>
                  <a:pt x="77706" y="520737"/>
                  <a:pt x="77706" y="520737"/>
                </a:cubicBezTo>
                <a:lnTo>
                  <a:pt x="51948" y="417706"/>
                </a:lnTo>
                <a:lnTo>
                  <a:pt x="39069" y="366190"/>
                </a:lnTo>
                <a:cubicBezTo>
                  <a:pt x="34776" y="318967"/>
                  <a:pt x="32072" y="271573"/>
                  <a:pt x="26191" y="224522"/>
                </a:cubicBezTo>
                <a:cubicBezTo>
                  <a:pt x="23476" y="202801"/>
                  <a:pt x="16641" y="181763"/>
                  <a:pt x="13312" y="160128"/>
                </a:cubicBezTo>
                <a:cubicBezTo>
                  <a:pt x="8049" y="125920"/>
                  <a:pt x="4726" y="91441"/>
                  <a:pt x="433" y="57097"/>
                </a:cubicBezTo>
                <a:cubicBezTo>
                  <a:pt x="4726" y="44218"/>
                  <a:pt x="0" y="21122"/>
                  <a:pt x="13312" y="18460"/>
                </a:cubicBezTo>
                <a:cubicBezTo>
                  <a:pt x="105611" y="0"/>
                  <a:pt x="122939" y="26627"/>
                  <a:pt x="180737" y="69976"/>
                </a:cubicBezTo>
                <a:cubicBezTo>
                  <a:pt x="185030" y="95734"/>
                  <a:pt x="190565" y="121315"/>
                  <a:pt x="193616" y="147249"/>
                </a:cubicBezTo>
                <a:cubicBezTo>
                  <a:pt x="202920" y="226329"/>
                  <a:pt x="192875" y="265722"/>
                  <a:pt x="219374" y="327553"/>
                </a:cubicBezTo>
                <a:cubicBezTo>
                  <a:pt x="226937" y="345199"/>
                  <a:pt x="233972" y="363446"/>
                  <a:pt x="245131" y="379069"/>
                </a:cubicBezTo>
                <a:cubicBezTo>
                  <a:pt x="321240" y="485623"/>
                  <a:pt x="251122" y="354135"/>
                  <a:pt x="309526" y="456342"/>
                </a:cubicBezTo>
                <a:cubicBezTo>
                  <a:pt x="336731" y="503950"/>
                  <a:pt x="332879" y="518332"/>
                  <a:pt x="373920" y="559373"/>
                </a:cubicBezTo>
                <a:cubicBezTo>
                  <a:pt x="384865" y="570318"/>
                  <a:pt x="399678" y="576545"/>
                  <a:pt x="412557" y="585131"/>
                </a:cubicBezTo>
                <a:cubicBezTo>
                  <a:pt x="425436" y="602303"/>
                  <a:pt x="434703" y="622905"/>
                  <a:pt x="451193" y="636646"/>
                </a:cubicBezTo>
                <a:cubicBezTo>
                  <a:pt x="461622" y="645337"/>
                  <a:pt x="480231" y="639926"/>
                  <a:pt x="489830" y="649525"/>
                </a:cubicBezTo>
                <a:cubicBezTo>
                  <a:pt x="496031" y="655726"/>
                  <a:pt x="515421" y="739176"/>
                  <a:pt x="515588" y="739677"/>
                </a:cubicBezTo>
                <a:cubicBezTo>
                  <a:pt x="522899" y="761609"/>
                  <a:pt x="533229" y="782425"/>
                  <a:pt x="541346" y="804072"/>
                </a:cubicBezTo>
                <a:cubicBezTo>
                  <a:pt x="552327" y="833356"/>
                  <a:pt x="559421" y="869551"/>
                  <a:pt x="579982" y="894224"/>
                </a:cubicBezTo>
                <a:cubicBezTo>
                  <a:pt x="589891" y="906115"/>
                  <a:pt x="605740" y="911396"/>
                  <a:pt x="618619" y="919982"/>
                </a:cubicBezTo>
                <a:cubicBezTo>
                  <a:pt x="633796" y="965513"/>
                  <a:pt x="629571" y="995239"/>
                  <a:pt x="708771" y="945739"/>
                </a:cubicBezTo>
                <a:cubicBezTo>
                  <a:pt x="725051" y="935564"/>
                  <a:pt x="727399" y="912049"/>
                  <a:pt x="734529" y="894224"/>
                </a:cubicBezTo>
                <a:cubicBezTo>
                  <a:pt x="744613" y="869015"/>
                  <a:pt x="755822" y="843732"/>
                  <a:pt x="760286" y="816951"/>
                </a:cubicBezTo>
                <a:cubicBezTo>
                  <a:pt x="770487" y="755742"/>
                  <a:pt x="761775" y="742832"/>
                  <a:pt x="798923" y="701041"/>
                </a:cubicBezTo>
                <a:cubicBezTo>
                  <a:pt x="823124" y="673815"/>
                  <a:pt x="876196" y="623768"/>
                  <a:pt x="876196" y="623768"/>
                </a:cubicBezTo>
                <a:cubicBezTo>
                  <a:pt x="880489" y="606596"/>
                  <a:pt x="880293" y="587620"/>
                  <a:pt x="889075" y="572252"/>
                </a:cubicBezTo>
                <a:cubicBezTo>
                  <a:pt x="956619" y="454050"/>
                  <a:pt x="905006" y="630767"/>
                  <a:pt x="953469" y="469221"/>
                </a:cubicBezTo>
                <a:cubicBezTo>
                  <a:pt x="959759" y="448254"/>
                  <a:pt x="960588" y="425945"/>
                  <a:pt x="966348" y="404827"/>
                </a:cubicBezTo>
                <a:cubicBezTo>
                  <a:pt x="982073" y="347169"/>
                  <a:pt x="989113" y="317668"/>
                  <a:pt x="1030743" y="276038"/>
                </a:cubicBezTo>
                <a:cubicBezTo>
                  <a:pt x="1041688" y="265093"/>
                  <a:pt x="1056500" y="258866"/>
                  <a:pt x="1069379" y="250280"/>
                </a:cubicBezTo>
                <a:cubicBezTo>
                  <a:pt x="1086551" y="224522"/>
                  <a:pt x="1107051" y="200696"/>
                  <a:pt x="1120895" y="173007"/>
                </a:cubicBezTo>
                <a:cubicBezTo>
                  <a:pt x="1129481" y="155835"/>
                  <a:pt x="1133077" y="135067"/>
                  <a:pt x="1146653" y="121491"/>
                </a:cubicBezTo>
                <a:cubicBezTo>
                  <a:pt x="1160228" y="107916"/>
                  <a:pt x="1159531" y="97880"/>
                  <a:pt x="1172410" y="95734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29400" y="2743200"/>
            <a:ext cx="83820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553200" y="3352800"/>
            <a:ext cx="838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477000" y="3886200"/>
            <a:ext cx="990600" cy="533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11267" grpId="0" build="p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5029200" cy="10668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U-SHAPED HEART TUBE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429000" cy="46482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800" smtClean="0"/>
              <a:t>Bulbus cordis and ventricle grow faster than the other regions.</a:t>
            </a:r>
          </a:p>
          <a:p>
            <a:pPr eaLnBrk="1" hangingPunct="1"/>
            <a:r>
              <a:rPr lang="en-US" sz="2800" smtClean="0"/>
              <a:t>So the heart </a:t>
            </a:r>
            <a:r>
              <a:rPr lang="en-US" sz="2800" u="sng" smtClean="0"/>
              <a:t>bends</a:t>
            </a:r>
            <a:r>
              <a:rPr lang="en-US" sz="2800" smtClean="0"/>
              <a:t> upon itself, forming</a:t>
            </a:r>
          </a:p>
          <a:p>
            <a:pPr eaLnBrk="1" hangingPunct="1"/>
            <a:r>
              <a:rPr lang="en-US" sz="2800" smtClean="0"/>
              <a:t>The U-shaped heart tube, or (</a:t>
            </a:r>
            <a:r>
              <a:rPr lang="en-US" sz="2800" b="1" smtClean="0"/>
              <a:t>bulboventricular loop</a:t>
            </a:r>
            <a:r>
              <a:rPr lang="en-US" sz="2800" smtClean="0"/>
              <a:t>).</a:t>
            </a:r>
          </a:p>
          <a:p>
            <a:endParaRPr lang="en-US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47800"/>
            <a:ext cx="51816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Tube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447800"/>
            <a:ext cx="52578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6400800" y="5181600"/>
            <a:ext cx="1676400" cy="9906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0" y="59436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bulboventricular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52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6858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Loop formation Or S-Shaped Heart Tube</a:t>
            </a:r>
            <a:endParaRPr lang="en-US" sz="3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4648200"/>
            <a:ext cx="8839200" cy="20574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400" smtClean="0"/>
              <a:t>As </a:t>
            </a:r>
            <a:r>
              <a:rPr lang="en-US" sz="2400" b="1" smtClean="0"/>
              <a:t>the hear</a:t>
            </a:r>
            <a:r>
              <a:rPr lang="en-US" sz="2400" smtClean="0"/>
              <a:t>t tube develops it bends</a:t>
            </a:r>
            <a:r>
              <a:rPr lang="en-US" sz="2400" b="1" smtClean="0"/>
              <a:t>, u</a:t>
            </a:r>
            <a:r>
              <a:rPr lang="en-US" sz="2400" b="1" u="sng" smtClean="0"/>
              <a:t>pon itself</a:t>
            </a:r>
            <a:r>
              <a:rPr lang="en-US" sz="2400" smtClean="0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 sz="2400" smtClean="0"/>
              <a:t>  SO, t</a:t>
            </a:r>
            <a:r>
              <a:rPr lang="en-US" sz="2400" b="1" smtClean="0">
                <a:solidFill>
                  <a:srgbClr val="002060"/>
                </a:solidFill>
              </a:rPr>
              <a:t>he </a:t>
            </a:r>
            <a:r>
              <a:rPr lang="en-US" sz="2400" b="1" u="sng" smtClean="0">
                <a:solidFill>
                  <a:srgbClr val="002060"/>
                </a:solidFill>
              </a:rPr>
              <a:t>atrium and sinus venosus</a:t>
            </a:r>
            <a:r>
              <a:rPr lang="en-US" sz="2400" b="1" smtClean="0">
                <a:solidFill>
                  <a:srgbClr val="002060"/>
                </a:solidFill>
              </a:rPr>
              <a:t> be</a:t>
            </a:r>
            <a:r>
              <a:rPr lang="en-US" sz="2400" smtClean="0"/>
              <a:t>come </a:t>
            </a:r>
            <a:r>
              <a:rPr lang="en-US" sz="2400" u="sng" smtClean="0"/>
              <a:t>dorsal</a:t>
            </a:r>
            <a:r>
              <a:rPr lang="en-US" sz="2400" smtClean="0"/>
              <a:t> to the truncus arteriosus, bulbus cordis, and ventricle.</a:t>
            </a:r>
          </a:p>
          <a:p>
            <a:pPr eaLnBrk="1" hangingPunct="1"/>
            <a:r>
              <a:rPr lang="en-US" sz="2400" smtClean="0"/>
              <a:t>By this stage the sinus venosus has developed </a:t>
            </a:r>
            <a:r>
              <a:rPr lang="en-US" sz="2400" b="1" smtClean="0"/>
              <a:t>2</a:t>
            </a:r>
            <a:r>
              <a:rPr lang="en-US" sz="2400" smtClean="0"/>
              <a:t> lateral expansions, called the </a:t>
            </a:r>
            <a:r>
              <a:rPr lang="en-US" sz="2400" b="1" smtClean="0"/>
              <a:t>2 horns </a:t>
            </a:r>
            <a:r>
              <a:rPr lang="en-US" sz="2400" smtClean="0"/>
              <a:t>( right and left horns) and a body.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09" r="909"/>
          <a:stretch>
            <a:fillRect/>
          </a:stretch>
        </p:blipFill>
        <p:spPr>
          <a:xfrm>
            <a:off x="228600" y="1066800"/>
            <a:ext cx="8686800" cy="34290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1327</Words>
  <Application>Microsoft Office PowerPoint</Application>
  <PresentationFormat>On-screen Show (4:3)</PresentationFormat>
  <Paragraphs>184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HEART DEVELOPMENT</vt:lpstr>
      <vt:lpstr>Objectives</vt:lpstr>
      <vt:lpstr>FORMATION OF THE HEART TUBE</vt:lpstr>
      <vt:lpstr> Blood flow begins during the beginning of the fourth week and can be visualized by  Ultrasound Doppler </vt:lpstr>
      <vt:lpstr>PowerPoint Presentation</vt:lpstr>
      <vt:lpstr>Development of the Heart tube</vt:lpstr>
      <vt:lpstr>What is the fate of the Heart Tube?</vt:lpstr>
      <vt:lpstr>U-SHAPED HEART TUBE</vt:lpstr>
      <vt:lpstr>Loop formation Or S-Shaped Heart Tube</vt:lpstr>
      <vt:lpstr>Veins Associated With Heart Development</vt:lpstr>
      <vt:lpstr>Fate of Sinus Venosus</vt:lpstr>
      <vt:lpstr>Right Atrium</vt:lpstr>
      <vt:lpstr>PowerPoint Presentation</vt:lpstr>
      <vt:lpstr>Partitioning  of  Primordial  Heart</vt:lpstr>
      <vt:lpstr>Partitioning of the atrioventricular canal</vt:lpstr>
      <vt:lpstr>Partition of the common atrium</vt:lpstr>
      <vt:lpstr>Ostium Primum</vt:lpstr>
      <vt:lpstr>Septum Secundum</vt:lpstr>
      <vt:lpstr>Fate of foramen Ovale</vt:lpstr>
      <vt:lpstr>Partitioning of Primordial Ventricle</vt:lpstr>
      <vt:lpstr>Interventricular Septum</vt:lpstr>
      <vt:lpstr>Spiral Aorticopulmonary Septum</vt:lpstr>
      <vt:lpstr>BULBUS CORDIS</vt:lpstr>
      <vt:lpstr>PowerPoint Presentation</vt:lpstr>
      <vt:lpstr>Atrial Septal Defects (ASD)</vt:lpstr>
      <vt:lpstr>   Excessive resorption of septum primum (ASD)  </vt:lpstr>
      <vt:lpstr> VENTRICULAR SEPTAL DEFECT (VSD) </vt:lpstr>
      <vt:lpstr> TETRALOGY OF FALLOT</vt:lpstr>
      <vt:lpstr>PowerPoint Presentation</vt:lpstr>
      <vt:lpstr>(TGA) OR TRANSPOSITION OF GREAT ARTERIES</vt:lpstr>
      <vt:lpstr>Persistent Truncus Arteriosus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EMBRYOLOGY AND ANATOMY OF FETAL HEART</dc:title>
  <dc:creator>Prof. saeed makarem</dc:creator>
  <cp:lastModifiedBy>فارس</cp:lastModifiedBy>
  <cp:revision>136</cp:revision>
  <dcterms:created xsi:type="dcterms:W3CDTF">2008-02-26T09:54:38Z</dcterms:created>
  <dcterms:modified xsi:type="dcterms:W3CDTF">2014-03-05T08:56:09Z</dcterms:modified>
</cp:coreProperties>
</file>