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75" r:id="rId1"/>
  </p:sldMasterIdLst>
  <p:notesMasterIdLst>
    <p:notesMasterId r:id="rId30"/>
  </p:notesMasterIdLst>
  <p:handoutMasterIdLst>
    <p:handoutMasterId r:id="rId31"/>
  </p:handoutMasterIdLst>
  <p:sldIdLst>
    <p:sldId id="349" r:id="rId2"/>
    <p:sldId id="382" r:id="rId3"/>
    <p:sldId id="383" r:id="rId4"/>
    <p:sldId id="344" r:id="rId5"/>
    <p:sldId id="355" r:id="rId6"/>
    <p:sldId id="356" r:id="rId7"/>
    <p:sldId id="357" r:id="rId8"/>
    <p:sldId id="358" r:id="rId9"/>
    <p:sldId id="359" r:id="rId10"/>
    <p:sldId id="361" r:id="rId11"/>
    <p:sldId id="362" r:id="rId12"/>
    <p:sldId id="363" r:id="rId13"/>
    <p:sldId id="365" r:id="rId14"/>
    <p:sldId id="384" r:id="rId15"/>
    <p:sldId id="367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9" r:id="rId26"/>
    <p:sldId id="380" r:id="rId27"/>
    <p:sldId id="381" r:id="rId28"/>
    <p:sldId id="350" r:id="rId29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148A"/>
    <a:srgbClr val="0000FF"/>
    <a:srgbClr val="FF6600"/>
    <a:srgbClr val="3366FF"/>
    <a:srgbClr val="FF0000"/>
    <a:srgbClr val="00FF00"/>
    <a:srgbClr val="080808"/>
    <a:srgbClr val="FF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09" autoAdjust="0"/>
    <p:restoredTop sz="94737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A9905-9152-4233-8E5E-E2F15C63AE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C0C0A7-0F91-46D4-9FA5-84EA2249DA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Saeed Abuel Makarem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C0C0A7-0F91-46D4-9FA5-84EA2249DAC3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EBC15-EA56-4ABD-9AE8-9E164B356D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Saeed Abuel Makarem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C0C0A7-0F91-46D4-9FA5-84EA2249DAC3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AE9F-2412-4FC5-8A3D-B56D0D0A0C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27C-7D57-45AF-AF80-D6005E673D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72B2-B113-41F1-8CDC-B76EBC5743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D973-453F-4187-AE6C-B042250E72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0FDB-ED39-4CF3-8843-662530320F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E465-6356-473C-BAAF-016CC6929D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5308-6ED8-48D3-B3F8-357B3A108A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A0FC-B0C0-4405-8A32-60304AFE3B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1FEB-4ADF-4973-909A-9976890B61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C3BAA-C001-490D-9D22-7DCFEB2DA0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8BB8-6557-4098-B7E2-B8BA3CB729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1ACE6-5157-49E8-98C7-6454848920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84" r:id="rId2"/>
    <p:sldLayoutId id="2147483891" r:id="rId3"/>
    <p:sldLayoutId id="2147483885" r:id="rId4"/>
    <p:sldLayoutId id="2147483892" r:id="rId5"/>
    <p:sldLayoutId id="2147483886" r:id="rId6"/>
    <p:sldLayoutId id="2147483887" r:id="rId7"/>
    <p:sldLayoutId id="2147483893" r:id="rId8"/>
    <p:sldLayoutId id="2147483894" r:id="rId9"/>
    <p:sldLayoutId id="2147483888" r:id="rId10"/>
    <p:sldLayoutId id="2147483889" r:id="rId11"/>
  </p:sldLayoutIdLst>
  <p:transition>
    <p:fade thruBlk="1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Venous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9500" y="2717800"/>
            <a:ext cx="6096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6146" name="Picture 2" descr="http://wwwdelivery.superstock.com/WI/223/1832/PreviewComp/SuperStock_1832R-3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968750" cy="441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5665113"/>
            <a:ext cx="36576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Khaleel Alyahya, PhD, MEd</a:t>
            </a:r>
          </a:p>
          <a:p>
            <a:pPr algn="r"/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@khaleelya</a:t>
            </a:r>
          </a:p>
          <a:p>
            <a:pPr algn="r"/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 </a:t>
            </a:r>
            <a:endParaRPr lang="ar-SA" sz="2200" b="1" dirty="0">
              <a:solidFill>
                <a:srgbClr val="57148A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Deep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0000"/>
            <a:ext cx="5562600" cy="4893647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Internal Jugulars vein: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Drains blood from the head, brain, face &amp; neck.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descends in the neck along with the internal and common carotid arteries and vagus nerve, within the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carotid sheath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Joins the subclavian vein to form the brachiocephalic vein.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Tributaries: 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Superior thyroid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Lingual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Facial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Occipital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Dural venous sinuses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8. Head and neck\F66122-008-f194.jpg"/>
          <p:cNvPicPr>
            <a:picLocks noChangeAspect="1" noChangeArrowheads="1"/>
          </p:cNvPicPr>
          <p:nvPr/>
        </p:nvPicPr>
        <p:blipFill>
          <a:blip r:embed="rId3" cstate="print"/>
          <a:srcRect t="5338" b="4024"/>
          <a:stretch>
            <a:fillRect/>
          </a:stretch>
        </p:blipFill>
        <p:spPr bwMode="auto">
          <a:xfrm>
            <a:off x="5635172" y="1600200"/>
            <a:ext cx="3508828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99"/>
            <a:ext cx="4495800" cy="2062103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Superficial Veins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Deep Veins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376164" y="1244600"/>
            <a:ext cx="324713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E:\dad\Student Gray\7. Upper limb\F66122-007-f116c.jpg"/>
          <p:cNvPicPr>
            <a:picLocks noChangeAspect="1" noChangeArrowheads="1"/>
          </p:cNvPicPr>
          <p:nvPr/>
        </p:nvPicPr>
        <p:blipFill>
          <a:blip r:embed="rId4" cstate="print"/>
          <a:srcRect l="14545" r="13182" b="9615"/>
          <a:stretch>
            <a:fillRect/>
          </a:stretch>
        </p:blipFill>
        <p:spPr bwMode="auto">
          <a:xfrm>
            <a:off x="2971800" y="3657600"/>
            <a:ext cx="17145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E:\dad\Student Gray\7. Upper limb\F66122-007-f118b.jpg"/>
          <p:cNvPicPr>
            <a:picLocks noChangeAspect="1" noChangeArrowheads="1"/>
          </p:cNvPicPr>
          <p:nvPr/>
        </p:nvPicPr>
        <p:blipFill>
          <a:blip r:embed="rId5" cstate="print"/>
          <a:srcRect l="21364" t="12500" r="15909" b="7143"/>
          <a:stretch>
            <a:fillRect/>
          </a:stretch>
        </p:blipFill>
        <p:spPr bwMode="auto">
          <a:xfrm>
            <a:off x="533400" y="3657600"/>
            <a:ext cx="1757795" cy="257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181600" cy="5201424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Superficial Veins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Cephalic vein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 in the superficial fascia on the lateral side of the biceps.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Drains into the Axillary vein.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Basilic vein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 in the superficial fascia on the medial side of the biceps.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Halfway up the arm, it pierces the deep fascia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At the lower border of the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teres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major it joins the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venae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comitantes of the brachial artery to form the Axillary vein.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334000" y="1676400"/>
            <a:ext cx="361689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452431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Deep Veins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Venae commitantes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Which accompany all the large arteries, usually in pairs.</a:t>
            </a:r>
          </a:p>
          <a:p>
            <a:pPr lvl="3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Brachial Vein</a:t>
            </a:r>
          </a:p>
          <a:p>
            <a:pPr lvl="3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Ulnar Vein</a:t>
            </a:r>
          </a:p>
          <a:p>
            <a:pPr lvl="3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Radial Vein 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Axillary vein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Formed by the union of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basilic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 and the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venae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comitantes of the brachial artery.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3794" name="Picture 2" descr="http://cnx.org/content/m46646/latest/2134_Thoracic_Upper_Limb_Ve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8143" y="1905000"/>
            <a:ext cx="3633457" cy="41148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Question for review 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Which statement is not TRUE?</a:t>
            </a:r>
          </a:p>
          <a:p>
            <a:pPr marL="55086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57148A"/>
                </a:solidFill>
                <a:latin typeface="Calibri" pitchFamily="34" charset="0"/>
                <a:cs typeface="Calibri" pitchFamily="34" charset="0"/>
              </a:rPr>
              <a:t>Venae </a:t>
            </a:r>
            <a:r>
              <a:rPr lang="en-US" sz="2800" dirty="0" smtClean="0">
                <a:solidFill>
                  <a:srgbClr val="57148A"/>
                </a:solidFill>
                <a:latin typeface="Calibri" pitchFamily="34" charset="0"/>
                <a:cs typeface="Calibri" pitchFamily="34" charset="0"/>
              </a:rPr>
              <a:t>commitantes accompany all the </a:t>
            </a:r>
            <a:r>
              <a:rPr lang="en-US" sz="2800" dirty="0" smtClean="0">
                <a:solidFill>
                  <a:srgbClr val="57148A"/>
                </a:solidFill>
                <a:latin typeface="Calibri" pitchFamily="34" charset="0"/>
                <a:cs typeface="Calibri" pitchFamily="34" charset="0"/>
              </a:rPr>
              <a:t>superficial arteries.</a:t>
            </a:r>
          </a:p>
          <a:p>
            <a:pPr marL="55086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Basilic </a:t>
            </a: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vein is considered one of deep veins.</a:t>
            </a:r>
          </a:p>
          <a:p>
            <a:pPr marL="55086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57148A"/>
                </a:solidFill>
                <a:latin typeface="Calibri" pitchFamily="34" charset="0"/>
                <a:cs typeface="Calibri" pitchFamily="34" charset="0"/>
              </a:rPr>
              <a:t>Axillary vein is formed by the union of </a:t>
            </a:r>
            <a:r>
              <a:rPr lang="en-US" sz="2800" dirty="0" smtClean="0">
                <a:solidFill>
                  <a:srgbClr val="57148A"/>
                </a:solidFill>
                <a:latin typeface="Calibri" pitchFamily="34" charset="0"/>
                <a:cs typeface="Calibri" pitchFamily="34" charset="0"/>
              </a:rPr>
              <a:t>Basilic and </a:t>
            </a: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Cephalic </a:t>
            </a: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veins.</a:t>
            </a:r>
          </a:p>
          <a:p>
            <a:pPr marL="55086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57148A"/>
                </a:solidFill>
                <a:latin typeface="Calibri" pitchFamily="34" charset="0"/>
                <a:cs typeface="Calibri" pitchFamily="34" charset="0"/>
              </a:rPr>
              <a:t>Always there are two types of veins (superficial &amp; deep</a:t>
            </a:r>
            <a:r>
              <a:rPr lang="en-US" sz="2800" dirty="0" smtClean="0">
                <a:solidFill>
                  <a:srgbClr val="57148A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55086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57148A"/>
                </a:solidFill>
                <a:latin typeface="Calibri" pitchFamily="34" charset="0"/>
                <a:cs typeface="Calibri" pitchFamily="34" charset="0"/>
              </a:rPr>
              <a:t>Anterior jugular veins lie within Carotid </a:t>
            </a:r>
            <a:r>
              <a:rPr lang="en-US" sz="2800" dirty="0" smtClean="0">
                <a:solidFill>
                  <a:srgbClr val="57148A"/>
                </a:solidFill>
                <a:latin typeface="Calibri" pitchFamily="34" charset="0"/>
                <a:cs typeface="Calibri" pitchFamily="34" charset="0"/>
              </a:rPr>
              <a:t>Sheath. </a:t>
            </a:r>
            <a:endParaRPr lang="en-US" sz="2800" dirty="0" smtClean="0">
              <a:solidFill>
                <a:srgbClr val="57148A"/>
              </a:solidFill>
              <a:latin typeface="Calibri" pitchFamily="34" charset="0"/>
              <a:cs typeface="Calibri" pitchFamily="34" charset="0"/>
            </a:endParaRPr>
          </a:p>
          <a:p>
            <a:pPr marL="550862" indent="-514350">
              <a:buFont typeface="+mj-lt"/>
              <a:buAutoNum type="arabicPeriod"/>
            </a:pPr>
            <a:endParaRPr lang="en-US" sz="2800" dirty="0" smtClean="0">
              <a:solidFill>
                <a:srgbClr val="57148A"/>
              </a:solidFill>
              <a:latin typeface="Calibri" pitchFamily="34" charset="0"/>
              <a:cs typeface="Calibri" pitchFamily="34" charset="0"/>
            </a:endParaRPr>
          </a:p>
          <a:p>
            <a:pPr marL="550862" indent="-514350">
              <a:buFont typeface="+mj-lt"/>
              <a:buAutoNum type="arabicPeriod"/>
            </a:pPr>
            <a:endParaRPr lang="en-US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D973-453F-4187-AE6C-B042250E7242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Inferior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700"/>
            <a:ext cx="4800600" cy="449353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Drains most of the blood from the body below the diaphragm to the right atrium.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Formed by the union of the 2 common iliac veins behind the right common iliac artery at the level of the 5th lumbar vertebra. 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 on the right side of the aorta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Pierces the central tendon of diaphragm at the level of the 8th thoracic vertebra.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5486"/>
          <a:stretch>
            <a:fillRect/>
          </a:stretch>
        </p:blipFill>
        <p:spPr bwMode="auto">
          <a:xfrm>
            <a:off x="5410200" y="1447800"/>
            <a:ext cx="3581400" cy="384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Tributaries of Inferior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700"/>
            <a:ext cx="5029200" cy="4462760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common iliac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Median sacral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Four paired lumbar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Right gonadal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left vein drains into the left renal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Paired renal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Right suprarenal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left vein drains into the left renal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Hepatic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Paired inferior phrenic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4. Abdomen\F66122-004-f018.jpg"/>
          <p:cNvPicPr>
            <a:picLocks noChangeAspect="1" noChangeArrowheads="1"/>
          </p:cNvPicPr>
          <p:nvPr/>
        </p:nvPicPr>
        <p:blipFill>
          <a:blip r:embed="rId3" cstate="print"/>
          <a:srcRect t="38974" b="3445"/>
          <a:stretch>
            <a:fillRect/>
          </a:stretch>
        </p:blipFill>
        <p:spPr bwMode="auto">
          <a:xfrm>
            <a:off x="5356412" y="1473201"/>
            <a:ext cx="3673287" cy="378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606800" cy="1754326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Superficial Veins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Deep Veins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5410200" y="1438191"/>
            <a:ext cx="2595552" cy="488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096000" cy="2492990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Superficial Veins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Form a network in the subcutaneous tissue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Pattern is variable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They are the tributaries of the: </a:t>
            </a:r>
          </a:p>
          <a:p>
            <a:pPr marL="1197864" lvl="2" indent="-382588" algn="just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Great (long) saphenous vein</a:t>
            </a:r>
          </a:p>
          <a:p>
            <a:pPr marL="1197864" lvl="2" indent="-382588" algn="just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Small (short) saphenous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400800" y="15240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54102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Great Saphenous Vein</a:t>
            </a:r>
            <a:endParaRPr lang="ar-SA" sz="32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9925"/>
            <a:ext cx="5638800" cy="347787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longest vein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Begins from the medial end of the dorsal venous arch of the foot.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Passes upward in front of the medial malleolus with the saphenous nerve.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Then it ascends in accompany with the saphenous nerve in the superficial fascia over the medial side of the leg.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endParaRPr lang="en-US" sz="22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248400" y="16002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467600" cy="1143000"/>
          </a:xfrm>
        </p:spPr>
        <p:txBody>
          <a:bodyPr/>
          <a:lstStyle/>
          <a:p>
            <a:pPr algn="ctr"/>
            <a:r>
              <a:rPr lang="ar-SA" sz="8000" b="1" dirty="0" smtClean="0">
                <a:solidFill>
                  <a:srgbClr val="00B0F0"/>
                </a:solidFill>
                <a:latin typeface="Adobe Arabic" pitchFamily="18" charset="-78"/>
                <a:cs typeface="Adobe Arabic" pitchFamily="18" charset="-78"/>
              </a:rPr>
              <a:t>#حوار_التشريح</a:t>
            </a:r>
            <a:endParaRPr lang="ar-SA" sz="8000" b="1" dirty="0">
              <a:solidFill>
                <a:srgbClr val="00B0F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D973-453F-4187-AE6C-B042250E7242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029200" cy="3170099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 obliquely upwards, and lies behind the medial border of the patella.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Passes behind the knee and curves forward around the medial side of the thigh.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Hooks through the lower part of the saphenous opening in the deep fascia to joins the femoral vein about 1.5 in. (4 cm) below and lateral to the pubic tubercle.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6" descr="E:\dad\Student Gray\6. Lower limb\F66122-006-f040.jpg"/>
          <p:cNvPicPr>
            <a:picLocks noChangeAspect="1" noChangeArrowheads="1"/>
          </p:cNvPicPr>
          <p:nvPr/>
        </p:nvPicPr>
        <p:blipFill>
          <a:blip r:embed="rId3" cstate="print"/>
          <a:srcRect l="13182" t="4167" r="14545" b="4167"/>
          <a:stretch>
            <a:fillRect/>
          </a:stretch>
        </p:blipFill>
        <p:spPr bwMode="auto">
          <a:xfrm>
            <a:off x="5410200" y="1905000"/>
            <a:ext cx="3129430" cy="332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990600"/>
            <a:ext cx="541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Great Saphenous Vein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6881"/>
            <a:ext cx="5486400" cy="3693319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is  connected to the small saphenous vein by one or two branches that pass behind the knee.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Numerous perforating veins connect the great saphenous vein with the deep veins.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perforating veins have valves which allow blood flow from superficial to deep veins.</a:t>
            </a:r>
          </a:p>
          <a:p>
            <a:pPr marL="411163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great saphenous vein is used in venous grafting and saphenous cut down (take care of the saphenous nerve)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248400" y="15240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54102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Great Saphenous Vein</a:t>
            </a:r>
            <a:endParaRPr lang="ar-SA" sz="32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694795"/>
            <a:ext cx="6070600" cy="3631763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Arises from the lateral end of the dorsal venous arch.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 behind the lateral malleolus in company with the sural nerve.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Follows the lateral border of the tendocalcaneus and then runs up to the middle of the back of the leg.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Pierces the deep fascia in the lower part of the popliteal fossa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Drains into the popliteal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Has numerous valves along its course.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Anastomosis freely with great saphenous vein.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324600" y="16002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990600"/>
            <a:ext cx="541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Small Saphenous Vein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0000"/>
            <a:ext cx="5194300" cy="5170646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Deep Veins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Comprise the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venae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comitantes, which accompany all the large arteries, usually in pairs.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Venae comitantes unite to form the popliteal vein, which continues as the femoral vein.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Receive blood from superficial veins through perforating veins. </a:t>
            </a:r>
          </a:p>
          <a:p>
            <a:pPr lvl="3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Femoral Vein</a:t>
            </a:r>
          </a:p>
          <a:p>
            <a:pPr lvl="3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Popliteal vein</a:t>
            </a:r>
          </a:p>
          <a:p>
            <a:pPr lvl="3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Peroneal vein</a:t>
            </a:r>
          </a:p>
          <a:p>
            <a:pPr lvl="3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Anterior tibial vein</a:t>
            </a:r>
          </a:p>
          <a:p>
            <a:pPr lvl="3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Posterior tibial vein</a:t>
            </a:r>
          </a:p>
          <a:p>
            <a:pPr lvl="2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362" name="Picture 2" descr="http://img.webmd.com/dtmcms/live/webmd/consumer_assets/site_images/media/medical/hw/h9991261_00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2857500" cy="43815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003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Mechanism of Venous Return</a:t>
            </a:r>
            <a:b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from Lower Limb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Arial" pitchFamily="34" charset="0"/>
              </a:rPr>
              <a:t>(FYI)</a:t>
            </a:r>
            <a:endParaRPr lang="ar-SA" sz="3600" b="1" dirty="0">
              <a:solidFill>
                <a:srgbClr val="C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200"/>
            <a:ext cx="5194300" cy="501675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Much of the saphenous blood passes from superficial to deep veins through the perforating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blood is pumped upwards in the deep veins by the contraction of the calf muscles (calf pump).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This action of ‘calf pump’ is assisted by the tight sleeve of deep fascia surrounding these muscles.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57148A"/>
                </a:solidFill>
                <a:latin typeface="Calibri" pitchFamily="34" charset="0"/>
                <a:cs typeface="Arial" pitchFamily="34" charset="0"/>
              </a:rPr>
              <a:t>Varicose veins: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If the valves in the perforating veins become incompetent, the direction of blood flow is reversed and the veins become varicosed. Most common in posterior &amp; medial parts of the lower limb, particularly in old people.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Picture 3" descr="C:\Documents and Settings\Free User\My Documents\My Pictures\Major veins\Varicose ve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917700"/>
            <a:ext cx="2562639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Free User\My Documents\My Pictures\Major veins\V veins.bmp"/>
          <p:cNvPicPr>
            <a:picLocks noChangeAspect="1" noChangeArrowheads="1"/>
          </p:cNvPicPr>
          <p:nvPr/>
        </p:nvPicPr>
        <p:blipFill>
          <a:blip r:embed="rId4" cstate="print"/>
          <a:srcRect l="39024"/>
          <a:stretch>
            <a:fillRect/>
          </a:stretch>
        </p:blipFill>
        <p:spPr>
          <a:xfrm>
            <a:off x="7260077" y="1943100"/>
            <a:ext cx="1883923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Hepatic Portal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7278"/>
            <a:ext cx="4800600" cy="2862322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Drains blood from the gastrointestinal tract and spleen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is formed by the union of the superior mesenteric and splenic veins.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Immediately before reaching the liver, the portal vein divides into right and left that enter the liver.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Tributaries: Gastric and cystic veins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6" descr="E:\dad\Student Gray\4. Abdomen\F66122-004-f019.jpg"/>
          <p:cNvPicPr>
            <a:picLocks noChangeAspect="1" noChangeArrowheads="1"/>
          </p:cNvPicPr>
          <p:nvPr/>
        </p:nvPicPr>
        <p:blipFill>
          <a:blip r:embed="rId3" cstate="print"/>
          <a:srcRect l="24892" r="1817" b="2856"/>
          <a:stretch>
            <a:fillRect/>
          </a:stretch>
        </p:blipFill>
        <p:spPr bwMode="auto">
          <a:xfrm>
            <a:off x="5241838" y="1384300"/>
            <a:ext cx="3737061" cy="425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Portocaval Anastomosis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0"/>
            <a:ext cx="5156200" cy="255454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 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portacaval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anastomosis (also known as portal systemic anastomosis) is a specific type of anastomosis that occurs between the veins of portal circulation and those of systemic circulation.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anastomotic channels become dilated (varicosed) in case of portal hypertension.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562600" y="1447800"/>
            <a:ext cx="3530600" cy="420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Sites of Portocaval Anastomosis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9172"/>
            <a:ext cx="5257800" cy="409342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Lower end of esophagus: left gastric vein &amp; azygos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Lower part of rectum: (Hemorrhoids) superior and middle rectal veins &amp; inferior rectal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Para umbilical region: (Caput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Medusae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) Para umbilical veins &amp; superficial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epigastric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Retroperitoneal: Veins draining colon &amp; veins of the posterior abdominal wall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Patent ductus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venosus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: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Left branch of portal vein &amp; inferior vena cava.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410200" y="1447800"/>
            <a:ext cx="3580524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20735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Calibri" pitchFamily="34" charset="0"/>
              </a:rPr>
              <a:t>QUESTION</a:t>
            </a:r>
            <a:r>
              <a:rPr lang="en-US" sz="4400" b="1" dirty="0">
                <a:solidFill>
                  <a:srgbClr val="0000FF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00"/>
                </a:solidFill>
                <a:latin typeface="Arial Black" pitchFamily="34" charset="0"/>
              </a:rPr>
              <a:t>Blood Vessels </a:t>
            </a:r>
            <a:endParaRPr lang="en-US" b="1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CD973-453F-4187-AE6C-B042250E7242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http://images.nationalgeographic.com/wpf/media-live/photos/000/200/cache/shanghai-highways_20007_990x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5105400" cy="383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32004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	At the end of the lecture, the student should be able to:</a:t>
            </a:r>
          </a:p>
          <a:p>
            <a:pPr algn="just" eaLnBrk="1" hangingPunct="1">
              <a:buFont typeface="Arial" pitchFamily="34" charset="0"/>
              <a:buNone/>
            </a:pPr>
            <a:endParaRPr lang="en-US" sz="2200" b="1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lvl="1"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Define veins, and understand the general principles of venous system.</a:t>
            </a:r>
          </a:p>
          <a:p>
            <a:pPr lvl="1"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superior &amp; inferior Vena Cava and their tributaries.</a:t>
            </a:r>
          </a:p>
          <a:p>
            <a:pPr lvl="1"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List major veins and their tributaries in the body.</a:t>
            </a:r>
          </a:p>
          <a:p>
            <a:pPr lvl="1"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Portal Vein.</a:t>
            </a:r>
          </a:p>
          <a:p>
            <a:pPr lvl="1"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Portocaval Anastomosis.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07886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397031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Veins are blood vessels that bring blood back to the heart.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All veins carry deoxygenated blood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the exception of the pulmonary veins and umbilical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There are two types of veins: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Superficial veins: close to the surface of the body</a:t>
            </a:r>
          </a:p>
          <a:p>
            <a:pPr marL="1140714" lvl="2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NO corresponding arteries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Deep veins: found deeper in the body </a:t>
            </a:r>
          </a:p>
          <a:p>
            <a:pPr marL="1140714" lvl="2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corresponding arteries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Veins of the systemic circulation: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Superior and inferior vena cava with their tributaries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Veins of the portal circulation: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Portal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0178" name="Picture 2" descr="http://higheredbcs.wiley.com/legacy/college/tortora/0470565101/hearthis_ill/pap13e_ch21_illustr_audio_mp3_am/simulations/figures/circulation_hepati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027"/>
            <a:ext cx="3562350" cy="27439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707886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2862322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Formed by the union of the right and left Brachiocephalic veins. 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Brachiocephalic veins are formed by the union of internal jugular and subclavian veins.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Drains venous blood from: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Head &amp;neck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Thoracic wall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Upper limbs 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Passes downward and enter the right atrium.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Receives azygos vein on the posterior aspect just before it enters the heart.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7" descr="E:\dad\Student Gray\3. Thorax\F66122-003-f011.jpg"/>
          <p:cNvPicPr>
            <a:picLocks noChangeAspect="1" noChangeArrowheads="1"/>
          </p:cNvPicPr>
          <p:nvPr/>
        </p:nvPicPr>
        <p:blipFill>
          <a:blip r:embed="rId3" cstate="print"/>
          <a:srcRect b="52248"/>
          <a:stretch>
            <a:fillRect/>
          </a:stretch>
        </p:blipFill>
        <p:spPr bwMode="auto">
          <a:xfrm>
            <a:off x="673100" y="4495801"/>
            <a:ext cx="36068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E:\dad\Student Gray\3. Thorax\F66122-003-f003.jpg"/>
          <p:cNvPicPr>
            <a:picLocks noChangeAspect="1" noChangeArrowheads="1"/>
          </p:cNvPicPr>
          <p:nvPr/>
        </p:nvPicPr>
        <p:blipFill>
          <a:blip r:embed="rId4" cstate="print"/>
          <a:srcRect t="6589" r="11986" b="8141"/>
          <a:stretch>
            <a:fillRect/>
          </a:stretch>
        </p:blipFill>
        <p:spPr bwMode="auto">
          <a:xfrm>
            <a:off x="4813300" y="4495800"/>
            <a:ext cx="3606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707886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8300"/>
            <a:ext cx="8229600" cy="347787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Superficial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External Jugular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Anterior jugular veins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Deep Veins 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Internal Jugulars veins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800" b="1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991100" y="1638300"/>
            <a:ext cx="4076700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7886"/>
          </a:xfr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Superficial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8600"/>
            <a:ext cx="5562600" cy="304698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External Jugular Veins: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Lies superficial to the sternomastoid muscle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passes down the neck and it is the only tributary of the subclavian vein.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It drains blood from: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Outside of the skull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Deep parts of the face.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8. Head and neck\F66122-008-f173.jpg"/>
          <p:cNvPicPr>
            <a:picLocks noChangeAspect="1" noChangeArrowheads="1"/>
          </p:cNvPicPr>
          <p:nvPr/>
        </p:nvPicPr>
        <p:blipFill>
          <a:blip r:embed="rId3" cstate="print"/>
          <a:srcRect l="5298" t="2809" r="8278" b="5505"/>
          <a:stretch>
            <a:fillRect/>
          </a:stretch>
        </p:blipFill>
        <p:spPr bwMode="auto">
          <a:xfrm>
            <a:off x="5527115" y="1676400"/>
            <a:ext cx="3464485" cy="336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Superficial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0000"/>
            <a:ext cx="5334000" cy="4278094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Anterior jugular veins: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It begins in the upper part of the neck by the union of the submental veins.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It descends close to the median line of the neck, medial to the sternomastoid muscle.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At the lower part of the neck, it passes laterally beneath that muscle to drain into the external jugular vein.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Just above the sternum the two anterior jugular veins communicate by a transverse vein to form the jugular arch.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5410200" y="1447799"/>
            <a:ext cx="3657600" cy="330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6459</TotalTime>
  <Words>1373</Words>
  <Application>Microsoft Office PowerPoint</Application>
  <PresentationFormat>On-screen Show (4:3)</PresentationFormat>
  <Paragraphs>208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Technic</vt:lpstr>
      <vt:lpstr>Slide 1</vt:lpstr>
      <vt:lpstr>#حوار_التشريح</vt:lpstr>
      <vt:lpstr>Blood Vessels </vt:lpstr>
      <vt:lpstr>Objectives</vt:lpstr>
      <vt:lpstr>Veins</vt:lpstr>
      <vt:lpstr>Superior Vena Cava</vt:lpstr>
      <vt:lpstr>Veins of Head &amp; Neck</vt:lpstr>
      <vt:lpstr>Superficial Veins of Head &amp; Neck</vt:lpstr>
      <vt:lpstr>Superficial Veins of Head &amp; Neck</vt:lpstr>
      <vt:lpstr>Deep Veins of Head &amp; Neck</vt:lpstr>
      <vt:lpstr>Veins of Upper Limbs</vt:lpstr>
      <vt:lpstr>Veins of Upper Limbs</vt:lpstr>
      <vt:lpstr>Veins of Upper Limbs</vt:lpstr>
      <vt:lpstr>Question for review </vt:lpstr>
      <vt:lpstr>Inferior Vena Cava</vt:lpstr>
      <vt:lpstr>Tributaries of Inferior Vena Cava</vt:lpstr>
      <vt:lpstr>Veins of Lower Limbs</vt:lpstr>
      <vt:lpstr>Veins of Lower Limbs</vt:lpstr>
      <vt:lpstr>Great Saphenous Vein</vt:lpstr>
      <vt:lpstr>Slide 20</vt:lpstr>
      <vt:lpstr>Great Saphenous Vein</vt:lpstr>
      <vt:lpstr>Slide 22</vt:lpstr>
      <vt:lpstr>Veins of Lower Limbs</vt:lpstr>
      <vt:lpstr>Mechanism of Venous Return from Lower Limb (FYI)</vt:lpstr>
      <vt:lpstr>Hepatic Portal Vein</vt:lpstr>
      <vt:lpstr>Portocaval Anastomosis</vt:lpstr>
      <vt:lpstr>Sites of Portocaval Anastomosis</vt:lpstr>
      <vt:lpstr>Slide 28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Prof. Saeed Abuel Makarem</dc:creator>
  <cp:lastModifiedBy>Prof Khaleel</cp:lastModifiedBy>
  <cp:revision>454</cp:revision>
  <dcterms:created xsi:type="dcterms:W3CDTF">2008-10-27T09:29:56Z</dcterms:created>
  <dcterms:modified xsi:type="dcterms:W3CDTF">2014-03-17T06:54:45Z</dcterms:modified>
</cp:coreProperties>
</file>