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4"/>
  </p:notesMasterIdLst>
  <p:sldIdLst>
    <p:sldId id="256" r:id="rId2"/>
    <p:sldId id="287" r:id="rId3"/>
    <p:sldId id="288" r:id="rId4"/>
    <p:sldId id="371" r:id="rId5"/>
    <p:sldId id="394" r:id="rId6"/>
    <p:sldId id="393" r:id="rId7"/>
    <p:sldId id="372" r:id="rId8"/>
    <p:sldId id="373" r:id="rId9"/>
    <p:sldId id="374" r:id="rId10"/>
    <p:sldId id="375" r:id="rId11"/>
    <p:sldId id="376" r:id="rId12"/>
    <p:sldId id="377" r:id="rId13"/>
    <p:sldId id="378" r:id="rId14"/>
    <p:sldId id="379" r:id="rId15"/>
    <p:sldId id="395" r:id="rId16"/>
    <p:sldId id="380" r:id="rId17"/>
    <p:sldId id="392" r:id="rId18"/>
    <p:sldId id="343" r:id="rId19"/>
    <p:sldId id="344" r:id="rId20"/>
    <p:sldId id="400" r:id="rId21"/>
    <p:sldId id="346" r:id="rId22"/>
    <p:sldId id="412" r:id="rId23"/>
    <p:sldId id="381" r:id="rId24"/>
    <p:sldId id="399" r:id="rId25"/>
    <p:sldId id="398" r:id="rId26"/>
    <p:sldId id="382" r:id="rId27"/>
    <p:sldId id="328" r:id="rId28"/>
    <p:sldId id="396" r:id="rId29"/>
    <p:sldId id="329" r:id="rId30"/>
    <p:sldId id="341" r:id="rId31"/>
    <p:sldId id="340" r:id="rId32"/>
    <p:sldId id="342" r:id="rId33"/>
    <p:sldId id="263" r:id="rId34"/>
    <p:sldId id="264" r:id="rId35"/>
    <p:sldId id="296" r:id="rId36"/>
    <p:sldId id="297" r:id="rId37"/>
    <p:sldId id="383" r:id="rId38"/>
    <p:sldId id="384" r:id="rId39"/>
    <p:sldId id="410" r:id="rId40"/>
    <p:sldId id="411" r:id="rId41"/>
    <p:sldId id="387" r:id="rId42"/>
    <p:sldId id="388" r:id="rId43"/>
    <p:sldId id="389" r:id="rId44"/>
    <p:sldId id="390" r:id="rId45"/>
    <p:sldId id="391" r:id="rId46"/>
    <p:sldId id="351" r:id="rId47"/>
    <p:sldId id="357" r:id="rId48"/>
    <p:sldId id="354" r:id="rId49"/>
    <p:sldId id="403" r:id="rId50"/>
    <p:sldId id="402" r:id="rId51"/>
    <p:sldId id="356" r:id="rId52"/>
    <p:sldId id="359" r:id="rId53"/>
    <p:sldId id="361" r:id="rId54"/>
    <p:sldId id="406" r:id="rId55"/>
    <p:sldId id="407" r:id="rId56"/>
    <p:sldId id="408" r:id="rId57"/>
    <p:sldId id="365" r:id="rId58"/>
    <p:sldId id="360" r:id="rId59"/>
    <p:sldId id="366" r:id="rId60"/>
    <p:sldId id="368" r:id="rId61"/>
    <p:sldId id="370" r:id="rId62"/>
    <p:sldId id="409" r:id="rId6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717" autoAdjust="0"/>
    <p:restoredTop sz="81531" autoAdjust="0"/>
  </p:normalViewPr>
  <p:slideViewPr>
    <p:cSldViewPr>
      <p:cViewPr varScale="1">
        <p:scale>
          <a:sx n="60" d="100"/>
          <a:sy n="60" d="100"/>
        </p:scale>
        <p:origin x="-786" y="-9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A3116FF-09F3-40D4-A937-78DAAAB4F1F0}" type="datetimeFigureOut">
              <a:rPr lang="en-US" smtClean="0"/>
              <a:pPr/>
              <a:t>2/19/2014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CAB0131-69CC-40C0-88AE-9A7928CF3E90}" type="slidenum">
              <a:rPr lang="en-US" smtClean="0"/>
              <a:pPr/>
              <a:t>‹#›</a:t>
            </a:fld>
            <a:endParaRPr lang="en-US"/>
          </a:p>
        </p:txBody>
      </p:sp>
    </p:spTree>
    <p:extLst>
      <p:ext uri="{BB962C8B-B14F-4D97-AF65-F5344CB8AC3E}">
        <p14:creationId xmlns:p14="http://schemas.microsoft.com/office/powerpoint/2010/main" val="38873055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four major risk factors are </a:t>
            </a:r>
            <a:r>
              <a:rPr lang="en-US" dirty="0" err="1" smtClean="0"/>
              <a:t>hyperlipidemia</a:t>
            </a:r>
            <a:r>
              <a:rPr lang="en-US" dirty="0" smtClean="0"/>
              <a:t> , hypertension , cigarette smoking and diabetes .</a:t>
            </a:r>
            <a:endParaRPr lang="en-US" dirty="0"/>
          </a:p>
        </p:txBody>
      </p:sp>
      <p:sp>
        <p:nvSpPr>
          <p:cNvPr id="4" name="Slide Number Placeholder 3"/>
          <p:cNvSpPr>
            <a:spLocks noGrp="1"/>
          </p:cNvSpPr>
          <p:nvPr>
            <p:ph type="sldNum" sz="quarter" idx="10"/>
          </p:nvPr>
        </p:nvSpPr>
        <p:spPr/>
        <p:txBody>
          <a:bodyPr/>
          <a:lstStyle/>
          <a:p>
            <a:fld id="{ECAB0131-69CC-40C0-88AE-9A7928CF3E90}" type="slidenum">
              <a:rPr lang="en-US" smtClean="0"/>
              <a:pPr/>
              <a:t>5</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Complications that might occur : arrhythmias , ventricular aneurysm, rupture of myocardium, cardiac </a:t>
            </a:r>
            <a:r>
              <a:rPr lang="en-US" dirty="0" err="1" smtClean="0"/>
              <a:t>tamponade</a:t>
            </a:r>
            <a:r>
              <a:rPr lang="en-US" dirty="0" smtClean="0"/>
              <a:t> and others . </a:t>
            </a:r>
            <a:endParaRPr lang="en-US" dirty="0"/>
          </a:p>
        </p:txBody>
      </p:sp>
      <p:sp>
        <p:nvSpPr>
          <p:cNvPr id="4" name="Slide Number Placeholder 3"/>
          <p:cNvSpPr>
            <a:spLocks noGrp="1"/>
          </p:cNvSpPr>
          <p:nvPr>
            <p:ph type="sldNum" sz="quarter" idx="10"/>
          </p:nvPr>
        </p:nvSpPr>
        <p:spPr/>
        <p:txBody>
          <a:bodyPr/>
          <a:lstStyle/>
          <a:p>
            <a:fld id="{ECAB0131-69CC-40C0-88AE-9A7928CF3E90}" type="slidenum">
              <a:rPr lang="en-US" smtClean="0"/>
              <a:pPr/>
              <a:t>19</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p:cNvSpPr>
            <a:spLocks noGrp="1" noRot="1" noChangeAspect="1" noTextEdit="1"/>
          </p:cNvSpPr>
          <p:nvPr>
            <p:ph type="sldImg"/>
          </p:nvPr>
        </p:nvSpPr>
        <p:spPr bwMode="auto">
          <a:noFill/>
          <a:ln>
            <a:solidFill>
              <a:srgbClr val="000000"/>
            </a:solidFill>
            <a:miter lim="800000"/>
            <a:headEnd/>
            <a:tailEnd/>
          </a:ln>
        </p:spPr>
      </p:sp>
      <p:sp>
        <p:nvSpPr>
          <p:cNvPr id="13005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300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2930F5B-64AA-4905-A985-B6748151A043}" type="slidenum">
              <a:rPr lang="en-US"/>
              <a:pPr fontAlgn="base">
                <a:spcBef>
                  <a:spcPct val="0"/>
                </a:spcBef>
                <a:spcAft>
                  <a:spcPct val="0"/>
                </a:spcAft>
              </a:pPr>
              <a:t>21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CAB0131-69CC-40C0-88AE-9A7928CF3E90}" type="slidenum">
              <a:rPr lang="en-US" smtClean="0"/>
              <a:pPr/>
              <a:t>25</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a:noFill/>
          <a:ln w="9525"/>
        </p:spPr>
        <p:txBody>
          <a:bodyPr/>
          <a:lstStyle/>
          <a:p>
            <a:endParaRPr lang="en-US" sz="500" smtClean="0">
              <a:latin typeface="Arial Unicode MS" pitchFamily="34"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CAB0131-69CC-40C0-88AE-9A7928CF3E90}" type="slidenum">
              <a:rPr lang="en-US" smtClean="0"/>
              <a:pPr/>
              <a:t>28</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four major forms of vegetative</a:t>
            </a:r>
            <a:r>
              <a:rPr lang="en-US" baseline="0" dirty="0" smtClean="0"/>
              <a:t> </a:t>
            </a:r>
            <a:r>
              <a:rPr lang="en-US" baseline="0" dirty="0" err="1" smtClean="0"/>
              <a:t>endodarditis</a:t>
            </a:r>
            <a:r>
              <a:rPr lang="en-US" baseline="0" dirty="0" smtClean="0"/>
              <a:t> are rheumatic , infective , thrombotic  and </a:t>
            </a:r>
            <a:r>
              <a:rPr lang="en-US" baseline="0" dirty="0" err="1" smtClean="0"/>
              <a:t>Libman</a:t>
            </a:r>
            <a:r>
              <a:rPr lang="en-US" baseline="0" dirty="0" smtClean="0"/>
              <a:t>–Sacks </a:t>
            </a:r>
            <a:r>
              <a:rPr lang="en-US" baseline="0" dirty="0" err="1" smtClean="0"/>
              <a:t>endocarditis</a:t>
            </a:r>
            <a:endParaRPr lang="en-US" dirty="0"/>
          </a:p>
        </p:txBody>
      </p:sp>
      <p:sp>
        <p:nvSpPr>
          <p:cNvPr id="4" name="Slide Number Placeholder 3"/>
          <p:cNvSpPr>
            <a:spLocks noGrp="1"/>
          </p:cNvSpPr>
          <p:nvPr>
            <p:ph type="sldNum" sz="quarter" idx="10"/>
          </p:nvPr>
        </p:nvSpPr>
        <p:spPr/>
        <p:txBody>
          <a:bodyPr/>
          <a:lstStyle/>
          <a:p>
            <a:fld id="{ECAB0131-69CC-40C0-88AE-9A7928CF3E90}" type="slidenum">
              <a:rPr lang="en-US" smtClean="0"/>
              <a:pPr/>
              <a:t>29</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bwMode="auto">
          <a:noFill/>
          <a:ln>
            <a:solidFill>
              <a:srgbClr val="000000"/>
            </a:solidFill>
            <a:miter lim="800000"/>
            <a:headEnd/>
            <a:tailEnd/>
          </a:ln>
        </p:spPr>
      </p:sp>
      <p:sp>
        <p:nvSpPr>
          <p:cNvPr id="10854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0854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F95D045-91BD-4151-96C9-22EF67EE14D3}" type="slidenum">
              <a:rPr lang="en-US"/>
              <a:pPr fontAlgn="base">
                <a:spcBef>
                  <a:spcPct val="0"/>
                </a:spcBef>
                <a:spcAft>
                  <a:spcPct val="0"/>
                </a:spcAft>
              </a:pPr>
              <a:t>30</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bwMode="auto">
          <a:noFill/>
          <a:ln>
            <a:solidFill>
              <a:srgbClr val="000000"/>
            </a:solidFill>
            <a:miter lim="800000"/>
            <a:headEnd/>
            <a:tailEnd/>
          </a:ln>
        </p:spPr>
      </p:sp>
      <p:sp>
        <p:nvSpPr>
          <p:cNvPr id="10752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075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D3BC927-7F0F-46AC-9FD9-308C3F73AE84}" type="slidenum">
              <a:rPr lang="en-US"/>
              <a:pPr fontAlgn="base">
                <a:spcBef>
                  <a:spcPct val="0"/>
                </a:spcBef>
                <a:spcAft>
                  <a:spcPct val="0"/>
                </a:spcAft>
              </a:pPr>
              <a:t>31</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bwMode="auto">
          <a:noFill/>
          <a:ln>
            <a:solidFill>
              <a:srgbClr val="000000"/>
            </a:solidFill>
            <a:miter lim="800000"/>
            <a:headEnd/>
            <a:tailEnd/>
          </a:ln>
        </p:spPr>
      </p:sp>
      <p:sp>
        <p:nvSpPr>
          <p:cNvPr id="10957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0957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CDA7A27-738E-400F-BFA8-FC419114F44E}" type="slidenum">
              <a:rPr lang="en-US"/>
              <a:pPr fontAlgn="base">
                <a:spcBef>
                  <a:spcPct val="0"/>
                </a:spcBef>
                <a:spcAft>
                  <a:spcPct val="0"/>
                </a:spcAft>
              </a:pPr>
              <a:t>32</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bwMode="auto">
          <a:noFill/>
          <a:ln>
            <a:solidFill>
              <a:srgbClr val="000000"/>
            </a:solidFill>
            <a:miter lim="800000"/>
            <a:headEnd/>
            <a:tailEnd/>
          </a:ln>
        </p:spPr>
      </p:sp>
      <p:sp>
        <p:nvSpPr>
          <p:cNvPr id="10547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054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D95B001-F0E0-4F3D-96FF-A6DCE665A0EB}" type="slidenum">
              <a:rPr lang="en-US"/>
              <a:pPr fontAlgn="base">
                <a:spcBef>
                  <a:spcPct val="0"/>
                </a:spcBef>
                <a:spcAft>
                  <a:spcPct val="0"/>
                </a:spcAft>
              </a:pPr>
              <a:t>35</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Complications are</a:t>
            </a:r>
            <a:r>
              <a:rPr lang="en-US" baseline="0" dirty="0" smtClean="0"/>
              <a:t> thrombosis , hemorrhage , calcifications and </a:t>
            </a:r>
            <a:r>
              <a:rPr lang="en-US" baseline="0" dirty="0" err="1" smtClean="0"/>
              <a:t>aneurysmal</a:t>
            </a:r>
            <a:r>
              <a:rPr lang="en-US" baseline="0" dirty="0" smtClean="0"/>
              <a:t> dilatation with the distal ischemic events .</a:t>
            </a:r>
            <a:endParaRPr lang="en-US" dirty="0"/>
          </a:p>
        </p:txBody>
      </p:sp>
      <p:sp>
        <p:nvSpPr>
          <p:cNvPr id="4" name="Slide Number Placeholder 3"/>
          <p:cNvSpPr>
            <a:spLocks noGrp="1"/>
          </p:cNvSpPr>
          <p:nvPr>
            <p:ph type="sldNum" sz="quarter" idx="10"/>
          </p:nvPr>
        </p:nvSpPr>
        <p:spPr/>
        <p:txBody>
          <a:bodyPr/>
          <a:lstStyle/>
          <a:p>
            <a:fld id="{ECAB0131-69CC-40C0-88AE-9A7928CF3E90}" type="slidenum">
              <a:rPr lang="en-US" smtClean="0"/>
              <a:pPr/>
              <a:t>6</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bwMode="auto">
          <a:noFill/>
          <a:ln>
            <a:solidFill>
              <a:srgbClr val="000000"/>
            </a:solidFill>
            <a:miter lim="800000"/>
            <a:headEnd/>
            <a:tailEnd/>
          </a:ln>
        </p:spPr>
      </p:sp>
      <p:sp>
        <p:nvSpPr>
          <p:cNvPr id="10649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065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8B0945C-0595-46BE-90B8-891FCEDA16E5}" type="slidenum">
              <a:rPr lang="en-US"/>
              <a:pPr fontAlgn="base">
                <a:spcBef>
                  <a:spcPct val="0"/>
                </a:spcBef>
                <a:spcAft>
                  <a:spcPct val="0"/>
                </a:spcAft>
              </a:pPr>
              <a:t>36</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Section of liver showing alternating pale and dark areas with a nutmeg  like appearance possibly due to passive congestion secondary to right sided heart failure. </a:t>
            </a:r>
            <a:endParaRPr lang="en-US" dirty="0"/>
          </a:p>
        </p:txBody>
      </p:sp>
      <p:sp>
        <p:nvSpPr>
          <p:cNvPr id="4" name="Slide Number Placeholder 3"/>
          <p:cNvSpPr>
            <a:spLocks noGrp="1"/>
          </p:cNvSpPr>
          <p:nvPr>
            <p:ph type="sldNum" sz="quarter" idx="10"/>
          </p:nvPr>
        </p:nvSpPr>
        <p:spPr/>
        <p:txBody>
          <a:bodyPr/>
          <a:lstStyle/>
          <a:p>
            <a:fld id="{ECAB0131-69CC-40C0-88AE-9A7928CF3E90}" type="slidenum">
              <a:rPr lang="en-US" smtClean="0"/>
              <a:pPr/>
              <a:t>38</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bwMode="auto">
          <a:noFill/>
          <a:ln>
            <a:solidFill>
              <a:srgbClr val="000000"/>
            </a:solidFill>
            <a:miter lim="800000"/>
            <a:headEnd/>
            <a:tailEnd/>
          </a:ln>
        </p:spPr>
      </p:sp>
      <p:sp>
        <p:nvSpPr>
          <p:cNvPr id="12390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2390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344F8F5-E9BB-43BD-A29F-7E1C5036B21E}" type="slidenum">
              <a:rPr lang="en-US"/>
              <a:pPr fontAlgn="base">
                <a:spcBef>
                  <a:spcPct val="0"/>
                </a:spcBef>
                <a:spcAft>
                  <a:spcPct val="0"/>
                </a:spcAft>
              </a:pPr>
              <a:t>41</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bwMode="auto">
          <a:noFill/>
          <a:ln>
            <a:solidFill>
              <a:srgbClr val="000000"/>
            </a:solidFill>
            <a:miter lim="800000"/>
            <a:headEnd/>
            <a:tailEnd/>
          </a:ln>
        </p:spPr>
      </p:sp>
      <p:sp>
        <p:nvSpPr>
          <p:cNvPr id="12697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2698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AF1F436-FDC8-4A8B-956A-E6DA27724813}" type="slidenum">
              <a:rPr lang="en-US"/>
              <a:pPr fontAlgn="base">
                <a:spcBef>
                  <a:spcPct val="0"/>
                </a:spcBef>
                <a:spcAft>
                  <a:spcPct val="0"/>
                </a:spcAft>
              </a:pPr>
              <a:t>45</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bwMode="auto">
          <a:noFill/>
          <a:ln>
            <a:solidFill>
              <a:srgbClr val="000000"/>
            </a:solidFill>
            <a:miter lim="800000"/>
            <a:headEnd/>
            <a:tailEnd/>
          </a:ln>
        </p:spPr>
      </p:sp>
      <p:sp>
        <p:nvSpPr>
          <p:cNvPr id="11059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1059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F74967C-6636-40D4-A65C-6E2F5338D501}" type="slidenum">
              <a:rPr lang="en-US"/>
              <a:pPr fontAlgn="base">
                <a:spcBef>
                  <a:spcPct val="0"/>
                </a:spcBef>
                <a:spcAft>
                  <a:spcPct val="0"/>
                </a:spcAft>
              </a:pPr>
              <a:t>48</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bwMode="auto">
          <a:noFill/>
          <a:ln>
            <a:solidFill>
              <a:srgbClr val="000000"/>
            </a:solidFill>
            <a:miter lim="800000"/>
            <a:headEnd/>
            <a:tailEnd/>
          </a:ln>
        </p:spPr>
      </p:sp>
      <p:sp>
        <p:nvSpPr>
          <p:cNvPr id="11264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1264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32C07F9-643B-4752-9B13-3FAEF629A45C}" type="slidenum">
              <a:rPr lang="en-US"/>
              <a:pPr fontAlgn="base">
                <a:spcBef>
                  <a:spcPct val="0"/>
                </a:spcBef>
                <a:spcAft>
                  <a:spcPct val="0"/>
                </a:spcAft>
              </a:pPr>
              <a:t>51</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r>
              <a:rPr lang="en-US" dirty="0" smtClean="0"/>
              <a:t>In well-characterized cases a mixed inflammatory cell infiltrate is present in the media with one or more multinucleate giant cells bordering internal elastic lamina (vertical arrow pointing downward). With continued inflammation the lumen is reduced and may even be totally obliterated (thin arrow in the center). The inflammation may extend to the adventitia (left arrowheads).  </a:t>
            </a:r>
          </a:p>
          <a:p>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fld id="{ECAB0131-69CC-40C0-88AE-9A7928CF3E90}" type="slidenum">
              <a:rPr lang="en-US" smtClean="0"/>
              <a:pPr/>
              <a:t>54</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[GIANT CELL/TEMPORAL ARTERITIS]. Circumferential involvement of the vascular media is present (vertical arrow pointing downward). Also note the presence of chronic lymphocytic inflammation in the media and adventitia. Reactive </a:t>
            </a:r>
            <a:r>
              <a:rPr lang="en-US" dirty="0" err="1" smtClean="0"/>
              <a:t>intimal</a:t>
            </a:r>
            <a:r>
              <a:rPr lang="en-US" dirty="0" smtClean="0"/>
              <a:t> fibroplasias lead to luminal </a:t>
            </a:r>
            <a:r>
              <a:rPr lang="en-US" dirty="0" err="1" smtClean="0"/>
              <a:t>stenosis</a:t>
            </a:r>
            <a:r>
              <a:rPr lang="en-US" dirty="0" smtClean="0"/>
              <a:t> with &lt;10% of its original luminal diameter (thin arrow in the center). </a:t>
            </a:r>
          </a:p>
          <a:p>
            <a:endParaRPr lang="en-US" dirty="0"/>
          </a:p>
        </p:txBody>
      </p:sp>
      <p:sp>
        <p:nvSpPr>
          <p:cNvPr id="4" name="Slide Number Placeholder 3"/>
          <p:cNvSpPr>
            <a:spLocks noGrp="1"/>
          </p:cNvSpPr>
          <p:nvPr>
            <p:ph type="sldNum" sz="quarter" idx="10"/>
          </p:nvPr>
        </p:nvSpPr>
        <p:spPr/>
        <p:txBody>
          <a:bodyPr/>
          <a:lstStyle/>
          <a:p>
            <a:fld id="{ECAB0131-69CC-40C0-88AE-9A7928CF3E90}" type="slidenum">
              <a:rPr lang="en-US" smtClean="0"/>
              <a:pPr/>
              <a:t>55</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[GIANT CELL/TEMPORAL ARTERITIS]. Giant cells can be of </a:t>
            </a:r>
            <a:r>
              <a:rPr lang="en-US" dirty="0" err="1" smtClean="0"/>
              <a:t>Langhans</a:t>
            </a:r>
            <a:r>
              <a:rPr lang="en-US" dirty="0" smtClean="0"/>
              <a:t> type or foreign-body type (three arrows) and may show fragments of disrupted internal elastic lamina. Note the presence of dense chronic lymphocytic inflammation traversing through circumferential smooth muscle fibers (curved arrow) of vascular media. </a:t>
            </a:r>
          </a:p>
          <a:p>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fld id="{ECAB0131-69CC-40C0-88AE-9A7928CF3E90}" type="slidenum">
              <a:rPr lang="en-US" smtClean="0"/>
              <a:pPr/>
              <a:t>56</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Segmental inflammatory lesions</a:t>
            </a:r>
            <a:r>
              <a:rPr lang="en-US" baseline="0" dirty="0" smtClean="0"/>
              <a:t> with </a:t>
            </a:r>
            <a:r>
              <a:rPr lang="en-US" baseline="0" dirty="0" err="1" smtClean="0"/>
              <a:t>intimal</a:t>
            </a:r>
            <a:r>
              <a:rPr lang="en-US" baseline="0" dirty="0" smtClean="0"/>
              <a:t> thickening , medial </a:t>
            </a:r>
            <a:r>
              <a:rPr lang="en-US" baseline="0" dirty="0" err="1" smtClean="0"/>
              <a:t>granulomatous</a:t>
            </a:r>
            <a:r>
              <a:rPr lang="en-US" baseline="0" dirty="0" smtClean="0"/>
              <a:t> inflammation with giant cells and chronic inflammatory cells and internal elastic lamina fragmentation . </a:t>
            </a:r>
            <a:endParaRPr lang="en-US" smtClean="0"/>
          </a:p>
          <a:p>
            <a:endParaRPr lang="en-US" dirty="0"/>
          </a:p>
        </p:txBody>
      </p:sp>
      <p:sp>
        <p:nvSpPr>
          <p:cNvPr id="4" name="Slide Number Placeholder 3"/>
          <p:cNvSpPr>
            <a:spLocks noGrp="1"/>
          </p:cNvSpPr>
          <p:nvPr>
            <p:ph type="sldNum" sz="quarter" idx="10"/>
          </p:nvPr>
        </p:nvSpPr>
        <p:spPr/>
        <p:txBody>
          <a:bodyPr/>
          <a:lstStyle/>
          <a:p>
            <a:fld id="{ECAB0131-69CC-40C0-88AE-9A7928CF3E90}" type="slidenum">
              <a:rPr lang="en-US" smtClean="0"/>
              <a:pPr/>
              <a:t>57</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bwMode="auto">
          <a:noFill/>
          <a:ln>
            <a:solidFill>
              <a:srgbClr val="000000"/>
            </a:solidFill>
            <a:miter lim="800000"/>
            <a:headEnd/>
            <a:tailEnd/>
          </a:ln>
        </p:spPr>
      </p:sp>
      <p:sp>
        <p:nvSpPr>
          <p:cNvPr id="11571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157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6F31318-7413-47C5-87D4-4111571C4031}" type="slidenum">
              <a:rPr lang="en-US"/>
              <a:pPr fontAlgn="base">
                <a:spcBef>
                  <a:spcPct val="0"/>
                </a:spcBef>
                <a:spcAft>
                  <a:spcPct val="0"/>
                </a:spcAft>
              </a:pPr>
              <a:t>9</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condition might be complicated by </a:t>
            </a:r>
            <a:r>
              <a:rPr lang="en-US" dirty="0" err="1" smtClean="0"/>
              <a:t>glomerulonephritis</a:t>
            </a:r>
            <a:r>
              <a:rPr lang="en-US" dirty="0" smtClean="0"/>
              <a:t> and </a:t>
            </a:r>
            <a:r>
              <a:rPr lang="en-US" dirty="0" err="1" smtClean="0"/>
              <a:t>hemoptysis</a:t>
            </a:r>
            <a:r>
              <a:rPr lang="en-US" dirty="0" smtClean="0"/>
              <a:t>  due  to pulmonary </a:t>
            </a:r>
            <a:r>
              <a:rPr lang="en-US" dirty="0" err="1" smtClean="0"/>
              <a:t>capillaritis</a:t>
            </a:r>
            <a:r>
              <a:rPr lang="en-US" dirty="0" smtClean="0"/>
              <a:t> . </a:t>
            </a:r>
            <a:endParaRPr lang="en-US" dirty="0"/>
          </a:p>
        </p:txBody>
      </p:sp>
      <p:sp>
        <p:nvSpPr>
          <p:cNvPr id="4" name="Slide Number Placeholder 3"/>
          <p:cNvSpPr>
            <a:spLocks noGrp="1"/>
          </p:cNvSpPr>
          <p:nvPr>
            <p:ph type="sldNum" sz="quarter" idx="10"/>
          </p:nvPr>
        </p:nvSpPr>
        <p:spPr/>
        <p:txBody>
          <a:bodyPr/>
          <a:lstStyle/>
          <a:p>
            <a:fld id="{ECAB0131-69CC-40C0-88AE-9A7928CF3E90}" type="slidenum">
              <a:rPr lang="en-US" smtClean="0"/>
              <a:pPr/>
              <a:t>59</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Section of the skin shows </a:t>
            </a:r>
            <a:r>
              <a:rPr lang="en-US" dirty="0" err="1" smtClean="0"/>
              <a:t>fibrinoid</a:t>
            </a:r>
            <a:r>
              <a:rPr lang="en-US" dirty="0" smtClean="0"/>
              <a:t> necrosis of blood vessels with </a:t>
            </a:r>
            <a:r>
              <a:rPr lang="en-US" dirty="0" err="1" smtClean="0"/>
              <a:t>extravasation</a:t>
            </a:r>
            <a:r>
              <a:rPr lang="en-US" dirty="0" smtClean="0"/>
              <a:t> of RBCs , </a:t>
            </a:r>
            <a:r>
              <a:rPr lang="en-US" dirty="0" err="1" smtClean="0"/>
              <a:t>neutrphilic</a:t>
            </a:r>
            <a:r>
              <a:rPr lang="en-US" dirty="0" smtClean="0"/>
              <a:t> infiltration with debris (</a:t>
            </a:r>
            <a:r>
              <a:rPr lang="en-US" dirty="0" err="1" smtClean="0"/>
              <a:t>leukocytoclasis</a:t>
            </a:r>
            <a:r>
              <a:rPr lang="en-US" dirty="0" smtClean="0"/>
              <a:t>/nuclear</a:t>
            </a:r>
            <a:r>
              <a:rPr lang="en-US" baseline="0" dirty="0" smtClean="0"/>
              <a:t> dust</a:t>
            </a:r>
            <a:r>
              <a:rPr lang="en-US" dirty="0" smtClean="0"/>
              <a:t>) .</a:t>
            </a:r>
            <a:endParaRPr lang="en-US" dirty="0"/>
          </a:p>
        </p:txBody>
      </p:sp>
      <p:sp>
        <p:nvSpPr>
          <p:cNvPr id="4" name="Slide Number Placeholder 3"/>
          <p:cNvSpPr>
            <a:spLocks noGrp="1"/>
          </p:cNvSpPr>
          <p:nvPr>
            <p:ph type="sldNum" sz="quarter" idx="10"/>
          </p:nvPr>
        </p:nvSpPr>
        <p:spPr/>
        <p:txBody>
          <a:bodyPr/>
          <a:lstStyle/>
          <a:p>
            <a:fld id="{ECAB0131-69CC-40C0-88AE-9A7928CF3E90}" type="slidenum">
              <a:rPr lang="en-US" smtClean="0"/>
              <a:pPr/>
              <a:t>61</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bwMode="auto">
          <a:noFill/>
          <a:ln>
            <a:solidFill>
              <a:srgbClr val="000000"/>
            </a:solidFill>
            <a:miter lim="800000"/>
            <a:headEnd/>
            <a:tailEnd/>
          </a:ln>
        </p:spPr>
      </p:sp>
      <p:sp>
        <p:nvSpPr>
          <p:cNvPr id="11366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136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01CFFA4-F5C2-42A7-A849-FFD9085DF3B1}" type="slidenum">
              <a:rPr lang="en-US"/>
              <a:pPr fontAlgn="base">
                <a:spcBef>
                  <a:spcPct val="0"/>
                </a:spcBef>
                <a:spcAft>
                  <a:spcPct val="0"/>
                </a:spcAft>
              </a:pPr>
              <a:t>10</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bwMode="auto">
          <a:noFill/>
          <a:ln>
            <a:solidFill>
              <a:srgbClr val="000000"/>
            </a:solidFill>
            <a:miter lim="800000"/>
            <a:headEnd/>
            <a:tailEnd/>
          </a:ln>
        </p:spPr>
      </p:sp>
      <p:sp>
        <p:nvSpPr>
          <p:cNvPr id="11469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1469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1FCB3FB-E718-4620-B3B2-5FEDCFFAE713}" type="slidenum">
              <a:rPr lang="en-US"/>
              <a:pPr fontAlgn="base">
                <a:spcBef>
                  <a:spcPct val="0"/>
                </a:spcBef>
                <a:spcAft>
                  <a:spcPct val="0"/>
                </a:spcAft>
              </a:pPr>
              <a:t>11</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bwMode="auto">
          <a:noFill/>
          <a:ln>
            <a:solidFill>
              <a:srgbClr val="000000"/>
            </a:solidFill>
            <a:miter lim="800000"/>
            <a:headEnd/>
            <a:tailEnd/>
          </a:ln>
        </p:spPr>
      </p:sp>
      <p:sp>
        <p:nvSpPr>
          <p:cNvPr id="11776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1776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ED03AC9-A487-4799-A1B2-A5D96E138AF7}" type="slidenum">
              <a:rPr lang="en-US"/>
              <a:pPr fontAlgn="base">
                <a:spcBef>
                  <a:spcPct val="0"/>
                </a:spcBef>
                <a:spcAft>
                  <a:spcPct val="0"/>
                </a:spcAft>
              </a:pPr>
              <a:t>12</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bwMode="auto">
          <a:noFill/>
          <a:ln>
            <a:solidFill>
              <a:srgbClr val="000000"/>
            </a:solidFill>
            <a:miter lim="800000"/>
            <a:headEnd/>
            <a:tailEnd/>
          </a:ln>
        </p:spPr>
      </p:sp>
      <p:sp>
        <p:nvSpPr>
          <p:cNvPr id="11878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1878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DD549E2-20D4-462A-9252-B16F804DBC17}" type="slidenum">
              <a:rPr lang="en-US"/>
              <a:pPr fontAlgn="base">
                <a:spcBef>
                  <a:spcPct val="0"/>
                </a:spcBef>
                <a:spcAft>
                  <a:spcPct val="0"/>
                </a:spcAft>
              </a:pPr>
              <a:t>13</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Aneurysmal</a:t>
            </a:r>
            <a:r>
              <a:rPr lang="en-US" dirty="0" smtClean="0"/>
              <a:t> dilatation of lower aorta with rupture , </a:t>
            </a:r>
            <a:r>
              <a:rPr lang="en-US" dirty="0" err="1" smtClean="0"/>
              <a:t>intraluminal</a:t>
            </a:r>
            <a:r>
              <a:rPr lang="en-US" dirty="0" smtClean="0"/>
              <a:t> thrombus and Extensive aortic atherosclerosis .</a:t>
            </a:r>
            <a:endParaRPr lang="en-US" dirty="0"/>
          </a:p>
        </p:txBody>
      </p:sp>
      <p:sp>
        <p:nvSpPr>
          <p:cNvPr id="4" name="Slide Number Placeholder 3"/>
          <p:cNvSpPr>
            <a:spLocks noGrp="1"/>
          </p:cNvSpPr>
          <p:nvPr>
            <p:ph type="sldNum" sz="quarter" idx="10"/>
          </p:nvPr>
        </p:nvSpPr>
        <p:spPr/>
        <p:txBody>
          <a:bodyPr/>
          <a:lstStyle/>
          <a:p>
            <a:fld id="{ECAB0131-69CC-40C0-88AE-9A7928CF3E90}" type="slidenum">
              <a:rPr lang="en-US" smtClean="0"/>
              <a:pPr/>
              <a:t>16</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most likely causes</a:t>
            </a:r>
            <a:r>
              <a:rPr lang="en-US" baseline="0" dirty="0" smtClean="0"/>
              <a:t> of aneurysms are a</a:t>
            </a:r>
            <a:r>
              <a:rPr lang="en-US" dirty="0" smtClean="0"/>
              <a:t>therosclerosis , </a:t>
            </a:r>
            <a:r>
              <a:rPr lang="en-US" dirty="0" err="1" smtClean="0"/>
              <a:t>mycotic</a:t>
            </a:r>
            <a:r>
              <a:rPr lang="en-US" dirty="0" smtClean="0"/>
              <a:t> , syphilitic and congenital .</a:t>
            </a:r>
          </a:p>
          <a:p>
            <a:endParaRPr lang="en-US" dirty="0"/>
          </a:p>
        </p:txBody>
      </p:sp>
      <p:sp>
        <p:nvSpPr>
          <p:cNvPr id="4" name="Slide Number Placeholder 3"/>
          <p:cNvSpPr>
            <a:spLocks noGrp="1"/>
          </p:cNvSpPr>
          <p:nvPr>
            <p:ph type="sldNum" sz="quarter" idx="10"/>
          </p:nvPr>
        </p:nvSpPr>
        <p:spPr/>
        <p:txBody>
          <a:bodyPr/>
          <a:lstStyle/>
          <a:p>
            <a:fld id="{ECAB0131-69CC-40C0-88AE-9A7928CF3E90}" type="slidenum">
              <a:rPr lang="en-US" smtClean="0"/>
              <a:pPr/>
              <a:t>17</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71D8906-5950-45E2-B31C-AE03D931088A}" type="datetimeFigureOut">
              <a:rPr lang="en-US" smtClean="0"/>
              <a:pPr/>
              <a:t>2/19/2014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4585D4-28E6-49DA-B9EA-B9D6C027EEF4}"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71D8906-5950-45E2-B31C-AE03D931088A}" type="datetimeFigureOut">
              <a:rPr lang="en-US" smtClean="0"/>
              <a:pPr/>
              <a:t>2/19/2014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4585D4-28E6-49DA-B9EA-B9D6C027EEF4}"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71D8906-5950-45E2-B31C-AE03D931088A}" type="datetimeFigureOut">
              <a:rPr lang="en-US" smtClean="0"/>
              <a:pPr/>
              <a:t>2/19/2014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4585D4-28E6-49DA-B9EA-B9D6C027EEF4}"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71D8906-5950-45E2-B31C-AE03D931088A}" type="datetimeFigureOut">
              <a:rPr lang="en-US" smtClean="0"/>
              <a:pPr/>
              <a:t>2/19/2014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4585D4-28E6-49DA-B9EA-B9D6C027EEF4}"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71D8906-5950-45E2-B31C-AE03D931088A}" type="datetimeFigureOut">
              <a:rPr lang="en-US" smtClean="0"/>
              <a:pPr/>
              <a:t>2/19/2014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4585D4-28E6-49DA-B9EA-B9D6C027EEF4}"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71D8906-5950-45E2-B31C-AE03D931088A}" type="datetimeFigureOut">
              <a:rPr lang="en-US" smtClean="0"/>
              <a:pPr/>
              <a:t>2/19/2014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14585D4-28E6-49DA-B9EA-B9D6C027EEF4}"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71D8906-5950-45E2-B31C-AE03D931088A}" type="datetimeFigureOut">
              <a:rPr lang="en-US" smtClean="0"/>
              <a:pPr/>
              <a:t>2/19/2014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14585D4-28E6-49DA-B9EA-B9D6C027EEF4}"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71D8906-5950-45E2-B31C-AE03D931088A}" type="datetimeFigureOut">
              <a:rPr lang="en-US" smtClean="0"/>
              <a:pPr/>
              <a:t>2/19/2014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14585D4-28E6-49DA-B9EA-B9D6C027EEF4}"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71D8906-5950-45E2-B31C-AE03D931088A}" type="datetimeFigureOut">
              <a:rPr lang="en-US" smtClean="0"/>
              <a:pPr/>
              <a:t>2/19/2014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14585D4-28E6-49DA-B9EA-B9D6C027EEF4}"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71D8906-5950-45E2-B31C-AE03D931088A}" type="datetimeFigureOut">
              <a:rPr lang="en-US" smtClean="0"/>
              <a:pPr/>
              <a:t>2/19/2014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14585D4-28E6-49DA-B9EA-B9D6C027EEF4}"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71D8906-5950-45E2-B31C-AE03D931088A}" type="datetimeFigureOut">
              <a:rPr lang="en-US" smtClean="0"/>
              <a:pPr/>
              <a:t>2/19/2014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14585D4-28E6-49DA-B9EA-B9D6C027EEF4}"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1D8906-5950-45E2-B31C-AE03D931088A}" type="datetimeFigureOut">
              <a:rPr lang="en-US" smtClean="0"/>
              <a:pPr/>
              <a:t>2/19/2014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4585D4-28E6-49DA-B9EA-B9D6C027EEF4}"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1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hyperlink" Target="http://www.google.com/imgres?imgurl=http://modernmedicalguide.com/wp-content/uploads/2010/04/Buergers-Disease1.jpg&amp;imgrefurl=http://modernmedicalguide.com/buergers-disease/&amp;usg=__bE7lWi64bR-2t0NHxA6oL1LjVKw=&amp;h=397&amp;w=243&amp;sz=38&amp;hl=en&amp;start=2&amp;zoom=1&amp;tbnid=cBdcqpwrqQAYlM:&amp;tbnh=124&amp;tbnw=76&amp;ei=Yo1rTYDNKN6AhAe-jMXCDQ&amp;prev=/images?q=buerger's+disease+pictures&amp;um=1&amp;hl=en&amp;safe=active&amp;sa=N&amp;tbs=isch:1&amp;um=1&amp;itbs=1" TargetMode="External"/><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4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Cardiovascular practical Block</a:t>
            </a:r>
            <a:endParaRPr lang="en-US" dirty="0"/>
          </a:p>
        </p:txBody>
      </p:sp>
      <p:sp>
        <p:nvSpPr>
          <p:cNvPr id="3" name="Subtitle 2"/>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5448"/>
            <a:ext cx="9144000" cy="1252728"/>
          </a:xfrm>
        </p:spPr>
        <p:txBody>
          <a:bodyPr/>
          <a:lstStyle/>
          <a:p>
            <a:pPr algn="ctr" fontAlgn="auto">
              <a:spcAft>
                <a:spcPts val="0"/>
              </a:spcAft>
              <a:defRPr/>
            </a:pPr>
            <a:r>
              <a:rPr lang="en-US" sz="3600" dirty="0" smtClean="0">
                <a:solidFill>
                  <a:schemeClr val="accent1">
                    <a:satMod val="150000"/>
                  </a:schemeClr>
                </a:solidFill>
                <a:latin typeface="Franklin Gothic Demi" pitchFamily="34" charset="0"/>
              </a:rPr>
              <a:t> CORONARY ATHEROSCLEROSIS</a:t>
            </a:r>
            <a:endParaRPr lang="en-US" sz="3600" dirty="0">
              <a:solidFill>
                <a:schemeClr val="accent1">
                  <a:satMod val="150000"/>
                </a:schemeClr>
              </a:solidFill>
              <a:latin typeface="Franklin Gothic Demi" pitchFamily="34" charset="0"/>
            </a:endParaRPr>
          </a:p>
        </p:txBody>
      </p:sp>
      <p:pic>
        <p:nvPicPr>
          <p:cNvPr id="4" name="Picture 4"/>
          <p:cNvPicPr>
            <a:picLocks noChangeAspect="1" noChangeArrowheads="1"/>
          </p:cNvPicPr>
          <p:nvPr/>
        </p:nvPicPr>
        <p:blipFill>
          <a:blip r:embed="rId3" cstate="print">
            <a:lum bright="20000" contrast="30000"/>
          </a:blip>
          <a:srcRect/>
          <a:stretch>
            <a:fillRect/>
          </a:stretch>
        </p:blipFill>
        <p:spPr>
          <a:xfrm>
            <a:off x="0" y="1500188"/>
            <a:ext cx="9144000" cy="53721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8176"/>
          </a:xfrm>
        </p:spPr>
        <p:txBody>
          <a:bodyPr/>
          <a:lstStyle/>
          <a:p>
            <a:pPr algn="ctr" fontAlgn="auto">
              <a:spcAft>
                <a:spcPts val="0"/>
              </a:spcAft>
              <a:defRPr/>
            </a:pPr>
            <a:r>
              <a:rPr lang="en-US" sz="3600" dirty="0" smtClean="0">
                <a:solidFill>
                  <a:schemeClr val="accent1">
                    <a:satMod val="150000"/>
                  </a:schemeClr>
                </a:solidFill>
                <a:latin typeface="Franklin Gothic Demi" pitchFamily="34" charset="0"/>
              </a:rPr>
              <a:t> CORONARY ATHEROSCLEROSIS</a:t>
            </a:r>
            <a:endParaRPr lang="en-US" sz="3600" dirty="0">
              <a:solidFill>
                <a:schemeClr val="accent1">
                  <a:satMod val="150000"/>
                </a:schemeClr>
              </a:solidFill>
              <a:latin typeface="Franklin Gothic Demi" pitchFamily="34" charset="0"/>
            </a:endParaRPr>
          </a:p>
        </p:txBody>
      </p:sp>
      <p:pic>
        <p:nvPicPr>
          <p:cNvPr id="4" name="Picture 6"/>
          <p:cNvPicPr>
            <a:picLocks noChangeAspect="1" noChangeArrowheads="1"/>
          </p:cNvPicPr>
          <p:nvPr/>
        </p:nvPicPr>
        <p:blipFill>
          <a:blip r:embed="rId3" cstate="print">
            <a:lum bright="10000" contrast="10000"/>
          </a:blip>
          <a:srcRect/>
          <a:stretch>
            <a:fillRect/>
          </a:stretch>
        </p:blipFill>
        <p:spPr bwMode="auto">
          <a:xfrm>
            <a:off x="0" y="1500188"/>
            <a:ext cx="9144000" cy="53578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algn="ctr" fontAlgn="auto">
              <a:spcAft>
                <a:spcPts val="0"/>
              </a:spcAft>
              <a:defRPr/>
            </a:pPr>
            <a:r>
              <a:rPr lang="en-US" sz="3600" dirty="0" smtClean="0">
                <a:solidFill>
                  <a:schemeClr val="accent1">
                    <a:satMod val="150000"/>
                  </a:schemeClr>
                </a:solidFill>
                <a:latin typeface="Franklin Gothic Demi" pitchFamily="34" charset="0"/>
              </a:rPr>
              <a:t> ATHEROMATOUS PLAQUE WITH CHOLESTEROL CLEFTS</a:t>
            </a:r>
            <a:endParaRPr lang="en-US" sz="3600" dirty="0">
              <a:solidFill>
                <a:schemeClr val="accent1">
                  <a:satMod val="150000"/>
                </a:schemeClr>
              </a:solidFill>
              <a:latin typeface="Franklin Gothic Demi" pitchFamily="34" charset="0"/>
            </a:endParaRPr>
          </a:p>
        </p:txBody>
      </p:sp>
      <p:pic>
        <p:nvPicPr>
          <p:cNvPr id="3" name="Picture 4" descr="Atheroma 4"/>
          <p:cNvPicPr>
            <a:picLocks noChangeAspect="1" noChangeArrowheads="1"/>
          </p:cNvPicPr>
          <p:nvPr/>
        </p:nvPicPr>
        <p:blipFill>
          <a:blip r:embed="rId3" cstate="print"/>
          <a:srcRect/>
          <a:stretch>
            <a:fillRect/>
          </a:stretch>
        </p:blipFill>
        <p:spPr bwMode="auto">
          <a:xfrm>
            <a:off x="0" y="1500188"/>
            <a:ext cx="9144000" cy="53578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fontAlgn="auto">
              <a:spcAft>
                <a:spcPts val="0"/>
              </a:spcAft>
              <a:defRPr/>
            </a:pPr>
            <a:r>
              <a:rPr lang="en-US" sz="3600" i="1" dirty="0" smtClean="0">
                <a:solidFill>
                  <a:schemeClr val="accent1">
                    <a:satMod val="150000"/>
                  </a:schemeClr>
                </a:solidFill>
                <a:latin typeface="Franklin Gothic Demi" pitchFamily="34" charset="0"/>
              </a:rPr>
              <a:t>Coronary atherosclerosis:</a:t>
            </a:r>
            <a:br>
              <a:rPr lang="en-US" sz="3600" i="1" dirty="0" smtClean="0">
                <a:solidFill>
                  <a:schemeClr val="accent1">
                    <a:satMod val="150000"/>
                  </a:schemeClr>
                </a:solidFill>
                <a:latin typeface="Franklin Gothic Demi" pitchFamily="34" charset="0"/>
              </a:rPr>
            </a:br>
            <a:r>
              <a:rPr lang="en-US" sz="2800" i="1" dirty="0" smtClean="0">
                <a:solidFill>
                  <a:schemeClr val="accent1">
                    <a:satMod val="150000"/>
                  </a:schemeClr>
                </a:solidFill>
                <a:latin typeface="Franklin Gothic Demi" pitchFamily="34" charset="0"/>
              </a:rPr>
              <a:t>Cross section of a coronary artery shows:</a:t>
            </a:r>
            <a:endParaRPr lang="en-US" sz="2800" i="1" dirty="0">
              <a:solidFill>
                <a:schemeClr val="accent1">
                  <a:satMod val="150000"/>
                </a:schemeClr>
              </a:solidFill>
              <a:latin typeface="Franklin Gothic Demi" pitchFamily="34" charset="0"/>
            </a:endParaRPr>
          </a:p>
        </p:txBody>
      </p:sp>
      <p:sp>
        <p:nvSpPr>
          <p:cNvPr id="23555" name="TextBox 3"/>
          <p:cNvSpPr txBox="1">
            <a:spLocks noChangeArrowheads="1"/>
          </p:cNvSpPr>
          <p:nvPr/>
        </p:nvSpPr>
        <p:spPr bwMode="auto">
          <a:xfrm>
            <a:off x="285750" y="1714500"/>
            <a:ext cx="8572500" cy="3970318"/>
          </a:xfrm>
          <a:prstGeom prst="rect">
            <a:avLst/>
          </a:prstGeom>
          <a:noFill/>
          <a:ln w="9525">
            <a:noFill/>
            <a:miter lim="800000"/>
            <a:headEnd/>
            <a:tailEnd/>
          </a:ln>
        </p:spPr>
        <p:txBody>
          <a:bodyPr>
            <a:spAutoFit/>
          </a:bodyPr>
          <a:lstStyle/>
          <a:p>
            <a:pPr marL="457200" indent="-457200" algn="just">
              <a:buFontTx/>
              <a:buBlip>
                <a:blip r:embed="rId3"/>
              </a:buBlip>
            </a:pPr>
            <a:r>
              <a:rPr lang="en-US" sz="2800" dirty="0">
                <a:latin typeface="Franklin Gothic Demi" pitchFamily="34" charset="0"/>
              </a:rPr>
              <a:t>Partial occlusion of the lumen by an </a:t>
            </a:r>
            <a:r>
              <a:rPr lang="en-US" sz="2800" dirty="0" err="1">
                <a:latin typeface="Franklin Gothic Demi" pitchFamily="34" charset="0"/>
              </a:rPr>
              <a:t>atheromatous</a:t>
            </a:r>
            <a:r>
              <a:rPr lang="en-US" sz="2800" dirty="0">
                <a:latin typeface="Franklin Gothic Demi" pitchFamily="34" charset="0"/>
              </a:rPr>
              <a:t> plaque.</a:t>
            </a:r>
          </a:p>
          <a:p>
            <a:pPr marL="457200" indent="-457200" algn="just">
              <a:buFontTx/>
              <a:buBlip>
                <a:blip r:embed="rId3"/>
              </a:buBlip>
            </a:pPr>
            <a:endParaRPr lang="en-US" sz="2800" dirty="0">
              <a:latin typeface="Franklin Gothic Demi" pitchFamily="34" charset="0"/>
            </a:endParaRPr>
          </a:p>
          <a:p>
            <a:pPr marL="457200" indent="-457200" algn="just">
              <a:buFontTx/>
              <a:buBlip>
                <a:blip r:embed="rId3"/>
              </a:buBlip>
            </a:pPr>
            <a:r>
              <a:rPr lang="en-US" sz="2800" dirty="0">
                <a:latin typeface="Franklin Gothic Demi" pitchFamily="34" charset="0"/>
              </a:rPr>
              <a:t>The plaque consists of dissolved, cholesterol clefts, hyaline fibrous tissue and some blood capillaries.</a:t>
            </a:r>
          </a:p>
          <a:p>
            <a:pPr marL="457200" indent="-457200" algn="just">
              <a:buFontTx/>
              <a:buBlip>
                <a:blip r:embed="rId3"/>
              </a:buBlip>
            </a:pPr>
            <a:endParaRPr lang="en-US" sz="2800" dirty="0">
              <a:latin typeface="Franklin Gothic Demi" pitchFamily="34" charset="0"/>
            </a:endParaRPr>
          </a:p>
          <a:p>
            <a:pPr marL="457200" indent="-457200" algn="just">
              <a:buFontTx/>
              <a:buBlip>
                <a:blip r:embed="rId3"/>
              </a:buBlip>
            </a:pPr>
            <a:r>
              <a:rPr lang="en-US" sz="2800" dirty="0">
                <a:latin typeface="Franklin Gothic Demi" pitchFamily="34" charset="0"/>
              </a:rPr>
              <a:t>The internal elastic lamina is thin and fragmented. </a:t>
            </a:r>
          </a:p>
          <a:p>
            <a:pPr algn="just"/>
            <a:endParaRPr lang="en-US" sz="2800" dirty="0">
              <a:latin typeface="Franklin Gothic Demi" pitchFamily="34" charset="0"/>
            </a:endParaRPr>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Cardiovascular practical Block</a:t>
            </a:r>
            <a:endParaRPr lang="en-US" dirty="0"/>
          </a:p>
        </p:txBody>
      </p:sp>
      <p:sp>
        <p:nvSpPr>
          <p:cNvPr id="3" name="Subtitle 2"/>
          <p:cNvSpPr>
            <a:spLocks noGrp="1"/>
          </p:cNvSpPr>
          <p:nvPr>
            <p:ph type="subTitle" idx="1"/>
          </p:nvPr>
        </p:nvSpPr>
        <p:spPr/>
        <p:txBody>
          <a:bodyPr/>
          <a:lstStyle/>
          <a:p>
            <a:r>
              <a:rPr lang="en-US" dirty="0" smtClean="0">
                <a:solidFill>
                  <a:srgbClr val="FF0000"/>
                </a:solidFill>
              </a:rPr>
              <a:t>3-Aneurysm of abdominal aorta</a:t>
            </a:r>
            <a:endParaRPr lang="en-US" dirty="0">
              <a:solidFill>
                <a:srgbClr val="FF0000"/>
              </a:solidFill>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2" descr="http://www.jazannurses.com/mkportal/modules/gallery/album/a_128.jpg"/>
          <p:cNvPicPr>
            <a:picLocks noChangeAspect="1" noChangeArrowheads="1"/>
          </p:cNvPicPr>
          <p:nvPr/>
        </p:nvPicPr>
        <p:blipFill>
          <a:blip r:embed="rId2" cstate="print"/>
          <a:srcRect/>
          <a:stretch>
            <a:fillRect/>
          </a:stretch>
        </p:blipFill>
        <p:spPr bwMode="auto">
          <a:xfrm>
            <a:off x="2915816" y="332656"/>
            <a:ext cx="3009900" cy="4552951"/>
          </a:xfrm>
          <a:prstGeom prst="rect">
            <a:avLst/>
          </a:prstGeom>
          <a:noFill/>
        </p:spPr>
      </p:pic>
      <p:sp>
        <p:nvSpPr>
          <p:cNvPr id="3" name="Rectangle 2"/>
          <p:cNvSpPr/>
          <p:nvPr/>
        </p:nvSpPr>
        <p:spPr>
          <a:xfrm>
            <a:off x="2286000" y="5013176"/>
            <a:ext cx="4572000" cy="923330"/>
          </a:xfrm>
          <a:prstGeom prst="rect">
            <a:avLst/>
          </a:prstGeom>
        </p:spPr>
        <p:txBody>
          <a:bodyPr wrap="square">
            <a:spAutoFit/>
          </a:bodyPr>
          <a:lstStyle/>
          <a:p>
            <a:r>
              <a:rPr lang="en-US" b="1" dirty="0"/>
              <a:t>A</a:t>
            </a:r>
            <a:r>
              <a:rPr lang="en-US" b="1" dirty="0" smtClean="0"/>
              <a:t>n </a:t>
            </a:r>
            <a:r>
              <a:rPr lang="en-US" b="1" dirty="0" smtClean="0"/>
              <a:t>example of an atherosclerotic aneurysm of the aorta in which a large </a:t>
            </a:r>
            <a:r>
              <a:rPr lang="en-US" b="1" dirty="0" smtClean="0"/>
              <a:t> </a:t>
            </a:r>
            <a:r>
              <a:rPr lang="en-US" b="1" dirty="0" smtClean="0"/>
              <a:t>swelling </a:t>
            </a:r>
            <a:r>
              <a:rPr lang="en-US" b="1" dirty="0" smtClean="0"/>
              <a:t>is seen just </a:t>
            </a:r>
            <a:r>
              <a:rPr lang="en-US" b="1" dirty="0" smtClean="0"/>
              <a:t>above the aortic bifurcation.</a:t>
            </a:r>
            <a:endParaRPr lang="en-US"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Documents and Settings\Mr. Amer Shafie\Desktop\1cardiovascular block\Aneurysm of abdominal aorta.jpg"/>
          <p:cNvPicPr>
            <a:picLocks noChangeAspect="1" noChangeArrowheads="1"/>
          </p:cNvPicPr>
          <p:nvPr/>
        </p:nvPicPr>
        <p:blipFill>
          <a:blip r:embed="rId3" cstate="print"/>
          <a:srcRect/>
          <a:stretch>
            <a:fillRect/>
          </a:stretch>
        </p:blipFill>
        <p:spPr bwMode="auto">
          <a:xfrm>
            <a:off x="0" y="0"/>
            <a:ext cx="5214974" cy="6858000"/>
          </a:xfrm>
          <a:prstGeom prst="rect">
            <a:avLst/>
          </a:prstGeom>
          <a:noFill/>
        </p:spPr>
      </p:pic>
      <p:sp>
        <p:nvSpPr>
          <p:cNvPr id="3" name="Rectangle 2"/>
          <p:cNvSpPr/>
          <p:nvPr/>
        </p:nvSpPr>
        <p:spPr>
          <a:xfrm>
            <a:off x="5214974" y="188640"/>
            <a:ext cx="3923928" cy="3108543"/>
          </a:xfrm>
          <a:prstGeom prst="rect">
            <a:avLst/>
          </a:prstGeom>
        </p:spPr>
        <p:txBody>
          <a:bodyPr wrap="square">
            <a:spAutoFit/>
          </a:bodyPr>
          <a:lstStyle/>
          <a:p>
            <a:r>
              <a:rPr lang="en-US" sz="2800" dirty="0" smtClean="0"/>
              <a:t>Aneurysmal dilatation </a:t>
            </a:r>
            <a:r>
              <a:rPr lang="en-US" sz="2800" dirty="0" smtClean="0"/>
              <a:t>of the </a:t>
            </a:r>
            <a:r>
              <a:rPr lang="en-US" sz="2800" dirty="0" smtClean="0"/>
              <a:t>lower aorta with </a:t>
            </a:r>
            <a:r>
              <a:rPr lang="en-US" sz="2800" dirty="0" smtClean="0"/>
              <a:t>evidence of rupture.</a:t>
            </a:r>
          </a:p>
          <a:p>
            <a:endParaRPr lang="en-US" sz="2800" dirty="0" smtClean="0"/>
          </a:p>
          <a:p>
            <a:r>
              <a:rPr lang="en-US" sz="2800" dirty="0" smtClean="0"/>
              <a:t>There is an</a:t>
            </a:r>
            <a:r>
              <a:rPr lang="en-US" sz="2800" dirty="0" smtClean="0"/>
              <a:t> </a:t>
            </a:r>
            <a:r>
              <a:rPr lang="en-US" sz="2800" dirty="0" smtClean="0"/>
              <a:t>intraluminal thrombus </a:t>
            </a:r>
            <a:r>
              <a:rPr lang="en-US" sz="2800" dirty="0" smtClean="0"/>
              <a:t>with extensive aortic </a:t>
            </a:r>
            <a:r>
              <a:rPr lang="en-US" sz="2800" dirty="0" smtClean="0"/>
              <a:t>atherosclerosis .</a:t>
            </a:r>
            <a:endParaRPr lang="en-US" sz="2800"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 descr="http://2.bp.blogspot.com/_PC3aIMjVWm8/SSFmTob8IyI/AAAAAAAABHk/l0u_4Kq0TYg/s400/aneurysms.jpg"/>
          <p:cNvPicPr>
            <a:picLocks noChangeAspect="1" noChangeArrowheads="1"/>
          </p:cNvPicPr>
          <p:nvPr/>
        </p:nvPicPr>
        <p:blipFill>
          <a:blip r:embed="rId3" cstate="print"/>
          <a:srcRect/>
          <a:stretch>
            <a:fillRect/>
          </a:stretch>
        </p:blipFill>
        <p:spPr bwMode="auto">
          <a:xfrm>
            <a:off x="2195736" y="494555"/>
            <a:ext cx="3810000" cy="3276601"/>
          </a:xfrm>
          <a:prstGeom prst="rect">
            <a:avLst/>
          </a:prstGeom>
          <a:noFill/>
          <a:ln>
            <a:solidFill>
              <a:schemeClr val="tx1"/>
            </a:solidFill>
          </a:ln>
        </p:spPr>
      </p:pic>
      <p:sp>
        <p:nvSpPr>
          <p:cNvPr id="2" name="TextBox 1"/>
          <p:cNvSpPr txBox="1"/>
          <p:nvPr/>
        </p:nvSpPr>
        <p:spPr>
          <a:xfrm>
            <a:off x="1098605" y="4103651"/>
            <a:ext cx="7128792" cy="1754326"/>
          </a:xfrm>
          <a:prstGeom prst="rect">
            <a:avLst/>
          </a:prstGeom>
          <a:noFill/>
        </p:spPr>
        <p:txBody>
          <a:bodyPr wrap="square" rtlCol="0">
            <a:spAutoFit/>
          </a:bodyPr>
          <a:lstStyle/>
          <a:p>
            <a:r>
              <a:rPr lang="en-US" dirty="0"/>
              <a:t>T</a:t>
            </a:r>
            <a:r>
              <a:rPr lang="en-US" dirty="0" smtClean="0"/>
              <a:t>he causes of aneurysms are: </a:t>
            </a:r>
          </a:p>
          <a:p>
            <a:pPr marL="342900" indent="-342900">
              <a:buAutoNum type="arabicPeriod"/>
            </a:pPr>
            <a:r>
              <a:rPr lang="en-US" dirty="0" smtClean="0"/>
              <a:t>Advanced atherosclerosis  (Usually abdominal aorta),</a:t>
            </a:r>
          </a:p>
          <a:p>
            <a:pPr marL="342900" indent="-342900">
              <a:buAutoNum type="arabicPeriod"/>
            </a:pPr>
            <a:r>
              <a:rPr lang="en-US" dirty="0" smtClean="0"/>
              <a:t>Fungal infection (</a:t>
            </a:r>
            <a:r>
              <a:rPr lang="en-US" dirty="0" err="1" smtClean="0"/>
              <a:t>mycotic</a:t>
            </a:r>
            <a:r>
              <a:rPr lang="en-US" dirty="0" smtClean="0"/>
              <a:t>)</a:t>
            </a:r>
          </a:p>
          <a:p>
            <a:pPr marL="342900" indent="-342900">
              <a:buAutoNum type="arabicPeriod"/>
            </a:pPr>
            <a:r>
              <a:rPr lang="en-US" dirty="0" smtClean="0"/>
              <a:t>Syphilis  (thoracic aorta)</a:t>
            </a:r>
          </a:p>
          <a:p>
            <a:pPr marL="342900" indent="-342900">
              <a:buAutoNum type="arabicPeriod"/>
            </a:pPr>
            <a:r>
              <a:rPr lang="en-US" dirty="0" smtClean="0"/>
              <a:t>Congenital (Berry aneurysm in circle of </a:t>
            </a:r>
            <a:r>
              <a:rPr lang="en-US" dirty="0" err="1" smtClean="0"/>
              <a:t>willis</a:t>
            </a:r>
            <a:r>
              <a:rPr lang="en-US" dirty="0" smtClean="0"/>
              <a:t>) </a:t>
            </a:r>
            <a:r>
              <a:rPr lang="en-US" dirty="0"/>
              <a:t>.</a:t>
            </a:r>
          </a:p>
          <a:p>
            <a:endParaRPr lang="en-US"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Cardiovascular practical Block</a:t>
            </a:r>
            <a:endParaRPr lang="en-US" dirty="0"/>
          </a:p>
        </p:txBody>
      </p:sp>
      <p:sp>
        <p:nvSpPr>
          <p:cNvPr id="3" name="Subtitle 2"/>
          <p:cNvSpPr>
            <a:spLocks noGrp="1"/>
          </p:cNvSpPr>
          <p:nvPr>
            <p:ph type="subTitle" idx="1"/>
          </p:nvPr>
        </p:nvSpPr>
        <p:spPr/>
        <p:txBody>
          <a:bodyPr/>
          <a:lstStyle/>
          <a:p>
            <a:r>
              <a:rPr lang="en-US" dirty="0" smtClean="0">
                <a:solidFill>
                  <a:srgbClr val="FF0000"/>
                </a:solidFill>
              </a:rPr>
              <a:t>4-Myocardial infarction</a:t>
            </a:r>
            <a:endParaRPr lang="en-US" dirty="0">
              <a:solidFill>
                <a:srgbClr val="FF0000"/>
              </a:solidFill>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0" y="5505128"/>
            <a:ext cx="9144000" cy="1470025"/>
          </a:xfrm>
        </p:spPr>
        <p:txBody>
          <a:bodyPr>
            <a:normAutofit/>
          </a:bodyPr>
          <a:lstStyle/>
          <a:p>
            <a:pPr algn="l"/>
            <a:r>
              <a:rPr lang="en-US" sz="2400" dirty="0" smtClean="0"/>
              <a:t>Acute MI: Note the presence of a large, soft and </a:t>
            </a:r>
            <a:r>
              <a:rPr lang="en-US" sz="2400" dirty="0" err="1" smtClean="0"/>
              <a:t>hemorrhgic</a:t>
            </a:r>
            <a:r>
              <a:rPr lang="en-US" sz="2400" dirty="0" smtClean="0"/>
              <a:t> area of necrosis within the left </a:t>
            </a:r>
            <a:r>
              <a:rPr lang="en-US" sz="2400" dirty="0" err="1" smtClean="0"/>
              <a:t>ventircular</a:t>
            </a:r>
            <a:r>
              <a:rPr lang="en-US" sz="2400" dirty="0" smtClean="0"/>
              <a:t> wall. </a:t>
            </a:r>
            <a:endParaRPr lang="en-US" sz="2400" dirty="0"/>
          </a:p>
        </p:txBody>
      </p:sp>
      <p:pic>
        <p:nvPicPr>
          <p:cNvPr id="12290" name="Picture 2" descr="C:\Documents and Settings\Mr. Amer Shafie\Desktop\1cardiovascular block\myocardial infarction2.jpg"/>
          <p:cNvPicPr>
            <a:picLocks noChangeAspect="1" noChangeArrowheads="1"/>
          </p:cNvPicPr>
          <p:nvPr/>
        </p:nvPicPr>
        <p:blipFill>
          <a:blip r:embed="rId3" cstate="print"/>
          <a:srcRect/>
          <a:stretch>
            <a:fillRect/>
          </a:stretch>
        </p:blipFill>
        <p:spPr bwMode="auto">
          <a:xfrm>
            <a:off x="1259632" y="0"/>
            <a:ext cx="6264696" cy="5544616"/>
          </a:xfrm>
          <a:prstGeom prst="rect">
            <a:avLst/>
          </a:prstGeom>
          <a:noFill/>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3600" dirty="0" smtClean="0"/>
              <a:t>Normal anatomy and histology </a:t>
            </a:r>
            <a:endParaRPr lang="en-US" sz="3600" dirty="0"/>
          </a:p>
        </p:txBody>
      </p:sp>
      <p:sp>
        <p:nvSpPr>
          <p:cNvPr id="3" name="Subtitle 2"/>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G:\Cotran\Images\CH13\F013007.jpg"/>
          <p:cNvPicPr>
            <a:picLocks noChangeAspect="1" noChangeArrowheads="1"/>
          </p:cNvPicPr>
          <p:nvPr/>
        </p:nvPicPr>
        <p:blipFill>
          <a:blip r:embed="rId2" cstate="print"/>
          <a:srcRect/>
          <a:stretch>
            <a:fillRect/>
          </a:stretch>
        </p:blipFill>
        <p:spPr bwMode="auto">
          <a:xfrm>
            <a:off x="2051720" y="1196752"/>
            <a:ext cx="4896544" cy="4248472"/>
          </a:xfrm>
          <a:prstGeom prst="rect">
            <a:avLst/>
          </a:prstGeom>
          <a:noFill/>
        </p:spPr>
      </p:pic>
      <p:sp>
        <p:nvSpPr>
          <p:cNvPr id="3" name="Rectangle 2"/>
          <p:cNvSpPr/>
          <p:nvPr/>
        </p:nvSpPr>
        <p:spPr>
          <a:xfrm>
            <a:off x="467544" y="5661248"/>
            <a:ext cx="8208912" cy="1200329"/>
          </a:xfrm>
          <a:prstGeom prst="rect">
            <a:avLst/>
          </a:prstGeom>
        </p:spPr>
        <p:txBody>
          <a:bodyPr wrap="square">
            <a:spAutoFit/>
          </a:bodyPr>
          <a:lstStyle/>
          <a:p>
            <a:r>
              <a:rPr lang="en-US" sz="2400" dirty="0" smtClean="0"/>
              <a:t>Cross section of the left and right ventricles shows a pale and irregular focal  fibrosis </a:t>
            </a:r>
            <a:r>
              <a:rPr lang="en-US" sz="2400" dirty="0" smtClean="0"/>
              <a:t>and hemorrhagic/</a:t>
            </a:r>
            <a:r>
              <a:rPr lang="en-US" sz="2400" dirty="0" err="1" smtClean="0"/>
              <a:t>coagulative</a:t>
            </a:r>
            <a:r>
              <a:rPr lang="en-US" sz="2400" dirty="0" smtClean="0"/>
              <a:t> necrosis in </a:t>
            </a:r>
            <a:r>
              <a:rPr lang="en-US" sz="2400" dirty="0" smtClean="0"/>
              <a:t>the left ventricular wall with increased thickness </a:t>
            </a:r>
            <a:r>
              <a:rPr lang="en-US" dirty="0" smtClean="0"/>
              <a:t>.</a:t>
            </a:r>
          </a:p>
        </p:txBody>
      </p:sp>
      <p:sp>
        <p:nvSpPr>
          <p:cNvPr id="4" name="Rectangle 3"/>
          <p:cNvSpPr/>
          <p:nvPr/>
        </p:nvSpPr>
        <p:spPr>
          <a:xfrm>
            <a:off x="899592" y="476672"/>
            <a:ext cx="7200800" cy="707886"/>
          </a:xfrm>
          <a:prstGeom prst="rect">
            <a:avLst/>
          </a:prstGeom>
        </p:spPr>
        <p:txBody>
          <a:bodyPr wrap="square">
            <a:spAutoFit/>
          </a:bodyPr>
          <a:lstStyle/>
          <a:p>
            <a:r>
              <a:rPr lang="en-GB" sz="4000" b="1" dirty="0" smtClean="0">
                <a:solidFill>
                  <a:srgbClr val="3333FF"/>
                </a:solidFill>
                <a:ea typeface="Arial Unicode MS" pitchFamily="34" charset="-128"/>
                <a:cs typeface="Arial Unicode MS" pitchFamily="34" charset="-128"/>
              </a:rPr>
              <a:t>           Myocardial infarction </a:t>
            </a:r>
            <a:endParaRPr lang="en-US" sz="4000"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80728"/>
          </a:xfrm>
        </p:spPr>
        <p:txBody>
          <a:bodyPr>
            <a:normAutofit fontScale="90000"/>
          </a:bodyPr>
          <a:lstStyle/>
          <a:p>
            <a:pPr algn="ctr" fontAlgn="auto">
              <a:spcAft>
                <a:spcPts val="0"/>
              </a:spcAft>
              <a:defRPr/>
            </a:pPr>
            <a:r>
              <a:rPr lang="en-US" sz="3600" dirty="0" smtClean="0">
                <a:solidFill>
                  <a:schemeClr val="accent1">
                    <a:satMod val="150000"/>
                  </a:schemeClr>
                </a:solidFill>
                <a:latin typeface="Franklin Gothic Demi" pitchFamily="34" charset="0"/>
              </a:rPr>
              <a:t> MYOCARDIAL INFARCTION </a:t>
            </a:r>
            <a:br>
              <a:rPr lang="en-US" sz="3600" dirty="0" smtClean="0">
                <a:solidFill>
                  <a:schemeClr val="accent1">
                    <a:satMod val="150000"/>
                  </a:schemeClr>
                </a:solidFill>
                <a:latin typeface="Franklin Gothic Demi" pitchFamily="34" charset="0"/>
              </a:rPr>
            </a:br>
            <a:r>
              <a:rPr lang="en-US" sz="3600" dirty="0" smtClean="0">
                <a:solidFill>
                  <a:schemeClr val="accent1">
                    <a:satMod val="150000"/>
                  </a:schemeClr>
                </a:solidFill>
                <a:latin typeface="Franklin Gothic Demi" pitchFamily="34" charset="0"/>
              </a:rPr>
              <a:t>(LATE STAGE)</a:t>
            </a:r>
            <a:endParaRPr lang="en-US" sz="3600" dirty="0">
              <a:solidFill>
                <a:schemeClr val="accent1">
                  <a:satMod val="150000"/>
                </a:schemeClr>
              </a:solidFill>
              <a:latin typeface="Franklin Gothic Demi" pitchFamily="34" charset="0"/>
            </a:endParaRPr>
          </a:p>
        </p:txBody>
      </p:sp>
      <p:pic>
        <p:nvPicPr>
          <p:cNvPr id="3" name="Picture 6" descr="12 c"/>
          <p:cNvPicPr>
            <a:picLocks noChangeAspect="1" noChangeArrowheads="1"/>
          </p:cNvPicPr>
          <p:nvPr/>
        </p:nvPicPr>
        <p:blipFill>
          <a:blip r:embed="rId3" cstate="print"/>
          <a:srcRect/>
          <a:stretch>
            <a:fillRect/>
          </a:stretch>
        </p:blipFill>
        <p:spPr bwMode="auto">
          <a:xfrm>
            <a:off x="0" y="1052736"/>
            <a:ext cx="9144000" cy="507395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extBox 4"/>
          <p:cNvSpPr txBox="1"/>
          <p:nvPr/>
        </p:nvSpPr>
        <p:spPr>
          <a:xfrm>
            <a:off x="0" y="6126688"/>
            <a:ext cx="9144000" cy="1261884"/>
          </a:xfrm>
          <a:prstGeom prst="rect">
            <a:avLst/>
          </a:prstGeom>
          <a:noFill/>
        </p:spPr>
        <p:txBody>
          <a:bodyPr wrap="square" rtlCol="0">
            <a:spAutoFit/>
          </a:bodyPr>
          <a:lstStyle/>
          <a:p>
            <a:r>
              <a:rPr lang="en-US" sz="2000" b="1" dirty="0" smtClean="0"/>
              <a:t>Chronic </a:t>
            </a:r>
            <a:r>
              <a:rPr lang="en-US" sz="2000" b="1" dirty="0"/>
              <a:t>ischemic fibrous scar replacing dead myocardial fibers . The remaining myocardial fibers show enlarged nuclei due to ventricular hypertrophy .</a:t>
            </a:r>
            <a:endParaRPr lang="en-US" sz="2000" b="1" dirty="0">
              <a:latin typeface="Franklin Gothic Demi" pitchFamily="34" charset="0"/>
            </a:endParaRPr>
          </a:p>
          <a:p>
            <a:pPr marL="534988" indent="-534988">
              <a:buFontTx/>
              <a:buBlip>
                <a:blip r:embed="rId4"/>
              </a:buBlip>
            </a:pPr>
            <a:endParaRPr lang="en-US" dirty="0">
              <a:latin typeface="Franklin Gothic Demi" pitchFamily="34" charset="0"/>
            </a:endParaRPr>
          </a:p>
          <a:p>
            <a:endParaRPr lang="en-US" dirty="0"/>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Box 2"/>
          <p:cNvSpPr txBox="1"/>
          <p:nvPr/>
        </p:nvSpPr>
        <p:spPr>
          <a:xfrm>
            <a:off x="539552" y="1628800"/>
            <a:ext cx="7992888" cy="4832092"/>
          </a:xfrm>
          <a:prstGeom prst="rect">
            <a:avLst/>
          </a:prstGeom>
          <a:noFill/>
        </p:spPr>
        <p:txBody>
          <a:bodyPr wrap="square" rtlCol="0">
            <a:spAutoFit/>
          </a:bodyPr>
          <a:lstStyle/>
          <a:p>
            <a:pPr marL="457200" indent="-457200">
              <a:buFont typeface="Arial" panose="020B0604020202020204" pitchFamily="34" charset="0"/>
              <a:buChar char="•"/>
            </a:pPr>
            <a:r>
              <a:rPr lang="en-US" sz="2800" u="sng" dirty="0" smtClean="0">
                <a:solidFill>
                  <a:srgbClr val="FF0000"/>
                </a:solidFill>
              </a:rPr>
              <a:t>Complications </a:t>
            </a:r>
            <a:r>
              <a:rPr lang="en-US" sz="2800" u="sng" dirty="0">
                <a:solidFill>
                  <a:srgbClr val="FF0000"/>
                </a:solidFill>
              </a:rPr>
              <a:t>of MI: </a:t>
            </a:r>
            <a:endParaRPr lang="en-US" sz="2800" u="sng" dirty="0" smtClean="0">
              <a:solidFill>
                <a:srgbClr val="FF0000"/>
              </a:solidFill>
            </a:endParaRPr>
          </a:p>
          <a:p>
            <a:endParaRPr lang="en-US" sz="2800" u="sng" dirty="0" smtClean="0">
              <a:solidFill>
                <a:srgbClr val="FF0000"/>
              </a:solidFill>
            </a:endParaRPr>
          </a:p>
          <a:p>
            <a:pPr marL="514350" indent="-514350">
              <a:buAutoNum type="arabicPeriod"/>
            </a:pPr>
            <a:r>
              <a:rPr lang="en-US" sz="2800" dirty="0" smtClean="0"/>
              <a:t>cardiac </a:t>
            </a:r>
            <a:r>
              <a:rPr lang="en-US" sz="2800" dirty="0"/>
              <a:t>arrhythmias, </a:t>
            </a:r>
          </a:p>
          <a:p>
            <a:pPr marL="514350" indent="-514350">
              <a:buAutoNum type="arabicPeriod"/>
            </a:pPr>
            <a:r>
              <a:rPr lang="en-US" sz="2800" dirty="0" smtClean="0"/>
              <a:t> </a:t>
            </a:r>
            <a:r>
              <a:rPr lang="en-US" sz="2800" dirty="0"/>
              <a:t>Ventricular rupture and </a:t>
            </a:r>
            <a:r>
              <a:rPr lang="en-US" sz="2800" dirty="0" smtClean="0"/>
              <a:t>hemopericardium</a:t>
            </a:r>
          </a:p>
          <a:p>
            <a:pPr marL="514350" indent="-514350">
              <a:buAutoNum type="arabicPeriod"/>
            </a:pPr>
            <a:r>
              <a:rPr lang="en-US" sz="2800" dirty="0" smtClean="0"/>
              <a:t>Ventricular aneurysm</a:t>
            </a:r>
          </a:p>
          <a:p>
            <a:pPr marL="514350" indent="-514350">
              <a:buAutoNum type="arabicPeriod"/>
            </a:pPr>
            <a:r>
              <a:rPr lang="en-US" sz="2800" dirty="0" smtClean="0"/>
              <a:t>Rupture </a:t>
            </a:r>
            <a:r>
              <a:rPr lang="en-US" sz="2800" dirty="0"/>
              <a:t>of papillary muscle and mitral </a:t>
            </a:r>
            <a:r>
              <a:rPr lang="en-US" sz="2800" dirty="0" smtClean="0"/>
              <a:t>incompetence</a:t>
            </a:r>
            <a:endParaRPr lang="en-US" sz="2800" dirty="0"/>
          </a:p>
          <a:p>
            <a:pPr marL="514350" indent="-514350">
              <a:buAutoNum type="arabicPeriod"/>
            </a:pPr>
            <a:r>
              <a:rPr lang="en-US" sz="2800" dirty="0" smtClean="0"/>
              <a:t> </a:t>
            </a:r>
            <a:r>
              <a:rPr lang="en-US" sz="2800" dirty="0"/>
              <a:t>Heart failure</a:t>
            </a:r>
            <a:r>
              <a:rPr lang="en-US" sz="2800" dirty="0" smtClean="0"/>
              <a:t>.</a:t>
            </a:r>
          </a:p>
          <a:p>
            <a:pPr marL="457200" indent="-457200">
              <a:buFont typeface="Arial" panose="020B0604020202020204" pitchFamily="34" charset="0"/>
              <a:buChar char="•"/>
            </a:pPr>
            <a:endParaRPr lang="en-US" sz="2800" dirty="0"/>
          </a:p>
          <a:p>
            <a:pPr marL="457200" indent="-457200">
              <a:buFont typeface="Arial" panose="020B0604020202020204" pitchFamily="34" charset="0"/>
              <a:buChar char="•"/>
            </a:pPr>
            <a:r>
              <a:rPr lang="en-US" sz="2800" dirty="0" smtClean="0"/>
              <a:t>The enzymes which are usually elevated in cases of MI are: CKMB, Troponin I and LDH</a:t>
            </a:r>
            <a:endParaRPr lang="en-US" sz="2800" dirty="0"/>
          </a:p>
        </p:txBody>
      </p:sp>
    </p:spTree>
    <p:extLst>
      <p:ext uri="{BB962C8B-B14F-4D97-AF65-F5344CB8AC3E}">
        <p14:creationId xmlns:p14="http://schemas.microsoft.com/office/powerpoint/2010/main" val="30057231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Cardiovascular practical Block</a:t>
            </a:r>
            <a:endParaRPr lang="en-US" dirty="0"/>
          </a:p>
        </p:txBody>
      </p:sp>
      <p:sp>
        <p:nvSpPr>
          <p:cNvPr id="3" name="Subtitle 2"/>
          <p:cNvSpPr>
            <a:spLocks noGrp="1"/>
          </p:cNvSpPr>
          <p:nvPr>
            <p:ph type="subTitle" idx="1"/>
          </p:nvPr>
        </p:nvSpPr>
        <p:spPr/>
        <p:txBody>
          <a:bodyPr/>
          <a:lstStyle/>
          <a:p>
            <a:r>
              <a:rPr lang="en-US" dirty="0" smtClean="0">
                <a:solidFill>
                  <a:srgbClr val="FF0000"/>
                </a:solidFill>
              </a:rPr>
              <a:t>5-Left ventricular hypertrophy</a:t>
            </a:r>
            <a:endParaRPr lang="en-US" dirty="0">
              <a:solidFill>
                <a:srgbClr val="FF0000"/>
              </a:solidFill>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descr="CVltvt vthick typichyperten induced hypertrophy.jpg (79796 bytes)"/>
          <p:cNvPicPr>
            <a:picLocks noChangeAspect="1" noChangeArrowheads="1"/>
          </p:cNvPicPr>
          <p:nvPr/>
        </p:nvPicPr>
        <p:blipFill>
          <a:blip r:embed="rId2" cstate="print"/>
          <a:srcRect/>
          <a:stretch>
            <a:fillRect/>
          </a:stretch>
        </p:blipFill>
        <p:spPr bwMode="auto">
          <a:xfrm>
            <a:off x="1907704" y="548680"/>
            <a:ext cx="5616624" cy="4176464"/>
          </a:xfrm>
          <a:prstGeom prst="rect">
            <a:avLst/>
          </a:prstGeom>
          <a:noFill/>
        </p:spPr>
      </p:pic>
      <p:sp>
        <p:nvSpPr>
          <p:cNvPr id="3" name="Rectangle 2"/>
          <p:cNvSpPr/>
          <p:nvPr/>
        </p:nvSpPr>
        <p:spPr>
          <a:xfrm>
            <a:off x="827584" y="5013176"/>
            <a:ext cx="7632848" cy="1200329"/>
          </a:xfrm>
          <a:prstGeom prst="rect">
            <a:avLst/>
          </a:prstGeom>
        </p:spPr>
        <p:txBody>
          <a:bodyPr wrap="square">
            <a:spAutoFit/>
          </a:bodyPr>
          <a:lstStyle/>
          <a:p>
            <a:r>
              <a:rPr lang="en-US" dirty="0" smtClean="0"/>
              <a:t>Heart from a hypertensive patient.  The left ventricle is very thick (over 2 cm).  However the rest of the heart is fairly normal in size as is typical for hypertensive heart disease. The hypertension creates a greater pressure load on the heart to induce the hypertrophy</a:t>
            </a:r>
            <a:endParaRPr lang="en-US"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2" descr="CVltvent severe untreated hyperten hypertrophy.jpg (72897 bytes)"/>
          <p:cNvPicPr>
            <a:picLocks noChangeAspect="1" noChangeArrowheads="1"/>
          </p:cNvPicPr>
          <p:nvPr/>
        </p:nvPicPr>
        <p:blipFill>
          <a:blip r:embed="rId3" cstate="print"/>
          <a:srcRect/>
          <a:stretch>
            <a:fillRect/>
          </a:stretch>
        </p:blipFill>
        <p:spPr bwMode="auto">
          <a:xfrm>
            <a:off x="1259632" y="404664"/>
            <a:ext cx="5760640" cy="4248472"/>
          </a:xfrm>
          <a:prstGeom prst="rect">
            <a:avLst/>
          </a:prstGeom>
          <a:noFill/>
        </p:spPr>
      </p:pic>
      <p:sp>
        <p:nvSpPr>
          <p:cNvPr id="3" name="Rectangle 2"/>
          <p:cNvSpPr/>
          <p:nvPr/>
        </p:nvSpPr>
        <p:spPr>
          <a:xfrm>
            <a:off x="1043608" y="4869160"/>
            <a:ext cx="6408712" cy="1200329"/>
          </a:xfrm>
          <a:prstGeom prst="rect">
            <a:avLst/>
          </a:prstGeom>
        </p:spPr>
        <p:txBody>
          <a:bodyPr wrap="square">
            <a:spAutoFit/>
          </a:bodyPr>
          <a:lstStyle/>
          <a:p>
            <a:r>
              <a:rPr lang="en-US" dirty="0" smtClean="0"/>
              <a:t>In cross section,  this view of the heart shows the left ventricle in the center left of the picture. </a:t>
            </a:r>
            <a:r>
              <a:rPr lang="en-US" dirty="0" smtClean="0"/>
              <a:t>This </a:t>
            </a:r>
            <a:r>
              <a:rPr lang="en-US" dirty="0" smtClean="0"/>
              <a:t>heart is </a:t>
            </a:r>
            <a:r>
              <a:rPr lang="en-US" dirty="0" smtClean="0"/>
              <a:t>obtained from </a:t>
            </a:r>
            <a:r>
              <a:rPr lang="en-US" dirty="0" smtClean="0"/>
              <a:t>a </a:t>
            </a:r>
            <a:r>
              <a:rPr lang="en-US" dirty="0" smtClean="0"/>
              <a:t>severely  hypertensive individual.</a:t>
            </a:r>
            <a:r>
              <a:rPr lang="en-US" dirty="0" smtClean="0"/>
              <a:t>  The left ventricle is grossly thickened.  The myocardial fibers have undergone hypertrophy.</a:t>
            </a:r>
            <a:endParaRPr lang="en-US"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3"/>
          <p:cNvPicPr>
            <a:picLocks noChangeArrowheads="1"/>
          </p:cNvPicPr>
          <p:nvPr/>
        </p:nvPicPr>
        <p:blipFill>
          <a:blip r:embed="rId3" cstate="print"/>
          <a:srcRect/>
          <a:stretch>
            <a:fillRect/>
          </a:stretch>
        </p:blipFill>
        <p:spPr bwMode="auto">
          <a:xfrm>
            <a:off x="0" y="0"/>
            <a:ext cx="5435600" cy="3429000"/>
          </a:xfrm>
          <a:prstGeom prst="rect">
            <a:avLst/>
          </a:prstGeom>
          <a:noFill/>
          <a:ln w="12700">
            <a:noFill/>
            <a:miter lim="800000"/>
            <a:headEnd/>
            <a:tailEnd/>
          </a:ln>
        </p:spPr>
      </p:pic>
      <p:pic>
        <p:nvPicPr>
          <p:cNvPr id="23555" name="Picture 2"/>
          <p:cNvPicPr>
            <a:picLocks noChangeArrowheads="1"/>
          </p:cNvPicPr>
          <p:nvPr/>
        </p:nvPicPr>
        <p:blipFill>
          <a:blip r:embed="rId4" cstate="print"/>
          <a:srcRect/>
          <a:stretch>
            <a:fillRect/>
          </a:stretch>
        </p:blipFill>
        <p:spPr bwMode="auto">
          <a:xfrm>
            <a:off x="3059113" y="2781300"/>
            <a:ext cx="6084887" cy="3862388"/>
          </a:xfrm>
          <a:prstGeom prst="rect">
            <a:avLst/>
          </a:prstGeom>
          <a:noFill/>
          <a:ln w="12700">
            <a:noFill/>
            <a:miter lim="800000"/>
            <a:headEnd/>
            <a:tailEnd/>
          </a:ln>
        </p:spPr>
      </p:pic>
      <p:sp>
        <p:nvSpPr>
          <p:cNvPr id="23556" name="Text Box 4"/>
          <p:cNvSpPr txBox="1">
            <a:spLocks noChangeArrowheads="1"/>
          </p:cNvSpPr>
          <p:nvPr/>
        </p:nvSpPr>
        <p:spPr bwMode="auto">
          <a:xfrm>
            <a:off x="5016500" y="6165850"/>
            <a:ext cx="4127500" cy="396875"/>
          </a:xfrm>
          <a:prstGeom prst="rect">
            <a:avLst/>
          </a:prstGeom>
          <a:noFill/>
          <a:ln w="12700">
            <a:noFill/>
            <a:miter lim="800000"/>
            <a:headEnd/>
            <a:tailEnd/>
          </a:ln>
        </p:spPr>
        <p:txBody>
          <a:bodyPr>
            <a:spAutoFit/>
          </a:bodyPr>
          <a:lstStyle/>
          <a:p>
            <a:pPr>
              <a:spcBef>
                <a:spcPct val="30000"/>
              </a:spcBef>
            </a:pPr>
            <a:r>
              <a:rPr lang="en-US" sz="2000" dirty="0">
                <a:solidFill>
                  <a:schemeClr val="bg1"/>
                </a:solidFill>
              </a:rPr>
              <a:t>Heart, left ventricular hypertrophy</a:t>
            </a:r>
          </a:p>
        </p:txBody>
      </p:sp>
      <p:sp>
        <p:nvSpPr>
          <p:cNvPr id="23557" name="Text Box 5"/>
          <p:cNvSpPr txBox="1">
            <a:spLocks noChangeArrowheads="1"/>
          </p:cNvSpPr>
          <p:nvPr/>
        </p:nvSpPr>
        <p:spPr bwMode="auto">
          <a:xfrm>
            <a:off x="444500" y="2557463"/>
            <a:ext cx="4895850" cy="366712"/>
          </a:xfrm>
          <a:prstGeom prst="rect">
            <a:avLst/>
          </a:prstGeom>
          <a:noFill/>
          <a:ln w="12700">
            <a:noFill/>
            <a:miter lim="800000"/>
            <a:headEnd/>
            <a:tailEnd/>
          </a:ln>
        </p:spPr>
        <p:txBody>
          <a:bodyPr>
            <a:spAutoFit/>
          </a:bodyPr>
          <a:lstStyle/>
          <a:p>
            <a:pPr>
              <a:spcBef>
                <a:spcPct val="50000"/>
              </a:spcBef>
            </a:pPr>
            <a:r>
              <a:rPr lang="en-US">
                <a:solidFill>
                  <a:schemeClr val="bg1"/>
                </a:solidFill>
              </a:rPr>
              <a:t>Heart, normal</a:t>
            </a:r>
          </a:p>
        </p:txBody>
      </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Cardiovascular practical Block</a:t>
            </a:r>
            <a:endParaRPr lang="en-US" dirty="0"/>
          </a:p>
        </p:txBody>
      </p:sp>
      <p:sp>
        <p:nvSpPr>
          <p:cNvPr id="3" name="Subtitle 2"/>
          <p:cNvSpPr>
            <a:spLocks noGrp="1"/>
          </p:cNvSpPr>
          <p:nvPr>
            <p:ph type="subTitle" idx="1"/>
          </p:nvPr>
        </p:nvSpPr>
        <p:spPr/>
        <p:txBody>
          <a:bodyPr/>
          <a:lstStyle/>
          <a:p>
            <a:r>
              <a:rPr lang="en-US" dirty="0" smtClean="0">
                <a:solidFill>
                  <a:srgbClr val="FF0000"/>
                </a:solidFill>
              </a:rPr>
              <a:t>6-Vegetations of rheumatic fever on mitral and aortic valves</a:t>
            </a:r>
            <a:endParaRPr lang="en-US" dirty="0">
              <a:solidFill>
                <a:srgbClr val="FF0000"/>
              </a:solidFill>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2" descr="http://www.jazannurses.com/mkportal/modules/gallery/album/a_182.jpg"/>
          <p:cNvPicPr>
            <a:picLocks noChangeAspect="1" noChangeArrowheads="1"/>
          </p:cNvPicPr>
          <p:nvPr/>
        </p:nvPicPr>
        <p:blipFill>
          <a:blip r:embed="rId3" cstate="print"/>
          <a:srcRect/>
          <a:stretch>
            <a:fillRect/>
          </a:stretch>
        </p:blipFill>
        <p:spPr bwMode="auto">
          <a:xfrm>
            <a:off x="539552" y="548680"/>
            <a:ext cx="8064896" cy="4248472"/>
          </a:xfrm>
          <a:prstGeom prst="rect">
            <a:avLst/>
          </a:prstGeom>
          <a:noFill/>
        </p:spPr>
      </p:pic>
      <p:sp>
        <p:nvSpPr>
          <p:cNvPr id="5" name="Rectangle 4"/>
          <p:cNvSpPr/>
          <p:nvPr/>
        </p:nvSpPr>
        <p:spPr>
          <a:xfrm>
            <a:off x="323528" y="5229200"/>
            <a:ext cx="8568952" cy="2123658"/>
          </a:xfrm>
          <a:prstGeom prst="rect">
            <a:avLst/>
          </a:prstGeom>
        </p:spPr>
        <p:txBody>
          <a:bodyPr wrap="square">
            <a:spAutoFit/>
          </a:bodyPr>
          <a:lstStyle/>
          <a:p>
            <a:r>
              <a:rPr lang="en-US" sz="2400" b="1" dirty="0" smtClean="0"/>
              <a:t>The small </a:t>
            </a:r>
            <a:r>
              <a:rPr lang="en-US" sz="2400" b="1" dirty="0" err="1" smtClean="0"/>
              <a:t>verrucous</a:t>
            </a:r>
            <a:r>
              <a:rPr lang="en-US" sz="2400" b="1" dirty="0" smtClean="0"/>
              <a:t> vegetations seen along the closure line of this mitral valve are associated with acute rheumatic fever. These warty vegetations average only a few millimeters and form along the line of valve closure over areas of </a:t>
            </a:r>
            <a:r>
              <a:rPr lang="en-US" sz="2400" b="1" dirty="0" err="1" smtClean="0"/>
              <a:t>endocardial</a:t>
            </a:r>
            <a:r>
              <a:rPr lang="en-US" sz="2400" b="1" dirty="0" smtClean="0"/>
              <a:t> inflammation. </a:t>
            </a:r>
            <a:br>
              <a:rPr lang="en-US" sz="2400" b="1" dirty="0" smtClean="0"/>
            </a:br>
            <a:r>
              <a:rPr lang="en-US" b="1" dirty="0" smtClean="0"/>
              <a:t/>
            </a:r>
            <a:br>
              <a:rPr lang="en-US" b="1" dirty="0" smtClean="0"/>
            </a:br>
            <a:endParaRPr lang="en-US"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Vegetations of rheumatic fever on aortic valve</a:t>
            </a:r>
            <a:endParaRPr lang="en-US" sz="3200" dirty="0"/>
          </a:p>
        </p:txBody>
      </p:sp>
      <p:sp>
        <p:nvSpPr>
          <p:cNvPr id="6" name="Content Placeholder 5"/>
          <p:cNvSpPr>
            <a:spLocks noGrp="1"/>
          </p:cNvSpPr>
          <p:nvPr>
            <p:ph idx="1"/>
          </p:nvPr>
        </p:nvSpPr>
        <p:spPr/>
        <p:txBody>
          <a:bodyPr/>
          <a:lstStyle/>
          <a:p>
            <a:endParaRPr lang="en-US"/>
          </a:p>
        </p:txBody>
      </p:sp>
      <p:pic>
        <p:nvPicPr>
          <p:cNvPr id="11266" name="Picture 2" descr="C:\Documents and Settings\Mr. Amer Shafie\Desktop\1cardiovascular block\vegetations of reumatic mitral and aortic valves 2.jpg"/>
          <p:cNvPicPr>
            <a:picLocks noChangeAspect="1" noChangeArrowheads="1"/>
          </p:cNvPicPr>
          <p:nvPr/>
        </p:nvPicPr>
        <p:blipFill>
          <a:blip r:embed="rId3" cstate="print"/>
          <a:srcRect/>
          <a:stretch>
            <a:fillRect/>
          </a:stretch>
        </p:blipFill>
        <p:spPr bwMode="auto">
          <a:xfrm>
            <a:off x="467544" y="1268760"/>
            <a:ext cx="8280920" cy="5184576"/>
          </a:xfrm>
          <a:prstGeom prst="rect">
            <a:avLst/>
          </a:prstGeom>
          <a:noFill/>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heart - diaphragmatic posteroinferior"/>
          <p:cNvPicPr>
            <a:picLocks noChangeArrowheads="1"/>
          </p:cNvPicPr>
          <p:nvPr/>
        </p:nvPicPr>
        <p:blipFill>
          <a:blip r:embed="rId2" cstate="print"/>
          <a:srcRect/>
          <a:stretch>
            <a:fillRect/>
          </a:stretch>
        </p:blipFill>
        <p:spPr bwMode="auto">
          <a:xfrm>
            <a:off x="0" y="0"/>
            <a:ext cx="4570413" cy="3581400"/>
          </a:xfrm>
          <a:prstGeom prst="rect">
            <a:avLst/>
          </a:prstGeom>
          <a:noFill/>
        </p:spPr>
      </p:pic>
      <p:sp>
        <p:nvSpPr>
          <p:cNvPr id="7173" name="Text Box 5"/>
          <p:cNvSpPr txBox="1">
            <a:spLocks noChangeArrowheads="1"/>
          </p:cNvSpPr>
          <p:nvPr/>
        </p:nvSpPr>
        <p:spPr bwMode="auto">
          <a:xfrm>
            <a:off x="4572000" y="0"/>
            <a:ext cx="4572000" cy="3814763"/>
          </a:xfrm>
          <a:prstGeom prst="rect">
            <a:avLst/>
          </a:prstGeom>
          <a:noFill/>
          <a:ln w="9525">
            <a:noFill/>
            <a:miter lim="800000"/>
            <a:headEnd/>
            <a:tailEnd/>
          </a:ln>
          <a:effectLst/>
        </p:spPr>
        <p:txBody>
          <a:bodyPr>
            <a:spAutoFit/>
          </a:bodyPr>
          <a:lstStyle/>
          <a:p>
            <a:pPr marL="342900" indent="-342900"/>
            <a:r>
              <a:rPr lang="en-US" b="1"/>
              <a:t>NOTE:</a:t>
            </a:r>
          </a:p>
          <a:p>
            <a:pPr marL="342900" indent="-342900">
              <a:buFontTx/>
              <a:buChar char="-"/>
            </a:pPr>
            <a:r>
              <a:rPr lang="en-US"/>
              <a:t>The heart serves as a </a:t>
            </a:r>
            <a:r>
              <a:rPr lang="en-US" b="1"/>
              <a:t>mechanical pump</a:t>
            </a:r>
            <a:r>
              <a:rPr lang="en-US"/>
              <a:t> to supply the entire body with blood, both providing nutrients and removing waste products.</a:t>
            </a:r>
          </a:p>
          <a:p>
            <a:pPr marL="342900" indent="-342900">
              <a:buFontTx/>
              <a:buChar char="-"/>
            </a:pPr>
            <a:r>
              <a:rPr lang="en-US"/>
              <a:t>The great vessels exit the base of the heart.</a:t>
            </a:r>
          </a:p>
          <a:p>
            <a:pPr marL="342900" indent="-342900">
              <a:buFontTx/>
              <a:buChar char="-"/>
            </a:pPr>
            <a:r>
              <a:rPr lang="en-US"/>
              <a:t>Blood flow: body</a:t>
            </a:r>
            <a:r>
              <a:rPr lang="en-US">
                <a:cs typeface="Arial" charset="0"/>
              </a:rPr>
              <a:t>→vena cava→right atrium→right ventricle→lungs→left atrium→left ventricle→body</a:t>
            </a:r>
          </a:p>
          <a:p>
            <a:pPr marL="342900" indent="-342900">
              <a:buFontTx/>
              <a:buChar char="-"/>
            </a:pPr>
            <a:r>
              <a:rPr lang="en-US"/>
              <a:t>The heart consists of 3 layers – the </a:t>
            </a:r>
            <a:r>
              <a:rPr lang="en-US" b="1"/>
              <a:t>endocardium</a:t>
            </a:r>
            <a:r>
              <a:rPr lang="en-US"/>
              <a:t>, </a:t>
            </a:r>
            <a:r>
              <a:rPr lang="en-US" b="1"/>
              <a:t>myocardium</a:t>
            </a:r>
            <a:r>
              <a:rPr lang="en-US"/>
              <a:t>, and </a:t>
            </a:r>
            <a:r>
              <a:rPr lang="en-US" b="1"/>
              <a:t>epicardium</a:t>
            </a:r>
            <a:r>
              <a:rPr lang="en-US"/>
              <a:t>. The </a:t>
            </a:r>
            <a:r>
              <a:rPr lang="en-US" b="1"/>
              <a:t>epicardium</a:t>
            </a:r>
            <a:r>
              <a:rPr lang="en-US"/>
              <a:t> (bottom left) consists of arteries, veins, nerves, connective tissue, and variable amounts of fat.</a:t>
            </a:r>
          </a:p>
          <a:p>
            <a:pPr marL="342900" indent="-342900">
              <a:buFontTx/>
              <a:buChar char="-"/>
            </a:pPr>
            <a:r>
              <a:rPr lang="en-US"/>
              <a:t>The </a:t>
            </a:r>
            <a:r>
              <a:rPr lang="en-US" b="1"/>
              <a:t>myocardium</a:t>
            </a:r>
            <a:r>
              <a:rPr lang="en-US"/>
              <a:t> contains </a:t>
            </a:r>
            <a:r>
              <a:rPr lang="en-US" b="1"/>
              <a:t>branching, striated muscle cells with centrally located nuclei</a:t>
            </a:r>
            <a:r>
              <a:rPr lang="en-US"/>
              <a:t>. They are connected by </a:t>
            </a:r>
            <a:r>
              <a:rPr lang="en-US" b="1"/>
              <a:t>intercalated disks</a:t>
            </a:r>
            <a:r>
              <a:rPr lang="en-US"/>
              <a:t> (arrowheads).</a:t>
            </a:r>
          </a:p>
        </p:txBody>
      </p:sp>
      <p:pic>
        <p:nvPicPr>
          <p:cNvPr id="7174" name="Picture 6" descr="L1116"/>
          <p:cNvPicPr>
            <a:picLocks noChangeArrowheads="1"/>
          </p:cNvPicPr>
          <p:nvPr/>
        </p:nvPicPr>
        <p:blipFill>
          <a:blip r:embed="rId3" cstate="print"/>
          <a:srcRect/>
          <a:stretch>
            <a:fillRect/>
          </a:stretch>
        </p:blipFill>
        <p:spPr bwMode="auto">
          <a:xfrm>
            <a:off x="0" y="3581400"/>
            <a:ext cx="4570413" cy="3276600"/>
          </a:xfrm>
          <a:prstGeom prst="rect">
            <a:avLst/>
          </a:prstGeom>
          <a:noFill/>
        </p:spPr>
      </p:pic>
      <p:pic>
        <p:nvPicPr>
          <p:cNvPr id="7175" name="Picture 7" descr="L1117"/>
          <p:cNvPicPr>
            <a:picLocks noChangeArrowheads="1"/>
          </p:cNvPicPr>
          <p:nvPr/>
        </p:nvPicPr>
        <p:blipFill>
          <a:blip r:embed="rId4" cstate="print"/>
          <a:srcRect/>
          <a:stretch>
            <a:fillRect/>
          </a:stretch>
        </p:blipFill>
        <p:spPr bwMode="auto">
          <a:xfrm>
            <a:off x="4573588" y="3581400"/>
            <a:ext cx="4570412" cy="3276600"/>
          </a:xfrm>
          <a:prstGeom prst="rect">
            <a:avLst/>
          </a:prstGeom>
          <a:noFill/>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8176"/>
          </a:xfrm>
        </p:spPr>
        <p:txBody>
          <a:bodyPr/>
          <a:lstStyle/>
          <a:p>
            <a:pPr algn="ctr" fontAlgn="auto">
              <a:spcAft>
                <a:spcPts val="0"/>
              </a:spcAft>
              <a:defRPr/>
            </a:pPr>
            <a:r>
              <a:rPr lang="en-US" sz="3600" dirty="0" smtClean="0">
                <a:solidFill>
                  <a:schemeClr val="accent1">
                    <a:satMod val="150000"/>
                  </a:schemeClr>
                </a:solidFill>
                <a:latin typeface="Franklin Gothic Demi" pitchFamily="34" charset="0"/>
              </a:rPr>
              <a:t> RHEUMATIC VALVULITIS (HEART)</a:t>
            </a:r>
            <a:endParaRPr lang="en-US" sz="3600" dirty="0">
              <a:solidFill>
                <a:schemeClr val="accent1">
                  <a:satMod val="150000"/>
                </a:schemeClr>
              </a:solidFill>
              <a:latin typeface="Franklin Gothic Demi" pitchFamily="34" charset="0"/>
            </a:endParaRPr>
          </a:p>
        </p:txBody>
      </p:sp>
      <p:pic>
        <p:nvPicPr>
          <p:cNvPr id="4" name="Picture 4" descr="Rhaumatic valvulitis 5"/>
          <p:cNvPicPr>
            <a:picLocks noChangeAspect="1" noChangeArrowheads="1"/>
          </p:cNvPicPr>
          <p:nvPr/>
        </p:nvPicPr>
        <p:blipFill>
          <a:blip r:embed="rId3" cstate="print">
            <a:lum contrast="10000"/>
          </a:blip>
          <a:srcRect/>
          <a:stretch>
            <a:fillRect/>
          </a:stretch>
        </p:blipFill>
        <p:spPr bwMode="auto">
          <a:xfrm>
            <a:off x="0" y="1500188"/>
            <a:ext cx="9144000" cy="53578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28736"/>
          </a:xfrm>
        </p:spPr>
        <p:txBody>
          <a:bodyPr/>
          <a:lstStyle/>
          <a:p>
            <a:pPr algn="ctr" fontAlgn="auto">
              <a:spcAft>
                <a:spcPts val="0"/>
              </a:spcAft>
              <a:defRPr/>
            </a:pPr>
            <a:r>
              <a:rPr lang="en-US" sz="3600" dirty="0" smtClean="0">
                <a:solidFill>
                  <a:schemeClr val="accent1">
                    <a:satMod val="150000"/>
                  </a:schemeClr>
                </a:solidFill>
                <a:latin typeface="Franklin Gothic Demi" pitchFamily="34" charset="0"/>
              </a:rPr>
              <a:t> RHEUMATIC VALVULITIS (HEART)</a:t>
            </a:r>
            <a:endParaRPr lang="en-US" sz="3600" dirty="0">
              <a:solidFill>
                <a:schemeClr val="accent1">
                  <a:satMod val="150000"/>
                </a:schemeClr>
              </a:solidFill>
              <a:latin typeface="Franklin Gothic Demi" pitchFamily="34" charset="0"/>
            </a:endParaRPr>
          </a:p>
        </p:txBody>
      </p:sp>
      <p:pic>
        <p:nvPicPr>
          <p:cNvPr id="4" name="Picture 4"/>
          <p:cNvPicPr>
            <a:picLocks noChangeAspect="1" noChangeArrowheads="1"/>
          </p:cNvPicPr>
          <p:nvPr/>
        </p:nvPicPr>
        <p:blipFill>
          <a:blip r:embed="rId3" cstate="print">
            <a:lum bright="10000" contrast="30000"/>
          </a:blip>
          <a:srcRect/>
          <a:stretch>
            <a:fillRect/>
          </a:stretch>
        </p:blipFill>
        <p:spPr>
          <a:xfrm>
            <a:off x="0" y="1500188"/>
            <a:ext cx="9144000" cy="53816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8176"/>
          </a:xfrm>
        </p:spPr>
        <p:txBody>
          <a:bodyPr/>
          <a:lstStyle/>
          <a:p>
            <a:pPr fontAlgn="auto">
              <a:spcAft>
                <a:spcPts val="0"/>
              </a:spcAft>
              <a:defRPr/>
            </a:pPr>
            <a:r>
              <a:rPr lang="en-US" sz="3600" i="1" dirty="0" smtClean="0">
                <a:solidFill>
                  <a:schemeClr val="accent1">
                    <a:satMod val="150000"/>
                  </a:schemeClr>
                </a:solidFill>
                <a:latin typeface="Franklin Gothic Demi" pitchFamily="34" charset="0"/>
              </a:rPr>
              <a:t>Rheumatic valvulitis: </a:t>
            </a:r>
            <a:br>
              <a:rPr lang="en-US" sz="3600" i="1" dirty="0" smtClean="0">
                <a:solidFill>
                  <a:schemeClr val="accent1">
                    <a:satMod val="150000"/>
                  </a:schemeClr>
                </a:solidFill>
                <a:latin typeface="Franklin Gothic Demi" pitchFamily="34" charset="0"/>
              </a:rPr>
            </a:br>
            <a:r>
              <a:rPr lang="en-US" sz="2800" i="1" dirty="0" smtClean="0">
                <a:solidFill>
                  <a:schemeClr val="accent1">
                    <a:satMod val="150000"/>
                  </a:schemeClr>
                </a:solidFill>
                <a:latin typeface="Franklin Gothic Demi" pitchFamily="34" charset="0"/>
              </a:rPr>
              <a:t>Section of fragments of endocardial valve shows:</a:t>
            </a:r>
            <a:endParaRPr lang="en-US" sz="2800" i="1" dirty="0">
              <a:solidFill>
                <a:schemeClr val="accent1">
                  <a:satMod val="150000"/>
                </a:schemeClr>
              </a:solidFill>
              <a:latin typeface="Franklin Gothic Demi" pitchFamily="34" charset="0"/>
            </a:endParaRPr>
          </a:p>
        </p:txBody>
      </p:sp>
      <p:sp>
        <p:nvSpPr>
          <p:cNvPr id="14339" name="TextBox 3"/>
          <p:cNvSpPr txBox="1">
            <a:spLocks noChangeArrowheads="1"/>
          </p:cNvSpPr>
          <p:nvPr/>
        </p:nvSpPr>
        <p:spPr bwMode="auto">
          <a:xfrm>
            <a:off x="214313" y="1484784"/>
            <a:ext cx="8715375" cy="5816977"/>
          </a:xfrm>
          <a:prstGeom prst="rect">
            <a:avLst/>
          </a:prstGeom>
          <a:noFill/>
          <a:ln w="9525">
            <a:noFill/>
            <a:miter lim="800000"/>
            <a:headEnd/>
            <a:tailEnd/>
          </a:ln>
        </p:spPr>
        <p:txBody>
          <a:bodyPr>
            <a:spAutoFit/>
          </a:bodyPr>
          <a:lstStyle/>
          <a:p>
            <a:pPr marL="450850" indent="-450850" algn="just">
              <a:buFontTx/>
              <a:buBlip>
                <a:blip r:embed="rId3"/>
              </a:buBlip>
            </a:pPr>
            <a:r>
              <a:rPr lang="en-US" sz="2800" dirty="0">
                <a:latin typeface="Franklin Gothic Demi" pitchFamily="34" charset="0"/>
              </a:rPr>
              <a:t>Irregular </a:t>
            </a:r>
            <a:r>
              <a:rPr lang="en-US" sz="2800" dirty="0" err="1">
                <a:latin typeface="Franklin Gothic Demi" pitchFamily="34" charset="0"/>
              </a:rPr>
              <a:t>endocardial</a:t>
            </a:r>
            <a:r>
              <a:rPr lang="en-US" sz="2800" dirty="0">
                <a:latin typeface="Franklin Gothic Demi" pitchFamily="34" charset="0"/>
              </a:rPr>
              <a:t> surface, no </a:t>
            </a:r>
            <a:r>
              <a:rPr lang="en-US" sz="2800" dirty="0" err="1">
                <a:latin typeface="Franklin Gothic Demi" pitchFamily="34" charset="0"/>
              </a:rPr>
              <a:t>endocardial</a:t>
            </a:r>
            <a:r>
              <a:rPr lang="en-US" sz="2800" dirty="0">
                <a:latin typeface="Franklin Gothic Demi" pitchFamily="34" charset="0"/>
              </a:rPr>
              <a:t> lining and focal fibrin deposits.</a:t>
            </a:r>
          </a:p>
          <a:p>
            <a:pPr marL="450850" indent="-450850" algn="just">
              <a:buFontTx/>
              <a:buBlip>
                <a:blip r:embed="rId3"/>
              </a:buBlip>
            </a:pPr>
            <a:endParaRPr lang="en-US" sz="2800" dirty="0">
              <a:latin typeface="Franklin Gothic Demi" pitchFamily="34" charset="0"/>
            </a:endParaRPr>
          </a:p>
          <a:p>
            <a:pPr marL="450850" indent="-450850" algn="just">
              <a:buFontTx/>
              <a:buBlip>
                <a:blip r:embed="rId3"/>
              </a:buBlip>
            </a:pPr>
            <a:r>
              <a:rPr lang="en-US" sz="2800" dirty="0">
                <a:latin typeface="Franklin Gothic Demi" pitchFamily="34" charset="0"/>
              </a:rPr>
              <a:t>The valve is thickened by dense </a:t>
            </a:r>
            <a:r>
              <a:rPr lang="en-US" sz="2800" dirty="0" err="1">
                <a:latin typeface="Franklin Gothic Demi" pitchFamily="34" charset="0"/>
              </a:rPr>
              <a:t>hyalinized</a:t>
            </a:r>
            <a:r>
              <a:rPr lang="en-US" sz="2800" dirty="0">
                <a:latin typeface="Franklin Gothic Demi" pitchFamily="34" charset="0"/>
              </a:rPr>
              <a:t>  fibrous tissue with vascularization and chronic inflammatory cell infiltrate </a:t>
            </a:r>
            <a:endParaRPr lang="en-US" sz="2800" dirty="0" smtClean="0">
              <a:latin typeface="Franklin Gothic Demi" pitchFamily="34" charset="0"/>
            </a:endParaRPr>
          </a:p>
          <a:p>
            <a:pPr algn="just"/>
            <a:endParaRPr lang="en-US" sz="2800" dirty="0">
              <a:latin typeface="Franklin Gothic Demi" pitchFamily="34" charset="0"/>
            </a:endParaRPr>
          </a:p>
          <a:p>
            <a:pPr marL="450850" indent="-450850" algn="just">
              <a:buFontTx/>
              <a:buBlip>
                <a:blip r:embed="rId3"/>
              </a:buBlip>
            </a:pPr>
            <a:r>
              <a:rPr lang="en-US" sz="2800" dirty="0" smtClean="0">
                <a:latin typeface="Franklin Gothic Demi" pitchFamily="34" charset="0"/>
              </a:rPr>
              <a:t>Complications:</a:t>
            </a:r>
          </a:p>
          <a:p>
            <a:pPr algn="just"/>
            <a:r>
              <a:rPr lang="en-US" sz="2400" b="1" dirty="0" smtClean="0"/>
              <a:t>A) </a:t>
            </a:r>
            <a:r>
              <a:rPr lang="en-US" sz="2400" b="1" dirty="0" err="1" smtClean="0"/>
              <a:t>Valvular</a:t>
            </a:r>
            <a:r>
              <a:rPr lang="en-US" sz="2400" b="1" dirty="0" smtClean="0"/>
              <a:t> </a:t>
            </a:r>
            <a:r>
              <a:rPr lang="en-US" sz="2400" b="1" dirty="0"/>
              <a:t>stenosis and regurgitation</a:t>
            </a:r>
          </a:p>
          <a:p>
            <a:pPr>
              <a:buNone/>
            </a:pPr>
            <a:r>
              <a:rPr lang="en-US" sz="2400" b="1" dirty="0" smtClean="0"/>
              <a:t>B</a:t>
            </a:r>
            <a:r>
              <a:rPr lang="en-US" sz="2400" b="1" dirty="0"/>
              <a:t>) Chronic rheumatic </a:t>
            </a:r>
            <a:r>
              <a:rPr lang="en-US" sz="2400" b="1" dirty="0" err="1"/>
              <a:t>carditis</a:t>
            </a:r>
            <a:endParaRPr lang="en-US" sz="2400" b="1" dirty="0"/>
          </a:p>
          <a:p>
            <a:pPr>
              <a:buNone/>
            </a:pPr>
            <a:r>
              <a:rPr lang="en-US" sz="2400" b="1" dirty="0" smtClean="0"/>
              <a:t>C</a:t>
            </a:r>
            <a:r>
              <a:rPr lang="en-US" sz="2400" b="1" dirty="0"/>
              <a:t>) Heart failure</a:t>
            </a:r>
          </a:p>
          <a:p>
            <a:pPr>
              <a:buNone/>
            </a:pPr>
            <a:r>
              <a:rPr lang="en-US" sz="2400" b="1" dirty="0" smtClean="0"/>
              <a:t>D</a:t>
            </a:r>
            <a:r>
              <a:rPr lang="en-US" sz="2400" b="1" dirty="0"/>
              <a:t>) </a:t>
            </a:r>
            <a:r>
              <a:rPr lang="en-US" sz="2400" b="1" dirty="0" err="1"/>
              <a:t>Thrombo</a:t>
            </a:r>
            <a:r>
              <a:rPr lang="en-US" sz="2400" b="1" dirty="0"/>
              <a:t>-emboli secondary to atrial fibrillation</a:t>
            </a:r>
          </a:p>
          <a:p>
            <a:pPr>
              <a:buNone/>
            </a:pPr>
            <a:r>
              <a:rPr lang="en-US" sz="2400" b="1" dirty="0" smtClean="0"/>
              <a:t>E</a:t>
            </a:r>
            <a:r>
              <a:rPr lang="en-US" sz="2400" b="1" dirty="0"/>
              <a:t>) </a:t>
            </a:r>
            <a:r>
              <a:rPr lang="en-US" sz="2400" b="1" dirty="0" err="1"/>
              <a:t>Subacute</a:t>
            </a:r>
            <a:r>
              <a:rPr lang="en-US" sz="2400" b="1" dirty="0"/>
              <a:t> endocarditis</a:t>
            </a:r>
          </a:p>
          <a:p>
            <a:pPr marL="450850" indent="-450850" algn="just">
              <a:buFontTx/>
              <a:buBlip>
                <a:blip r:embed="rId3"/>
              </a:buBlip>
            </a:pPr>
            <a:endParaRPr lang="en-US" sz="2800" dirty="0">
              <a:latin typeface="Franklin Gothic Demi" pitchFamily="34" charset="0"/>
            </a:endParaRPr>
          </a:p>
        </p:txBody>
      </p:sp>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Cardiovascular practical Block</a:t>
            </a:r>
            <a:endParaRPr lang="en-US" dirty="0"/>
          </a:p>
        </p:txBody>
      </p:sp>
      <p:sp>
        <p:nvSpPr>
          <p:cNvPr id="3" name="Subtitle 2"/>
          <p:cNvSpPr>
            <a:spLocks noGrp="1"/>
          </p:cNvSpPr>
          <p:nvPr>
            <p:ph type="subTitle" idx="1"/>
          </p:nvPr>
        </p:nvSpPr>
        <p:spPr/>
        <p:txBody>
          <a:bodyPr/>
          <a:lstStyle/>
          <a:p>
            <a:r>
              <a:rPr lang="en-US" dirty="0" smtClean="0">
                <a:solidFill>
                  <a:srgbClr val="FF0000"/>
                </a:solidFill>
              </a:rPr>
              <a:t>7-Acute rheumatic </a:t>
            </a:r>
            <a:r>
              <a:rPr lang="en-US" dirty="0" err="1" smtClean="0">
                <a:solidFill>
                  <a:srgbClr val="FF0000"/>
                </a:solidFill>
              </a:rPr>
              <a:t>myocarditis</a:t>
            </a:r>
            <a:endParaRPr lang="en-US" dirty="0">
              <a:solidFill>
                <a:srgbClr val="FF0000"/>
              </a:solidFill>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Cardiovascular Block</a:t>
            </a:r>
            <a:endParaRPr lang="en-US" dirty="0"/>
          </a:p>
        </p:txBody>
      </p:sp>
      <p:sp>
        <p:nvSpPr>
          <p:cNvPr id="3" name="Subtitle 2"/>
          <p:cNvSpPr>
            <a:spLocks noGrp="1"/>
          </p:cNvSpPr>
          <p:nvPr>
            <p:ph type="subTitle" idx="1"/>
          </p:nvPr>
        </p:nvSpPr>
        <p:spPr/>
        <p:txBody>
          <a:bodyPr/>
          <a:lstStyle/>
          <a:p>
            <a:endParaRPr lang="en-US" dirty="0"/>
          </a:p>
        </p:txBody>
      </p:sp>
      <p:pic>
        <p:nvPicPr>
          <p:cNvPr id="4098" name="Picture 2" descr="C:\Documents and Settings\Mr. Amer Shafie\Desktop\1cardiovascular block\acute rheumatic myocarditis3.jpg"/>
          <p:cNvPicPr>
            <a:picLocks noChangeAspect="1" noChangeArrowheads="1"/>
          </p:cNvPicPr>
          <p:nvPr/>
        </p:nvPicPr>
        <p:blipFill>
          <a:blip r:embed="rId2" cstate="print"/>
          <a:srcRect/>
          <a:stretch>
            <a:fillRect/>
          </a:stretch>
        </p:blipFill>
        <p:spPr bwMode="auto">
          <a:xfrm>
            <a:off x="0" y="-316740"/>
            <a:ext cx="9144000" cy="7174740"/>
          </a:xfrm>
          <a:prstGeom prst="rect">
            <a:avLst/>
          </a:prstGeom>
          <a:noFill/>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8176"/>
          </a:xfrm>
        </p:spPr>
        <p:txBody>
          <a:bodyPr anchor="t">
            <a:normAutofit fontScale="90000"/>
          </a:bodyPr>
          <a:lstStyle/>
          <a:p>
            <a:pPr algn="ctr" fontAlgn="auto">
              <a:spcAft>
                <a:spcPts val="0"/>
              </a:spcAft>
              <a:defRPr/>
            </a:pPr>
            <a:r>
              <a:rPr lang="en-US" dirty="0" smtClean="0">
                <a:solidFill>
                  <a:schemeClr val="accent1">
                    <a:satMod val="150000"/>
                  </a:schemeClr>
                </a:solidFill>
              </a:rPr>
              <a:t> </a:t>
            </a:r>
            <a:r>
              <a:rPr lang="en-US" sz="4000" dirty="0" smtClean="0">
                <a:solidFill>
                  <a:schemeClr val="accent1">
                    <a:satMod val="150000"/>
                  </a:schemeClr>
                </a:solidFill>
                <a:latin typeface="Franklin Gothic Demi" pitchFamily="34" charset="0"/>
              </a:rPr>
              <a:t> RHEUMATIC MYOCARDIITIS </a:t>
            </a:r>
            <a:br>
              <a:rPr lang="en-US" sz="4000" dirty="0" smtClean="0">
                <a:solidFill>
                  <a:schemeClr val="accent1">
                    <a:satMod val="150000"/>
                  </a:schemeClr>
                </a:solidFill>
                <a:latin typeface="Franklin Gothic Demi" pitchFamily="34" charset="0"/>
              </a:rPr>
            </a:br>
            <a:r>
              <a:rPr lang="en-US" sz="4000" dirty="0" smtClean="0">
                <a:solidFill>
                  <a:schemeClr val="accent1">
                    <a:satMod val="150000"/>
                  </a:schemeClr>
                </a:solidFill>
                <a:latin typeface="Franklin Gothic Demi" pitchFamily="34" charset="0"/>
              </a:rPr>
              <a:t>(ASHOFF NODULE)</a:t>
            </a:r>
            <a:br>
              <a:rPr lang="en-US" sz="4000" dirty="0" smtClean="0">
                <a:solidFill>
                  <a:schemeClr val="accent1">
                    <a:satMod val="150000"/>
                  </a:schemeClr>
                </a:solidFill>
                <a:latin typeface="Franklin Gothic Demi" pitchFamily="34" charset="0"/>
              </a:rPr>
            </a:br>
            <a:endParaRPr lang="en-US" sz="4000" dirty="0">
              <a:solidFill>
                <a:schemeClr val="accent1">
                  <a:satMod val="150000"/>
                </a:schemeClr>
              </a:solidFill>
              <a:latin typeface="Franklin Gothic Demi" pitchFamily="34" charset="0"/>
            </a:endParaRPr>
          </a:p>
        </p:txBody>
      </p:sp>
      <p:pic>
        <p:nvPicPr>
          <p:cNvPr id="4" name="Picture 4" descr="Rhaumatic myocarditis 8"/>
          <p:cNvPicPr>
            <a:picLocks noChangeAspect="1" noChangeArrowheads="1"/>
          </p:cNvPicPr>
          <p:nvPr/>
        </p:nvPicPr>
        <p:blipFill>
          <a:blip r:embed="rId3" cstate="print"/>
          <a:srcRect/>
          <a:stretch>
            <a:fillRect/>
          </a:stretch>
        </p:blipFill>
        <p:spPr bwMode="auto">
          <a:xfrm>
            <a:off x="0" y="1500188"/>
            <a:ext cx="9144000" cy="54578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8176"/>
          </a:xfrm>
        </p:spPr>
        <p:txBody>
          <a:bodyPr/>
          <a:lstStyle/>
          <a:p>
            <a:pPr fontAlgn="auto">
              <a:spcAft>
                <a:spcPts val="0"/>
              </a:spcAft>
              <a:defRPr/>
            </a:pPr>
            <a:r>
              <a:rPr lang="en-US" sz="3600" i="1" dirty="0" smtClean="0">
                <a:solidFill>
                  <a:schemeClr val="accent1">
                    <a:satMod val="150000"/>
                  </a:schemeClr>
                </a:solidFill>
                <a:latin typeface="Franklin Gothic Demi" pitchFamily="34" charset="0"/>
              </a:rPr>
              <a:t>Acute rheumatic myocarditis:</a:t>
            </a:r>
            <a:br>
              <a:rPr lang="en-US" sz="3600" i="1" dirty="0" smtClean="0">
                <a:solidFill>
                  <a:schemeClr val="accent1">
                    <a:satMod val="150000"/>
                  </a:schemeClr>
                </a:solidFill>
                <a:latin typeface="Franklin Gothic Demi" pitchFamily="34" charset="0"/>
              </a:rPr>
            </a:br>
            <a:r>
              <a:rPr lang="en-US" sz="2800" i="1" dirty="0" smtClean="0">
                <a:solidFill>
                  <a:schemeClr val="accent1">
                    <a:satMod val="150000"/>
                  </a:schemeClr>
                </a:solidFill>
                <a:latin typeface="Franklin Gothic Demi" pitchFamily="34" charset="0"/>
              </a:rPr>
              <a:t>Section of cardiac muscle shows:</a:t>
            </a:r>
            <a:endParaRPr lang="en-US" sz="2800" i="1" dirty="0">
              <a:solidFill>
                <a:schemeClr val="accent1">
                  <a:satMod val="150000"/>
                </a:schemeClr>
              </a:solidFill>
              <a:latin typeface="Franklin Gothic Demi" pitchFamily="34" charset="0"/>
            </a:endParaRPr>
          </a:p>
        </p:txBody>
      </p:sp>
      <p:sp>
        <p:nvSpPr>
          <p:cNvPr id="11267" name="TextBox 3"/>
          <p:cNvSpPr txBox="1">
            <a:spLocks noChangeArrowheads="1"/>
          </p:cNvSpPr>
          <p:nvPr/>
        </p:nvSpPr>
        <p:spPr bwMode="auto">
          <a:xfrm>
            <a:off x="357188" y="2143125"/>
            <a:ext cx="8358187" cy="3540125"/>
          </a:xfrm>
          <a:prstGeom prst="rect">
            <a:avLst/>
          </a:prstGeom>
          <a:noFill/>
          <a:ln w="9525">
            <a:noFill/>
            <a:miter lim="800000"/>
            <a:headEnd/>
            <a:tailEnd/>
          </a:ln>
        </p:spPr>
        <p:txBody>
          <a:bodyPr>
            <a:spAutoFit/>
          </a:bodyPr>
          <a:lstStyle/>
          <a:p>
            <a:pPr marL="531813" indent="-531813" algn="just">
              <a:buFontTx/>
              <a:buBlip>
                <a:blip r:embed="rId3"/>
              </a:buBlip>
            </a:pPr>
            <a:r>
              <a:rPr lang="en-US" sz="2800">
                <a:latin typeface="Franklin Gothic Demi" pitchFamily="34" charset="0"/>
              </a:rPr>
              <a:t>Aschoff bodies in the intermuscular fibrous septa. They are oval in shape and seen in relation to blood vessels.</a:t>
            </a:r>
          </a:p>
          <a:p>
            <a:pPr marL="531813" indent="-531813" algn="just">
              <a:buFontTx/>
              <a:buBlip>
                <a:blip r:embed="rId3"/>
              </a:buBlip>
            </a:pPr>
            <a:endParaRPr lang="en-US" sz="2800">
              <a:latin typeface="Franklin Gothic Demi" pitchFamily="34" charset="0"/>
            </a:endParaRPr>
          </a:p>
          <a:p>
            <a:pPr marL="531813" indent="-531813" algn="just">
              <a:buFontTx/>
              <a:buBlip>
                <a:blip r:embed="rId3"/>
              </a:buBlip>
            </a:pPr>
            <a:r>
              <a:rPr lang="en-US" sz="2800">
                <a:latin typeface="Franklin Gothic Demi" pitchFamily="34" charset="0"/>
              </a:rPr>
              <a:t>Each consists of a focus of fibrinoid necrosis, few lymphocytes, macrophages and few small giant cells with one or several nuclei (Aschoff giant cell). </a:t>
            </a:r>
            <a:r>
              <a:rPr lang="en-US">
                <a:latin typeface="Corbel" pitchFamily="34" charset="0"/>
              </a:rPr>
              <a:t> </a:t>
            </a:r>
          </a:p>
        </p:txBody>
      </p:sp>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Cardiovascular practical Block</a:t>
            </a:r>
            <a:endParaRPr lang="en-US" dirty="0"/>
          </a:p>
        </p:txBody>
      </p:sp>
      <p:sp>
        <p:nvSpPr>
          <p:cNvPr id="3" name="Subtitle 2"/>
          <p:cNvSpPr>
            <a:spLocks noGrp="1"/>
          </p:cNvSpPr>
          <p:nvPr>
            <p:ph type="subTitle" idx="1"/>
          </p:nvPr>
        </p:nvSpPr>
        <p:spPr/>
        <p:txBody>
          <a:bodyPr/>
          <a:lstStyle/>
          <a:p>
            <a:r>
              <a:rPr lang="en-US" dirty="0" smtClean="0">
                <a:solidFill>
                  <a:srgbClr val="FF0000"/>
                </a:solidFill>
              </a:rPr>
              <a:t>8-Chronic venous congestion of the liver</a:t>
            </a:r>
            <a:endParaRPr lang="en-US" dirty="0">
              <a:solidFill>
                <a:srgbClr val="FF0000"/>
              </a:solidFill>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Documents and Settings\Mr. Amer Shafie\Desktop\1cardiovascular block\Chronic venous congestion of the liver.jpg"/>
          <p:cNvPicPr>
            <a:picLocks noChangeAspect="1" noChangeArrowheads="1"/>
          </p:cNvPicPr>
          <p:nvPr/>
        </p:nvPicPr>
        <p:blipFill>
          <a:blip r:embed="rId3" cstate="print"/>
          <a:srcRect/>
          <a:stretch>
            <a:fillRect/>
          </a:stretch>
        </p:blipFill>
        <p:spPr bwMode="auto">
          <a:xfrm>
            <a:off x="467544" y="620688"/>
            <a:ext cx="8149983" cy="5040560"/>
          </a:xfrm>
          <a:prstGeom prst="rect">
            <a:avLst/>
          </a:prstGeom>
          <a:noFill/>
        </p:spPr>
      </p:pic>
      <p:sp>
        <p:nvSpPr>
          <p:cNvPr id="5" name="Rectangle 4"/>
          <p:cNvSpPr/>
          <p:nvPr/>
        </p:nvSpPr>
        <p:spPr>
          <a:xfrm>
            <a:off x="2483768" y="0"/>
            <a:ext cx="4464496" cy="646331"/>
          </a:xfrm>
          <a:prstGeom prst="rect">
            <a:avLst/>
          </a:prstGeom>
        </p:spPr>
        <p:txBody>
          <a:bodyPr wrap="square">
            <a:spAutoFit/>
          </a:bodyPr>
          <a:lstStyle/>
          <a:p>
            <a:r>
              <a:rPr lang="en-US" sz="3600" dirty="0" smtClean="0">
                <a:solidFill>
                  <a:schemeClr val="accent1">
                    <a:satMod val="150000"/>
                  </a:schemeClr>
                </a:solidFill>
                <a:latin typeface="Franklin Gothic Demi" pitchFamily="34" charset="0"/>
              </a:rPr>
              <a:t>NUTMEG LIVER</a:t>
            </a:r>
            <a:endParaRPr lang="en-US" sz="3600" dirty="0"/>
          </a:p>
        </p:txBody>
      </p:sp>
      <p:sp>
        <p:nvSpPr>
          <p:cNvPr id="4" name="Rectangle 3"/>
          <p:cNvSpPr/>
          <p:nvPr/>
        </p:nvSpPr>
        <p:spPr>
          <a:xfrm>
            <a:off x="0" y="5733256"/>
            <a:ext cx="8748464" cy="1015663"/>
          </a:xfrm>
          <a:prstGeom prst="rect">
            <a:avLst/>
          </a:prstGeom>
        </p:spPr>
        <p:txBody>
          <a:bodyPr wrap="square">
            <a:spAutoFit/>
          </a:bodyPr>
          <a:lstStyle/>
          <a:p>
            <a:r>
              <a:rPr lang="en-US" sz="2000" dirty="0" smtClean="0"/>
              <a:t>Section of liver showing alternating pale and dark areas with a nutmeg  like appearance possibly due to passive congestion secondary to right sided heart failure. </a:t>
            </a:r>
            <a:endParaRPr lang="en-US" sz="2000"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library.med.utah.edu/WebPath/jpeg4/LIVER042.jpg"/>
          <p:cNvPicPr>
            <a:picLocks noChangeAspect="1" noChangeArrowheads="1"/>
          </p:cNvPicPr>
          <p:nvPr/>
        </p:nvPicPr>
        <p:blipFill>
          <a:blip r:embed="rId2" cstate="print"/>
          <a:srcRect/>
          <a:stretch>
            <a:fillRect/>
          </a:stretch>
        </p:blipFill>
        <p:spPr bwMode="auto">
          <a:xfrm>
            <a:off x="467544" y="332656"/>
            <a:ext cx="8208912" cy="5589240"/>
          </a:xfrm>
          <a:prstGeom prst="rect">
            <a:avLst/>
          </a:prstGeom>
          <a:noFill/>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Cardiovascular practical Block</a:t>
            </a:r>
            <a:endParaRPr lang="en-US" dirty="0"/>
          </a:p>
        </p:txBody>
      </p:sp>
      <p:sp>
        <p:nvSpPr>
          <p:cNvPr id="3" name="Subtitle 2"/>
          <p:cNvSpPr>
            <a:spLocks noGrp="1"/>
          </p:cNvSpPr>
          <p:nvPr>
            <p:ph type="subTitle" idx="1"/>
          </p:nvPr>
        </p:nvSpPr>
        <p:spPr/>
        <p:txBody>
          <a:bodyPr/>
          <a:lstStyle/>
          <a:p>
            <a:r>
              <a:rPr lang="en-US" dirty="0" smtClean="0">
                <a:solidFill>
                  <a:srgbClr val="FF0000"/>
                </a:solidFill>
              </a:rPr>
              <a:t>1-Atheroma of aorta</a:t>
            </a:r>
            <a:endParaRPr lang="en-US" dirty="0">
              <a:solidFill>
                <a:srgbClr val="FF0000"/>
              </a:solidFill>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 descr="http://library.med.utah.edu/WebPath/jpeg4/LIVER147.jpg"/>
          <p:cNvPicPr>
            <a:picLocks noChangeAspect="1" noChangeArrowheads="1"/>
          </p:cNvPicPr>
          <p:nvPr/>
        </p:nvPicPr>
        <p:blipFill>
          <a:blip r:embed="rId2" cstate="print"/>
          <a:srcRect/>
          <a:stretch>
            <a:fillRect/>
          </a:stretch>
        </p:blipFill>
        <p:spPr bwMode="auto">
          <a:xfrm>
            <a:off x="467544" y="548680"/>
            <a:ext cx="8280920" cy="5688632"/>
          </a:xfrm>
          <a:prstGeom prst="rect">
            <a:avLst/>
          </a:prstGeom>
          <a:noFill/>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fontAlgn="auto">
              <a:spcAft>
                <a:spcPts val="0"/>
              </a:spcAft>
              <a:defRPr/>
            </a:pPr>
            <a:r>
              <a:rPr lang="en-US" sz="3600" i="1" dirty="0" smtClean="0">
                <a:solidFill>
                  <a:schemeClr val="accent1">
                    <a:satMod val="150000"/>
                  </a:schemeClr>
                </a:solidFill>
                <a:latin typeface="Franklin Gothic Demi" pitchFamily="34" charset="0"/>
              </a:rPr>
              <a:t>Chronic venous congestion of the liver:</a:t>
            </a:r>
            <a:br>
              <a:rPr lang="en-US" sz="3600" i="1" dirty="0" smtClean="0">
                <a:solidFill>
                  <a:schemeClr val="accent1">
                    <a:satMod val="150000"/>
                  </a:schemeClr>
                </a:solidFill>
                <a:latin typeface="Franklin Gothic Demi" pitchFamily="34" charset="0"/>
              </a:rPr>
            </a:br>
            <a:r>
              <a:rPr lang="en-US" sz="2800" i="1" dirty="0" smtClean="0">
                <a:solidFill>
                  <a:schemeClr val="accent1">
                    <a:satMod val="150000"/>
                  </a:schemeClr>
                </a:solidFill>
                <a:latin typeface="Franklin Gothic Demi" pitchFamily="34" charset="0"/>
              </a:rPr>
              <a:t>Section of liver shows:</a:t>
            </a:r>
            <a:endParaRPr lang="en-US" sz="3200" i="1" dirty="0">
              <a:solidFill>
                <a:schemeClr val="accent1">
                  <a:satMod val="150000"/>
                </a:schemeClr>
              </a:solidFill>
              <a:latin typeface="Franklin Gothic Demi" pitchFamily="34" charset="0"/>
            </a:endParaRPr>
          </a:p>
        </p:txBody>
      </p:sp>
      <p:sp>
        <p:nvSpPr>
          <p:cNvPr id="36867" name="TextBox 3"/>
          <p:cNvSpPr txBox="1">
            <a:spLocks noChangeArrowheads="1"/>
          </p:cNvSpPr>
          <p:nvPr/>
        </p:nvSpPr>
        <p:spPr bwMode="auto">
          <a:xfrm>
            <a:off x="285750" y="2249488"/>
            <a:ext cx="8501063" cy="3108325"/>
          </a:xfrm>
          <a:prstGeom prst="rect">
            <a:avLst/>
          </a:prstGeom>
          <a:noFill/>
          <a:ln w="9525">
            <a:noFill/>
            <a:miter lim="800000"/>
            <a:headEnd/>
            <a:tailEnd/>
          </a:ln>
        </p:spPr>
        <p:txBody>
          <a:bodyPr>
            <a:spAutoFit/>
          </a:bodyPr>
          <a:lstStyle/>
          <a:p>
            <a:pPr marL="534988" indent="-534988" algn="just">
              <a:buFontTx/>
              <a:buBlip>
                <a:blip r:embed="rId3"/>
              </a:buBlip>
            </a:pPr>
            <a:r>
              <a:rPr lang="en-US" sz="2800">
                <a:latin typeface="Franklin Gothic Demi" pitchFamily="34" charset="0"/>
              </a:rPr>
              <a:t>The central portion of liver lobules shows congestion and dilatation of central veins and blood sinusoids, with atrophy and necrosis of liver cells.</a:t>
            </a:r>
          </a:p>
          <a:p>
            <a:pPr marL="534988" indent="-534988" algn="just"/>
            <a:endParaRPr lang="en-US" sz="2800">
              <a:latin typeface="Franklin Gothic Demi" pitchFamily="34" charset="0"/>
            </a:endParaRPr>
          </a:p>
          <a:p>
            <a:pPr marL="534988" indent="-534988" algn="just">
              <a:buFontTx/>
              <a:buBlip>
                <a:blip r:embed="rId3"/>
              </a:buBlip>
            </a:pPr>
            <a:r>
              <a:rPr lang="en-US" sz="2800">
                <a:latin typeface="Franklin Gothic Demi" pitchFamily="34" charset="0"/>
              </a:rPr>
              <a:t>Kupffer cells contain few brown haemosiderin pigment granules.</a:t>
            </a:r>
          </a:p>
        </p:txBody>
      </p:sp>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Cardiovascular practical Block</a:t>
            </a:r>
            <a:endParaRPr lang="en-US" dirty="0"/>
          </a:p>
        </p:txBody>
      </p:sp>
      <p:sp>
        <p:nvSpPr>
          <p:cNvPr id="3" name="Subtitle 2"/>
          <p:cNvSpPr>
            <a:spLocks noGrp="1"/>
          </p:cNvSpPr>
          <p:nvPr>
            <p:ph type="subTitle" idx="1"/>
          </p:nvPr>
        </p:nvSpPr>
        <p:spPr/>
        <p:txBody>
          <a:bodyPr/>
          <a:lstStyle/>
          <a:p>
            <a:r>
              <a:rPr lang="en-US" dirty="0" smtClean="0">
                <a:solidFill>
                  <a:srgbClr val="FF0000"/>
                </a:solidFill>
              </a:rPr>
              <a:t>9-Chronic venous congestion of the lung</a:t>
            </a:r>
            <a:endParaRPr lang="en-US" dirty="0">
              <a:solidFill>
                <a:srgbClr val="FF0000"/>
              </a:solidFill>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857496"/>
            <a:ext cx="7772400" cy="1470025"/>
          </a:xfrm>
        </p:spPr>
        <p:txBody>
          <a:bodyPr/>
          <a:lstStyle/>
          <a:p>
            <a:r>
              <a:rPr lang="en-US" dirty="0" smtClean="0"/>
              <a:t>Cardiovascular Block</a:t>
            </a:r>
            <a:endParaRPr lang="en-US" dirty="0"/>
          </a:p>
        </p:txBody>
      </p:sp>
      <p:sp>
        <p:nvSpPr>
          <p:cNvPr id="3" name="Subtitle 2"/>
          <p:cNvSpPr>
            <a:spLocks noGrp="1"/>
          </p:cNvSpPr>
          <p:nvPr>
            <p:ph type="subTitle" idx="1"/>
          </p:nvPr>
        </p:nvSpPr>
        <p:spPr/>
        <p:txBody>
          <a:bodyPr/>
          <a:lstStyle/>
          <a:p>
            <a:endParaRPr lang="en-US" dirty="0"/>
          </a:p>
        </p:txBody>
      </p:sp>
      <p:pic>
        <p:nvPicPr>
          <p:cNvPr id="3074" name="Picture 2" descr="C:\Documents and Settings\Mr. Amer Shafie\Desktop\1cardiovascular block\chronic venous congestion of the lung 3.jpg"/>
          <p:cNvPicPr>
            <a:picLocks noChangeAspect="1" noChangeArrowheads="1"/>
          </p:cNvPicPr>
          <p:nvPr/>
        </p:nvPicPr>
        <p:blipFill>
          <a:blip r:embed="rId2" cstate="print"/>
          <a:srcRect/>
          <a:stretch>
            <a:fillRect/>
          </a:stretch>
        </p:blipFill>
        <p:spPr bwMode="auto">
          <a:xfrm>
            <a:off x="-236950" y="0"/>
            <a:ext cx="9380950" cy="6858000"/>
          </a:xfrm>
          <a:prstGeom prst="rect">
            <a:avLst/>
          </a:prstGeom>
          <a:noFill/>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descr="C:\Documents and Settings\Mr. Amer Shafie\Desktop\1cardiovascular block\chronic venous congestion of the lung 4.jpg"/>
          <p:cNvPicPr>
            <a:picLocks noGrp="1" noChangeAspect="1" noChangeArrowheads="1"/>
          </p:cNvPicPr>
          <p:nvPr>
            <p:ph idx="1"/>
          </p:nvPr>
        </p:nvPicPr>
        <p:blipFill>
          <a:blip r:embed="rId2" cstate="print"/>
          <a:srcRect/>
          <a:stretch>
            <a:fillRect/>
          </a:stretch>
        </p:blipFill>
        <p:spPr bwMode="auto">
          <a:xfrm>
            <a:off x="-75232" y="0"/>
            <a:ext cx="9219232" cy="6820469"/>
          </a:xfrm>
          <a:prstGeom prst="rect">
            <a:avLst/>
          </a:prstGeom>
          <a:noFill/>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fontAlgn="auto">
              <a:spcAft>
                <a:spcPts val="0"/>
              </a:spcAft>
              <a:defRPr/>
            </a:pPr>
            <a:r>
              <a:rPr lang="en-US" sz="4000" i="1" dirty="0" smtClean="0">
                <a:solidFill>
                  <a:schemeClr val="accent1">
                    <a:satMod val="150000"/>
                  </a:schemeClr>
                </a:solidFill>
                <a:latin typeface="Franklin Gothic Demi" pitchFamily="34" charset="0"/>
              </a:rPr>
              <a:t>Chronic venous congestion of the lung:</a:t>
            </a:r>
            <a:r>
              <a:rPr lang="en-US" i="1" dirty="0" smtClean="0">
                <a:solidFill>
                  <a:schemeClr val="accent1">
                    <a:satMod val="150000"/>
                  </a:schemeClr>
                </a:solidFill>
                <a:latin typeface="Franklin Gothic Demi" pitchFamily="34" charset="0"/>
              </a:rPr>
              <a:t/>
            </a:r>
            <a:br>
              <a:rPr lang="en-US" i="1" dirty="0" smtClean="0">
                <a:solidFill>
                  <a:schemeClr val="accent1">
                    <a:satMod val="150000"/>
                  </a:schemeClr>
                </a:solidFill>
                <a:latin typeface="Franklin Gothic Demi" pitchFamily="34" charset="0"/>
              </a:rPr>
            </a:br>
            <a:r>
              <a:rPr lang="en-US" sz="2800" i="1" dirty="0" smtClean="0">
                <a:solidFill>
                  <a:schemeClr val="accent1">
                    <a:satMod val="150000"/>
                  </a:schemeClr>
                </a:solidFill>
                <a:latin typeface="Franklin Gothic Demi" pitchFamily="34" charset="0"/>
              </a:rPr>
              <a:t>Section of lung shows:</a:t>
            </a:r>
            <a:endParaRPr lang="en-US" sz="2800" i="1" dirty="0">
              <a:solidFill>
                <a:schemeClr val="accent1">
                  <a:satMod val="150000"/>
                </a:schemeClr>
              </a:solidFill>
              <a:latin typeface="Franklin Gothic Demi" pitchFamily="34" charset="0"/>
            </a:endParaRPr>
          </a:p>
        </p:txBody>
      </p:sp>
      <p:sp>
        <p:nvSpPr>
          <p:cNvPr id="39939" name="TextBox 4"/>
          <p:cNvSpPr txBox="1">
            <a:spLocks noChangeArrowheads="1"/>
          </p:cNvSpPr>
          <p:nvPr/>
        </p:nvSpPr>
        <p:spPr bwMode="auto">
          <a:xfrm>
            <a:off x="285750" y="1785938"/>
            <a:ext cx="8429625" cy="4400550"/>
          </a:xfrm>
          <a:prstGeom prst="rect">
            <a:avLst/>
          </a:prstGeom>
          <a:noFill/>
          <a:ln w="9525">
            <a:noFill/>
            <a:miter lim="800000"/>
            <a:headEnd/>
            <a:tailEnd/>
          </a:ln>
        </p:spPr>
        <p:txBody>
          <a:bodyPr>
            <a:spAutoFit/>
          </a:bodyPr>
          <a:lstStyle/>
          <a:p>
            <a:pPr marL="534988" indent="-534988" algn="just">
              <a:buFontTx/>
              <a:buBlip>
                <a:blip r:embed="rId3"/>
              </a:buBlip>
            </a:pPr>
            <a:r>
              <a:rPr lang="en-US" sz="2800" dirty="0">
                <a:latin typeface="Franklin Gothic Demi" pitchFamily="34" charset="0"/>
              </a:rPr>
              <a:t>The alveolar walls are thickened by dilated and engorged capillaries.</a:t>
            </a:r>
          </a:p>
          <a:p>
            <a:pPr marL="534988" indent="-534988" algn="just">
              <a:buFontTx/>
              <a:buBlip>
                <a:blip r:embed="rId3"/>
              </a:buBlip>
            </a:pPr>
            <a:endParaRPr lang="en-US" sz="2800" dirty="0">
              <a:latin typeface="Franklin Gothic Demi" pitchFamily="34" charset="0"/>
            </a:endParaRPr>
          </a:p>
          <a:p>
            <a:pPr marL="534988" indent="-534988" algn="just">
              <a:buFontTx/>
              <a:buBlip>
                <a:blip r:embed="rId3"/>
              </a:buBlip>
            </a:pPr>
            <a:r>
              <a:rPr lang="en-US" sz="2800" dirty="0">
                <a:latin typeface="Franklin Gothic Demi" pitchFamily="34" charset="0"/>
              </a:rPr>
              <a:t>The </a:t>
            </a:r>
            <a:r>
              <a:rPr lang="en-US" sz="2800" dirty="0" smtClean="0">
                <a:latin typeface="Franklin Gothic Demi" pitchFamily="34" charset="0"/>
              </a:rPr>
              <a:t>alveoli </a:t>
            </a:r>
            <a:r>
              <a:rPr lang="en-US" sz="2800" dirty="0">
                <a:latin typeface="Franklin Gothic Demi" pitchFamily="34" charset="0"/>
              </a:rPr>
              <a:t>contain edema fluid, red blood cells and large alveolar macrophages (heart failure cells), which are filled with </a:t>
            </a:r>
            <a:r>
              <a:rPr lang="en-US" sz="2800" dirty="0" err="1">
                <a:latin typeface="Franklin Gothic Demi" pitchFamily="34" charset="0"/>
              </a:rPr>
              <a:t>haemosiderin</a:t>
            </a:r>
            <a:r>
              <a:rPr lang="en-US" sz="2800" dirty="0">
                <a:latin typeface="Franklin Gothic Demi" pitchFamily="34" charset="0"/>
              </a:rPr>
              <a:t> pigment derived from red cells breakdown.</a:t>
            </a:r>
          </a:p>
          <a:p>
            <a:pPr marL="534988" indent="-534988" algn="just">
              <a:buFontTx/>
              <a:buBlip>
                <a:blip r:embed="rId3"/>
              </a:buBlip>
            </a:pPr>
            <a:endParaRPr lang="en-US" sz="2800" dirty="0">
              <a:latin typeface="Franklin Gothic Demi" pitchFamily="34" charset="0"/>
            </a:endParaRPr>
          </a:p>
          <a:p>
            <a:pPr marL="534988" indent="-534988" algn="just">
              <a:buFontTx/>
              <a:buBlip>
                <a:blip r:embed="rId3"/>
              </a:buBlip>
            </a:pPr>
            <a:r>
              <a:rPr lang="en-US" sz="2800" dirty="0">
                <a:latin typeface="Franklin Gothic Demi" pitchFamily="34" charset="0"/>
              </a:rPr>
              <a:t>In the late stage some fibrous tissue may also be seen.</a:t>
            </a:r>
          </a:p>
        </p:txBody>
      </p:sp>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Cardiovascular Block</a:t>
            </a:r>
            <a:endParaRPr lang="en-US" dirty="0"/>
          </a:p>
        </p:txBody>
      </p:sp>
      <p:sp>
        <p:nvSpPr>
          <p:cNvPr id="3" name="Subtitle 2"/>
          <p:cNvSpPr>
            <a:spLocks noGrp="1"/>
          </p:cNvSpPr>
          <p:nvPr>
            <p:ph type="subTitle" idx="1"/>
          </p:nvPr>
        </p:nvSpPr>
        <p:spPr/>
        <p:txBody>
          <a:bodyPr/>
          <a:lstStyle/>
          <a:p>
            <a:r>
              <a:rPr lang="en-US" dirty="0" smtClean="0">
                <a:solidFill>
                  <a:srgbClr val="FF0000"/>
                </a:solidFill>
              </a:rPr>
              <a:t>10-Thromboangitis </a:t>
            </a:r>
            <a:r>
              <a:rPr lang="en-US" dirty="0" err="1" smtClean="0">
                <a:solidFill>
                  <a:srgbClr val="FF0000"/>
                </a:solidFill>
              </a:rPr>
              <a:t>oblitrans</a:t>
            </a:r>
            <a:r>
              <a:rPr lang="en-US" dirty="0" smtClean="0">
                <a:solidFill>
                  <a:srgbClr val="FF0000"/>
                </a:solidFill>
              </a:rPr>
              <a:t>     (</a:t>
            </a:r>
            <a:r>
              <a:rPr lang="en-US" dirty="0" err="1" smtClean="0">
                <a:solidFill>
                  <a:srgbClr val="FF0000"/>
                </a:solidFill>
              </a:rPr>
              <a:t>Buerger</a:t>
            </a:r>
            <a:r>
              <a:rPr lang="en-US" dirty="0" smtClean="0">
                <a:solidFill>
                  <a:srgbClr val="FF0000"/>
                </a:solidFill>
              </a:rPr>
              <a:t> disease)</a:t>
            </a:r>
            <a:endParaRPr lang="en-US" dirty="0">
              <a:solidFill>
                <a:srgbClr val="FF0000"/>
              </a:solidFill>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t2.gstatic.com/images?q=tbn:ANd9GcSNKkQ-3bc2kKoj6DZPPtzW4I31Psp5RZaPn1M1z_wIBfqorIHw2pbAPA">
            <a:hlinkClick r:id="rId2"/>
          </p:cNvPr>
          <p:cNvPicPr>
            <a:picLocks noChangeAspect="1" noChangeArrowheads="1"/>
          </p:cNvPicPr>
          <p:nvPr/>
        </p:nvPicPr>
        <p:blipFill>
          <a:blip r:embed="rId3" cstate="print"/>
          <a:srcRect/>
          <a:stretch>
            <a:fillRect/>
          </a:stretch>
        </p:blipFill>
        <p:spPr bwMode="auto">
          <a:xfrm>
            <a:off x="899592" y="2492896"/>
            <a:ext cx="2052044" cy="3096344"/>
          </a:xfrm>
          <a:prstGeom prst="rect">
            <a:avLst/>
          </a:prstGeom>
          <a:noFill/>
        </p:spPr>
      </p:pic>
      <p:sp>
        <p:nvSpPr>
          <p:cNvPr id="6" name="Rectangle 5"/>
          <p:cNvSpPr/>
          <p:nvPr/>
        </p:nvSpPr>
        <p:spPr>
          <a:xfrm>
            <a:off x="2286000" y="332657"/>
            <a:ext cx="4572000" cy="954107"/>
          </a:xfrm>
          <a:prstGeom prst="rect">
            <a:avLst/>
          </a:prstGeom>
        </p:spPr>
        <p:txBody>
          <a:bodyPr wrap="square">
            <a:spAutoFit/>
          </a:bodyPr>
          <a:lstStyle/>
          <a:p>
            <a:r>
              <a:rPr lang="en-US" sz="2800" dirty="0" smtClean="0">
                <a:solidFill>
                  <a:schemeClr val="tx2"/>
                </a:solidFill>
              </a:rPr>
              <a:t>10-Thromboangitis </a:t>
            </a:r>
            <a:r>
              <a:rPr lang="en-US" sz="2800" dirty="0" err="1" smtClean="0">
                <a:solidFill>
                  <a:schemeClr val="tx2"/>
                </a:solidFill>
              </a:rPr>
              <a:t>oblitrans</a:t>
            </a:r>
            <a:r>
              <a:rPr lang="en-US" sz="2800" dirty="0" smtClean="0">
                <a:solidFill>
                  <a:schemeClr val="tx2"/>
                </a:solidFill>
              </a:rPr>
              <a:t>     (</a:t>
            </a:r>
            <a:r>
              <a:rPr lang="en-US" sz="2800" dirty="0" err="1" smtClean="0">
                <a:solidFill>
                  <a:schemeClr val="tx2"/>
                </a:solidFill>
              </a:rPr>
              <a:t>Buerger`s</a:t>
            </a:r>
            <a:r>
              <a:rPr lang="en-US" sz="2800" dirty="0" smtClean="0">
                <a:solidFill>
                  <a:schemeClr val="tx2"/>
                </a:solidFill>
              </a:rPr>
              <a:t> disease)</a:t>
            </a:r>
            <a:endParaRPr lang="en-US" sz="2800" dirty="0">
              <a:solidFill>
                <a:schemeClr val="tx2"/>
              </a:solidFill>
            </a:endParaRPr>
          </a:p>
        </p:txBody>
      </p:sp>
      <p:pic>
        <p:nvPicPr>
          <p:cNvPr id="1030" name="Picture 6" descr="Gangrene"/>
          <p:cNvPicPr>
            <a:picLocks noChangeAspect="1" noChangeArrowheads="1"/>
          </p:cNvPicPr>
          <p:nvPr/>
        </p:nvPicPr>
        <p:blipFill>
          <a:blip r:embed="rId4" cstate="print"/>
          <a:srcRect/>
          <a:stretch>
            <a:fillRect/>
          </a:stretch>
        </p:blipFill>
        <p:spPr bwMode="auto">
          <a:xfrm>
            <a:off x="5076056" y="2276872"/>
            <a:ext cx="3240360" cy="3240360"/>
          </a:xfrm>
          <a:prstGeom prst="rect">
            <a:avLst/>
          </a:prstGeom>
          <a:noFill/>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8176"/>
          </a:xfrm>
        </p:spPr>
        <p:txBody>
          <a:bodyPr/>
          <a:lstStyle/>
          <a:p>
            <a:pPr algn="ctr" fontAlgn="auto">
              <a:spcAft>
                <a:spcPts val="0"/>
              </a:spcAft>
              <a:defRPr/>
            </a:pPr>
            <a:r>
              <a:rPr lang="en-US" sz="3600" dirty="0" smtClean="0">
                <a:solidFill>
                  <a:schemeClr val="accent1">
                    <a:satMod val="150000"/>
                  </a:schemeClr>
                </a:solidFill>
                <a:latin typeface="Franklin Gothic Demi" pitchFamily="34" charset="0"/>
              </a:rPr>
              <a:t>  BUERGER’S DISEASE</a:t>
            </a:r>
            <a:endParaRPr lang="en-US" sz="3600" dirty="0">
              <a:solidFill>
                <a:schemeClr val="accent1">
                  <a:satMod val="150000"/>
                </a:schemeClr>
              </a:solidFill>
              <a:latin typeface="Franklin Gothic Demi" pitchFamily="34" charset="0"/>
            </a:endParaRPr>
          </a:p>
        </p:txBody>
      </p:sp>
      <p:pic>
        <p:nvPicPr>
          <p:cNvPr id="4" name="Picture 4" descr="Burger6"/>
          <p:cNvPicPr>
            <a:picLocks noChangeAspect="1" noChangeArrowheads="1"/>
          </p:cNvPicPr>
          <p:nvPr/>
        </p:nvPicPr>
        <p:blipFill>
          <a:blip r:embed="rId3" cstate="print"/>
          <a:srcRect/>
          <a:stretch>
            <a:fillRect/>
          </a:stretch>
        </p:blipFill>
        <p:spPr bwMode="auto">
          <a:xfrm>
            <a:off x="0" y="1500188"/>
            <a:ext cx="9144000" cy="53911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Documents and Settings\Mr. Amer Shafie\My Documents\My Pictures\ddcdfe2fd9f85cd90c2e8e37deff.jpg"/>
          <p:cNvPicPr>
            <a:picLocks noChangeAspect="1" noChangeArrowheads="1"/>
          </p:cNvPicPr>
          <p:nvPr/>
        </p:nvPicPr>
        <p:blipFill>
          <a:blip r:embed="rId2" cstate="print"/>
          <a:srcRect/>
          <a:stretch>
            <a:fillRect/>
          </a:stretch>
        </p:blipFill>
        <p:spPr bwMode="auto">
          <a:xfrm>
            <a:off x="251520" y="548680"/>
            <a:ext cx="8568952" cy="6048672"/>
          </a:xfrm>
          <a:prstGeom prst="rect">
            <a:avLst/>
          </a:prstGeom>
          <a:noFill/>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2" descr="http://www.jazannurses.com/mkportal/modules/gallery/album/a_127.jpg"/>
          <p:cNvPicPr>
            <a:picLocks noChangeAspect="1" noChangeArrowheads="1"/>
          </p:cNvPicPr>
          <p:nvPr/>
        </p:nvPicPr>
        <p:blipFill>
          <a:blip r:embed="rId3" cstate="print"/>
          <a:srcRect/>
          <a:stretch>
            <a:fillRect/>
          </a:stretch>
        </p:blipFill>
        <p:spPr bwMode="auto">
          <a:xfrm>
            <a:off x="1115616" y="476672"/>
            <a:ext cx="6912768" cy="3456384"/>
          </a:xfrm>
          <a:prstGeom prst="rect">
            <a:avLst/>
          </a:prstGeom>
          <a:noFill/>
        </p:spPr>
      </p:pic>
      <p:sp>
        <p:nvSpPr>
          <p:cNvPr id="5" name="Rectangle 4"/>
          <p:cNvSpPr/>
          <p:nvPr/>
        </p:nvSpPr>
        <p:spPr>
          <a:xfrm>
            <a:off x="0" y="4149079"/>
            <a:ext cx="9144000" cy="1754326"/>
          </a:xfrm>
          <a:prstGeom prst="rect">
            <a:avLst/>
          </a:prstGeom>
        </p:spPr>
        <p:txBody>
          <a:bodyPr wrap="square">
            <a:spAutoFit/>
          </a:bodyPr>
          <a:lstStyle/>
          <a:p>
            <a:r>
              <a:rPr lang="en-US" b="1" dirty="0" smtClean="0"/>
              <a:t>These three aortas demonstrate mild, moderate, and severe atherosclerosis from bottom to top. At the bottom, the mild atherosclerosis shows only scattered lipid plaques. The aorta in the middle shows many more larger plaques. The severe atherosclerosis in the aorta at the top shows extensive ulceration in the plaques.</a:t>
            </a:r>
            <a:br>
              <a:rPr lang="en-US" b="1" dirty="0" smtClean="0"/>
            </a:br>
            <a:r>
              <a:rPr lang="en-US" b="1" dirty="0" smtClean="0"/>
              <a:t/>
            </a:r>
            <a:br>
              <a:rPr lang="en-US" b="1" dirty="0" smtClean="0"/>
            </a:br>
            <a:endParaRPr lang="en-US"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Documents and Settings\Mr. Amer Shafie\My Documents\My Pictures\f4-u1_0-b978-1-4377-0792-2__50016-x__gr27.jpg"/>
          <p:cNvPicPr>
            <a:picLocks noChangeAspect="1" noChangeArrowheads="1"/>
          </p:cNvPicPr>
          <p:nvPr/>
        </p:nvPicPr>
        <p:blipFill>
          <a:blip r:embed="rId2" cstate="print"/>
          <a:srcRect/>
          <a:stretch>
            <a:fillRect/>
          </a:stretch>
        </p:blipFill>
        <p:spPr bwMode="auto">
          <a:xfrm>
            <a:off x="827584" y="548680"/>
            <a:ext cx="7416824" cy="4824536"/>
          </a:xfrm>
          <a:prstGeom prst="rect">
            <a:avLst/>
          </a:prstGeom>
          <a:noFill/>
        </p:spPr>
      </p:pic>
      <p:sp>
        <p:nvSpPr>
          <p:cNvPr id="3" name="Rectangle 2"/>
          <p:cNvSpPr/>
          <p:nvPr/>
        </p:nvSpPr>
        <p:spPr>
          <a:xfrm>
            <a:off x="0" y="5589240"/>
            <a:ext cx="9144000" cy="1200329"/>
          </a:xfrm>
          <a:prstGeom prst="rect">
            <a:avLst/>
          </a:prstGeom>
        </p:spPr>
        <p:txBody>
          <a:bodyPr wrap="square">
            <a:spAutoFit/>
          </a:bodyPr>
          <a:lstStyle/>
          <a:p>
            <a:r>
              <a:rPr lang="en-US" sz="2400" b="1" dirty="0" err="1" smtClean="0"/>
              <a:t>Thromboangiitis</a:t>
            </a:r>
            <a:r>
              <a:rPr lang="en-US" sz="2400" b="1" dirty="0" smtClean="0"/>
              <a:t> </a:t>
            </a:r>
            <a:r>
              <a:rPr lang="en-US" sz="2400" b="1" dirty="0" err="1" smtClean="0"/>
              <a:t>obliterans</a:t>
            </a:r>
            <a:r>
              <a:rPr lang="en-US" sz="2400" b="1" dirty="0" smtClean="0"/>
              <a:t> (</a:t>
            </a:r>
            <a:r>
              <a:rPr lang="en-US" sz="2400" b="1" dirty="0" err="1" smtClean="0"/>
              <a:t>Buerger</a:t>
            </a:r>
            <a:r>
              <a:rPr lang="en-US" sz="2400" b="1" dirty="0" smtClean="0"/>
              <a:t> disease). The lumen is occluded by a thrombus containing abscesses </a:t>
            </a:r>
            <a:r>
              <a:rPr lang="en-US" sz="2400" b="1" i="1" dirty="0" smtClean="0"/>
              <a:t>(arrow)</a:t>
            </a:r>
            <a:r>
              <a:rPr lang="en-US" sz="2400" b="1" dirty="0" smtClean="0"/>
              <a:t>, and the vessel wall is infiltrated with leukocytes. </a:t>
            </a:r>
            <a:endParaRPr lang="en-US" sz="2400" b="1"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8176"/>
          </a:xfrm>
        </p:spPr>
        <p:txBody>
          <a:bodyPr/>
          <a:lstStyle/>
          <a:p>
            <a:pPr fontAlgn="auto">
              <a:spcAft>
                <a:spcPts val="0"/>
              </a:spcAft>
              <a:defRPr/>
            </a:pPr>
            <a:r>
              <a:rPr lang="en-US" sz="3200" i="1" dirty="0" smtClean="0">
                <a:solidFill>
                  <a:schemeClr val="accent1">
                    <a:satMod val="150000"/>
                  </a:schemeClr>
                </a:solidFill>
                <a:latin typeface="Franklin Gothic Demi" pitchFamily="34" charset="0"/>
              </a:rPr>
              <a:t>Thromboagitis obliterans </a:t>
            </a:r>
            <a:r>
              <a:rPr lang="en-US" sz="3200" dirty="0" smtClean="0">
                <a:solidFill>
                  <a:schemeClr val="accent1">
                    <a:satMod val="150000"/>
                  </a:schemeClr>
                </a:solidFill>
                <a:latin typeface="Franklin Gothic Demi" pitchFamily="34" charset="0"/>
              </a:rPr>
              <a:t>(Buerger’s disease):</a:t>
            </a:r>
            <a:br>
              <a:rPr lang="en-US" sz="3200" dirty="0" smtClean="0">
                <a:solidFill>
                  <a:schemeClr val="accent1">
                    <a:satMod val="150000"/>
                  </a:schemeClr>
                </a:solidFill>
                <a:latin typeface="Franklin Gothic Demi" pitchFamily="34" charset="0"/>
              </a:rPr>
            </a:br>
            <a:r>
              <a:rPr lang="en-US" sz="2700" i="1" dirty="0" smtClean="0">
                <a:solidFill>
                  <a:schemeClr val="accent1">
                    <a:satMod val="150000"/>
                  </a:schemeClr>
                </a:solidFill>
                <a:latin typeface="Franklin Gothic Demi" pitchFamily="34" charset="0"/>
              </a:rPr>
              <a:t>Section of the skin and subcutaneous tissue shows marked hyperkeratosis with inflammatory exudate in epidermis:</a:t>
            </a:r>
            <a:endParaRPr lang="en-US" sz="2700" i="1" dirty="0">
              <a:solidFill>
                <a:schemeClr val="accent1">
                  <a:satMod val="150000"/>
                </a:schemeClr>
              </a:solidFill>
              <a:latin typeface="Franklin Gothic Demi" pitchFamily="34" charset="0"/>
            </a:endParaRPr>
          </a:p>
        </p:txBody>
      </p:sp>
      <p:sp>
        <p:nvSpPr>
          <p:cNvPr id="17411" name="TextBox 3"/>
          <p:cNvSpPr txBox="1">
            <a:spLocks noChangeArrowheads="1"/>
          </p:cNvSpPr>
          <p:nvPr/>
        </p:nvSpPr>
        <p:spPr bwMode="auto">
          <a:xfrm>
            <a:off x="357188" y="2103438"/>
            <a:ext cx="8429625" cy="3540125"/>
          </a:xfrm>
          <a:prstGeom prst="rect">
            <a:avLst/>
          </a:prstGeom>
          <a:noFill/>
          <a:ln w="9525">
            <a:noFill/>
            <a:miter lim="800000"/>
            <a:headEnd/>
            <a:tailEnd/>
          </a:ln>
        </p:spPr>
        <p:txBody>
          <a:bodyPr>
            <a:spAutoFit/>
          </a:bodyPr>
          <a:lstStyle/>
          <a:p>
            <a:pPr marL="457200" indent="-457200" algn="just">
              <a:buFontTx/>
              <a:buBlip>
                <a:blip r:embed="rId3"/>
              </a:buBlip>
            </a:pPr>
            <a:r>
              <a:rPr lang="en-US" sz="2800">
                <a:latin typeface="Franklin Gothic Demi" pitchFamily="34" charset="0"/>
              </a:rPr>
              <a:t>Large number of small blood vessels in the dermis show occlusive organized thrombi with recanalization and fibrosis  around blood vessels. </a:t>
            </a:r>
          </a:p>
          <a:p>
            <a:pPr marL="457200" indent="-457200" algn="just">
              <a:buFontTx/>
              <a:buBlip>
                <a:blip r:embed="rId3"/>
              </a:buBlip>
            </a:pPr>
            <a:endParaRPr lang="en-US" sz="2800">
              <a:latin typeface="Franklin Gothic Demi" pitchFamily="34" charset="0"/>
            </a:endParaRPr>
          </a:p>
          <a:p>
            <a:pPr marL="457200" indent="-457200" algn="just">
              <a:buFontTx/>
              <a:buBlip>
                <a:blip r:embed="rId3"/>
              </a:buBlip>
            </a:pPr>
            <a:r>
              <a:rPr lang="en-US" sz="2800">
                <a:latin typeface="Franklin Gothic Demi" pitchFamily="34" charset="0"/>
              </a:rPr>
              <a:t>Some blood vessels show recent organizing thrombi while others show infiltration  of the wall and surrounding tissue by chronic inflammatory cells. </a:t>
            </a:r>
          </a:p>
        </p:txBody>
      </p:sp>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Cardiovascular practical Block</a:t>
            </a:r>
            <a:endParaRPr lang="en-US" dirty="0"/>
          </a:p>
        </p:txBody>
      </p:sp>
      <p:sp>
        <p:nvSpPr>
          <p:cNvPr id="5" name="Subtitle 4"/>
          <p:cNvSpPr>
            <a:spLocks noGrp="1"/>
          </p:cNvSpPr>
          <p:nvPr>
            <p:ph type="subTitle" idx="1"/>
          </p:nvPr>
        </p:nvSpPr>
        <p:spPr/>
        <p:txBody>
          <a:bodyPr/>
          <a:lstStyle/>
          <a:p>
            <a:r>
              <a:rPr lang="en-US" dirty="0" smtClean="0">
                <a:solidFill>
                  <a:srgbClr val="FF0000"/>
                </a:solidFill>
              </a:rPr>
              <a:t>11-Giant cell ( temporal ) </a:t>
            </a:r>
            <a:r>
              <a:rPr lang="en-US" dirty="0" err="1" smtClean="0">
                <a:solidFill>
                  <a:srgbClr val="FF0000"/>
                </a:solidFill>
              </a:rPr>
              <a:t>arteritis</a:t>
            </a:r>
            <a:endParaRPr lang="en-US" dirty="0" smtClean="0">
              <a:solidFill>
                <a:srgbClr val="FF0000"/>
              </a:solidFill>
            </a:endParaRPr>
          </a:p>
          <a:p>
            <a:endParaRPr lang="en-US"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1.bp.blogspot.com/_3Mcl4mmoypE/SX7hfVXPMMI/AAAAAAAAARc/x-cttE6Vpp0/s400/temporalartery.jpg"/>
          <p:cNvPicPr>
            <a:picLocks noChangeAspect="1" noChangeArrowheads="1"/>
          </p:cNvPicPr>
          <p:nvPr/>
        </p:nvPicPr>
        <p:blipFill>
          <a:blip r:embed="rId2" cstate="print"/>
          <a:srcRect/>
          <a:stretch>
            <a:fillRect/>
          </a:stretch>
        </p:blipFill>
        <p:spPr bwMode="auto">
          <a:xfrm>
            <a:off x="2339752" y="1988840"/>
            <a:ext cx="3810372" cy="3384376"/>
          </a:xfrm>
          <a:prstGeom prst="rect">
            <a:avLst/>
          </a:prstGeom>
          <a:noFill/>
        </p:spPr>
      </p:pic>
      <p:sp>
        <p:nvSpPr>
          <p:cNvPr id="5" name="Title 4"/>
          <p:cNvSpPr>
            <a:spLocks noGrp="1"/>
          </p:cNvSpPr>
          <p:nvPr>
            <p:ph type="title" idx="4294967295"/>
          </p:nvPr>
        </p:nvSpPr>
        <p:spPr>
          <a:xfrm>
            <a:off x="0" y="274638"/>
            <a:ext cx="8229600" cy="1143000"/>
          </a:xfrm>
        </p:spPr>
        <p:txBody>
          <a:bodyPr/>
          <a:lstStyle/>
          <a:p>
            <a:r>
              <a:rPr lang="en-US" dirty="0" smtClean="0">
                <a:solidFill>
                  <a:schemeClr val="tx2"/>
                </a:solidFill>
              </a:rPr>
              <a:t>Giant cell </a:t>
            </a:r>
            <a:r>
              <a:rPr lang="en-US" dirty="0" err="1" smtClean="0">
                <a:solidFill>
                  <a:schemeClr val="tx2"/>
                </a:solidFill>
              </a:rPr>
              <a:t>arteritis</a:t>
            </a:r>
            <a:endParaRPr lang="en-US" dirty="0">
              <a:solidFill>
                <a:schemeClr val="tx2"/>
              </a:solidFill>
            </a:endParaRPr>
          </a:p>
        </p:txBody>
      </p:sp>
      <p:sp>
        <p:nvSpPr>
          <p:cNvPr id="7" name="Rectangle 6"/>
          <p:cNvSpPr/>
          <p:nvPr/>
        </p:nvSpPr>
        <p:spPr>
          <a:xfrm>
            <a:off x="323528" y="5532039"/>
            <a:ext cx="7848872" cy="1938992"/>
          </a:xfrm>
          <a:prstGeom prst="rect">
            <a:avLst/>
          </a:prstGeom>
        </p:spPr>
        <p:txBody>
          <a:bodyPr wrap="square">
            <a:spAutoFit/>
          </a:bodyPr>
          <a:lstStyle/>
          <a:p>
            <a:r>
              <a:rPr lang="en-US" sz="2400" dirty="0" smtClean="0"/>
              <a:t>Tender, tortuous </a:t>
            </a:r>
            <a:r>
              <a:rPr lang="en-US" sz="2400" dirty="0" smtClean="0"/>
              <a:t>and thickened scalp </a:t>
            </a:r>
            <a:r>
              <a:rPr lang="en-US" sz="2400" dirty="0" smtClean="0"/>
              <a:t>veins (temporal area)</a:t>
            </a:r>
          </a:p>
          <a:p>
            <a:pPr algn="ctr">
              <a:buNone/>
            </a:pPr>
            <a:r>
              <a:rPr lang="en-US" sz="2400" dirty="0" smtClean="0"/>
              <a:t>Serous complication that might occur as a result of this disease include complete loss of vision and diplopia</a:t>
            </a:r>
            <a:endParaRPr lang="en-US" sz="2400" dirty="0"/>
          </a:p>
          <a:p>
            <a:r>
              <a:rPr lang="en-US" sz="2400" dirty="0" smtClean="0"/>
              <a:t/>
            </a:r>
            <a:br>
              <a:rPr lang="en-US" sz="2400" dirty="0" smtClean="0"/>
            </a:br>
            <a:endParaRPr lang="en-US" sz="2400"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2" descr="Giant cell (Temporal) arteritis affecting temporal artery"/>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2" descr="Giant cell (Temporal) arteritis affecting temporal artery"/>
          <p:cNvPicPr>
            <a:picLocks noChangeAspect="1" noChangeArrowheads="1"/>
          </p:cNvPicPr>
          <p:nvPr/>
        </p:nvPicPr>
        <p:blipFill>
          <a:blip r:embed="rId3" cstate="print"/>
          <a:srcRect/>
          <a:stretch>
            <a:fillRect/>
          </a:stretch>
        </p:blipFill>
        <p:spPr bwMode="auto">
          <a:xfrm>
            <a:off x="611560" y="332656"/>
            <a:ext cx="7848872" cy="6264696"/>
          </a:xfrm>
          <a:prstGeom prst="rect">
            <a:avLst/>
          </a:prstGeom>
          <a:noFill/>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 descr="Giant cell (Temporal) arteritis affecting temporal artery"/>
          <p:cNvPicPr>
            <a:picLocks noChangeAspect="1" noChangeArrowheads="1"/>
          </p:cNvPicPr>
          <p:nvPr/>
        </p:nvPicPr>
        <p:blipFill>
          <a:blip r:embed="rId3" cstate="print"/>
          <a:srcRect/>
          <a:stretch>
            <a:fillRect/>
          </a:stretch>
        </p:blipFill>
        <p:spPr bwMode="auto">
          <a:xfrm>
            <a:off x="467544" y="260648"/>
            <a:ext cx="8280920" cy="6336704"/>
          </a:xfrm>
          <a:prstGeom prst="rect">
            <a:avLst/>
          </a:prstGeom>
          <a:noFill/>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descr="http://www.neuropathologyweb.org/chapter2/images2/2-13l.jpg"/>
          <p:cNvPicPr>
            <a:picLocks noChangeAspect="1" noChangeArrowheads="1"/>
          </p:cNvPicPr>
          <p:nvPr/>
        </p:nvPicPr>
        <p:blipFill>
          <a:blip r:embed="rId3" cstate="print"/>
          <a:srcRect/>
          <a:stretch>
            <a:fillRect/>
          </a:stretch>
        </p:blipFill>
        <p:spPr bwMode="auto">
          <a:xfrm>
            <a:off x="611560" y="332656"/>
            <a:ext cx="7776864" cy="5373216"/>
          </a:xfrm>
          <a:prstGeom prst="rect">
            <a:avLst/>
          </a:prstGeom>
          <a:noFill/>
          <a:ln>
            <a:solidFill>
              <a:schemeClr val="tx1"/>
            </a:solidFill>
          </a:ln>
        </p:spPr>
      </p:pic>
      <p:sp>
        <p:nvSpPr>
          <p:cNvPr id="3" name="Rectangle 2"/>
          <p:cNvSpPr/>
          <p:nvPr/>
        </p:nvSpPr>
        <p:spPr>
          <a:xfrm>
            <a:off x="323528" y="5733256"/>
            <a:ext cx="8820472" cy="830997"/>
          </a:xfrm>
          <a:prstGeom prst="rect">
            <a:avLst/>
          </a:prstGeom>
        </p:spPr>
        <p:txBody>
          <a:bodyPr wrap="square">
            <a:spAutoFit/>
          </a:bodyPr>
          <a:lstStyle/>
          <a:p>
            <a:r>
              <a:rPr lang="en-US" sz="2400" dirty="0" smtClean="0"/>
              <a:t>Giant cell (temporal) </a:t>
            </a:r>
            <a:r>
              <a:rPr lang="en-US" sz="2400" dirty="0" err="1" smtClean="0"/>
              <a:t>arteritis</a:t>
            </a:r>
            <a:r>
              <a:rPr lang="en-US" sz="2400" dirty="0" smtClean="0"/>
              <a:t>. Disruptions of the elastic lamina with inflammation and giant cells.</a:t>
            </a:r>
            <a:endParaRPr lang="en-US" sz="2400" dirty="0"/>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Cardiovascular practical Block</a:t>
            </a:r>
            <a:endParaRPr lang="en-US" dirty="0"/>
          </a:p>
        </p:txBody>
      </p:sp>
      <p:sp>
        <p:nvSpPr>
          <p:cNvPr id="5" name="Subtitle 4"/>
          <p:cNvSpPr>
            <a:spLocks noGrp="1"/>
          </p:cNvSpPr>
          <p:nvPr>
            <p:ph type="subTitle" idx="1"/>
          </p:nvPr>
        </p:nvSpPr>
        <p:spPr/>
        <p:txBody>
          <a:bodyPr/>
          <a:lstStyle/>
          <a:p>
            <a:r>
              <a:rPr lang="en-US" dirty="0" smtClean="0">
                <a:solidFill>
                  <a:srgbClr val="FF0000"/>
                </a:solidFill>
              </a:rPr>
              <a:t>12-Leukocytoclastic / hypersensitivity  </a:t>
            </a:r>
            <a:r>
              <a:rPr lang="en-US" dirty="0" err="1" smtClean="0">
                <a:solidFill>
                  <a:srgbClr val="FF0000"/>
                </a:solidFill>
              </a:rPr>
              <a:t>vasculitis</a:t>
            </a:r>
            <a:r>
              <a:rPr lang="en-US" dirty="0" smtClean="0">
                <a:solidFill>
                  <a:srgbClr val="FF0000"/>
                </a:solidFill>
              </a:rPr>
              <a:t>  ( microscopic </a:t>
            </a:r>
            <a:r>
              <a:rPr lang="en-US" dirty="0" err="1" smtClean="0">
                <a:solidFill>
                  <a:srgbClr val="FF0000"/>
                </a:solidFill>
              </a:rPr>
              <a:t>polyangitis</a:t>
            </a:r>
            <a:r>
              <a:rPr lang="en-US" dirty="0" smtClean="0">
                <a:solidFill>
                  <a:srgbClr val="FF0000"/>
                </a:solidFill>
              </a:rPr>
              <a:t> )</a:t>
            </a:r>
            <a:endParaRPr lang="en-US" dirty="0">
              <a:solidFill>
                <a:srgbClr val="FF0000"/>
              </a:solidFill>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2" descr="Vasculitis"/>
          <p:cNvPicPr>
            <a:picLocks noChangeAspect="1" noChangeArrowheads="1"/>
          </p:cNvPicPr>
          <p:nvPr/>
        </p:nvPicPr>
        <p:blipFill>
          <a:blip r:embed="rId3" cstate="print"/>
          <a:srcRect/>
          <a:stretch>
            <a:fillRect/>
          </a:stretch>
        </p:blipFill>
        <p:spPr bwMode="auto">
          <a:xfrm>
            <a:off x="2987824" y="1340768"/>
            <a:ext cx="2664296" cy="3888432"/>
          </a:xfrm>
          <a:prstGeom prst="rect">
            <a:avLst/>
          </a:prstGeom>
          <a:noFill/>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5" name="Picture 11" descr="http://www.jazannurses.com/mkportal/modules/gallery/album/a_132.jpg"/>
          <p:cNvPicPr>
            <a:picLocks noChangeAspect="1" noChangeArrowheads="1"/>
          </p:cNvPicPr>
          <p:nvPr/>
        </p:nvPicPr>
        <p:blipFill>
          <a:blip r:embed="rId3" cstate="print"/>
          <a:srcRect/>
          <a:stretch>
            <a:fillRect/>
          </a:stretch>
        </p:blipFill>
        <p:spPr bwMode="auto">
          <a:xfrm>
            <a:off x="899592" y="1268760"/>
            <a:ext cx="6696744" cy="3528392"/>
          </a:xfrm>
          <a:prstGeom prst="rect">
            <a:avLst/>
          </a:prstGeom>
          <a:noFill/>
        </p:spPr>
      </p:pic>
      <p:sp>
        <p:nvSpPr>
          <p:cNvPr id="6" name="Rectangle 5"/>
          <p:cNvSpPr/>
          <p:nvPr/>
        </p:nvSpPr>
        <p:spPr>
          <a:xfrm>
            <a:off x="899592" y="5085183"/>
            <a:ext cx="7056784" cy="1477328"/>
          </a:xfrm>
          <a:prstGeom prst="rect">
            <a:avLst/>
          </a:prstGeom>
        </p:spPr>
        <p:txBody>
          <a:bodyPr wrap="square">
            <a:spAutoFit/>
          </a:bodyPr>
          <a:lstStyle/>
          <a:p>
            <a:r>
              <a:rPr lang="en-US" b="1" dirty="0" smtClean="0"/>
              <a:t>This is severe atherosclerosis of the aorta in which the </a:t>
            </a:r>
            <a:r>
              <a:rPr lang="en-US" b="1" dirty="0" err="1" smtClean="0"/>
              <a:t>atheromatous</a:t>
            </a:r>
            <a:r>
              <a:rPr lang="en-US" b="1" dirty="0" smtClean="0"/>
              <a:t> plaques have undergone ulceration along with formation of overlying mural thrombus.</a:t>
            </a:r>
            <a:br>
              <a:rPr lang="en-US" b="1" dirty="0" smtClean="0"/>
            </a:br>
            <a:r>
              <a:rPr lang="en-US" b="1" dirty="0" smtClean="0"/>
              <a:t/>
            </a:r>
            <a:br>
              <a:rPr lang="en-US" b="1" dirty="0" smtClean="0"/>
            </a:br>
            <a:endParaRPr lang="en-US"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1"/>
          <p:cNvSpPr>
            <a:spLocks noChangeArrowheads="1"/>
          </p:cNvSpPr>
          <p:nvPr/>
        </p:nvSpPr>
        <p:spPr bwMode="auto">
          <a:xfrm>
            <a:off x="0" y="-184666"/>
            <a:ext cx="248786"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pitchFamily="34" charset="0"/>
                <a:cs typeface="Arial" pitchFamily="34" charset="0"/>
              </a:rPr>
              <a:t> </a:t>
            </a:r>
          </a:p>
        </p:txBody>
      </p:sp>
      <p:pic>
        <p:nvPicPr>
          <p:cNvPr id="93186" name="Picture 2" descr="http://www.meddean.luc.edu/lumen/MedEd/medicine/dermatology/melton/leukvas1.jpg"/>
          <p:cNvPicPr>
            <a:picLocks noChangeAspect="1" noChangeArrowheads="1"/>
          </p:cNvPicPr>
          <p:nvPr/>
        </p:nvPicPr>
        <p:blipFill>
          <a:blip r:embed="rId2" cstate="print"/>
          <a:srcRect/>
          <a:stretch>
            <a:fillRect/>
          </a:stretch>
        </p:blipFill>
        <p:spPr bwMode="auto">
          <a:xfrm>
            <a:off x="3203848" y="908720"/>
            <a:ext cx="3429000" cy="4162426"/>
          </a:xfrm>
          <a:prstGeom prst="rect">
            <a:avLst/>
          </a:prstGeom>
          <a:noFill/>
        </p:spPr>
      </p:pic>
      <p:sp>
        <p:nvSpPr>
          <p:cNvPr id="4" name="Rectangle 3"/>
          <p:cNvSpPr/>
          <p:nvPr/>
        </p:nvSpPr>
        <p:spPr>
          <a:xfrm>
            <a:off x="683568" y="5301208"/>
            <a:ext cx="8136904" cy="1200329"/>
          </a:xfrm>
          <a:prstGeom prst="rect">
            <a:avLst/>
          </a:prstGeom>
        </p:spPr>
        <p:txBody>
          <a:bodyPr wrap="square">
            <a:spAutoFit/>
          </a:bodyPr>
          <a:lstStyle/>
          <a:p>
            <a:r>
              <a:rPr lang="en-US" sz="2400" dirty="0" err="1" smtClean="0"/>
              <a:t>Leukocytoclastic</a:t>
            </a:r>
            <a:r>
              <a:rPr lang="en-US" sz="2400" dirty="0" smtClean="0"/>
              <a:t> </a:t>
            </a:r>
            <a:r>
              <a:rPr lang="en-US" sz="2400" dirty="0" err="1" smtClean="0"/>
              <a:t>vasculitis</a:t>
            </a:r>
            <a:r>
              <a:rPr lang="en-US" sz="2400" dirty="0" smtClean="0"/>
              <a:t>, foot. The </a:t>
            </a:r>
            <a:r>
              <a:rPr lang="en-US" sz="2400" dirty="0" smtClean="0"/>
              <a:t>erythematous and </a:t>
            </a:r>
            <a:r>
              <a:rPr lang="en-US" sz="2400" dirty="0" err="1" smtClean="0"/>
              <a:t>purpuric</a:t>
            </a:r>
            <a:r>
              <a:rPr lang="en-US" sz="2400" dirty="0" smtClean="0"/>
              <a:t>  </a:t>
            </a:r>
            <a:r>
              <a:rPr lang="en-US" sz="2400" dirty="0" smtClean="0"/>
              <a:t>eruption (Subcutaneous bleeding patches) </a:t>
            </a:r>
          </a:p>
          <a:p>
            <a:r>
              <a:rPr lang="en-US" sz="2400" dirty="0" smtClean="0"/>
              <a:t> tends to be most pronounced on dependent </a:t>
            </a:r>
            <a:r>
              <a:rPr lang="en-US" sz="2400" dirty="0" smtClean="0"/>
              <a:t>areas like the foot.</a:t>
            </a:r>
            <a:endParaRPr lang="en-US" sz="2400" dirty="0"/>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2" descr="http://missinglink.ucsf.edu/lm/DermatologyGlossary/img/Dermatology%20Glossary/Glossary%20Histo%20Images/vasculitis_leukocytoclastic_high_power.jpg"/>
          <p:cNvPicPr>
            <a:picLocks noChangeAspect="1" noChangeArrowheads="1"/>
          </p:cNvPicPr>
          <p:nvPr/>
        </p:nvPicPr>
        <p:blipFill>
          <a:blip r:embed="rId3" cstate="print"/>
          <a:srcRect/>
          <a:stretch>
            <a:fillRect/>
          </a:stretch>
        </p:blipFill>
        <p:spPr bwMode="auto">
          <a:xfrm>
            <a:off x="1619672" y="620688"/>
            <a:ext cx="5688632" cy="7964085"/>
          </a:xfrm>
          <a:prstGeom prst="rect">
            <a:avLst/>
          </a:prstGeom>
          <a:noFill/>
        </p:spPr>
      </p:pic>
      <p:sp>
        <p:nvSpPr>
          <p:cNvPr id="3" name="Rectangle 2"/>
          <p:cNvSpPr/>
          <p:nvPr/>
        </p:nvSpPr>
        <p:spPr>
          <a:xfrm>
            <a:off x="4644008" y="5229200"/>
            <a:ext cx="2664296" cy="1477328"/>
          </a:xfrm>
          <a:prstGeom prst="rect">
            <a:avLst/>
          </a:prstGeom>
        </p:spPr>
        <p:txBody>
          <a:bodyPr wrap="square">
            <a:spAutoFit/>
          </a:bodyPr>
          <a:lstStyle/>
          <a:p>
            <a:r>
              <a:rPr lang="en-US" dirty="0" smtClean="0"/>
              <a:t>Histology: vasculitis, </a:t>
            </a:r>
            <a:r>
              <a:rPr lang="en-US" dirty="0" err="1" smtClean="0"/>
              <a:t>leukocytoclastic</a:t>
            </a:r>
            <a:r>
              <a:rPr lang="en-US" dirty="0" smtClean="0"/>
              <a:t>, high </a:t>
            </a:r>
            <a:r>
              <a:rPr lang="en-US" dirty="0" smtClean="0"/>
              <a:t>power</a:t>
            </a:r>
          </a:p>
          <a:p>
            <a:endParaRPr lang="en-US" dirty="0"/>
          </a:p>
          <a:p>
            <a:r>
              <a:rPr lang="en-US" dirty="0" smtClean="0"/>
              <a:t>Neutrophilic inflammation</a:t>
            </a:r>
            <a:endParaRPr lang="en-US" dirty="0"/>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2" descr="http://www.dermpathmd.com/photos/leukocytoclastic_vasculitis2a.jpg"/>
          <p:cNvPicPr>
            <a:picLocks noChangeAspect="1" noChangeArrowheads="1"/>
          </p:cNvPicPr>
          <p:nvPr/>
        </p:nvPicPr>
        <p:blipFill>
          <a:blip r:embed="rId2" cstate="print"/>
          <a:srcRect/>
          <a:stretch>
            <a:fillRect/>
          </a:stretch>
        </p:blipFill>
        <p:spPr bwMode="auto">
          <a:xfrm>
            <a:off x="683568" y="260648"/>
            <a:ext cx="7344816" cy="4752528"/>
          </a:xfrm>
          <a:prstGeom prst="rect">
            <a:avLst/>
          </a:prstGeom>
          <a:noFill/>
        </p:spPr>
      </p:pic>
      <p:sp>
        <p:nvSpPr>
          <p:cNvPr id="3" name="Rectangle 2"/>
          <p:cNvSpPr/>
          <p:nvPr/>
        </p:nvSpPr>
        <p:spPr>
          <a:xfrm>
            <a:off x="395536" y="5445224"/>
            <a:ext cx="8568952" cy="1107996"/>
          </a:xfrm>
          <a:prstGeom prst="rect">
            <a:avLst/>
          </a:prstGeom>
        </p:spPr>
        <p:txBody>
          <a:bodyPr wrap="square">
            <a:spAutoFit/>
          </a:bodyPr>
          <a:lstStyle/>
          <a:p>
            <a:r>
              <a:rPr lang="en-US" sz="2400" dirty="0" err="1" smtClean="0"/>
              <a:t>Fibrinoid</a:t>
            </a:r>
            <a:r>
              <a:rPr lang="en-US" sz="2400" dirty="0" smtClean="0"/>
              <a:t> necrosis of small dermal vessels is present, necessary to establish the diagnosis of </a:t>
            </a:r>
            <a:r>
              <a:rPr lang="en-US" sz="2400" dirty="0" err="1" smtClean="0"/>
              <a:t>leukocytoclastic</a:t>
            </a:r>
            <a:r>
              <a:rPr lang="en-US" sz="2400" dirty="0" smtClean="0"/>
              <a:t> </a:t>
            </a:r>
            <a:r>
              <a:rPr lang="en-US" sz="2400" dirty="0" err="1" smtClean="0"/>
              <a:t>vasculitis</a:t>
            </a:r>
            <a:r>
              <a:rPr lang="en-US" sz="2400" dirty="0" smtClean="0"/>
              <a:t>.</a:t>
            </a:r>
            <a:r>
              <a:rPr lang="en-US" dirty="0" smtClean="0"/>
              <a:t/>
            </a:r>
            <a:br>
              <a:rPr lang="en-US" dirty="0" smtClean="0"/>
            </a:br>
            <a:endParaRPr lang="en-U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Cardiovascular Block</a:t>
            </a:r>
            <a:endParaRPr lang="en-US" dirty="0"/>
          </a:p>
        </p:txBody>
      </p:sp>
      <p:sp>
        <p:nvSpPr>
          <p:cNvPr id="3" name="Subtitle 2"/>
          <p:cNvSpPr>
            <a:spLocks noGrp="1"/>
          </p:cNvSpPr>
          <p:nvPr>
            <p:ph type="subTitle" idx="1"/>
          </p:nvPr>
        </p:nvSpPr>
        <p:spPr/>
        <p:txBody>
          <a:bodyPr/>
          <a:lstStyle/>
          <a:p>
            <a:endParaRPr lang="en-US" dirty="0"/>
          </a:p>
        </p:txBody>
      </p:sp>
      <p:pic>
        <p:nvPicPr>
          <p:cNvPr id="15362" name="Picture 2" descr="C:\Documents and Settings\Mr. Amer Shafie\Desktop\1cardiovascular block\atheroma of aorta 1.jpg"/>
          <p:cNvPicPr>
            <a:picLocks noChangeAspect="1" noChangeArrowheads="1"/>
          </p:cNvPicPr>
          <p:nvPr/>
        </p:nvPicPr>
        <p:blipFill>
          <a:blip r:embed="rId2" cstate="print"/>
          <a:srcRect/>
          <a:stretch>
            <a:fillRect/>
          </a:stretch>
        </p:blipFill>
        <p:spPr bwMode="auto">
          <a:xfrm>
            <a:off x="32725" y="0"/>
            <a:ext cx="9111275" cy="6882721"/>
          </a:xfrm>
          <a:prstGeom prst="rect">
            <a:avLst/>
          </a:prstGeom>
          <a:noFill/>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Cardiovascular practical Block</a:t>
            </a:r>
            <a:endParaRPr lang="en-US" dirty="0"/>
          </a:p>
        </p:txBody>
      </p:sp>
      <p:sp>
        <p:nvSpPr>
          <p:cNvPr id="3" name="Subtitle 2"/>
          <p:cNvSpPr>
            <a:spLocks noGrp="1"/>
          </p:cNvSpPr>
          <p:nvPr>
            <p:ph type="subTitle" idx="1"/>
          </p:nvPr>
        </p:nvSpPr>
        <p:spPr/>
        <p:txBody>
          <a:bodyPr/>
          <a:lstStyle/>
          <a:p>
            <a:r>
              <a:rPr lang="en-US" dirty="0" smtClean="0">
                <a:solidFill>
                  <a:srgbClr val="FF0000"/>
                </a:solidFill>
              </a:rPr>
              <a:t>2-Coronary atherosclerosis</a:t>
            </a:r>
            <a:endParaRPr lang="en-US" dirty="0">
              <a:solidFill>
                <a:srgbClr val="FF0000"/>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8176"/>
          </a:xfrm>
        </p:spPr>
        <p:txBody>
          <a:bodyPr/>
          <a:lstStyle/>
          <a:p>
            <a:pPr algn="ctr" fontAlgn="auto">
              <a:spcAft>
                <a:spcPts val="0"/>
              </a:spcAft>
              <a:defRPr/>
            </a:pPr>
            <a:r>
              <a:rPr lang="en-US" sz="3600" dirty="0" smtClean="0">
                <a:solidFill>
                  <a:schemeClr val="accent1">
                    <a:satMod val="150000"/>
                  </a:schemeClr>
                </a:solidFill>
                <a:latin typeface="Franklin Gothic Demi" pitchFamily="34" charset="0"/>
              </a:rPr>
              <a:t> CORONARY ARTERY ATHEROSCLEROSIS </a:t>
            </a:r>
            <a:endParaRPr lang="en-US" sz="3600" dirty="0">
              <a:solidFill>
                <a:schemeClr val="accent1">
                  <a:satMod val="150000"/>
                </a:schemeClr>
              </a:solidFill>
              <a:latin typeface="Franklin Gothic Demi" pitchFamily="34" charset="0"/>
            </a:endParaRPr>
          </a:p>
        </p:txBody>
      </p:sp>
      <p:pic>
        <p:nvPicPr>
          <p:cNvPr id="5" name="Picture 5" descr="Atheroma 1"/>
          <p:cNvPicPr>
            <a:picLocks noChangeAspect="1" noChangeArrowheads="1"/>
          </p:cNvPicPr>
          <p:nvPr/>
        </p:nvPicPr>
        <p:blipFill>
          <a:blip r:embed="rId3" cstate="print"/>
          <a:srcRect/>
          <a:stretch>
            <a:fillRect/>
          </a:stretch>
        </p:blipFill>
        <p:spPr bwMode="auto">
          <a:xfrm>
            <a:off x="0" y="1500188"/>
            <a:ext cx="9144000" cy="53578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1028</TotalTime>
  <Words>1449</Words>
  <Application>Microsoft Office PowerPoint</Application>
  <PresentationFormat>On-screen Show (4:3)</PresentationFormat>
  <Paragraphs>170</Paragraphs>
  <Slides>62</Slides>
  <Notes>31</Notes>
  <HiddenSlides>0</HiddenSlides>
  <MMClips>0</MMClips>
  <ScaleCrop>false</ScaleCrop>
  <HeadingPairs>
    <vt:vector size="4" baseType="variant">
      <vt:variant>
        <vt:lpstr>Theme</vt:lpstr>
      </vt:variant>
      <vt:variant>
        <vt:i4>1</vt:i4>
      </vt:variant>
      <vt:variant>
        <vt:lpstr>Slide Titles</vt:lpstr>
      </vt:variant>
      <vt:variant>
        <vt:i4>62</vt:i4>
      </vt:variant>
    </vt:vector>
  </HeadingPairs>
  <TitlesOfParts>
    <vt:vector size="63" baseType="lpstr">
      <vt:lpstr>Office Theme</vt:lpstr>
      <vt:lpstr>Cardiovascular practical Block</vt:lpstr>
      <vt:lpstr>Normal anatomy and histology </vt:lpstr>
      <vt:lpstr>PowerPoint Presentation</vt:lpstr>
      <vt:lpstr>Cardiovascular practical Block</vt:lpstr>
      <vt:lpstr>PowerPoint Presentation</vt:lpstr>
      <vt:lpstr>PowerPoint Presentation</vt:lpstr>
      <vt:lpstr>Cardiovascular Block</vt:lpstr>
      <vt:lpstr>Cardiovascular practical Block</vt:lpstr>
      <vt:lpstr> CORONARY ARTERY ATHEROSCLEROSIS </vt:lpstr>
      <vt:lpstr> CORONARY ATHEROSCLEROSIS</vt:lpstr>
      <vt:lpstr> CORONARY ATHEROSCLEROSIS</vt:lpstr>
      <vt:lpstr> ATHEROMATOUS PLAQUE WITH CHOLESTEROL CLEFTS</vt:lpstr>
      <vt:lpstr>Coronary atherosclerosis: Cross section of a coronary artery shows:</vt:lpstr>
      <vt:lpstr>Cardiovascular practical Block</vt:lpstr>
      <vt:lpstr>PowerPoint Presentation</vt:lpstr>
      <vt:lpstr>PowerPoint Presentation</vt:lpstr>
      <vt:lpstr>PowerPoint Presentation</vt:lpstr>
      <vt:lpstr>Cardiovascular practical Block</vt:lpstr>
      <vt:lpstr>Acute MI: Note the presence of a large, soft and hemorrhgic area of necrosis within the left ventircular wall. </vt:lpstr>
      <vt:lpstr>PowerPoint Presentation</vt:lpstr>
      <vt:lpstr> MYOCARDIAL INFARCTION  (LATE STAGE)</vt:lpstr>
      <vt:lpstr>PowerPoint Presentation</vt:lpstr>
      <vt:lpstr>Cardiovascular practical Block</vt:lpstr>
      <vt:lpstr>PowerPoint Presentation</vt:lpstr>
      <vt:lpstr>PowerPoint Presentation</vt:lpstr>
      <vt:lpstr>PowerPoint Presentation</vt:lpstr>
      <vt:lpstr>Cardiovascular practical Block</vt:lpstr>
      <vt:lpstr>PowerPoint Presentation</vt:lpstr>
      <vt:lpstr>Vegetations of rheumatic fever on aortic valve</vt:lpstr>
      <vt:lpstr> RHEUMATIC VALVULITIS (HEART)</vt:lpstr>
      <vt:lpstr> RHEUMATIC VALVULITIS (HEART)</vt:lpstr>
      <vt:lpstr>Rheumatic valvulitis:  Section of fragments of endocardial valve shows:</vt:lpstr>
      <vt:lpstr>Cardiovascular practical Block</vt:lpstr>
      <vt:lpstr>Cardiovascular Block</vt:lpstr>
      <vt:lpstr>  RHEUMATIC MYOCARDIITIS  (ASHOFF NODULE) </vt:lpstr>
      <vt:lpstr>Acute rheumatic myocarditis: Section of cardiac muscle shows:</vt:lpstr>
      <vt:lpstr>Cardiovascular practical Block</vt:lpstr>
      <vt:lpstr>PowerPoint Presentation</vt:lpstr>
      <vt:lpstr>PowerPoint Presentation</vt:lpstr>
      <vt:lpstr>PowerPoint Presentation</vt:lpstr>
      <vt:lpstr>Chronic venous congestion of the liver: Section of liver shows:</vt:lpstr>
      <vt:lpstr>Cardiovascular practical Block</vt:lpstr>
      <vt:lpstr>Cardiovascular Block</vt:lpstr>
      <vt:lpstr>PowerPoint Presentation</vt:lpstr>
      <vt:lpstr>Chronic venous congestion of the lung: Section of lung shows:</vt:lpstr>
      <vt:lpstr>Cardiovascular Block</vt:lpstr>
      <vt:lpstr>PowerPoint Presentation</vt:lpstr>
      <vt:lpstr>  BUERGER’S DISEASE</vt:lpstr>
      <vt:lpstr>PowerPoint Presentation</vt:lpstr>
      <vt:lpstr>PowerPoint Presentation</vt:lpstr>
      <vt:lpstr>Thromboagitis obliterans (Buerger’s disease): Section of the skin and subcutaneous tissue shows marked hyperkeratosis with inflammatory exudate in epidermis:</vt:lpstr>
      <vt:lpstr>Cardiovascular practical Block</vt:lpstr>
      <vt:lpstr>Giant cell arteritis</vt:lpstr>
      <vt:lpstr>PowerPoint Presentation</vt:lpstr>
      <vt:lpstr>PowerPoint Presentation</vt:lpstr>
      <vt:lpstr>PowerPoint Presentation</vt:lpstr>
      <vt:lpstr>PowerPoint Presentation</vt:lpstr>
      <vt:lpstr>Cardiovascular practical Block</vt:lpstr>
      <vt:lpstr>PowerPoint Presentation</vt:lpstr>
      <vt:lpstr>PowerPoint Presentation</vt:lpstr>
      <vt:lpstr>PowerPoint Presentation</vt:lpstr>
      <vt:lpstr>PowerPoint Presentation</vt:lpstr>
    </vt:vector>
  </TitlesOfParts>
  <Company>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Cardiovascular Block</dc:title>
  <dc:creator>Mr. Amer Shafie</dc:creator>
  <cp:lastModifiedBy>Dr. Riqabi</cp:lastModifiedBy>
  <cp:revision>75</cp:revision>
  <dcterms:created xsi:type="dcterms:W3CDTF">2010-01-06T06:07:17Z</dcterms:created>
  <dcterms:modified xsi:type="dcterms:W3CDTF">2014-02-19T11:47:24Z</dcterms:modified>
</cp:coreProperties>
</file>