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54" r:id="rId2"/>
    <p:sldId id="389" r:id="rId3"/>
    <p:sldId id="387" r:id="rId4"/>
    <p:sldId id="433" r:id="rId5"/>
    <p:sldId id="426" r:id="rId6"/>
    <p:sldId id="412" r:id="rId7"/>
    <p:sldId id="413" r:id="rId8"/>
    <p:sldId id="429" r:id="rId9"/>
    <p:sldId id="415" r:id="rId10"/>
    <p:sldId id="416" r:id="rId11"/>
    <p:sldId id="427" r:id="rId12"/>
    <p:sldId id="418" r:id="rId13"/>
    <p:sldId id="420" r:id="rId14"/>
    <p:sldId id="430" r:id="rId15"/>
    <p:sldId id="431" r:id="rId16"/>
    <p:sldId id="432" r:id="rId17"/>
    <p:sldId id="428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CCFFFF"/>
    <a:srgbClr val="001848"/>
    <a:srgbClr val="CCFF33"/>
    <a:srgbClr val="000A1E"/>
    <a:srgbClr val="99FF33"/>
    <a:srgbClr val="3A5360"/>
    <a:srgbClr val="045B70"/>
    <a:srgbClr val="00003E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60"/>
  </p:normalViewPr>
  <p:slideViewPr>
    <p:cSldViewPr>
      <p:cViewPr>
        <p:scale>
          <a:sx n="75" d="100"/>
          <a:sy n="75" d="100"/>
        </p:scale>
        <p:origin x="-12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45AFD6D-EE79-4BF3-8CBD-6240C25E5308}" type="datetimeFigureOut">
              <a:rPr lang="en-GB"/>
              <a:pPr>
                <a:defRPr/>
              </a:pPr>
              <a:t>05/03/2014</a:t>
            </a:fld>
            <a:endParaRPr lang="en-GB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5F07715-80CB-4EC9-810D-C25E1FB8582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958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4C172-C34E-4AED-A41F-6AE3F7E1F5B3}" type="datetimeFigureOut">
              <a:rPr lang="en-US"/>
              <a:pPr>
                <a:defRPr/>
              </a:pPr>
              <a:t>3/5/2014</a:t>
            </a:fld>
            <a:endParaRPr lang="en-MY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0A3EFC7-D1E3-45D5-9C45-F75FD2F9CEB1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DEF72-5B52-4623-835E-CBD64D0D1466}" type="datetimeFigureOut">
              <a:rPr lang="en-US"/>
              <a:pPr>
                <a:defRPr/>
              </a:pPr>
              <a:t>3/5/2014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EE2B1-D147-497E-85D8-DCACBF449AE3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1C5D5-3F42-4429-9259-BCB5432176FC}" type="datetimeFigureOut">
              <a:rPr lang="en-US"/>
              <a:pPr>
                <a:defRPr/>
              </a:pPr>
              <a:t>3/5/2014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4ED1A-289C-4193-9075-9934B53B27D9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B39A9-A652-4B2A-8F6D-0D2C5D8CA0A8}" type="datetimeFigureOut">
              <a:rPr lang="en-US"/>
              <a:pPr>
                <a:defRPr/>
              </a:pPr>
              <a:t>3/5/2014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B4CEB-BBEF-4BCC-A3B5-D8F54A5893F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A09C8-3EBB-433C-9EF7-8871775AE96E}" type="datetimeFigureOut">
              <a:rPr lang="en-US"/>
              <a:pPr>
                <a:defRPr/>
              </a:pPr>
              <a:t>3/5/2014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E4169-4D9E-4C77-8350-580716938C5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B6BD2-CB60-44F0-9E45-4957373865ED}" type="datetimeFigureOut">
              <a:rPr lang="en-US"/>
              <a:pPr>
                <a:defRPr/>
              </a:pPr>
              <a:t>3/5/2014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D5B66-8565-4AE2-8759-2613C3A05BC5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95D83-5BE5-441C-A25E-42B1B0AE7072}" type="datetimeFigureOut">
              <a:rPr lang="en-US"/>
              <a:pPr>
                <a:defRPr/>
              </a:pPr>
              <a:t>3/5/2014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0881F-41E3-452C-83AE-D341AD34FA23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9FF9BF-2B45-498A-9D8A-68C736394816}" type="datetimeFigureOut">
              <a:rPr lang="en-US"/>
              <a:pPr>
                <a:defRPr/>
              </a:pPr>
              <a:t>3/5/2014</a:t>
            </a:fld>
            <a:endParaRPr lang="en-MY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04EED-9392-4721-B539-C898B4FACB0B}" type="slidenum">
              <a:rPr lang="ar-SA"/>
              <a:pPr>
                <a:defRPr/>
              </a:pPr>
              <a:t>‹#›</a:t>
            </a:fld>
            <a:endParaRPr lang="en-MY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17BC9-59E8-444E-A8E7-E022EE083F2A}" type="datetimeFigureOut">
              <a:rPr lang="en-US"/>
              <a:pPr>
                <a:defRPr/>
              </a:pPr>
              <a:t>3/5/2014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E1741-64F7-499F-B19C-FB3B780B22DA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E93B4-C613-4F9C-89A9-56AA098C1239}" type="datetimeFigureOut">
              <a:rPr lang="en-US"/>
              <a:pPr>
                <a:defRPr/>
              </a:pPr>
              <a:t>3/5/2014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6BA48-CFC7-407C-BECB-A8F36EF4D797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A3F4A-DAB1-4005-BD9A-6946A3CC780A}" type="datetimeFigureOut">
              <a:rPr lang="en-US"/>
              <a:pPr>
                <a:defRPr/>
              </a:pPr>
              <a:t>3/5/2014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245C0-DBB6-45EC-9FDD-D01569D0F9D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3EBEC-DA77-469D-97B6-0F944DE52594}" type="datetimeFigureOut">
              <a:rPr lang="en-US"/>
              <a:pPr>
                <a:defRPr/>
              </a:pPr>
              <a:t>3/5/2014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2377B-8A1A-4115-9004-9DB5A0219607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08ECD65-0298-4AFB-BD7E-D15124A0583B}" type="datetimeFigureOut">
              <a:rPr lang="en-US"/>
              <a:pPr>
                <a:defRPr/>
              </a:pPr>
              <a:t>3/5/2014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7A31EED-6CC9-4AE8-ACC0-98D0E4A99209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0" r:id="rId2"/>
    <p:sldLayoutId id="2147483691" r:id="rId3"/>
    <p:sldLayoutId id="2147483692" r:id="rId4"/>
    <p:sldLayoutId id="2147483700" r:id="rId5"/>
    <p:sldLayoutId id="2147483701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Bisoprolol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000108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PHARMACOLOGY OFADRENERGICS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8286776" y="600076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4282" y="1571612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Agonists</a:t>
            </a:r>
            <a:endParaRPr lang="en-US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406" y="2240813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Antagonist</a:t>
            </a:r>
            <a:endParaRPr lang="en-US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4282" y="1258564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Bronchi: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by </a:t>
            </a:r>
            <a:r>
              <a:rPr lang="en-US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block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2 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err="1" smtClean="0">
                <a:latin typeface="Arial Narrow" pitchFamily="34" charset="0"/>
              </a:rPr>
              <a:t>Bronchospasm</a:t>
            </a:r>
            <a:r>
              <a:rPr lang="en-US" sz="2400" b="1" dirty="0" smtClean="0">
                <a:latin typeface="Arial Narrow" pitchFamily="34" charset="0"/>
              </a:rPr>
              <a:t> specially in susceptible patients</a:t>
            </a:r>
            <a:endParaRPr lang="en-US" sz="2200" b="1" i="1" dirty="0"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282" y="2265434"/>
            <a:ext cx="5357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Intestine:</a:t>
            </a:r>
            <a:r>
              <a:rPr lang="en-US" sz="24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by </a:t>
            </a:r>
            <a:r>
              <a:rPr lang="en-US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block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2 </a:t>
            </a:r>
          </a:p>
          <a:p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 Intestinal motility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00826" y="214290"/>
            <a:ext cx="2482198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PROPRANOLOL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3272304"/>
            <a:ext cx="8858280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Metabolism: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by </a:t>
            </a:r>
            <a:r>
              <a:rPr lang="en-US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block mainly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2 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In liver;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err="1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Glycogenolysis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 smtClean="0">
                <a:solidFill>
                  <a:srgbClr val="CC0000"/>
                </a:solidFill>
                <a:latin typeface="Arial Narrow" pitchFamily="34" charset="0"/>
                <a:sym typeface="Wingdings 3"/>
              </a:rPr>
              <a:t>Hypoglycaemia</a:t>
            </a:r>
            <a:endParaRPr lang="en-US" sz="2400" b="1" dirty="0" smtClean="0">
              <a:solidFill>
                <a:srgbClr val="CC0000"/>
              </a:solidFill>
              <a:uFill>
                <a:solidFill>
                  <a:srgbClr val="FF0000"/>
                </a:solidFill>
              </a:uFill>
              <a:latin typeface="Arial Narrow" pitchFamily="34" charset="0"/>
              <a:sym typeface="Wingdings 3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In pancreas;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Glucagon secretion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In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adipocytes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;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err="1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Lipolysis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endParaRPr lang="en-US" sz="2400" b="1" dirty="0" smtClean="0">
              <a:solidFill>
                <a:srgbClr val="CC0000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In skeletal muscles;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400" b="1" dirty="0" err="1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glycolysis</a:t>
            </a:r>
            <a:endParaRPr lang="en-US" sz="2400" b="1" dirty="0" smtClean="0">
              <a:solidFill>
                <a:srgbClr val="CC0000"/>
              </a:solidFill>
              <a:uFill>
                <a:solidFill>
                  <a:srgbClr val="FF0000"/>
                </a:solidFill>
              </a:uFill>
              <a:latin typeface="Arial Narrow" pitchFamily="34" charset="0"/>
              <a:sym typeface="Wingdings 3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5720" y="5143512"/>
            <a:ext cx="885828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On peripheral </a:t>
            </a:r>
            <a:r>
              <a:rPr lang="en-US" sz="2400" b="1" dirty="0" smtClean="0">
                <a:solidFill>
                  <a:srgbClr val="0066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solidFill>
                  <a:srgbClr val="006600"/>
                </a:solidFill>
                <a:latin typeface="Arial Narrow" pitchFamily="34" charset="0"/>
              </a:rPr>
              <a:t>tremors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&amp; central nervous systems </a:t>
            </a:r>
            <a:r>
              <a:rPr lang="en-US" sz="2400" b="1" dirty="0" smtClean="0">
                <a:solidFill>
                  <a:srgbClr val="0066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solidFill>
                  <a:srgbClr val="006600"/>
                </a:solidFill>
                <a:latin typeface="Arial Narrow" pitchFamily="34" charset="0"/>
              </a:rPr>
              <a:t>anxiety</a:t>
            </a:r>
            <a:r>
              <a:rPr lang="en-US" sz="2400" b="1" dirty="0" smtClean="0">
                <a:solidFill>
                  <a:srgbClr val="006600"/>
                </a:solidFill>
                <a:latin typeface="Arial Narrow" pitchFamily="34" charset="0"/>
                <a:sym typeface="Wingdings 3"/>
              </a:rPr>
              <a:t> (mainly propranolol)</a:t>
            </a:r>
            <a:endParaRPr lang="en-US" sz="2400" b="1" u="heavy" dirty="0" smtClean="0">
              <a:uFill>
                <a:solidFill>
                  <a:srgbClr val="FF0000"/>
                </a:solidFill>
              </a:u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52" y="609881"/>
            <a:ext cx="1285884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Bernard MT Condensed" pitchFamily="18" charset="0"/>
              </a:rPr>
              <a:t>Actions </a:t>
            </a:r>
            <a:endParaRPr lang="en-US" sz="24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14480" y="673412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Cont.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9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00826" y="214290"/>
            <a:ext cx="2482198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PROPRANOLOL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58" y="714356"/>
            <a:ext cx="4790906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of b-blockers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5720" y="1214422"/>
            <a:ext cx="88582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Hypertension (</a:t>
            </a:r>
            <a:r>
              <a:rPr lang="en-US" sz="2400" b="1" dirty="0" err="1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Atenolol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; </a:t>
            </a:r>
            <a:r>
              <a:rPr lang="en-US" sz="2400" b="1" dirty="0" err="1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Bisoprolol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 ; </a:t>
            </a:r>
            <a:r>
              <a:rPr lang="en-US" sz="2400" b="1" dirty="0" err="1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Metoprolol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)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Arrhythmias;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Ventricular &gt;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atrial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 (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propranolol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)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Angina (</a:t>
            </a:r>
            <a:r>
              <a:rPr lang="en-US" sz="2400" b="1" dirty="0" err="1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Atenolol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; </a:t>
            </a:r>
            <a:r>
              <a:rPr lang="en-US" sz="2400" b="1" dirty="0" err="1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Bisoprolol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)</a:t>
            </a:r>
          </a:p>
          <a:p>
            <a:pPr>
              <a:buBlip>
                <a:blip r:embed="rId2"/>
              </a:buBlip>
            </a:pPr>
            <a:r>
              <a:rPr lang="en-US" sz="2400" b="1" i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Myocardial infarction 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Cardioprotective</a:t>
            </a:r>
            <a:r>
              <a:rPr lang="en-US" sz="2400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death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 (</a:t>
            </a:r>
            <a:r>
              <a:rPr lang="en-US" sz="2400" dirty="0" err="1" smtClean="0">
                <a:latin typeface="Arial Narrow" pitchFamily="34" charset="0"/>
                <a:sym typeface="Wingdings 3"/>
              </a:rPr>
              <a:t>Proranolol</a:t>
            </a:r>
            <a:r>
              <a:rPr lang="en-US" sz="2400" dirty="0" smtClean="0">
                <a:latin typeface="Arial Narrow" pitchFamily="34" charset="0"/>
                <a:sym typeface="Wingdings 3"/>
              </a:rPr>
              <a:t>)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 Migraine [</a:t>
            </a:r>
            <a:r>
              <a:rPr lang="en-US" sz="2200" b="1" i="1" dirty="0" smtClean="0">
                <a:latin typeface="Arial Narrow" pitchFamily="34" charset="0"/>
              </a:rPr>
              <a:t>Prophylaxis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] (</a:t>
            </a:r>
            <a:r>
              <a:rPr lang="en-US" sz="2400" b="1" dirty="0" err="1" smtClean="0">
                <a:solidFill>
                  <a:srgbClr val="4E00C0"/>
                </a:solidFill>
                <a:latin typeface="Arial Narrow" pitchFamily="34" charset="0"/>
              </a:rPr>
              <a:t>Propranolol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)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4E00C0"/>
                </a:solidFill>
                <a:latin typeface="Arial Narrow" pitchFamily="34" charset="0"/>
              </a:rPr>
              <a:t>Pheochromocytoma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; </a:t>
            </a:r>
            <a:r>
              <a:rPr lang="en-US" sz="2400" b="1" dirty="0" smtClean="0">
                <a:latin typeface="Arial Narrow" pitchFamily="34" charset="0"/>
              </a:rPr>
              <a:t>used with </a:t>
            </a:r>
            <a:r>
              <a:rPr lang="en-US" sz="2400" b="1" dirty="0" smtClean="0">
                <a:latin typeface="Arial Narrow" pitchFamily="34" charset="0"/>
                <a:sym typeface="Symbol"/>
              </a:rPr>
              <a:t></a:t>
            </a:r>
            <a:r>
              <a:rPr lang="en-US" sz="2400" b="1" dirty="0" smtClean="0">
                <a:latin typeface="Arial Narrow" pitchFamily="34" charset="0"/>
              </a:rPr>
              <a:t>-blockers (never alone) (</a:t>
            </a:r>
            <a:r>
              <a:rPr lang="en-US" sz="2400" b="1" dirty="0" err="1" smtClean="0">
                <a:latin typeface="Arial Narrow" pitchFamily="34" charset="0"/>
              </a:rPr>
              <a:t>Atenolol</a:t>
            </a:r>
            <a:r>
              <a:rPr lang="en-US" sz="2400" b="1" dirty="0" smtClean="0">
                <a:latin typeface="Arial Narrow" pitchFamily="34" charset="0"/>
              </a:rPr>
              <a:t>)</a:t>
            </a:r>
            <a:endParaRPr lang="en-US" sz="2400" b="1" dirty="0" smtClean="0">
              <a:solidFill>
                <a:srgbClr val="4E00C0"/>
              </a:solidFill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Chronic glaucoma  (</a:t>
            </a:r>
            <a:r>
              <a:rPr lang="en-US" sz="2400" b="1" dirty="0" err="1" smtClean="0">
                <a:solidFill>
                  <a:srgbClr val="4E00C0"/>
                </a:solidFill>
                <a:latin typeface="Arial Narrow" pitchFamily="34" charset="0"/>
              </a:rPr>
              <a:t>Timolol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)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 Tremors (</a:t>
            </a:r>
            <a:r>
              <a:rPr lang="en-US" sz="2400" b="1" dirty="0" err="1" smtClean="0">
                <a:solidFill>
                  <a:srgbClr val="4E00C0"/>
                </a:solidFill>
                <a:latin typeface="Arial Narrow" pitchFamily="34" charset="0"/>
              </a:rPr>
              <a:t>Prpranolol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) 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 Anxiety (</a:t>
            </a:r>
            <a:r>
              <a:rPr lang="en-US" sz="2400" b="1" dirty="0" err="1" smtClean="0">
                <a:solidFill>
                  <a:srgbClr val="4E00C0"/>
                </a:solidFill>
                <a:latin typeface="Arial Narrow" pitchFamily="34" charset="0"/>
              </a:rPr>
              <a:t>Prpranolol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) </a:t>
            </a:r>
            <a:endParaRPr lang="en-US" sz="2200" b="1" i="1" dirty="0" smtClean="0"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200" b="1" i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Hyperthyroidism (</a:t>
            </a:r>
            <a:r>
              <a:rPr lang="en-US" sz="2400" b="1" dirty="0" err="1" smtClean="0">
                <a:solidFill>
                  <a:srgbClr val="4E00C0"/>
                </a:solidFill>
                <a:latin typeface="Arial Narrow" pitchFamily="34" charset="0"/>
              </a:rPr>
              <a:t>Prpranolol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) </a:t>
            </a:r>
          </a:p>
          <a:p>
            <a:pPr lvl="1"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* Controls symptoms</a:t>
            </a:r>
            <a:r>
              <a:rPr lang="en-US" sz="2200" b="1" dirty="0" smtClean="0">
                <a:latin typeface="Arial Narrow" pitchFamily="34" charset="0"/>
              </a:rPr>
              <a:t>;  </a:t>
            </a:r>
            <a:r>
              <a:rPr lang="en-US" sz="2200" b="1" i="1" dirty="0" smtClean="0">
                <a:latin typeface="Arial Narrow" pitchFamily="34" charset="0"/>
                <a:cs typeface="Tahoma" pitchFamily="34" charset="0"/>
              </a:rPr>
              <a:t>tachycardia, tremors, sweating </a:t>
            </a:r>
          </a:p>
          <a:p>
            <a:pPr lvl="1"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* Protects heart against sympathetic over-stimulation.</a:t>
            </a:r>
          </a:p>
          <a:p>
            <a:pPr lvl="1"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* Lowers conversion rate of T</a:t>
            </a:r>
            <a:r>
              <a:rPr lang="en-US" sz="2400" b="1" baseline="-25000" dirty="0" smtClean="0">
                <a:latin typeface="Arial Narrow" pitchFamily="34" charset="0"/>
              </a:rPr>
              <a:t>4</a:t>
            </a:r>
            <a:r>
              <a:rPr lang="en-US" sz="2400" b="1" dirty="0" smtClean="0">
                <a:latin typeface="Arial Narrow" pitchFamily="34" charset="0"/>
              </a:rPr>
              <a:t> into T</a:t>
            </a:r>
            <a:r>
              <a:rPr lang="en-US" sz="2400" b="1" baseline="-25000" dirty="0" smtClean="0">
                <a:latin typeface="Arial Narrow" pitchFamily="34" charset="0"/>
              </a:rPr>
              <a:t>3</a:t>
            </a:r>
            <a:r>
              <a:rPr lang="en-US" sz="2200" b="1" i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00826" y="283469"/>
            <a:ext cx="2482198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PROPRANOLOL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20" y="707715"/>
            <a:ext cx="785818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Bernard MT Condensed" pitchFamily="18" charset="0"/>
              </a:rPr>
              <a:t>ADR</a:t>
            </a:r>
            <a:endParaRPr lang="en-US" sz="24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1604" y="613505"/>
            <a:ext cx="842968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Due to block of cardiac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Symbol"/>
              </a:rPr>
              <a:t></a:t>
            </a:r>
            <a:r>
              <a:rPr lang="en-US" sz="2400" b="1" u="heavy" baseline="-250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1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-receptors:</a:t>
            </a:r>
          </a:p>
          <a:p>
            <a:pPr lvl="0"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Heart failure</a:t>
            </a:r>
            <a:endParaRPr lang="en-US" sz="2200" b="1" i="1" dirty="0" smtClean="0">
              <a:latin typeface="Arial Narrow" pitchFamily="34" charset="0"/>
            </a:endParaRPr>
          </a:p>
          <a:p>
            <a:pPr lvl="0"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Bradycardia</a:t>
            </a:r>
            <a:endParaRPr lang="en-US" sz="2200" b="1" i="1" dirty="0" smtClean="0">
              <a:latin typeface="Arial Narrow" pitchFamily="34" charset="0"/>
            </a:endParaRPr>
          </a:p>
          <a:p>
            <a:pPr lvl="0"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Hypotension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34" y="1969746"/>
            <a:ext cx="8715404" cy="219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Due to blockade of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Symbol"/>
              </a:rPr>
              <a:t></a:t>
            </a:r>
            <a:r>
              <a:rPr lang="en-US" sz="2400" b="1" u="heavy" baseline="-250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2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- receptor: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</a:t>
            </a:r>
            <a:r>
              <a:rPr lang="en-US" sz="2200" b="1" i="1" dirty="0" smtClean="0">
                <a:latin typeface="Arial Narrow" pitchFamily="34" charset="0"/>
              </a:rPr>
              <a:t>(only with non-selective </a:t>
            </a:r>
            <a:r>
              <a:rPr lang="en-US" sz="2200" b="1" i="1" dirty="0" smtClean="0">
                <a:latin typeface="Symbol" pitchFamily="18" charset="2"/>
              </a:rPr>
              <a:t>b</a:t>
            </a:r>
            <a:r>
              <a:rPr lang="en-US" sz="2200" b="1" i="1" dirty="0" smtClean="0">
                <a:latin typeface="Arial Narrow" pitchFamily="34" charset="0"/>
              </a:rPr>
              <a:t>-blockers)</a:t>
            </a:r>
          </a:p>
          <a:p>
            <a:pPr lvl="0"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Asthma, emphysema, chronic bronchitis</a:t>
            </a:r>
          </a:p>
          <a:p>
            <a:pPr lvl="0"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Cold extremities &amp; intermittent </a:t>
            </a:r>
            <a:r>
              <a:rPr lang="en-US" sz="2400" b="1" dirty="0" err="1" smtClean="0">
                <a:latin typeface="Arial Narrow" pitchFamily="34" charset="0"/>
              </a:rPr>
              <a:t>claudication</a:t>
            </a:r>
            <a:endParaRPr lang="en-US" sz="2400" b="1" dirty="0" smtClean="0">
              <a:latin typeface="Arial Narrow" pitchFamily="34" charset="0"/>
            </a:endParaRPr>
          </a:p>
          <a:p>
            <a:pPr lvl="0"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Erectile dysfunction &amp; impotence</a:t>
            </a:r>
            <a:endParaRPr lang="en-US" sz="2400" b="1" dirty="0" smtClean="0">
              <a:latin typeface="Arial Narrow" pitchFamily="34" charset="0"/>
            </a:endParaRPr>
          </a:p>
          <a:p>
            <a:pPr lvl="0"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Hypoglycemia &amp;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triglycerides</a:t>
            </a:r>
          </a:p>
          <a:p>
            <a:pPr lvl="0">
              <a:lnSpc>
                <a:spcPts val="2500"/>
              </a:lnSpc>
              <a:spcBef>
                <a:spcPts val="1200"/>
              </a:spcBef>
            </a:pP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  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All 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Symbol" pitchFamily="18" charset="2"/>
              </a:rPr>
              <a:t>b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-blockers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mask hypo-</a:t>
            </a:r>
            <a:r>
              <a:rPr lang="en-US" sz="2400" b="1" dirty="0" err="1" smtClean="0">
                <a:solidFill>
                  <a:srgbClr val="4E00C0"/>
                </a:solidFill>
                <a:latin typeface="Arial Narrow" pitchFamily="34" charset="0"/>
              </a:rPr>
              <a:t>glycaemic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 manifestations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devlop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COMA</a:t>
            </a:r>
            <a:endParaRPr lang="en-US" sz="2400" b="1" dirty="0">
              <a:latin typeface="Arial Narrow" pitchFamily="34" charset="0"/>
            </a:endParaRPr>
          </a:p>
        </p:txBody>
      </p:sp>
      <p:cxnSp>
        <p:nvCxnSpPr>
          <p:cNvPr id="21" name="Straight Arrow Connector 20"/>
          <p:cNvCxnSpPr>
            <a:stCxn id="18" idx="3"/>
          </p:cNvCxnSpPr>
          <p:nvPr/>
        </p:nvCxnSpPr>
        <p:spPr>
          <a:xfrm flipV="1">
            <a:off x="1071538" y="928670"/>
            <a:ext cx="571504" cy="9878"/>
          </a:xfrm>
          <a:prstGeom prst="straightConnector1">
            <a:avLst/>
          </a:prstGeom>
          <a:ln w="38100">
            <a:solidFill>
              <a:srgbClr val="4E0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179357" y="1606537"/>
            <a:ext cx="928694" cy="1588"/>
          </a:xfrm>
          <a:prstGeom prst="straightConnector1">
            <a:avLst/>
          </a:prstGeom>
          <a:ln w="38100">
            <a:solidFill>
              <a:srgbClr val="4E0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5548" y="4208422"/>
            <a:ext cx="7929618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Depression, nightmares, vivid dreams and hallucinations.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Gastrointestinal disturbances.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Sodium retention</a:t>
            </a:r>
            <a:endParaRPr lang="en-US" sz="2200" b="1" i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Hypersensitivity reactions: skin rash and fever.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-1249403" y="2678107"/>
            <a:ext cx="3071834" cy="1588"/>
          </a:xfrm>
          <a:prstGeom prst="straightConnector1">
            <a:avLst/>
          </a:prstGeom>
          <a:ln w="38100">
            <a:solidFill>
              <a:srgbClr val="4E0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16"/>
          <p:cNvGrpSpPr/>
          <p:nvPr/>
        </p:nvGrpSpPr>
        <p:grpSpPr>
          <a:xfrm>
            <a:off x="285720" y="5741275"/>
            <a:ext cx="8501122" cy="902435"/>
            <a:chOff x="285720" y="4169639"/>
            <a:chExt cx="9735191" cy="902435"/>
          </a:xfrm>
        </p:grpSpPr>
        <p:sp>
          <p:nvSpPr>
            <p:cNvPr id="30" name="TextBox 29"/>
            <p:cNvSpPr txBox="1"/>
            <p:nvPr/>
          </p:nvSpPr>
          <p:spPr>
            <a:xfrm>
              <a:off x="285720" y="4247003"/>
              <a:ext cx="1554358" cy="425758"/>
            </a:xfrm>
            <a:prstGeom prst="rect">
              <a:avLst/>
            </a:prstGeom>
            <a:gradFill flip="none" rotWithShape="1">
              <a:gsLst>
                <a:gs pos="0">
                  <a:srgbClr val="FFE161"/>
                </a:gs>
                <a:gs pos="50000">
                  <a:srgbClr val="CCFFFF"/>
                </a:gs>
                <a:gs pos="100000">
                  <a:schemeClr val="accent4">
                    <a:lumMod val="20000"/>
                    <a:lumOff val="80000"/>
                  </a:schemeClr>
                </a:gs>
                <a:gs pos="78000">
                  <a:srgbClr val="CCFF33"/>
                </a:gs>
              </a:gsLst>
              <a:lin ang="1350000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spc="70" dirty="0" smtClean="0">
                  <a:latin typeface="Bernard MT Condensed" pitchFamily="18" charset="0"/>
                </a:rPr>
                <a:t>Selective 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66522" y="4671964"/>
              <a:ext cx="113364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Arial Narrow" pitchFamily="34" charset="0"/>
                </a:rPr>
                <a:t>Only (</a:t>
              </a:r>
              <a:r>
                <a:rPr lang="en-US" sz="2000" b="1" dirty="0" smtClean="0">
                  <a:solidFill>
                    <a:srgbClr val="FF0000"/>
                  </a:solidFill>
                  <a:latin typeface="Symbol" pitchFamily="18" charset="2"/>
                </a:rPr>
                <a:t>b</a:t>
              </a:r>
              <a:r>
                <a:rPr lang="en-US" sz="2000" b="1" baseline="-25000" dirty="0" smtClean="0">
                  <a:solidFill>
                    <a:srgbClr val="FF0000"/>
                  </a:solidFill>
                  <a:latin typeface="Symbol" pitchFamily="18" charset="2"/>
                </a:rPr>
                <a:t>1</a:t>
              </a:r>
              <a:r>
                <a:rPr lang="en-US" sz="2000" b="1" dirty="0" smtClean="0">
                  <a:solidFill>
                    <a:srgbClr val="FF0000"/>
                  </a:solidFill>
                  <a:latin typeface="Arial Narrow" pitchFamily="34" charset="0"/>
                  <a:sym typeface="Wingdings" pitchFamily="2" charset="2"/>
                </a:rPr>
                <a:t>)</a:t>
              </a:r>
              <a:r>
                <a:rPr lang="en-US" sz="2000" b="1" dirty="0" smtClean="0">
                  <a:solidFill>
                    <a:srgbClr val="FF0000"/>
                  </a:solidFill>
                  <a:latin typeface="Arial Narrow" pitchFamily="34" charset="0"/>
                </a:rPr>
                <a:t> </a:t>
              </a:r>
              <a:endParaRPr lang="en-US" sz="2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500298" y="4169639"/>
              <a:ext cx="75206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Bernard MT Condensed" pitchFamily="18" charset="0"/>
                </a:rPr>
                <a:t>Safer in </a:t>
              </a:r>
              <a:r>
                <a:rPr lang="en-US" sz="2400" b="1" dirty="0" smtClean="0">
                  <a:latin typeface="Arial Narrow" pitchFamily="34" charset="0"/>
                </a:rPr>
                <a:t>: Asthma / Diabetes &amp; </a:t>
              </a:r>
              <a:r>
                <a:rPr lang="en-US" sz="2400" b="1" dirty="0" err="1" smtClean="0">
                  <a:latin typeface="Arial Narrow" pitchFamily="34" charset="0"/>
                </a:rPr>
                <a:t>Dyslipidemias</a:t>
              </a:r>
              <a:r>
                <a:rPr lang="en-US" sz="2400" b="1" dirty="0" smtClean="0">
                  <a:latin typeface="Arial Narrow" pitchFamily="34" charset="0"/>
                </a:rPr>
                <a:t> </a:t>
              </a:r>
              <a:r>
                <a:rPr lang="en-US" sz="2400" b="1" dirty="0" err="1" smtClean="0">
                  <a:latin typeface="Arial Narrow" pitchFamily="34" charset="0"/>
                </a:rPr>
                <a:t>Rauynald’s</a:t>
              </a:r>
              <a:r>
                <a:rPr lang="en-US" sz="2400" b="1" dirty="0" smtClean="0">
                  <a:latin typeface="Arial Narrow" pitchFamily="34" charset="0"/>
                </a:rPr>
                <a:t> phenomenon &amp; vascular diseases </a:t>
              </a:r>
            </a:p>
          </p:txBody>
        </p:sp>
      </p:grpSp>
      <p:sp>
        <p:nvSpPr>
          <p:cNvPr id="33" name="Right Arrow 32"/>
          <p:cNvSpPr/>
          <p:nvPr/>
        </p:nvSpPr>
        <p:spPr>
          <a:xfrm>
            <a:off x="1643042" y="5616282"/>
            <a:ext cx="500066" cy="845751"/>
          </a:xfrm>
          <a:prstGeom prst="rightArrow">
            <a:avLst>
              <a:gd name="adj1" fmla="val 43545"/>
              <a:gd name="adj2" fmla="val 72289"/>
            </a:avLst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endParaRPr lang="en-US" sz="1400" spc="70" dirty="0" smtClean="0">
              <a:solidFill>
                <a:schemeClr val="tx1"/>
              </a:solidFill>
              <a:latin typeface="Bernard MT Condensed" pitchFamily="18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0034" y="1997042"/>
            <a:ext cx="8521134" cy="164627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33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00826" y="214290"/>
            <a:ext cx="2482198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PROPRANOLOL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36" y="2000240"/>
            <a:ext cx="8783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Sudden stoppage will give rise to a withdrawal manifestations:</a:t>
            </a:r>
          </a:p>
          <a:p>
            <a:pPr lvl="0"/>
            <a:r>
              <a:rPr lang="en-US" sz="2400" b="1" dirty="0" smtClean="0">
                <a:latin typeface="Arial Narrow" pitchFamily="34" charset="0"/>
              </a:rPr>
              <a:t>    Rebound angina, arrhythmia, myocardial infarction &amp; hypertension 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</a:rPr>
              <a:t>    So drug must be withdrawn gradually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t</a:t>
            </a:r>
            <a:r>
              <a:rPr lang="en-US" sz="2400" b="1" dirty="0" smtClean="0">
                <a:latin typeface="Arial Narrow" pitchFamily="34" charset="0"/>
              </a:rPr>
              <a:t>o prevent its happening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720" y="3603407"/>
            <a:ext cx="2286016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Bernard MT Condensed" pitchFamily="18" charset="0"/>
              </a:rPr>
              <a:t>Contraindications</a:t>
            </a:r>
            <a:endParaRPr lang="en-US" sz="24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596" y="4108930"/>
            <a:ext cx="87154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Depressed myocardial function as in; Uncompensated Heart Failure,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Massive Myocardial Infarction, Heart Block.</a:t>
            </a:r>
          </a:p>
          <a:p>
            <a:pPr lvl="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Hypotension </a:t>
            </a:r>
          </a:p>
          <a:p>
            <a:pPr lvl="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Bronchial Asthma (safer with cardio-selective </a:t>
            </a:r>
            <a:r>
              <a:rPr lang="en-US" sz="2400" b="1" dirty="0" smtClean="0">
                <a:latin typeface="Arial Narrow" pitchFamily="34" charset="0"/>
                <a:sym typeface="Symbol"/>
              </a:rPr>
              <a:t></a:t>
            </a:r>
            <a:r>
              <a:rPr lang="en-US" sz="2400" b="1" dirty="0" smtClean="0">
                <a:latin typeface="Arial Narrow" pitchFamily="34" charset="0"/>
              </a:rPr>
              <a:t>-blockers).</a:t>
            </a:r>
          </a:p>
          <a:p>
            <a:pPr lvl="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Peripheral vascular disease (safer with cardio-selective </a:t>
            </a:r>
            <a:r>
              <a:rPr lang="en-US" sz="2400" b="1" dirty="0" smtClean="0">
                <a:latin typeface="Arial Narrow" pitchFamily="34" charset="0"/>
                <a:sym typeface="Symbol"/>
              </a:rPr>
              <a:t></a:t>
            </a:r>
            <a:r>
              <a:rPr lang="en-US" sz="2400" b="1" dirty="0" smtClean="0">
                <a:latin typeface="Arial Narrow" pitchFamily="34" charset="0"/>
              </a:rPr>
              <a:t>-blockers).</a:t>
            </a:r>
          </a:p>
          <a:p>
            <a:pPr lvl="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Diabetic patients &gt; (Type I)  (specially on Insulin) </a:t>
            </a:r>
          </a:p>
          <a:p>
            <a:pPr lvl="0"/>
            <a:r>
              <a:rPr lang="en-US" sz="2400" b="1" dirty="0" smtClean="0">
                <a:latin typeface="Arial Narrow" pitchFamily="34" charset="0"/>
              </a:rPr>
              <a:t>     for fear of </a:t>
            </a:r>
            <a:r>
              <a:rPr lang="en-US" sz="2400" b="1" dirty="0" err="1" smtClean="0">
                <a:latin typeface="Arial Narrow" pitchFamily="34" charset="0"/>
              </a:rPr>
              <a:t>hypoglycaemia</a:t>
            </a:r>
            <a:r>
              <a:rPr lang="en-US" sz="2400" b="1" dirty="0" smtClean="0">
                <a:latin typeface="Arial Narrow" pitchFamily="34" charset="0"/>
              </a:rPr>
              <a:t>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-32" y="1928802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86986" y="657035"/>
            <a:ext cx="9099922" cy="1200329"/>
            <a:chOff x="186986" y="5271488"/>
            <a:chExt cx="9099922" cy="1200329"/>
          </a:xfrm>
        </p:grpSpPr>
        <p:sp>
          <p:nvSpPr>
            <p:cNvPr id="12" name="Rectangle 11"/>
            <p:cNvSpPr/>
            <p:nvPr/>
          </p:nvSpPr>
          <p:spPr>
            <a:xfrm>
              <a:off x="186986" y="5783256"/>
              <a:ext cx="16321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Arial Narrow" pitchFamily="34" charset="0"/>
                </a:rPr>
                <a:t>Partial agonist</a:t>
              </a:r>
              <a:endParaRPr lang="en-US" sz="2000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57388" y="5271488"/>
              <a:ext cx="74295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 Narrow" pitchFamily="34" charset="0"/>
                </a:rPr>
                <a:t>Better in patients that exhibit excessive </a:t>
              </a:r>
              <a:r>
                <a:rPr lang="en-US" sz="2400" b="1" dirty="0" err="1" smtClean="0">
                  <a:latin typeface="Arial Narrow" pitchFamily="34" charset="0"/>
                </a:rPr>
                <a:t>bradycardia</a:t>
              </a:r>
              <a:endParaRPr lang="en-US" sz="2400" b="1" dirty="0" smtClean="0">
                <a:latin typeface="Arial Narrow" pitchFamily="34" charset="0"/>
              </a:endParaRPr>
            </a:p>
            <a:p>
              <a:r>
                <a:rPr lang="en-US" sz="2400" b="1" dirty="0" smtClean="0">
                  <a:latin typeface="Arial Narrow" pitchFamily="34" charset="0"/>
                </a:rPr>
                <a:t>Also in non compliant for fear of sudden stoppage </a:t>
              </a:r>
            </a:p>
            <a:p>
              <a:r>
                <a:rPr lang="en-US" sz="2400" b="1" dirty="0" smtClean="0">
                  <a:latin typeface="Arial Narrow" pitchFamily="34" charset="0"/>
                </a:rPr>
                <a:t>Not useful in patients with AMI, angina &amp; </a:t>
              </a:r>
              <a:r>
                <a:rPr lang="en-US" sz="2400" b="1" dirty="0" err="1" smtClean="0">
                  <a:latin typeface="Arial Narrow" pitchFamily="34" charset="0"/>
                </a:rPr>
                <a:t>tachyarrhythmias</a:t>
              </a:r>
              <a:r>
                <a:rPr lang="en-US" sz="2400" b="1" dirty="0" smtClean="0">
                  <a:latin typeface="Arial Narrow" pitchFamily="34" charset="0"/>
                </a:rPr>
                <a:t> </a:t>
              </a:r>
              <a:endParaRPr lang="en-US" sz="2400" b="1" dirty="0">
                <a:latin typeface="Arial Narrow" pitchFamily="34" charset="0"/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-32" y="3427412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7158" y="728473"/>
            <a:ext cx="1357322" cy="425758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70" dirty="0" smtClean="0">
                <a:latin typeface="Bernard MT Condensed" pitchFamily="18" charset="0"/>
              </a:rPr>
              <a:t>With ISA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  <p:bldP spid="2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2522" y="285728"/>
            <a:ext cx="1530692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Interactions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00826" y="214290"/>
            <a:ext cx="2482198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PROPRANOLOL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857232"/>
            <a:ext cx="4004622" cy="412934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4E00C0"/>
            </a:solidFill>
          </a:ln>
          <a:effectLst>
            <a:outerShdw blurRad="101600" dist="63500" dir="4200000" sx="96000" sy="96000" algn="tl" rotWithShape="0">
              <a:srgbClr val="00FFFF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err="1" smtClean="0">
                <a:latin typeface="Arial Narrow" pitchFamily="34" charset="0"/>
              </a:rPr>
              <a:t>Pharmacodynamic</a:t>
            </a:r>
            <a:r>
              <a:rPr lang="en-US" sz="2400" b="1" dirty="0" smtClean="0">
                <a:latin typeface="Arial Narrow" pitchFamily="34" charset="0"/>
              </a:rPr>
              <a:t>  Interactions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1285860"/>
            <a:ext cx="88582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 </a:t>
            </a:r>
            <a:r>
              <a:rPr lang="en-US" sz="2400" b="1" dirty="0" err="1" smtClean="0">
                <a:solidFill>
                  <a:srgbClr val="00B0F0"/>
                </a:solidFill>
                <a:latin typeface="Arial Narrow" pitchFamily="34" charset="0"/>
              </a:rPr>
              <a:t>Bradycardia</a:t>
            </a:r>
            <a:r>
              <a:rPr lang="en-US" sz="2400" b="1" dirty="0" smtClean="0">
                <a:solidFill>
                  <a:srgbClr val="00B0F0"/>
                </a:solidFill>
                <a:latin typeface="Arial Narrow" pitchFamily="34" charset="0"/>
              </a:rPr>
              <a:t> / heart block </a:t>
            </a:r>
            <a:r>
              <a:rPr lang="en-US" sz="2400" b="1" dirty="0" smtClean="0">
                <a:solidFill>
                  <a:srgbClr val="00B0F0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rgbClr val="00B0F0"/>
                </a:solidFill>
                <a:latin typeface="Arial Narrow" pitchFamily="34" charset="0"/>
              </a:rPr>
              <a:t>with </a:t>
            </a:r>
            <a:r>
              <a:rPr lang="en-US" sz="2400" b="1" dirty="0" err="1" smtClean="0">
                <a:solidFill>
                  <a:srgbClr val="00B0F0"/>
                </a:solidFill>
                <a:latin typeface="Arial Narrow" pitchFamily="34" charset="0"/>
              </a:rPr>
              <a:t>verapamil</a:t>
            </a:r>
            <a:r>
              <a:rPr lang="en-US" sz="2400" b="1" dirty="0" smtClean="0">
                <a:solidFill>
                  <a:srgbClr val="00B0F0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  <a:latin typeface="Arial Narrow" pitchFamily="34" charset="0"/>
                <a:sym typeface="Wingdings 3"/>
              </a:rPr>
              <a:t>both induce </a:t>
            </a:r>
            <a:r>
              <a:rPr lang="en-US" sz="2400" b="1" dirty="0" smtClean="0">
                <a:solidFill>
                  <a:srgbClr val="00B0F0"/>
                </a:solidFill>
                <a:latin typeface="Arial Narrow" pitchFamily="34" charset="0"/>
              </a:rPr>
              <a:t>A.V block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Rebound hypertension &amp; impaired tissue  perfusion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if used with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 cocaine, amphetamine or </a:t>
            </a:r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dirty="0" smtClean="0">
                <a:latin typeface="Arial Narrow" pitchFamily="34" charset="0"/>
              </a:rPr>
              <a:t>-blocker overdose</a:t>
            </a:r>
            <a:endParaRPr lang="en-US" sz="2400" b="1" dirty="0" smtClean="0">
              <a:latin typeface="Arial Narrow" pitchFamily="34" charset="0"/>
              <a:sym typeface="Wingdings 3"/>
            </a:endParaRP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  <a:latin typeface="Arial Narrow" pitchFamily="34" charset="0"/>
              </a:rPr>
              <a:t>Attenuation of hypertensive effect </a:t>
            </a:r>
            <a:r>
              <a:rPr lang="en-US" sz="2400" b="1" dirty="0" smtClean="0">
                <a:solidFill>
                  <a:srgbClr val="00B0F0"/>
                </a:solidFill>
                <a:latin typeface="Arial Narrow" pitchFamily="34" charset="0"/>
                <a:sym typeface="Wingdings 3"/>
              </a:rPr>
              <a:t> with NSAIDs  because they </a:t>
            </a:r>
            <a:r>
              <a:rPr lang="en-US" sz="2400" b="1" dirty="0" smtClean="0"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 </a:t>
            </a:r>
            <a:br>
              <a:rPr lang="en-US" sz="2400" b="1" dirty="0" smtClean="0"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   </a:t>
            </a:r>
            <a:r>
              <a:rPr lang="en-US" sz="2400" b="1" dirty="0" smtClean="0">
                <a:solidFill>
                  <a:srgbClr val="00B0F0"/>
                </a:solidFill>
                <a:latin typeface="Arial Narrow" pitchFamily="34" charset="0"/>
              </a:rPr>
              <a:t>formation of </a:t>
            </a:r>
            <a:r>
              <a:rPr lang="en-US" sz="2400" b="1" dirty="0" err="1" smtClean="0">
                <a:solidFill>
                  <a:srgbClr val="00B0F0"/>
                </a:solidFill>
                <a:latin typeface="Arial Narrow" pitchFamily="34" charset="0"/>
              </a:rPr>
              <a:t>vasodilating</a:t>
            </a:r>
            <a:r>
              <a:rPr lang="en-US" sz="2400" b="1" dirty="0" smtClean="0">
                <a:solidFill>
                  <a:srgbClr val="00B0F0"/>
                </a:solidFill>
                <a:latin typeface="Arial Narrow" pitchFamily="34" charset="0"/>
              </a:rPr>
              <a:t> prostaglandins.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HF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with other </a:t>
            </a:r>
            <a:r>
              <a:rPr lang="en-US" sz="2400" b="1" dirty="0" smtClean="0">
                <a:latin typeface="Arial Narrow" pitchFamily="34" charset="0"/>
              </a:rPr>
              <a:t>cardiac depressants as </a:t>
            </a:r>
            <a:r>
              <a:rPr lang="en-US" sz="2400" b="1" dirty="0" err="1" smtClean="0">
                <a:latin typeface="Arial Narrow" pitchFamily="34" charset="0"/>
              </a:rPr>
              <a:t>quinidine</a:t>
            </a:r>
            <a:r>
              <a:rPr lang="en-US" sz="2400" b="1" dirty="0" smtClean="0">
                <a:latin typeface="Arial Narrow" pitchFamily="34" charset="0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Claudications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parasthesia</a:t>
            </a:r>
            <a:r>
              <a:rPr lang="en-US" sz="2400" b="1" dirty="0" smtClean="0">
                <a:latin typeface="Arial Narrow" pitchFamily="34" charset="0"/>
              </a:rPr>
              <a:t>, …etc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with e</a:t>
            </a:r>
            <a:r>
              <a:rPr lang="en-US" sz="2400" b="1" dirty="0" smtClean="0">
                <a:latin typeface="Arial Narrow" pitchFamily="34" charset="0"/>
              </a:rPr>
              <a:t>rgot alkaloids in migraine.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Enhanced neuromuscular blockade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Tubocurarine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Arial Narrow" pitchFamily="34" charset="0"/>
              </a:rPr>
              <a:t>H</a:t>
            </a:r>
            <a:r>
              <a:rPr lang="en-US" sz="2400" b="1" dirty="0" err="1" smtClean="0">
                <a:solidFill>
                  <a:srgbClr val="00B0F0"/>
                </a:solidFill>
                <a:latin typeface="Arial Narrow" pitchFamily="34" charset="0"/>
                <a:sym typeface="Wingdings 3"/>
              </a:rPr>
              <a:t>ypoglycaemia</a:t>
            </a:r>
            <a:r>
              <a:rPr lang="en-US" sz="2400" b="1" dirty="0" smtClean="0">
                <a:solidFill>
                  <a:srgbClr val="00B0F0"/>
                </a:solidFill>
                <a:latin typeface="Arial Narrow" pitchFamily="34" charset="0"/>
                <a:sym typeface="Wingdings 3"/>
              </a:rPr>
              <a:t>  w</a:t>
            </a:r>
            <a:r>
              <a:rPr lang="en-US" sz="2400" b="1" dirty="0" smtClean="0">
                <a:solidFill>
                  <a:srgbClr val="00B0F0"/>
                </a:solidFill>
                <a:latin typeface="Arial Narrow" pitchFamily="34" charset="0"/>
              </a:rPr>
              <a:t>ith anti-diabetic drugs ( insulin &gt; </a:t>
            </a:r>
            <a:r>
              <a:rPr lang="en-US" sz="2400" b="1" dirty="0" err="1" smtClean="0">
                <a:solidFill>
                  <a:srgbClr val="00B0F0"/>
                </a:solidFill>
                <a:latin typeface="Arial Narrow" pitchFamily="34" charset="0"/>
              </a:rPr>
              <a:t>sulfonylureas</a:t>
            </a:r>
            <a:r>
              <a:rPr lang="en-US" sz="2400" b="1" dirty="0" smtClean="0">
                <a:solidFill>
                  <a:srgbClr val="00B0F0"/>
                </a:solidFill>
                <a:latin typeface="Arial Narrow" pitchFamily="34" charset="0"/>
              </a:rPr>
              <a:t>)   </a:t>
            </a:r>
            <a:br>
              <a:rPr lang="en-US" sz="2400" b="1" dirty="0" smtClean="0">
                <a:solidFill>
                  <a:srgbClr val="00B0F0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00B0F0"/>
                </a:solidFill>
                <a:latin typeface="Arial Narrow" pitchFamily="34" charset="0"/>
              </a:rPr>
              <a:t>    &gt; </a:t>
            </a:r>
            <a:r>
              <a:rPr lang="en-US" sz="2200" b="1" i="1" dirty="0" smtClean="0">
                <a:solidFill>
                  <a:srgbClr val="00B0F0"/>
                </a:solidFill>
                <a:latin typeface="Arial Narrow" pitchFamily="34" charset="0"/>
              </a:rPr>
              <a:t>Non selective </a:t>
            </a:r>
            <a:r>
              <a:rPr lang="en-US" sz="2200" b="1" i="1" dirty="0" smtClean="0">
                <a:solidFill>
                  <a:srgbClr val="00B0F0"/>
                </a:solidFill>
                <a:latin typeface="Arial Narrow" pitchFamily="34" charset="0"/>
                <a:sym typeface="Symbol"/>
              </a:rPr>
              <a:t></a:t>
            </a:r>
            <a:r>
              <a:rPr lang="en-US" sz="2200" b="1" i="1" dirty="0" smtClean="0">
                <a:solidFill>
                  <a:srgbClr val="00B0F0"/>
                </a:solidFill>
                <a:latin typeface="Arial Narrow" pitchFamily="34" charset="0"/>
              </a:rPr>
              <a:t>-blockers</a:t>
            </a:r>
            <a:endParaRPr lang="en-US" sz="2400" b="1" dirty="0" smtClean="0">
              <a:solidFill>
                <a:srgbClr val="00B0F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000892" y="283469"/>
            <a:ext cx="1910694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LABETALOL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00826" y="3538839"/>
            <a:ext cx="2428860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CARVEDILOL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28604"/>
            <a:ext cx="83582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Blocks  &amp; 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</a:p>
          <a:p>
            <a:r>
              <a:rPr lang="en-US" sz="2400" b="1" dirty="0" smtClean="0">
                <a:latin typeface="Arial Narrow" pitchFamily="34" charset="0"/>
              </a:rPr>
              <a:t>Rapid acting, non-selective with little ISA &amp; local anesthetic effect</a:t>
            </a:r>
          </a:p>
          <a:p>
            <a:r>
              <a:rPr lang="en-US" sz="2400" b="1" dirty="0" smtClean="0">
                <a:latin typeface="Arial Narrow" pitchFamily="34" charset="0"/>
              </a:rPr>
              <a:t>Do not alter serum lipids or blood glucose</a:t>
            </a:r>
          </a:p>
          <a:p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Used in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400" b="1" dirty="0" smtClean="0">
                <a:latin typeface="Arial Narrow" pitchFamily="34" charset="0"/>
              </a:rPr>
              <a:t> Severe hypertension in </a:t>
            </a:r>
            <a:r>
              <a:rPr lang="en-US" sz="2400" b="1" dirty="0" err="1" smtClean="0">
                <a:latin typeface="Arial Narrow" pitchFamily="34" charset="0"/>
              </a:rPr>
              <a:t>pheochromocytoma</a:t>
            </a:r>
            <a:r>
              <a:rPr lang="en-US" sz="2400" b="1" dirty="0" smtClean="0">
                <a:latin typeface="Arial Narrow" pitchFamily="34" charset="0"/>
              </a:rPr>
              <a:t> &amp;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hypertensive crisis </a:t>
            </a:r>
            <a:r>
              <a:rPr lang="en-US" sz="2400" b="1" dirty="0" smtClean="0">
                <a:latin typeface="Arial Narrow" pitchFamily="34" charset="0"/>
              </a:rPr>
              <a:t>(e.g. during abrupt withdraw of clonidine)</a:t>
            </a:r>
          </a:p>
          <a:p>
            <a:r>
              <a:rPr lang="en-US" sz="2400" b="1" dirty="0" smtClean="0">
                <a:latin typeface="Arial Narrow" pitchFamily="34" charset="0"/>
              </a:rPr>
              <a:t>Can be used pregnancy-induced hypertension but better alpha-methyldopa </a:t>
            </a:r>
          </a:p>
          <a:p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ADR;</a:t>
            </a:r>
            <a:r>
              <a:rPr lang="en-US" sz="2400" b="1" dirty="0" smtClean="0">
                <a:latin typeface="Arial Narrow" pitchFamily="34" charset="0"/>
              </a:rPr>
              <a:t> Orthostatic hypotension, sedation &amp; dizziness 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786190"/>
            <a:ext cx="83582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Blocks  &gt; 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(so more </a:t>
            </a:r>
            <a:r>
              <a:rPr lang="en-US" sz="2400" b="1" dirty="0" err="1" smtClean="0">
                <a:latin typeface="Arial Narrow" pitchFamily="34" charset="0"/>
              </a:rPr>
              <a:t>vasodialating</a:t>
            </a:r>
            <a:r>
              <a:rPr lang="en-US" sz="2400" b="1" dirty="0" smtClean="0">
                <a:latin typeface="Arial Narrow" pitchFamily="34" charset="0"/>
              </a:rPr>
              <a:t>)</a:t>
            </a:r>
          </a:p>
          <a:p>
            <a:r>
              <a:rPr lang="en-US" sz="2400" b="1" dirty="0" smtClean="0">
                <a:latin typeface="Arial Narrow" pitchFamily="34" charset="0"/>
              </a:rPr>
              <a:t>Non-selective with no ISA &amp; no local anesthetic effect. </a:t>
            </a:r>
            <a:r>
              <a:rPr lang="en-US" sz="2400" b="1" dirty="0" smtClean="0">
                <a:solidFill>
                  <a:srgbClr val="00B0F0"/>
                </a:solidFill>
                <a:latin typeface="Arial Narrow" pitchFamily="34" charset="0"/>
              </a:rPr>
              <a:t>Has antioxidant</a:t>
            </a:r>
          </a:p>
          <a:p>
            <a:r>
              <a:rPr lang="en-US" sz="2400" b="1" dirty="0" smtClean="0">
                <a:latin typeface="Arial Narrow" pitchFamily="34" charset="0"/>
              </a:rPr>
              <a:t>Favorable metabolic profile.</a:t>
            </a:r>
          </a:p>
          <a:p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Used effective in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congestive heart failure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reverses its 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patho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- physiological changes </a:t>
            </a:r>
          </a:p>
          <a:p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ADR;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Edema</a:t>
            </a:r>
            <a:endParaRPr lang="en-US" sz="24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5720" y="571480"/>
            <a:ext cx="8286808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6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hypertension</a:t>
            </a:r>
          </a:p>
          <a:p>
            <a:pPr marL="0" lvl="1">
              <a:spcBef>
                <a:spcPts val="600"/>
              </a:spcBef>
            </a:pPr>
            <a:r>
              <a:rPr lang="en-US" sz="2400" dirty="0" smtClean="0">
                <a:latin typeface="Arial Narrow" pitchFamily="34" charset="0"/>
              </a:rPr>
              <a:t>Atenolol, </a:t>
            </a:r>
            <a:r>
              <a:rPr lang="en-US" sz="2400" dirty="0" err="1" smtClean="0">
                <a:latin typeface="Arial Narrow" pitchFamily="34" charset="0"/>
              </a:rPr>
              <a:t>Bisoprolol</a:t>
            </a:r>
            <a:r>
              <a:rPr lang="en-US" sz="2400" dirty="0" smtClean="0">
                <a:latin typeface="Arial Narrow" pitchFamily="34" charset="0"/>
              </a:rPr>
              <a:t>; </a:t>
            </a:r>
            <a:r>
              <a:rPr lang="en-US" sz="2400" dirty="0" err="1" smtClean="0">
                <a:latin typeface="Arial Narrow" pitchFamily="34" charset="0"/>
              </a:rPr>
              <a:t>Metoprolol</a:t>
            </a:r>
            <a:endParaRPr lang="en-US" sz="2600" dirty="0" smtClean="0">
              <a:latin typeface="Bernard MT Condensed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6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cardiac arrhythmia </a:t>
            </a:r>
          </a:p>
          <a:p>
            <a:pPr>
              <a:spcBef>
                <a:spcPts val="600"/>
              </a:spcBef>
            </a:pPr>
            <a:r>
              <a:rPr lang="en-US" sz="2400" dirty="0" err="1" smtClean="0">
                <a:latin typeface="Arial Narrow" pitchFamily="34" charset="0"/>
              </a:rPr>
              <a:t>Propranolol</a:t>
            </a:r>
            <a:endParaRPr lang="en-US" sz="2400" dirty="0" smtClean="0">
              <a:latin typeface="Arial Narrow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6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congestive heart failure </a:t>
            </a:r>
            <a:r>
              <a:rPr lang="en-US" sz="2400" dirty="0" err="1" smtClean="0">
                <a:latin typeface="Arial Narrow" pitchFamily="34" charset="0"/>
              </a:rPr>
              <a:t>Carvedilol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Bisoprolol</a:t>
            </a:r>
            <a:endParaRPr lang="en-US" sz="2400" b="1" dirty="0" smtClean="0">
              <a:latin typeface="Arial Narrow" pitchFamily="34" charset="0"/>
              <a:hlinkClick r:id="rId2" action="ppaction://hlinkfile" tooltip="Bisoprolol"/>
            </a:endParaRPr>
          </a:p>
          <a:p>
            <a:pPr>
              <a:spcBef>
                <a:spcPts val="1200"/>
              </a:spcBef>
            </a:pPr>
            <a:r>
              <a:rPr lang="en-US" sz="26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myocardial infarction </a:t>
            </a:r>
          </a:p>
          <a:p>
            <a:pPr>
              <a:spcBef>
                <a:spcPts val="600"/>
              </a:spcBef>
            </a:pPr>
            <a:r>
              <a:rPr lang="en-US" sz="2400" dirty="0" err="1" smtClean="0">
                <a:latin typeface="Arial Narrow" pitchFamily="34" charset="0"/>
              </a:rPr>
              <a:t>Atenolol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Propranolol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6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glaucoma </a:t>
            </a:r>
          </a:p>
          <a:p>
            <a:pPr>
              <a:spcBef>
                <a:spcPts val="600"/>
              </a:spcBef>
            </a:pPr>
            <a:r>
              <a:rPr lang="en-US" sz="2400" dirty="0" err="1" smtClean="0">
                <a:latin typeface="Arial Narrow" pitchFamily="34" charset="0"/>
              </a:rPr>
              <a:t>Timolol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US" sz="26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migraine prophylaxis </a:t>
            </a:r>
          </a:p>
          <a:p>
            <a:pPr>
              <a:spcBef>
                <a:spcPts val="600"/>
              </a:spcBef>
            </a:pPr>
            <a:r>
              <a:rPr lang="en-US" sz="2400" dirty="0" err="1" smtClean="0">
                <a:latin typeface="Arial Narrow" pitchFamily="34" charset="0"/>
              </a:rPr>
              <a:t>Timolol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Propranolol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 rot="21189742">
            <a:off x="-329442" y="834691"/>
            <a:ext cx="9144000" cy="5482565"/>
          </a:xfrm>
          <a:prstGeom prst="parallelogram">
            <a:avLst/>
          </a:prstGeom>
          <a:solidFill>
            <a:srgbClr val="660033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/>
          <p:cNvSpPr/>
          <p:nvPr/>
        </p:nvSpPr>
        <p:spPr>
          <a:xfrm rot="-540000" flipH="1">
            <a:off x="532397" y="339958"/>
            <a:ext cx="8067524" cy="5615315"/>
          </a:xfrm>
          <a:prstGeom prst="parallelogram">
            <a:avLst/>
          </a:prstGeom>
          <a:solidFill>
            <a:srgbClr val="EA00A2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18" name="Picture 2" descr="C:\Users\~IzAh~\Pictures\wallpapers\PinkIsThenewBlack.png"/>
          <p:cNvPicPr>
            <a:picLocks noChangeAspect="1" noChangeArrowheads="1"/>
          </p:cNvPicPr>
          <p:nvPr/>
        </p:nvPicPr>
        <p:blipFill>
          <a:blip r:embed="rId2" cstate="print"/>
          <a:srcRect t="9319" r="6272" b="3304"/>
          <a:stretch>
            <a:fillRect/>
          </a:stretch>
        </p:blipFill>
        <p:spPr bwMode="auto">
          <a:xfrm rot="360000">
            <a:off x="593525" y="425898"/>
            <a:ext cx="7049157" cy="50881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EA00A2">
                <a:alpha val="29804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5857884" y="6006132"/>
            <a:ext cx="30428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/>
                <a:solidFill>
                  <a:schemeClr val="accent3"/>
                </a:solidFill>
                <a:effectLst/>
                <a:latin typeface="Freestyle Script" pitchFamily="66" charset="0"/>
              </a:rPr>
              <a:t>GOOD LUCK</a:t>
            </a:r>
            <a:endParaRPr lang="en-US" sz="6000" b="1" cap="none" spc="0" dirty="0">
              <a:ln/>
              <a:solidFill>
                <a:schemeClr val="accent3"/>
              </a:solidFill>
              <a:effectLst/>
              <a:latin typeface="Freestyl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8596" y="1500174"/>
            <a:ext cx="3357586" cy="642942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143504" y="1461537"/>
            <a:ext cx="2428892" cy="642942"/>
          </a:xfrm>
          <a:prstGeom prst="rect">
            <a:avLst/>
          </a:prstGeom>
          <a:solidFill>
            <a:srgbClr val="FFE16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60358" y="142852"/>
            <a:ext cx="2786082" cy="642942"/>
          </a:xfrm>
          <a:prstGeom prst="rect">
            <a:avLst/>
          </a:prstGeom>
          <a:gradFill flip="none" rotWithShape="1">
            <a:gsLst>
              <a:gs pos="24000">
                <a:srgbClr val="FFE161">
                  <a:tint val="66000"/>
                  <a:satMod val="160000"/>
                </a:srgbClr>
              </a:gs>
              <a:gs pos="41000">
                <a:srgbClr val="CCFF33"/>
              </a:gs>
              <a:gs pos="100000">
                <a:srgbClr val="FFE161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 b="55537"/>
          <a:stretch>
            <a:fillRect/>
          </a:stretch>
        </p:blipFill>
        <p:spPr bwMode="auto">
          <a:xfrm>
            <a:off x="285720" y="0"/>
            <a:ext cx="8429652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0" name="Group 39"/>
          <p:cNvGrpSpPr/>
          <p:nvPr/>
        </p:nvGrpSpPr>
        <p:grpSpPr>
          <a:xfrm>
            <a:off x="186986" y="4143381"/>
            <a:ext cx="5956650" cy="1377489"/>
            <a:chOff x="186986" y="4143381"/>
            <a:chExt cx="5956650" cy="1377489"/>
          </a:xfrm>
        </p:grpSpPr>
        <p:sp>
          <p:nvSpPr>
            <p:cNvPr id="16" name="Rectangle 15"/>
            <p:cNvSpPr/>
            <p:nvPr/>
          </p:nvSpPr>
          <p:spPr>
            <a:xfrm>
              <a:off x="3643306" y="4830464"/>
              <a:ext cx="2500330" cy="690406"/>
            </a:xfrm>
            <a:prstGeom prst="rect">
              <a:avLst/>
            </a:prstGeom>
            <a:gradFill flip="none" rotWithShape="1">
              <a:gsLst>
                <a:gs pos="0">
                  <a:srgbClr val="FFE161">
                    <a:tint val="66000"/>
                    <a:satMod val="160000"/>
                  </a:srgbClr>
                </a:gs>
                <a:gs pos="43000">
                  <a:srgbClr val="CCFFFF"/>
                </a:gs>
                <a:gs pos="86000">
                  <a:srgbClr val="DEBDFF"/>
                </a:gs>
                <a:gs pos="85000">
                  <a:srgbClr val="CCFF33"/>
                </a:gs>
              </a:gsLst>
              <a:lin ang="2700000" scaled="1"/>
              <a:tileRect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6986" y="4785772"/>
              <a:ext cx="2714644" cy="690406"/>
            </a:xfrm>
            <a:prstGeom prst="rect">
              <a:avLst/>
            </a:prstGeom>
            <a:gradFill flip="none" rotWithShape="1">
              <a:gsLst>
                <a:gs pos="0">
                  <a:srgbClr val="FFE161">
                    <a:tint val="66000"/>
                    <a:satMod val="160000"/>
                  </a:srgbClr>
                </a:gs>
                <a:gs pos="43000">
                  <a:srgbClr val="CCFFFF"/>
                </a:gs>
                <a:gs pos="86000">
                  <a:srgbClr val="DEBDFF"/>
                </a:gs>
                <a:gs pos="85000">
                  <a:srgbClr val="CCFF33"/>
                </a:gs>
              </a:gsLst>
              <a:lin ang="2700000" scaled="1"/>
              <a:tileRect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1" name="Picture 3" descr="C:\Users\Administrator\Pictures\nn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 l="4454" t="5034" r="4444" b="4362"/>
            <a:stretch>
              <a:fillRect/>
            </a:stretch>
          </p:blipFill>
          <p:spPr bwMode="auto">
            <a:xfrm>
              <a:off x="214282" y="4143381"/>
              <a:ext cx="5857916" cy="1285884"/>
            </a:xfrm>
            <a:prstGeom prst="rect">
              <a:avLst/>
            </a:prstGeom>
            <a:noFill/>
          </p:spPr>
        </p:pic>
      </p:grpSp>
      <p:sp>
        <p:nvSpPr>
          <p:cNvPr id="25" name="TextBox 24"/>
          <p:cNvSpPr txBox="1"/>
          <p:nvPr/>
        </p:nvSpPr>
        <p:spPr>
          <a:xfrm>
            <a:off x="2571736" y="5929330"/>
            <a:ext cx="3286148" cy="626155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900" b="1" spc="70" dirty="0" smtClean="0">
                <a:latin typeface="Calibri" pitchFamily="34" charset="0"/>
              </a:rPr>
              <a:t>Alpha &amp; beta- adrenergic receptor blockers</a:t>
            </a:r>
          </a:p>
        </p:txBody>
      </p:sp>
      <p:sp>
        <p:nvSpPr>
          <p:cNvPr id="26" name="Curved Down Arrow 25"/>
          <p:cNvSpPr/>
          <p:nvPr/>
        </p:nvSpPr>
        <p:spPr>
          <a:xfrm rot="8603604">
            <a:off x="5209436" y="5572748"/>
            <a:ext cx="1071570" cy="335989"/>
          </a:xfrm>
          <a:prstGeom prst="curvedDownArrow">
            <a:avLst>
              <a:gd name="adj1" fmla="val 25000"/>
              <a:gd name="adj2" fmla="val 131890"/>
              <a:gd name="adj3" fmla="val 25000"/>
            </a:avLst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endParaRPr lang="en-US" sz="1900" b="1" spc="70" dirty="0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785786" y="2129468"/>
            <a:ext cx="8143932" cy="2051276"/>
            <a:chOff x="1071538" y="2143116"/>
            <a:chExt cx="7858180" cy="205127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1963" t="46126" r="6868" b="43113"/>
            <a:stretch>
              <a:fillRect/>
            </a:stretch>
          </p:blipFill>
          <p:spPr bwMode="auto">
            <a:xfrm>
              <a:off x="3286116" y="2143116"/>
              <a:ext cx="5214974" cy="7143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071538" y="3517284"/>
              <a:ext cx="3000396" cy="677108"/>
            </a:xfrm>
            <a:prstGeom prst="rect">
              <a:avLst/>
            </a:prstGeom>
            <a:gradFill flip="none" rotWithShape="1">
              <a:gsLst>
                <a:gs pos="0">
                  <a:srgbClr val="FFE161">
                    <a:tint val="66000"/>
                    <a:satMod val="160000"/>
                  </a:srgbClr>
                </a:gs>
                <a:gs pos="50000">
                  <a:srgbClr val="CCFFFF"/>
                </a:gs>
                <a:gs pos="100000">
                  <a:srgbClr val="CCFF33"/>
                </a:gs>
              </a:gsLst>
              <a:lin ang="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spc="70" dirty="0" err="1" smtClean="0">
                  <a:latin typeface="Calibri" pitchFamily="34" charset="0"/>
                </a:rPr>
                <a:t>Adrenoceptor</a:t>
              </a:r>
              <a:r>
                <a:rPr lang="en-US" sz="1900" b="1" spc="70" dirty="0" smtClean="0">
                  <a:latin typeface="Calibri" pitchFamily="34" charset="0"/>
                </a:rPr>
                <a:t> Blockers</a:t>
              </a:r>
            </a:p>
            <a:p>
              <a:pPr algn="ctr"/>
              <a:r>
                <a:rPr lang="en-US" sz="1900" b="1" spc="70" dirty="0" err="1" smtClean="0">
                  <a:latin typeface="Calibri" pitchFamily="34" charset="0"/>
                </a:rPr>
                <a:t>Adrenolytics</a:t>
              </a:r>
              <a:endParaRPr lang="en-US" sz="1900" b="1" spc="70" dirty="0">
                <a:latin typeface="Calibri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00694" y="2871144"/>
              <a:ext cx="3429024" cy="677108"/>
            </a:xfrm>
            <a:prstGeom prst="rect">
              <a:avLst/>
            </a:prstGeom>
            <a:gradFill flip="none" rotWithShape="1">
              <a:gsLst>
                <a:gs pos="0">
                  <a:srgbClr val="FFE161"/>
                </a:gs>
                <a:gs pos="50000">
                  <a:srgbClr val="FFD9FF"/>
                </a:gs>
                <a:gs pos="100000">
                  <a:srgbClr val="CCFF33"/>
                </a:gs>
              </a:gsLst>
              <a:lin ang="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spc="70" dirty="0" smtClean="0">
                  <a:latin typeface="Calibri" pitchFamily="34" charset="0"/>
                </a:rPr>
                <a:t>Adrenergic Neuron Blockers </a:t>
              </a:r>
              <a:r>
                <a:rPr lang="en-US" sz="1900" b="1" spc="70" dirty="0" err="1" smtClean="0">
                  <a:latin typeface="Calibri" pitchFamily="34" charset="0"/>
                </a:rPr>
                <a:t>Sympatholytics</a:t>
              </a:r>
              <a:endParaRPr lang="en-US" sz="1900" b="1" spc="70" dirty="0" smtClean="0">
                <a:latin typeface="Calibri" pitchFamily="34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16200000" flipH="1">
              <a:off x="3016008" y="3172540"/>
              <a:ext cx="670238" cy="1285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5085714" y="3571876"/>
            <a:ext cx="43576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</a:rPr>
              <a:t>Form False Transmitters (alpha-2 agonists)</a:t>
            </a:r>
          </a:p>
          <a:p>
            <a:pPr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</a:rPr>
              <a:t>Deplete Storage</a:t>
            </a:r>
          </a:p>
          <a:p>
            <a:pPr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</a:rPr>
              <a:t>Inhibit Release &amp; Enhance Uptake 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197"/>
          <p:cNvSpPr/>
          <p:nvPr/>
        </p:nvSpPr>
        <p:spPr>
          <a:xfrm>
            <a:off x="0" y="24"/>
            <a:ext cx="9144000" cy="6858000"/>
          </a:xfrm>
          <a:prstGeom prst="rect">
            <a:avLst/>
          </a:prstGeom>
          <a:gradFill flip="none" rotWithShape="1">
            <a:gsLst>
              <a:gs pos="34000">
                <a:srgbClr val="00003E"/>
              </a:gs>
              <a:gs pos="79000">
                <a:srgbClr val="3A5360"/>
              </a:gs>
              <a:gs pos="100000">
                <a:srgbClr val="045B7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C:\Users\Administrator\Pictures\Picture2.png"/>
          <p:cNvPicPr>
            <a:picLocks noChangeAspect="1" noChangeArrowheads="1"/>
          </p:cNvPicPr>
          <p:nvPr/>
        </p:nvPicPr>
        <p:blipFill>
          <a:blip r:embed="rId2" cstate="print"/>
          <a:srcRect l="2273" t="1344" r="3409"/>
          <a:stretch>
            <a:fillRect/>
          </a:stretch>
        </p:blipFill>
        <p:spPr bwMode="auto">
          <a:xfrm>
            <a:off x="1285852" y="857232"/>
            <a:ext cx="5929354" cy="602098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14942" y="1105857"/>
            <a:ext cx="928694" cy="284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Rounded MT Bold" pitchFamily="34" charset="0"/>
              </a:rPr>
              <a:t>Tyrosine</a:t>
            </a:r>
            <a:endParaRPr lang="en-US" sz="1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0496" y="1256568"/>
            <a:ext cx="928694" cy="284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Rounded MT Bold" pitchFamily="34" charset="0"/>
              </a:rPr>
              <a:t>Tyrosine</a:t>
            </a:r>
            <a:endParaRPr lang="en-US" sz="1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4678" y="1238125"/>
            <a:ext cx="714380" cy="284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  <a:latin typeface="Arial Rounded MT Bold" pitchFamily="34" charset="0"/>
              </a:rPr>
              <a:t>Dopa</a:t>
            </a:r>
            <a:endParaRPr lang="en-US" sz="1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17482" y="1911389"/>
            <a:ext cx="500066" cy="313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 Rounded MT Bold" pitchFamily="34" charset="0"/>
              </a:rPr>
              <a:t>DA</a:t>
            </a:r>
            <a:endParaRPr lang="en-US" sz="1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17482" y="2391580"/>
            <a:ext cx="480144" cy="313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 Rounded MT Bold" pitchFamily="34" charset="0"/>
              </a:rPr>
              <a:t>NE</a:t>
            </a:r>
            <a:endParaRPr lang="en-US" sz="1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857752" y="931300"/>
            <a:ext cx="214314" cy="264536"/>
          </a:xfrm>
          <a:prstGeom prst="ellipse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182141" y="815826"/>
            <a:ext cx="419104" cy="255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Rounded MT Bold" pitchFamily="34" charset="0"/>
              </a:rPr>
              <a:t>Na</a:t>
            </a:r>
            <a:endParaRPr lang="en-US" sz="1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6" name="Arc 15"/>
          <p:cNvSpPr/>
          <p:nvPr/>
        </p:nvSpPr>
        <p:spPr>
          <a:xfrm>
            <a:off x="4643438" y="1105857"/>
            <a:ext cx="642942" cy="396805"/>
          </a:xfrm>
          <a:prstGeom prst="arc">
            <a:avLst>
              <a:gd name="adj1" fmla="val 11059860"/>
              <a:gd name="adj2" fmla="val 20440512"/>
            </a:avLst>
          </a:prstGeom>
          <a:ln w="285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" name="Arc 16"/>
          <p:cNvSpPr/>
          <p:nvPr/>
        </p:nvSpPr>
        <p:spPr>
          <a:xfrm flipV="1">
            <a:off x="4643438" y="642918"/>
            <a:ext cx="642942" cy="396805"/>
          </a:xfrm>
          <a:prstGeom prst="arc">
            <a:avLst>
              <a:gd name="adj1" fmla="val 11059860"/>
              <a:gd name="adj2" fmla="val 20440512"/>
            </a:avLst>
          </a:prstGeom>
          <a:ln w="285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3799061" y="1412682"/>
            <a:ext cx="285752" cy="147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3226080" y="2319322"/>
            <a:ext cx="264536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3205671" y="1720680"/>
            <a:ext cx="316032" cy="1226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 rot="20865642">
            <a:off x="4594983" y="6241482"/>
            <a:ext cx="642942" cy="264536"/>
          </a:xfrm>
          <a:prstGeom prst="roundRect">
            <a:avLst/>
          </a:prstGeom>
          <a:solidFill>
            <a:srgbClr val="F2C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rot="8160000">
            <a:off x="5389708" y="6116958"/>
            <a:ext cx="285752" cy="147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9180000">
            <a:off x="5158716" y="6267670"/>
            <a:ext cx="285752" cy="147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9840000">
            <a:off x="4852437" y="6349789"/>
            <a:ext cx="285752" cy="147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9840000">
            <a:off x="4577315" y="6428151"/>
            <a:ext cx="285752" cy="147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8160000">
            <a:off x="4318138" y="6579898"/>
            <a:ext cx="285752" cy="147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3440000" flipV="1">
            <a:off x="4318137" y="6381495"/>
            <a:ext cx="285752" cy="147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214942" y="6396585"/>
            <a:ext cx="714380" cy="26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Rounded MT Bold" pitchFamily="34" charset="0"/>
              </a:rPr>
              <a:t>COMT</a:t>
            </a:r>
            <a:endParaRPr lang="en-US" sz="1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57884" y="3949623"/>
            <a:ext cx="500066" cy="341911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NET</a:t>
            </a:r>
            <a:endParaRPr lang="en-US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6" name="Flowchart: Stored Data 35"/>
          <p:cNvSpPr/>
          <p:nvPr/>
        </p:nvSpPr>
        <p:spPr>
          <a:xfrm rot="15900000">
            <a:off x="2417688" y="6038189"/>
            <a:ext cx="363738" cy="250033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Stored Data 36"/>
          <p:cNvSpPr/>
          <p:nvPr/>
        </p:nvSpPr>
        <p:spPr>
          <a:xfrm rot="15600000">
            <a:off x="2008982" y="6122766"/>
            <a:ext cx="363738" cy="250033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Stored Data 37"/>
          <p:cNvSpPr/>
          <p:nvPr/>
        </p:nvSpPr>
        <p:spPr>
          <a:xfrm rot="15300000">
            <a:off x="1606112" y="6255035"/>
            <a:ext cx="363738" cy="250033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538803" y="841320"/>
            <a:ext cx="1747313" cy="341911"/>
          </a:xfrm>
          <a:prstGeom prst="rect">
            <a:avLst/>
          </a:prstGeom>
          <a:solidFill>
            <a:srgbClr val="00003E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Bernard MT Condensed" pitchFamily="18" charset="0"/>
              </a:rPr>
              <a:t>Norepinephrine</a:t>
            </a:r>
            <a:r>
              <a:rPr lang="en-US" sz="1600" dirty="0" smtClean="0">
                <a:solidFill>
                  <a:schemeClr val="bg1"/>
                </a:solidFill>
                <a:latin typeface="Bernard MT Condensed" pitchFamily="18" charset="0"/>
              </a:rPr>
              <a:t> (NE)</a:t>
            </a:r>
            <a:endParaRPr lang="en-US" sz="16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126" name="Picture 4" descr="C:\Users\Administrator\Pictures\Picture2.png"/>
          <p:cNvPicPr>
            <a:picLocks noChangeAspect="1" noChangeArrowheads="1"/>
          </p:cNvPicPr>
          <p:nvPr/>
        </p:nvPicPr>
        <p:blipFill>
          <a:blip r:embed="rId3" cstate="print"/>
          <a:srcRect l="32984" t="21786" r="59020" b="70652"/>
          <a:stretch>
            <a:fillRect/>
          </a:stretch>
        </p:blipFill>
        <p:spPr bwMode="auto">
          <a:xfrm>
            <a:off x="2760292" y="3583184"/>
            <a:ext cx="500066" cy="462939"/>
          </a:xfrm>
          <a:prstGeom prst="ellipse">
            <a:avLst/>
          </a:prstGeom>
          <a:noFill/>
        </p:spPr>
      </p:pic>
      <p:sp>
        <p:nvSpPr>
          <p:cNvPr id="61" name="Oval 60"/>
          <p:cNvSpPr/>
          <p:nvPr/>
        </p:nvSpPr>
        <p:spPr>
          <a:xfrm>
            <a:off x="1785918" y="5589740"/>
            <a:ext cx="90487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785918" y="5664691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058968" y="5191468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Oval 813"/>
          <p:cNvSpPr/>
          <p:nvPr/>
        </p:nvSpPr>
        <p:spPr>
          <a:xfrm>
            <a:off x="1828780" y="5269359"/>
            <a:ext cx="90488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Oval 821"/>
          <p:cNvSpPr/>
          <p:nvPr/>
        </p:nvSpPr>
        <p:spPr>
          <a:xfrm>
            <a:off x="1904980" y="5408974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Oval 899"/>
          <p:cNvSpPr/>
          <p:nvPr/>
        </p:nvSpPr>
        <p:spPr>
          <a:xfrm>
            <a:off x="1904980" y="5495683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Oval 811"/>
          <p:cNvSpPr/>
          <p:nvPr/>
        </p:nvSpPr>
        <p:spPr>
          <a:xfrm>
            <a:off x="1828780" y="4528662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Oval 815"/>
          <p:cNvSpPr/>
          <p:nvPr/>
        </p:nvSpPr>
        <p:spPr>
          <a:xfrm>
            <a:off x="1920855" y="4568342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Oval 816"/>
          <p:cNvSpPr/>
          <p:nvPr/>
        </p:nvSpPr>
        <p:spPr>
          <a:xfrm>
            <a:off x="1920855" y="4719715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Oval 817"/>
          <p:cNvSpPr/>
          <p:nvPr/>
        </p:nvSpPr>
        <p:spPr>
          <a:xfrm>
            <a:off x="2012930" y="4644763"/>
            <a:ext cx="90488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Oval 818"/>
          <p:cNvSpPr/>
          <p:nvPr/>
        </p:nvSpPr>
        <p:spPr>
          <a:xfrm>
            <a:off x="2012930" y="4568342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Oval 821"/>
          <p:cNvSpPr/>
          <p:nvPr/>
        </p:nvSpPr>
        <p:spPr>
          <a:xfrm>
            <a:off x="1830368" y="4719715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Oval 822"/>
          <p:cNvSpPr/>
          <p:nvPr/>
        </p:nvSpPr>
        <p:spPr>
          <a:xfrm>
            <a:off x="1830368" y="4644763"/>
            <a:ext cx="90487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Oval 823"/>
          <p:cNvSpPr/>
          <p:nvPr/>
        </p:nvSpPr>
        <p:spPr>
          <a:xfrm>
            <a:off x="1920855" y="4719715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824"/>
          <p:cNvSpPr/>
          <p:nvPr/>
        </p:nvSpPr>
        <p:spPr>
          <a:xfrm>
            <a:off x="2012930" y="4644763"/>
            <a:ext cx="90488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Oval 829"/>
          <p:cNvSpPr/>
          <p:nvPr/>
        </p:nvSpPr>
        <p:spPr>
          <a:xfrm>
            <a:off x="1920855" y="4796136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Oval 832"/>
          <p:cNvSpPr/>
          <p:nvPr/>
        </p:nvSpPr>
        <p:spPr>
          <a:xfrm>
            <a:off x="2012930" y="4796136"/>
            <a:ext cx="90488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Oval 875"/>
          <p:cNvSpPr/>
          <p:nvPr/>
        </p:nvSpPr>
        <p:spPr>
          <a:xfrm>
            <a:off x="1920855" y="4568342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Oval 876"/>
          <p:cNvSpPr/>
          <p:nvPr/>
        </p:nvSpPr>
        <p:spPr>
          <a:xfrm>
            <a:off x="1920855" y="4719715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Oval 877"/>
          <p:cNvSpPr/>
          <p:nvPr/>
        </p:nvSpPr>
        <p:spPr>
          <a:xfrm>
            <a:off x="2012930" y="4644763"/>
            <a:ext cx="90488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Oval 878"/>
          <p:cNvSpPr/>
          <p:nvPr/>
        </p:nvSpPr>
        <p:spPr>
          <a:xfrm>
            <a:off x="2012930" y="4491921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Oval 883"/>
          <p:cNvSpPr/>
          <p:nvPr/>
        </p:nvSpPr>
        <p:spPr>
          <a:xfrm>
            <a:off x="1920855" y="4796136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Oval 886"/>
          <p:cNvSpPr/>
          <p:nvPr/>
        </p:nvSpPr>
        <p:spPr>
          <a:xfrm>
            <a:off x="2012930" y="4796136"/>
            <a:ext cx="90488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Oval 899"/>
          <p:cNvSpPr/>
          <p:nvPr/>
        </p:nvSpPr>
        <p:spPr>
          <a:xfrm>
            <a:off x="1830368" y="4719715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Oval 901"/>
          <p:cNvSpPr/>
          <p:nvPr/>
        </p:nvSpPr>
        <p:spPr>
          <a:xfrm>
            <a:off x="1920855" y="4796136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Oval 902"/>
          <p:cNvSpPr/>
          <p:nvPr/>
        </p:nvSpPr>
        <p:spPr>
          <a:xfrm>
            <a:off x="1920855" y="4719715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Oval 811"/>
          <p:cNvSpPr/>
          <p:nvPr/>
        </p:nvSpPr>
        <p:spPr>
          <a:xfrm>
            <a:off x="2087543" y="4669748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Oval 815"/>
          <p:cNvSpPr/>
          <p:nvPr/>
        </p:nvSpPr>
        <p:spPr>
          <a:xfrm>
            <a:off x="2179618" y="4709427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Oval 816"/>
          <p:cNvSpPr/>
          <p:nvPr/>
        </p:nvSpPr>
        <p:spPr>
          <a:xfrm>
            <a:off x="2179618" y="4860800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Oval 817"/>
          <p:cNvSpPr/>
          <p:nvPr/>
        </p:nvSpPr>
        <p:spPr>
          <a:xfrm>
            <a:off x="2271693" y="4785848"/>
            <a:ext cx="90487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Oval 818"/>
          <p:cNvSpPr/>
          <p:nvPr/>
        </p:nvSpPr>
        <p:spPr>
          <a:xfrm>
            <a:off x="2271693" y="4709427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Oval 821"/>
          <p:cNvSpPr/>
          <p:nvPr/>
        </p:nvSpPr>
        <p:spPr>
          <a:xfrm>
            <a:off x="2089130" y="4860800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Oval 822"/>
          <p:cNvSpPr/>
          <p:nvPr/>
        </p:nvSpPr>
        <p:spPr>
          <a:xfrm>
            <a:off x="2089130" y="4785848"/>
            <a:ext cx="90488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Oval 823"/>
          <p:cNvSpPr/>
          <p:nvPr/>
        </p:nvSpPr>
        <p:spPr>
          <a:xfrm>
            <a:off x="2179618" y="4860800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Oval 824"/>
          <p:cNvSpPr/>
          <p:nvPr/>
        </p:nvSpPr>
        <p:spPr>
          <a:xfrm>
            <a:off x="2271693" y="4785848"/>
            <a:ext cx="90487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" name="Oval 829"/>
          <p:cNvSpPr/>
          <p:nvPr/>
        </p:nvSpPr>
        <p:spPr>
          <a:xfrm>
            <a:off x="2179618" y="4937221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Oval 832"/>
          <p:cNvSpPr/>
          <p:nvPr/>
        </p:nvSpPr>
        <p:spPr>
          <a:xfrm>
            <a:off x="2271693" y="4937221"/>
            <a:ext cx="90487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Oval 875"/>
          <p:cNvSpPr/>
          <p:nvPr/>
        </p:nvSpPr>
        <p:spPr>
          <a:xfrm>
            <a:off x="2179618" y="4709427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876"/>
          <p:cNvSpPr/>
          <p:nvPr/>
        </p:nvSpPr>
        <p:spPr>
          <a:xfrm>
            <a:off x="2179618" y="4860800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877"/>
          <p:cNvSpPr/>
          <p:nvPr/>
        </p:nvSpPr>
        <p:spPr>
          <a:xfrm>
            <a:off x="2271693" y="4785848"/>
            <a:ext cx="90487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Oval 878"/>
          <p:cNvSpPr/>
          <p:nvPr/>
        </p:nvSpPr>
        <p:spPr>
          <a:xfrm>
            <a:off x="2271693" y="4633006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Oval 883"/>
          <p:cNvSpPr/>
          <p:nvPr/>
        </p:nvSpPr>
        <p:spPr>
          <a:xfrm>
            <a:off x="2179618" y="4937221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Oval 886"/>
          <p:cNvSpPr/>
          <p:nvPr/>
        </p:nvSpPr>
        <p:spPr>
          <a:xfrm>
            <a:off x="2271693" y="4937221"/>
            <a:ext cx="90487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Oval 899"/>
          <p:cNvSpPr/>
          <p:nvPr/>
        </p:nvSpPr>
        <p:spPr>
          <a:xfrm>
            <a:off x="2089130" y="4860800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Oval 901"/>
          <p:cNvSpPr/>
          <p:nvPr/>
        </p:nvSpPr>
        <p:spPr>
          <a:xfrm>
            <a:off x="2179618" y="4937221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Oval 902"/>
          <p:cNvSpPr/>
          <p:nvPr/>
        </p:nvSpPr>
        <p:spPr>
          <a:xfrm>
            <a:off x="2179618" y="4860800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Oval 815"/>
          <p:cNvSpPr/>
          <p:nvPr/>
        </p:nvSpPr>
        <p:spPr>
          <a:xfrm>
            <a:off x="2133580" y="4280293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Oval 816"/>
          <p:cNvSpPr/>
          <p:nvPr/>
        </p:nvSpPr>
        <p:spPr>
          <a:xfrm>
            <a:off x="2133580" y="4431666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Oval 817"/>
          <p:cNvSpPr/>
          <p:nvPr/>
        </p:nvSpPr>
        <p:spPr>
          <a:xfrm>
            <a:off x="2225655" y="4356715"/>
            <a:ext cx="90488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Oval 818"/>
          <p:cNvSpPr/>
          <p:nvPr/>
        </p:nvSpPr>
        <p:spPr>
          <a:xfrm>
            <a:off x="2225655" y="4280293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Oval 823"/>
          <p:cNvSpPr/>
          <p:nvPr/>
        </p:nvSpPr>
        <p:spPr>
          <a:xfrm>
            <a:off x="2133580" y="4431666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Oval 824"/>
          <p:cNvSpPr/>
          <p:nvPr/>
        </p:nvSpPr>
        <p:spPr>
          <a:xfrm>
            <a:off x="2225655" y="4356715"/>
            <a:ext cx="90488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Oval 829"/>
          <p:cNvSpPr/>
          <p:nvPr/>
        </p:nvSpPr>
        <p:spPr>
          <a:xfrm>
            <a:off x="2133580" y="4508088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Oval 832"/>
          <p:cNvSpPr/>
          <p:nvPr/>
        </p:nvSpPr>
        <p:spPr>
          <a:xfrm>
            <a:off x="2225655" y="4508088"/>
            <a:ext cx="90488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Oval 875"/>
          <p:cNvSpPr/>
          <p:nvPr/>
        </p:nvSpPr>
        <p:spPr>
          <a:xfrm>
            <a:off x="2133580" y="4280293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Oval 876"/>
          <p:cNvSpPr/>
          <p:nvPr/>
        </p:nvSpPr>
        <p:spPr>
          <a:xfrm>
            <a:off x="2133580" y="4431666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" name="Oval 877"/>
          <p:cNvSpPr/>
          <p:nvPr/>
        </p:nvSpPr>
        <p:spPr>
          <a:xfrm>
            <a:off x="2225655" y="4356715"/>
            <a:ext cx="90488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" name="Oval 883"/>
          <p:cNvSpPr/>
          <p:nvPr/>
        </p:nvSpPr>
        <p:spPr>
          <a:xfrm>
            <a:off x="2133580" y="4508088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Oval 886"/>
          <p:cNvSpPr/>
          <p:nvPr/>
        </p:nvSpPr>
        <p:spPr>
          <a:xfrm>
            <a:off x="2225655" y="4508088"/>
            <a:ext cx="90488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Oval 901"/>
          <p:cNvSpPr/>
          <p:nvPr/>
        </p:nvSpPr>
        <p:spPr>
          <a:xfrm>
            <a:off x="2133580" y="4508088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Oval 902"/>
          <p:cNvSpPr/>
          <p:nvPr/>
        </p:nvSpPr>
        <p:spPr>
          <a:xfrm>
            <a:off x="2133580" y="4431666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" name="Oval 898"/>
          <p:cNvSpPr/>
          <p:nvPr/>
        </p:nvSpPr>
        <p:spPr>
          <a:xfrm>
            <a:off x="2074843" y="4965144"/>
            <a:ext cx="90487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" name="Oval 825"/>
          <p:cNvSpPr/>
          <p:nvPr/>
        </p:nvSpPr>
        <p:spPr>
          <a:xfrm>
            <a:off x="1981180" y="5126804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Oval 879"/>
          <p:cNvSpPr/>
          <p:nvPr/>
        </p:nvSpPr>
        <p:spPr>
          <a:xfrm>
            <a:off x="1981180" y="5126804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585901" y="5610319"/>
            <a:ext cx="90488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8" name="Oval 127"/>
          <p:cNvSpPr/>
          <p:nvPr/>
        </p:nvSpPr>
        <p:spPr>
          <a:xfrm rot="600000">
            <a:off x="2000232" y="5821947"/>
            <a:ext cx="90487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9" name="Oval 128"/>
          <p:cNvSpPr/>
          <p:nvPr/>
        </p:nvSpPr>
        <p:spPr>
          <a:xfrm rot="600000">
            <a:off x="2000232" y="5896898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1619239" y="5627955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1711314" y="5702906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1585901" y="5685270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1676389" y="5846930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1711314" y="5627955"/>
            <a:ext cx="90487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1585901" y="5776388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1585901" y="5610319"/>
            <a:ext cx="90488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7" name="Oval 136"/>
          <p:cNvSpPr/>
          <p:nvPr/>
        </p:nvSpPr>
        <p:spPr>
          <a:xfrm rot="600000">
            <a:off x="2273282" y="5423675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9" name="Oval 813"/>
          <p:cNvSpPr/>
          <p:nvPr/>
        </p:nvSpPr>
        <p:spPr>
          <a:xfrm rot="600000">
            <a:off x="2043094" y="5501566"/>
            <a:ext cx="90488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0" name="Oval 821"/>
          <p:cNvSpPr/>
          <p:nvPr/>
        </p:nvSpPr>
        <p:spPr>
          <a:xfrm rot="600000">
            <a:off x="2119294" y="5641181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1" name="Oval 899"/>
          <p:cNvSpPr/>
          <p:nvPr/>
        </p:nvSpPr>
        <p:spPr>
          <a:xfrm rot="600000">
            <a:off x="2119294" y="5727890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2" name="Oval 816"/>
          <p:cNvSpPr/>
          <p:nvPr/>
        </p:nvSpPr>
        <p:spPr>
          <a:xfrm rot="600000">
            <a:off x="2135169" y="4951922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" name="Oval 821"/>
          <p:cNvSpPr/>
          <p:nvPr/>
        </p:nvSpPr>
        <p:spPr>
          <a:xfrm rot="600000">
            <a:off x="2044682" y="4951922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4" name="Oval 823"/>
          <p:cNvSpPr/>
          <p:nvPr/>
        </p:nvSpPr>
        <p:spPr>
          <a:xfrm rot="600000">
            <a:off x="2135169" y="4951922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5" name="Oval 829"/>
          <p:cNvSpPr/>
          <p:nvPr/>
        </p:nvSpPr>
        <p:spPr>
          <a:xfrm rot="600000">
            <a:off x="2135169" y="5028343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6" name="Oval 832"/>
          <p:cNvSpPr/>
          <p:nvPr/>
        </p:nvSpPr>
        <p:spPr>
          <a:xfrm rot="600000">
            <a:off x="2227244" y="5028343"/>
            <a:ext cx="90488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7" name="Oval 876"/>
          <p:cNvSpPr/>
          <p:nvPr/>
        </p:nvSpPr>
        <p:spPr>
          <a:xfrm rot="600000">
            <a:off x="2135169" y="4951922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8" name="Oval 883"/>
          <p:cNvSpPr/>
          <p:nvPr/>
        </p:nvSpPr>
        <p:spPr>
          <a:xfrm rot="600000">
            <a:off x="2135169" y="5028343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9" name="Oval 886"/>
          <p:cNvSpPr/>
          <p:nvPr/>
        </p:nvSpPr>
        <p:spPr>
          <a:xfrm rot="600000">
            <a:off x="2227244" y="5028343"/>
            <a:ext cx="90488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0" name="Oval 899"/>
          <p:cNvSpPr/>
          <p:nvPr/>
        </p:nvSpPr>
        <p:spPr>
          <a:xfrm rot="600000">
            <a:off x="2044682" y="4951922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1" name="Oval 901"/>
          <p:cNvSpPr/>
          <p:nvPr/>
        </p:nvSpPr>
        <p:spPr>
          <a:xfrm rot="600000">
            <a:off x="2135169" y="5028343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2" name="Oval 902"/>
          <p:cNvSpPr/>
          <p:nvPr/>
        </p:nvSpPr>
        <p:spPr>
          <a:xfrm rot="600000">
            <a:off x="2135169" y="4951922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" name="Oval 815"/>
          <p:cNvSpPr/>
          <p:nvPr/>
        </p:nvSpPr>
        <p:spPr>
          <a:xfrm rot="600000">
            <a:off x="2393932" y="4941634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4" name="Oval 816"/>
          <p:cNvSpPr/>
          <p:nvPr/>
        </p:nvSpPr>
        <p:spPr>
          <a:xfrm rot="600000">
            <a:off x="2393932" y="5093007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5" name="Oval 817"/>
          <p:cNvSpPr/>
          <p:nvPr/>
        </p:nvSpPr>
        <p:spPr>
          <a:xfrm rot="600000">
            <a:off x="2486007" y="5018056"/>
            <a:ext cx="90487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6" name="Oval 818"/>
          <p:cNvSpPr/>
          <p:nvPr/>
        </p:nvSpPr>
        <p:spPr>
          <a:xfrm rot="600000">
            <a:off x="2486007" y="4941634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7" name="Oval 821"/>
          <p:cNvSpPr/>
          <p:nvPr/>
        </p:nvSpPr>
        <p:spPr>
          <a:xfrm rot="600000">
            <a:off x="2303444" y="5093007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8" name="Oval 822"/>
          <p:cNvSpPr/>
          <p:nvPr/>
        </p:nvSpPr>
        <p:spPr>
          <a:xfrm rot="600000">
            <a:off x="2303444" y="5018056"/>
            <a:ext cx="90488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9" name="Oval 823"/>
          <p:cNvSpPr/>
          <p:nvPr/>
        </p:nvSpPr>
        <p:spPr>
          <a:xfrm rot="600000">
            <a:off x="2393932" y="5093007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0" name="Oval 824"/>
          <p:cNvSpPr/>
          <p:nvPr/>
        </p:nvSpPr>
        <p:spPr>
          <a:xfrm rot="600000">
            <a:off x="2486007" y="5018056"/>
            <a:ext cx="90487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1" name="Oval 829"/>
          <p:cNvSpPr/>
          <p:nvPr/>
        </p:nvSpPr>
        <p:spPr>
          <a:xfrm rot="600000">
            <a:off x="2393932" y="5169429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2" name="Oval 832"/>
          <p:cNvSpPr/>
          <p:nvPr/>
        </p:nvSpPr>
        <p:spPr>
          <a:xfrm rot="600000">
            <a:off x="2486007" y="5169429"/>
            <a:ext cx="90487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" name="Oval 875"/>
          <p:cNvSpPr/>
          <p:nvPr/>
        </p:nvSpPr>
        <p:spPr>
          <a:xfrm rot="600000">
            <a:off x="2393932" y="4941634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4" name="Oval 876"/>
          <p:cNvSpPr/>
          <p:nvPr/>
        </p:nvSpPr>
        <p:spPr>
          <a:xfrm rot="600000">
            <a:off x="2393932" y="5093007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5" name="Oval 877"/>
          <p:cNvSpPr/>
          <p:nvPr/>
        </p:nvSpPr>
        <p:spPr>
          <a:xfrm rot="600000">
            <a:off x="2486007" y="5018056"/>
            <a:ext cx="90487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6" name="Oval 883"/>
          <p:cNvSpPr/>
          <p:nvPr/>
        </p:nvSpPr>
        <p:spPr>
          <a:xfrm rot="600000">
            <a:off x="2393932" y="5169429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7" name="Oval 886"/>
          <p:cNvSpPr/>
          <p:nvPr/>
        </p:nvSpPr>
        <p:spPr>
          <a:xfrm rot="600000">
            <a:off x="2486007" y="5169429"/>
            <a:ext cx="90487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8" name="Oval 899"/>
          <p:cNvSpPr/>
          <p:nvPr/>
        </p:nvSpPr>
        <p:spPr>
          <a:xfrm rot="600000">
            <a:off x="2303444" y="5093007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9" name="Oval 901"/>
          <p:cNvSpPr/>
          <p:nvPr/>
        </p:nvSpPr>
        <p:spPr>
          <a:xfrm rot="600000">
            <a:off x="2393932" y="5169429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0" name="Oval 902"/>
          <p:cNvSpPr/>
          <p:nvPr/>
        </p:nvSpPr>
        <p:spPr>
          <a:xfrm rot="600000">
            <a:off x="2393932" y="5093007"/>
            <a:ext cx="92075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1" name="Oval 899"/>
          <p:cNvSpPr/>
          <p:nvPr/>
        </p:nvSpPr>
        <p:spPr>
          <a:xfrm>
            <a:off x="1676389" y="5923352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2" name="Oval 898"/>
          <p:cNvSpPr/>
          <p:nvPr/>
        </p:nvSpPr>
        <p:spPr>
          <a:xfrm rot="600000">
            <a:off x="2289157" y="5197351"/>
            <a:ext cx="90487" cy="74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3" name="Oval 825"/>
          <p:cNvSpPr/>
          <p:nvPr/>
        </p:nvSpPr>
        <p:spPr>
          <a:xfrm rot="600000">
            <a:off x="2195494" y="5359011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" name="Oval 879"/>
          <p:cNvSpPr/>
          <p:nvPr/>
        </p:nvSpPr>
        <p:spPr>
          <a:xfrm rot="600000">
            <a:off x="2195494" y="5359011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2576500" y="5432496"/>
            <a:ext cx="90487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2576500" y="5507447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8" name="Oval 899"/>
          <p:cNvSpPr/>
          <p:nvPr/>
        </p:nvSpPr>
        <p:spPr>
          <a:xfrm>
            <a:off x="2695562" y="5338439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2376483" y="5453075"/>
            <a:ext cx="90488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2409821" y="5528024"/>
            <a:ext cx="92075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2624125" y="5272305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2285984" y="5592688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2466971" y="5689686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2501896" y="5338439"/>
            <a:ext cx="90487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2376483" y="5619144"/>
            <a:ext cx="90488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2376483" y="5338439"/>
            <a:ext cx="90488" cy="749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7" name="Oval 899"/>
          <p:cNvSpPr/>
          <p:nvPr/>
        </p:nvSpPr>
        <p:spPr>
          <a:xfrm>
            <a:off x="2466971" y="5766107"/>
            <a:ext cx="90487" cy="764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8" name="Flowchart: Stored Data 187"/>
          <p:cNvSpPr/>
          <p:nvPr/>
        </p:nvSpPr>
        <p:spPr>
          <a:xfrm rot="10328471">
            <a:off x="1657022" y="3642710"/>
            <a:ext cx="392909" cy="231469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1309950" y="2147553"/>
            <a:ext cx="1785950" cy="461665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  <a:sym typeface="Wingdings 3"/>
              </a:rPr>
              <a:t>2.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RESERPINE</a:t>
            </a:r>
            <a:endParaRPr lang="en-US" sz="2200" b="1" dirty="0">
              <a:latin typeface="Arial Narrow" pitchFamily="34" charset="0"/>
              <a:sym typeface="Wingdings 3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3804950" y="2187258"/>
            <a:ext cx="2052934" cy="430887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  <a:sym typeface="Wingdings 3"/>
              </a:rPr>
              <a:t>Depletes Stores</a:t>
            </a:r>
            <a:endParaRPr lang="en-US" sz="2200" dirty="0" smtClean="0">
              <a:latin typeface="Bernard MT Condensed" pitchFamily="18" charset="0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3096428" y="4148025"/>
            <a:ext cx="1975638" cy="461665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  <a:sym typeface="Wingdings 3"/>
              </a:rPr>
              <a:t>3.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Gaunthidine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42876" y="167605"/>
            <a:ext cx="6072198" cy="492443"/>
          </a:xfrm>
          <a:prstGeom prst="rect">
            <a:avLst/>
          </a:prstGeom>
          <a:gradFill flip="none" rotWithShape="1">
            <a:gsLst>
              <a:gs pos="34000">
                <a:srgbClr val="CCFF33"/>
              </a:gs>
              <a:gs pos="79000">
                <a:srgbClr val="CCFFFF"/>
              </a:gs>
            </a:gsLst>
            <a:lin ang="10800000" scaled="1"/>
            <a:tileRect/>
          </a:gra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Bernard MT Condensed" pitchFamily="18" charset="0"/>
              </a:rPr>
              <a:t>Adrenergic Neuron Blockers [SYMPATHOLYTICS]</a:t>
            </a:r>
            <a:endParaRPr lang="en-US" sz="2600" dirty="0">
              <a:latin typeface="Bernard MT Condensed" pitchFamily="18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6500826" y="642918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CFF33"/>
                </a:solidFill>
                <a:latin typeface="Symbol" pitchFamily="18" charset="2"/>
              </a:rPr>
              <a:t>a</a:t>
            </a:r>
            <a:r>
              <a:rPr lang="en-US" sz="2400" b="1" dirty="0" smtClean="0">
                <a:solidFill>
                  <a:srgbClr val="CCFF33"/>
                </a:solidFill>
                <a:latin typeface="Arial Narrow" pitchFamily="34" charset="0"/>
              </a:rPr>
              <a:t>-methyl tyrosine</a:t>
            </a:r>
            <a:endParaRPr lang="en-US" sz="2400" b="1" dirty="0">
              <a:solidFill>
                <a:srgbClr val="CCFF33"/>
              </a:solidFill>
              <a:latin typeface="Arial Narrow" pitchFamily="34" charset="0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6286512" y="1109947"/>
            <a:ext cx="2692340" cy="461665"/>
          </a:xfrm>
          <a:prstGeom prst="rect">
            <a:avLst/>
          </a:prstGeom>
          <a:solidFill>
            <a:srgbClr val="CCFF33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  <a:sym typeface="Wingdings 3"/>
              </a:rPr>
              <a:t></a:t>
            </a:r>
            <a:r>
              <a:rPr lang="en-US" sz="2400" dirty="0" smtClean="0">
                <a:latin typeface="Bernard MT Condensed" pitchFamily="18" charset="0"/>
              </a:rPr>
              <a:t>False Transmitters</a:t>
            </a:r>
          </a:p>
        </p:txBody>
      </p:sp>
      <p:sp>
        <p:nvSpPr>
          <p:cNvPr id="192" name="Rectangle 191"/>
          <p:cNvSpPr/>
          <p:nvPr/>
        </p:nvSpPr>
        <p:spPr>
          <a:xfrm>
            <a:off x="6357950" y="214290"/>
            <a:ext cx="2482198" cy="430887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1. METHYLDOPA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5857916" y="1442853"/>
            <a:ext cx="35004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  <a:sym typeface="Wingdings 3"/>
              </a:rPr>
              <a:t></a:t>
            </a:r>
          </a:p>
          <a:p>
            <a:pPr algn="ctr">
              <a:spcBef>
                <a:spcPts val="0"/>
              </a:spcBef>
            </a:pPr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Antihypertensive in PREGNANCY</a:t>
            </a:r>
            <a:endParaRPr lang="en-US" sz="2400" dirty="0">
              <a:solidFill>
                <a:srgbClr val="CCFF33"/>
              </a:solidFill>
              <a:latin typeface="Bernard MT Condensed" pitchFamily="18" charset="0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4429124" y="4643446"/>
            <a:ext cx="2284600" cy="430887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  <a:sym typeface="Wingdings 3"/>
              </a:rPr>
              <a:t> Enhance Uptake </a:t>
            </a:r>
          </a:p>
        </p:txBody>
      </p:sp>
      <p:sp>
        <p:nvSpPr>
          <p:cNvPr id="202" name="Rectangle 201"/>
          <p:cNvSpPr/>
          <p:nvPr/>
        </p:nvSpPr>
        <p:spPr>
          <a:xfrm>
            <a:off x="1643042" y="4643446"/>
            <a:ext cx="2129109" cy="430887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  <a:sym typeface="Wingdings 3"/>
              </a:rPr>
              <a:t> Inhibit Release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3000364" y="6113150"/>
            <a:ext cx="5572164" cy="523220"/>
          </a:xfrm>
          <a:prstGeom prst="rect">
            <a:avLst/>
          </a:prstGeom>
          <a:solidFill>
            <a:srgbClr val="001848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Bernard MT Condensed" pitchFamily="18" charset="0"/>
              </a:rPr>
              <a:t>Adrenoceptor</a:t>
            </a:r>
            <a:r>
              <a:rPr lang="en-US" sz="2800" dirty="0" smtClean="0">
                <a:solidFill>
                  <a:srgbClr val="FFFF00"/>
                </a:solidFill>
                <a:latin typeface="Bernard MT Condensed" pitchFamily="18" charset="0"/>
              </a:rPr>
              <a:t> Blockers [ADRENOLYTICS]</a:t>
            </a:r>
            <a:endParaRPr lang="en-US" sz="2800" dirty="0">
              <a:solidFill>
                <a:srgbClr val="FFFF00"/>
              </a:solidFill>
              <a:latin typeface="Bernard MT Condensed" pitchFamily="18" charset="0"/>
            </a:endParaRPr>
          </a:p>
        </p:txBody>
      </p:sp>
      <p:grpSp>
        <p:nvGrpSpPr>
          <p:cNvPr id="208" name="Group 207"/>
          <p:cNvGrpSpPr/>
          <p:nvPr/>
        </p:nvGrpSpPr>
        <p:grpSpPr>
          <a:xfrm>
            <a:off x="1279456" y="3517284"/>
            <a:ext cx="1720908" cy="3340716"/>
            <a:chOff x="1279456" y="3517284"/>
            <a:chExt cx="1720908" cy="3340716"/>
          </a:xfrm>
        </p:grpSpPr>
        <p:sp>
          <p:nvSpPr>
            <p:cNvPr id="204" name="TextBox 203"/>
            <p:cNvSpPr txBox="1"/>
            <p:nvPr/>
          </p:nvSpPr>
          <p:spPr>
            <a:xfrm>
              <a:off x="1279456" y="3517284"/>
              <a:ext cx="57147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rgbClr val="FFFF00"/>
                  </a:solidFill>
                  <a:latin typeface="Symbol" pitchFamily="18" charset="2"/>
                </a:rPr>
                <a:t>a</a:t>
              </a:r>
              <a:r>
                <a:rPr lang="en-US" sz="2200" b="1" baseline="-25000" dirty="0" smtClean="0">
                  <a:solidFill>
                    <a:srgbClr val="FFFF00"/>
                  </a:solidFill>
                </a:rPr>
                <a:t>2</a:t>
              </a:r>
              <a:endParaRPr lang="en-US" sz="2200" b="1" baseline="-25000" dirty="0">
                <a:solidFill>
                  <a:srgbClr val="FFFF00"/>
                </a:solidFill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1500166" y="6427113"/>
              <a:ext cx="57147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rgbClr val="FFFF00"/>
                  </a:solidFill>
                  <a:latin typeface="Symbol" pitchFamily="18" charset="2"/>
                </a:rPr>
                <a:t>a</a:t>
              </a:r>
              <a:r>
                <a:rPr lang="en-US" sz="2200" b="1" baseline="-25000" dirty="0" smtClean="0">
                  <a:solidFill>
                    <a:srgbClr val="FFFF00"/>
                  </a:solidFill>
                  <a:latin typeface="Symbol" pitchFamily="18" charset="2"/>
                </a:rPr>
                <a:t>1</a:t>
              </a:r>
              <a:endParaRPr lang="en-US" sz="2200" b="1" baseline="-25000" dirty="0">
                <a:solidFill>
                  <a:srgbClr val="FFFF00"/>
                </a:solidFill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2013880" y="6399817"/>
              <a:ext cx="57147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rgbClr val="FFFF00"/>
                  </a:solidFill>
                  <a:latin typeface="Symbol" pitchFamily="18" charset="2"/>
                </a:rPr>
                <a:t>b</a:t>
              </a:r>
              <a:r>
                <a:rPr lang="en-US" sz="2200" b="1" baseline="-25000" dirty="0" smtClean="0">
                  <a:solidFill>
                    <a:srgbClr val="FFFF00"/>
                  </a:solidFill>
                  <a:latin typeface="Symbol" pitchFamily="18" charset="2"/>
                </a:rPr>
                <a:t>1</a:t>
              </a:r>
              <a:endParaRPr lang="en-US" sz="2200" b="1" baseline="-25000" dirty="0">
                <a:solidFill>
                  <a:srgbClr val="FFFF00"/>
                </a:solidFill>
              </a:endParaRP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2428892" y="6313816"/>
              <a:ext cx="57147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rgbClr val="FFFF00"/>
                  </a:solidFill>
                  <a:latin typeface="Symbol" pitchFamily="18" charset="2"/>
                </a:rPr>
                <a:t>b</a:t>
              </a:r>
              <a:r>
                <a:rPr lang="en-US" sz="2200" b="1" baseline="-25000" dirty="0" smtClean="0">
                  <a:solidFill>
                    <a:srgbClr val="FFFF00"/>
                  </a:solidFill>
                  <a:latin typeface="Symbol" pitchFamily="18" charset="2"/>
                </a:rPr>
                <a:t>2</a:t>
              </a:r>
              <a:endParaRPr lang="en-US" sz="2200" b="1" baseline="-250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59" grpId="0" animBg="1"/>
      <p:bldP spid="189" grpId="0"/>
      <p:bldP spid="189" grpId="1"/>
      <p:bldP spid="191" grpId="0" animBg="1"/>
      <p:bldP spid="191" grpId="1" animBg="1"/>
      <p:bldP spid="192" grpId="0" animBg="1"/>
      <p:bldP spid="192" grpId="1" animBg="1"/>
      <p:bldP spid="193" grpId="0"/>
      <p:bldP spid="193" grpId="1"/>
      <p:bldP spid="201" grpId="0" animBg="1"/>
      <p:bldP spid="201" grpId="1" animBg="1"/>
      <p:bldP spid="202" grpId="0" animBg="1"/>
      <p:bldP spid="202" grpId="1" animBg="1"/>
      <p:bldP spid="20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62558" y="3244334"/>
            <a:ext cx="9416424" cy="33547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800" dirty="0" smtClean="0">
                <a:solidFill>
                  <a:srgbClr val="006699"/>
                </a:solidFill>
                <a:latin typeface="Arial Rounded MT Bold" pitchFamily="34" charset="0"/>
              </a:rPr>
              <a:t>What are </a:t>
            </a:r>
            <a:r>
              <a:rPr lang="en-US" sz="2800" dirty="0" smtClean="0">
                <a:solidFill>
                  <a:srgbClr val="006699"/>
                </a:solidFill>
                <a:latin typeface="Symbol" pitchFamily="18" charset="2"/>
              </a:rPr>
              <a:t>a</a:t>
            </a:r>
            <a:r>
              <a:rPr lang="en-US" sz="1100" dirty="0" smtClean="0">
                <a:solidFill>
                  <a:srgbClr val="006699"/>
                </a:solidFill>
                <a:latin typeface="Arial Rounded MT Bold" pitchFamily="34" charset="0"/>
              </a:rPr>
              <a:t>2</a:t>
            </a:r>
            <a:r>
              <a:rPr lang="en-US" sz="2800" dirty="0" smtClean="0">
                <a:solidFill>
                  <a:srgbClr val="006699"/>
                </a:solidFill>
                <a:latin typeface="Arial Rounded MT Bold" pitchFamily="34" charset="0"/>
              </a:rPr>
              <a:t>-adrenoceptors?</a:t>
            </a:r>
          </a:p>
          <a:p>
            <a:pPr marL="342900" indent="-342900"/>
            <a:r>
              <a:rPr lang="en-US" sz="2800" dirty="0" smtClean="0">
                <a:solidFill>
                  <a:srgbClr val="006699"/>
                </a:solidFill>
                <a:latin typeface="Arial Rounded MT Bold" pitchFamily="34" charset="0"/>
              </a:rPr>
              <a:t>Why they are called </a:t>
            </a:r>
            <a:r>
              <a:rPr lang="en-US" sz="2800" dirty="0" err="1" smtClean="0">
                <a:solidFill>
                  <a:srgbClr val="006699"/>
                </a:solidFill>
                <a:latin typeface="Arial Rounded MT Bold" pitchFamily="34" charset="0"/>
              </a:rPr>
              <a:t>autoreceptors</a:t>
            </a:r>
            <a:r>
              <a:rPr lang="en-US" sz="2800" dirty="0" smtClean="0">
                <a:solidFill>
                  <a:srgbClr val="006699"/>
                </a:solidFill>
                <a:latin typeface="Arial Rounded MT Bold" pitchFamily="34" charset="0"/>
              </a:rPr>
              <a:t>? Or </a:t>
            </a:r>
            <a:r>
              <a:rPr lang="en-US" sz="2800" dirty="0" err="1" smtClean="0">
                <a:solidFill>
                  <a:srgbClr val="006699"/>
                </a:solidFill>
                <a:latin typeface="Arial Rounded MT Bold" pitchFamily="34" charset="0"/>
              </a:rPr>
              <a:t>presynaptics</a:t>
            </a:r>
            <a:r>
              <a:rPr lang="en-US" sz="2800" dirty="0" smtClean="0">
                <a:solidFill>
                  <a:srgbClr val="006699"/>
                </a:solidFill>
                <a:latin typeface="Arial Rounded MT Bold" pitchFamily="34" charset="0"/>
              </a:rPr>
              <a:t>?</a:t>
            </a:r>
          </a:p>
          <a:p>
            <a:pPr marL="342900" indent="-342900">
              <a:buAutoNum type="arabicPeriod"/>
            </a:pPr>
            <a:endParaRPr lang="en-US" sz="2000" dirty="0" smtClean="0">
              <a:latin typeface="Arial Rounded MT Bold" pitchFamily="34" charset="0"/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latin typeface="Arial Rounded MT Bold" pitchFamily="34" charset="0"/>
              </a:rPr>
              <a:t>METHYLDOPA  acts  as agonist at </a:t>
            </a:r>
            <a:r>
              <a:rPr lang="en-US" sz="2000" dirty="0" smtClean="0">
                <a:latin typeface="Symbol" pitchFamily="18" charset="2"/>
              </a:rPr>
              <a:t>a</a:t>
            </a:r>
            <a:r>
              <a:rPr lang="en-US" sz="1000" dirty="0" smtClean="0">
                <a:latin typeface="Arial Rounded MT Bold" pitchFamily="34" charset="0"/>
              </a:rPr>
              <a:t>2</a:t>
            </a:r>
            <a:r>
              <a:rPr lang="en-US" sz="2000" dirty="0" smtClean="0">
                <a:latin typeface="Arial Rounded MT Bold" pitchFamily="34" charset="0"/>
              </a:rPr>
              <a:t>-adrenoceptors.  </a:t>
            </a:r>
          </a:p>
          <a:p>
            <a:pPr marL="342900" indent="-342900"/>
            <a:r>
              <a:rPr lang="en-US" sz="2000" dirty="0" smtClean="0">
                <a:latin typeface="Arial Rounded MT Bold" pitchFamily="34" charset="0"/>
              </a:rPr>
              <a:t>	Thus inhibits the release </a:t>
            </a:r>
            <a:r>
              <a:rPr lang="en-US" dirty="0" smtClean="0">
                <a:latin typeface="Arial Rounded MT Bold" pitchFamily="34" charset="0"/>
              </a:rPr>
              <a:t>Of NE leading to decrease blood pressure. </a:t>
            </a:r>
          </a:p>
          <a:p>
            <a:pPr marL="342900" indent="-342900"/>
            <a:endParaRPr lang="en-US" dirty="0" smtClean="0">
              <a:latin typeface="Arial Rounded MT Bold" pitchFamily="34" charset="0"/>
            </a:endParaRPr>
          </a:p>
          <a:p>
            <a:pPr marL="342900" indent="-342900"/>
            <a:r>
              <a:rPr lang="en-US" dirty="0" smtClean="0">
                <a:latin typeface="Arial Rounded MT Bold" pitchFamily="34" charset="0"/>
              </a:rPr>
              <a:t>2.	</a:t>
            </a:r>
            <a:r>
              <a:rPr lang="en-US" sz="2400" dirty="0" err="1" smtClean="0">
                <a:latin typeface="Arial Rounded MT Bold" pitchFamily="34" charset="0"/>
              </a:rPr>
              <a:t>Clonidine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 similar to methyldopa acts  as agonist at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sz="900" dirty="0" smtClean="0">
                <a:latin typeface="Arial Rounded MT Bold" pitchFamily="34" charset="0"/>
              </a:rPr>
              <a:t>2</a:t>
            </a:r>
            <a:r>
              <a:rPr lang="en-US" dirty="0" smtClean="0">
                <a:latin typeface="Arial Rounded MT Bold" pitchFamily="34" charset="0"/>
              </a:rPr>
              <a:t>-adrenoceptors.  </a:t>
            </a:r>
          </a:p>
          <a:p>
            <a:pPr marL="342900" indent="-342900"/>
            <a:r>
              <a:rPr lang="en-US" dirty="0" smtClean="0">
                <a:latin typeface="Arial Rounded MT Bold" pitchFamily="34" charset="0"/>
              </a:rPr>
              <a:t>		Thus inhibits the release Of NE leading to decrease blood pressure. </a:t>
            </a:r>
          </a:p>
          <a:p>
            <a:pPr marL="342900" indent="-342900"/>
            <a:endParaRPr lang="en-US" dirty="0" smtClean="0">
              <a:latin typeface="Arial Rounded MT Bold" pitchFamily="34" charset="0"/>
            </a:endParaRPr>
          </a:p>
          <a:p>
            <a:pPr marL="342900" indent="-342900" algn="ctr"/>
            <a:endParaRPr lang="en-US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4282" y="611324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DEPRESSANTS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314" y="1214422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spc="70" dirty="0" err="1" smtClean="0">
                <a:solidFill>
                  <a:srgbClr val="CCFF33"/>
                </a:solidFill>
                <a:latin typeface="Comic Sans MS" pitchFamily="66" charset="0"/>
              </a:rPr>
              <a:t>Adrenolytics</a:t>
            </a:r>
            <a:endParaRPr lang="en-US" sz="4400" b="1" spc="70" dirty="0" smtClean="0">
              <a:solidFill>
                <a:srgbClr val="CCFF33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438" y="2071678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66CC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 ANTAGONISTS</a:t>
            </a:r>
            <a:endParaRPr lang="en-US" sz="4400" b="1" cap="none" spc="0" dirty="0">
              <a:ln w="31550" cmpd="sng">
                <a:solidFill>
                  <a:schemeClr val="bg1"/>
                </a:solidFill>
                <a:prstDash val="solid"/>
              </a:ln>
              <a:solidFill>
                <a:srgbClr val="66CC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2876" y="2714620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spc="70" dirty="0" smtClean="0">
                <a:solidFill>
                  <a:srgbClr val="FFFF66"/>
                </a:solidFill>
                <a:latin typeface="Comic Sans MS" pitchFamily="66" charset="0"/>
              </a:rPr>
              <a:t>Adrenergic Receptor Blockers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8286776" y="600076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Arrow Connector 36"/>
          <p:cNvCxnSpPr/>
          <p:nvPr/>
        </p:nvCxnSpPr>
        <p:spPr>
          <a:xfrm rot="5400000">
            <a:off x="4836872" y="1677578"/>
            <a:ext cx="356396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1597" y="2799563"/>
            <a:ext cx="1535728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MY" sz="2200" b="1" dirty="0" smtClean="0">
                <a:latin typeface="Arial Narrow" pitchFamily="34" charset="0"/>
              </a:rPr>
              <a:t>Long acting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00232" y="142852"/>
            <a:ext cx="4500594" cy="52322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spc="70" dirty="0" smtClean="0">
                <a:latin typeface="Symbol" pitchFamily="18" charset="2"/>
              </a:rPr>
              <a:t>a</a:t>
            </a:r>
            <a:r>
              <a:rPr lang="en-US" sz="2800" spc="70" dirty="0" smtClean="0">
                <a:latin typeface="Symbol" pitchFamily="18" charset="2"/>
              </a:rPr>
              <a:t> </a:t>
            </a:r>
            <a:r>
              <a:rPr lang="en-US" sz="2800" spc="70" dirty="0" smtClean="0">
                <a:latin typeface="Bernard MT Condensed" pitchFamily="18" charset="0"/>
              </a:rPr>
              <a:t>ADRENOCEPTOR BLOCKERS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2844" y="2500306"/>
            <a:ext cx="2857520" cy="36163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400" b="1" spc="70" dirty="0" err="1" smtClean="0">
                <a:solidFill>
                  <a:srgbClr val="4E00C0"/>
                </a:solidFill>
                <a:latin typeface="Calibri" pitchFamily="34" charset="0"/>
              </a:rPr>
              <a:t>Phenoxybenzamine</a:t>
            </a:r>
            <a:endParaRPr lang="en-US" sz="2400" b="1" spc="70" dirty="0" smtClean="0">
              <a:solidFill>
                <a:srgbClr val="4E00C0"/>
              </a:solidFill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7290" y="5554869"/>
            <a:ext cx="2143140" cy="37555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400" b="1" spc="70" dirty="0" err="1" smtClean="0">
                <a:solidFill>
                  <a:srgbClr val="4E00C0"/>
                </a:solidFill>
                <a:latin typeface="Calibri" pitchFamily="34" charset="0"/>
              </a:rPr>
              <a:t>Phentolamine</a:t>
            </a:r>
            <a:endParaRPr lang="en-US" sz="2400" b="1" spc="70" dirty="0" smtClean="0">
              <a:solidFill>
                <a:srgbClr val="4E00C0"/>
              </a:solidFill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0102" y="2068491"/>
            <a:ext cx="1571636" cy="362022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000" b="1" spc="70" dirty="0" smtClean="0">
                <a:latin typeface="Calibri" pitchFamily="34" charset="0"/>
              </a:rPr>
              <a:t>Irreversible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14480" y="5138680"/>
            <a:ext cx="1571636" cy="362022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000" b="1" spc="70" dirty="0" smtClean="0">
                <a:latin typeface="Calibri" pitchFamily="34" charset="0"/>
              </a:rPr>
              <a:t>Reversible</a:t>
            </a:r>
          </a:p>
        </p:txBody>
      </p:sp>
      <p:grpSp>
        <p:nvGrpSpPr>
          <p:cNvPr id="2" name="Group 53"/>
          <p:cNvGrpSpPr/>
          <p:nvPr/>
        </p:nvGrpSpPr>
        <p:grpSpPr>
          <a:xfrm>
            <a:off x="214282" y="785794"/>
            <a:ext cx="6328328" cy="721874"/>
            <a:chOff x="214282" y="791164"/>
            <a:chExt cx="6450024" cy="721874"/>
          </a:xfrm>
        </p:grpSpPr>
        <p:sp>
          <p:nvSpPr>
            <p:cNvPr id="28" name="TextBox 27"/>
            <p:cNvSpPr txBox="1"/>
            <p:nvPr/>
          </p:nvSpPr>
          <p:spPr>
            <a:xfrm>
              <a:off x="5092671" y="1112928"/>
              <a:ext cx="1571635" cy="400110"/>
            </a:xfrm>
            <a:prstGeom prst="rect">
              <a:avLst/>
            </a:prstGeom>
            <a:gradFill flip="none" rotWithShape="1">
              <a:gsLst>
                <a:gs pos="0">
                  <a:srgbClr val="FFE161"/>
                </a:gs>
                <a:gs pos="50000">
                  <a:srgbClr val="CCFFFF"/>
                </a:gs>
                <a:gs pos="100000">
                  <a:schemeClr val="accent4">
                    <a:lumMod val="20000"/>
                    <a:lumOff val="80000"/>
                  </a:schemeClr>
                </a:gs>
                <a:gs pos="78000">
                  <a:srgbClr val="CCFF33"/>
                </a:gs>
              </a:gsLst>
              <a:lin ang="1350000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spc="70" dirty="0" smtClean="0">
                  <a:latin typeface="Bernard MT Condensed" pitchFamily="18" charset="0"/>
                </a:rPr>
                <a:t>Selective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4282" y="1112928"/>
              <a:ext cx="1928826" cy="400110"/>
            </a:xfrm>
            <a:prstGeom prst="rect">
              <a:avLst/>
            </a:prstGeom>
            <a:gradFill flip="none" rotWithShape="1">
              <a:gsLst>
                <a:gs pos="0">
                  <a:srgbClr val="FFE161"/>
                </a:gs>
                <a:gs pos="50000">
                  <a:srgbClr val="CCFFFF"/>
                </a:gs>
                <a:gs pos="100000">
                  <a:schemeClr val="accent4">
                    <a:lumMod val="20000"/>
                    <a:lumOff val="80000"/>
                  </a:schemeClr>
                </a:gs>
                <a:gs pos="78000">
                  <a:srgbClr val="CCFF33"/>
                </a:gs>
              </a:gsLst>
              <a:lin ang="1350000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spc="70" dirty="0" smtClean="0">
                  <a:latin typeface="Bernard MT Condensed" pitchFamily="18" charset="0"/>
                </a:rPr>
                <a:t>Non-Selective</a:t>
              </a:r>
            </a:p>
          </p:txBody>
        </p:sp>
        <p:grpSp>
          <p:nvGrpSpPr>
            <p:cNvPr id="3" name="Group 94"/>
            <p:cNvGrpSpPr/>
            <p:nvPr/>
          </p:nvGrpSpPr>
          <p:grpSpPr>
            <a:xfrm>
              <a:off x="1920392" y="791164"/>
              <a:ext cx="3465376" cy="318058"/>
              <a:chOff x="1920392" y="892658"/>
              <a:chExt cx="3465376" cy="318058"/>
            </a:xfrm>
          </p:grpSpPr>
          <p:cxnSp>
            <p:nvCxnSpPr>
              <p:cNvPr id="41" name="Straight Arrow Connector 40"/>
              <p:cNvCxnSpPr/>
              <p:nvPr/>
            </p:nvCxnSpPr>
            <p:spPr bwMode="auto">
              <a:xfrm rot="5400000">
                <a:off x="1768915" y="1057392"/>
                <a:ext cx="304801" cy="1847"/>
              </a:xfrm>
              <a:prstGeom prst="straightConnector1">
                <a:avLst/>
              </a:prstGeom>
              <a:solidFill>
                <a:srgbClr val="0000FF"/>
              </a:solidFill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 bwMode="auto">
              <a:xfrm rot="5400000">
                <a:off x="5232444" y="1044135"/>
                <a:ext cx="304801" cy="1847"/>
              </a:xfrm>
              <a:prstGeom prst="straightConnector1">
                <a:avLst/>
              </a:prstGeom>
              <a:solidFill>
                <a:srgbClr val="0000FF"/>
              </a:solidFill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55"/>
          <p:cNvGrpSpPr/>
          <p:nvPr/>
        </p:nvGrpSpPr>
        <p:grpSpPr>
          <a:xfrm>
            <a:off x="428564" y="1733940"/>
            <a:ext cx="2786114" cy="3266697"/>
            <a:chOff x="752476" y="2019692"/>
            <a:chExt cx="2286000" cy="3266697"/>
          </a:xfrm>
        </p:grpSpPr>
        <p:cxnSp>
          <p:nvCxnSpPr>
            <p:cNvPr id="45" name="Straight Arrow Connector 44"/>
            <p:cNvCxnSpPr/>
            <p:nvPr/>
          </p:nvCxnSpPr>
          <p:spPr>
            <a:xfrm rot="16200000" flipH="1">
              <a:off x="1380685" y="3652569"/>
              <a:ext cx="3266697" cy="94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 bwMode="auto">
            <a:xfrm rot="5400000">
              <a:off x="612231" y="2170996"/>
              <a:ext cx="304801" cy="2193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52476" y="2048269"/>
              <a:ext cx="22860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tangle 60"/>
          <p:cNvSpPr/>
          <p:nvPr/>
        </p:nvSpPr>
        <p:spPr>
          <a:xfrm>
            <a:off x="2071670" y="1112490"/>
            <a:ext cx="1537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Blocks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</a:rPr>
              <a:t> a</a:t>
            </a:r>
            <a:r>
              <a:rPr lang="en-US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&amp; 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b="1" baseline="-25000" dirty="0" smtClean="0">
                <a:solidFill>
                  <a:srgbClr val="FF0000"/>
                </a:solidFill>
                <a:latin typeface="Symbol" pitchFamily="18" charset="2"/>
              </a:rPr>
              <a:t>2 </a:t>
            </a:r>
            <a:endParaRPr lang="en-US" dirty="0"/>
          </a:p>
        </p:txBody>
      </p:sp>
      <p:sp>
        <p:nvSpPr>
          <p:cNvPr id="63" name="Arc 62"/>
          <p:cNvSpPr/>
          <p:nvPr/>
        </p:nvSpPr>
        <p:spPr>
          <a:xfrm rot="3296003" flipV="1">
            <a:off x="826215" y="4513834"/>
            <a:ext cx="1071570" cy="655821"/>
          </a:xfrm>
          <a:prstGeom prst="arc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929058" y="1129336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Blocks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</a:rPr>
              <a:t> a</a:t>
            </a:r>
            <a:r>
              <a:rPr lang="en-US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57126" y="3827129"/>
            <a:ext cx="3071834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MY" sz="2200" b="1" i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2.</a:t>
            </a:r>
            <a:r>
              <a:rPr lang="en-MY" sz="2200" b="1" i="1" u="sng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Before removal of </a:t>
            </a:r>
            <a:r>
              <a:rPr lang="en-MY" sz="2200" b="1" i="1" u="sng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Pheochromocytoma</a:t>
            </a:r>
            <a:r>
              <a:rPr lang="en-MY" sz="2200" b="1" i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to prevent </a:t>
            </a:r>
          </a:p>
          <a:p>
            <a:pPr>
              <a:lnSpc>
                <a:spcPts val="2200"/>
              </a:lnSpc>
            </a:pPr>
            <a:r>
              <a:rPr lang="en-US" sz="2200" b="1" i="1" dirty="0" smtClean="0">
                <a:latin typeface="Arial Narrow" pitchFamily="34" charset="0"/>
                <a:sym typeface="Wingdings 3"/>
              </a:rPr>
              <a:t>Hypertensive crisis </a:t>
            </a:r>
            <a:endParaRPr lang="en-US" sz="2200" b="1" i="1" dirty="0" smtClean="0">
              <a:latin typeface="Arial Narrow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643042" y="5874738"/>
            <a:ext cx="1643074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MY" sz="2200" b="1" dirty="0" smtClean="0">
                <a:latin typeface="Arial Narrow" pitchFamily="34" charset="0"/>
              </a:rPr>
              <a:t>Short acting 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57126" y="3214686"/>
            <a:ext cx="3143271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MY" sz="2200" b="1" dirty="0" smtClean="0">
                <a:solidFill>
                  <a:srgbClr val="FF0000"/>
                </a:solidFill>
                <a:latin typeface="Arial Narrow" pitchFamily="34" charset="0"/>
              </a:rPr>
              <a:t>1.</a:t>
            </a:r>
            <a:r>
              <a:rPr lang="en-MY" sz="2200" b="1" dirty="0" smtClean="0">
                <a:latin typeface="Arial Narrow" pitchFamily="34" charset="0"/>
              </a:rPr>
              <a:t> In </a:t>
            </a:r>
            <a:r>
              <a:rPr lang="en-MY" sz="2200" b="1" i="1" u="sng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Irreversible shock</a:t>
            </a:r>
            <a:endParaRPr lang="en-MY" sz="2000" b="1" i="1" dirty="0" smtClean="0">
              <a:latin typeface="Arial Narrow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rot="5400000">
            <a:off x="1072332" y="4071942"/>
            <a:ext cx="4714908" cy="1588"/>
          </a:xfrm>
          <a:prstGeom prst="line">
            <a:avLst/>
          </a:prstGeom>
          <a:ln w="38100">
            <a:solidFill>
              <a:srgbClr val="4E0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 rot="1899176">
            <a:off x="900997" y="5303485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572264" y="209843"/>
            <a:ext cx="1571636" cy="36163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400" b="1" spc="70" dirty="0" smtClean="0">
                <a:latin typeface="Symbol" pitchFamily="18" charset="2"/>
              </a:rPr>
              <a:t>a</a:t>
            </a:r>
            <a:r>
              <a:rPr lang="en-US" sz="2400" b="1" spc="70" baseline="-25000" dirty="0" smtClean="0">
                <a:latin typeface="Symbol" pitchFamily="18" charset="2"/>
              </a:rPr>
              <a:t>1</a:t>
            </a:r>
            <a:r>
              <a:rPr lang="en-US" sz="2400" b="1" spc="70" dirty="0" smtClean="0">
                <a:latin typeface="Calibri" pitchFamily="34" charset="0"/>
              </a:rPr>
              <a:t> blocker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643306" y="1857364"/>
            <a:ext cx="4250750" cy="36163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400" b="1" spc="70" dirty="0" err="1" smtClean="0">
                <a:solidFill>
                  <a:srgbClr val="4E00C0"/>
                </a:solidFill>
                <a:latin typeface="Calibri" pitchFamily="34" charset="0"/>
              </a:rPr>
              <a:t>Prazosin</a:t>
            </a:r>
            <a:r>
              <a:rPr lang="en-US" sz="2400" b="1" spc="70" dirty="0" smtClean="0">
                <a:solidFill>
                  <a:srgbClr val="4E00C0"/>
                </a:solidFill>
                <a:latin typeface="Calibri" pitchFamily="34" charset="0"/>
              </a:rPr>
              <a:t> &amp; </a:t>
            </a:r>
            <a:r>
              <a:rPr lang="en-US" sz="2400" b="1" spc="70" dirty="0" err="1" smtClean="0">
                <a:solidFill>
                  <a:srgbClr val="4E00C0"/>
                </a:solidFill>
                <a:latin typeface="Calibri" pitchFamily="34" charset="0"/>
              </a:rPr>
              <a:t>Doxazosin</a:t>
            </a:r>
            <a:r>
              <a:rPr lang="en-US" sz="2400" b="1" spc="70" dirty="0">
                <a:solidFill>
                  <a:srgbClr val="4E00C0"/>
                </a:solidFill>
                <a:latin typeface="Calibri" pitchFamily="34" charset="0"/>
              </a:rPr>
              <a:t> </a:t>
            </a:r>
            <a:endParaRPr lang="en-US" sz="2400" b="1" spc="70" dirty="0" smtClean="0">
              <a:solidFill>
                <a:srgbClr val="4E00C0"/>
              </a:solidFill>
              <a:latin typeface="Calibri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643306" y="2071678"/>
            <a:ext cx="1643074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MY" sz="2200" b="1" dirty="0" smtClean="0">
                <a:latin typeface="Arial Narrow" pitchFamily="34" charset="0"/>
              </a:rPr>
              <a:t>Short acting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214942" y="2071678"/>
            <a:ext cx="1535728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MY" sz="2200" b="1" dirty="0" smtClean="0">
                <a:latin typeface="Arial Narrow" pitchFamily="34" charset="0"/>
              </a:rPr>
              <a:t>Long acting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428992" y="2864083"/>
            <a:ext cx="43577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400"/>
              </a:lnSpc>
              <a:buFont typeface="Wingdings 3"/>
              <a:buChar char=""/>
            </a:pPr>
            <a:r>
              <a:rPr lang="en-US" sz="2200" b="1" i="1" u="sng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Raynaud’s</a:t>
            </a:r>
            <a:r>
              <a:rPr lang="en-US" sz="2200" b="1" i="1" u="sng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disease:</a:t>
            </a:r>
            <a:r>
              <a:rPr lang="en-US" sz="2200" b="1" i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</a:t>
            </a:r>
          </a:p>
          <a:p>
            <a:pPr lvl="0">
              <a:lnSpc>
                <a:spcPts val="2400"/>
              </a:lnSpc>
            </a:pPr>
            <a:r>
              <a:rPr lang="en-US" sz="2200" b="1" i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induce </a:t>
            </a:r>
            <a:r>
              <a:rPr lang="en-US" sz="2200" b="1" dirty="0" smtClean="0">
                <a:latin typeface="Arial Narrow" pitchFamily="34" charset="0"/>
              </a:rPr>
              <a:t>peripheral vasodilatation</a:t>
            </a:r>
          </a:p>
          <a:p>
            <a:pPr>
              <a:lnSpc>
                <a:spcPts val="2400"/>
              </a:lnSpc>
            </a:pP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b="1" i="1" dirty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Can be used </a:t>
            </a:r>
            <a:r>
              <a:rPr lang="en-US" sz="2200" b="1" dirty="0">
                <a:latin typeface="Arial Narrow" pitchFamily="34" charset="0"/>
              </a:rPr>
              <a:t>in hypertension &amp; </a:t>
            </a:r>
            <a:r>
              <a:rPr lang="en-US" sz="2200" b="1" dirty="0" smtClean="0">
                <a:latin typeface="Arial Narrow" pitchFamily="34" charset="0"/>
              </a:rPr>
              <a:t>HF(heart failure)</a:t>
            </a:r>
          </a:p>
          <a:p>
            <a:pPr lvl="0">
              <a:lnSpc>
                <a:spcPts val="2400"/>
              </a:lnSpc>
              <a:buFont typeface="Wingdings 3"/>
              <a:buChar char=""/>
            </a:pPr>
            <a:r>
              <a:rPr lang="en-US" sz="2200" b="1" dirty="0" smtClean="0">
                <a:latin typeface="Arial Narrow" pitchFamily="34" charset="0"/>
              </a:rPr>
              <a:t> Benign prostatic hypertrophy 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(BPH)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27726" y="2428868"/>
            <a:ext cx="1390952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71868" y="4212559"/>
            <a:ext cx="78581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ADRs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500430" y="4647915"/>
            <a:ext cx="2786082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i="1" spc="-40" dirty="0" smtClean="0">
                <a:latin typeface="Arial Narrow" pitchFamily="34" charset="0"/>
                <a:sym typeface="Wingdings 3"/>
              </a:rPr>
              <a:t>Postural hypotension</a:t>
            </a:r>
            <a:r>
              <a:rPr lang="en-US" sz="2200" b="1" i="1" spc="-40" dirty="0" smtClean="0">
                <a:latin typeface="Arial Narrow" pitchFamily="34" charset="0"/>
                <a:sym typeface="Wingdings 3"/>
              </a:rPr>
              <a:t>, </a:t>
            </a:r>
          </a:p>
          <a:p>
            <a:pPr>
              <a:lnSpc>
                <a:spcPts val="2200"/>
              </a:lnSpc>
            </a:pPr>
            <a:r>
              <a:rPr lang="en-US" sz="2200" b="1" i="1" spc="-40" dirty="0" smtClean="0">
                <a:latin typeface="Arial Narrow" pitchFamily="34" charset="0"/>
                <a:sym typeface="Wingdings 3"/>
              </a:rPr>
              <a:t>syncope, </a:t>
            </a:r>
          </a:p>
          <a:p>
            <a:pPr>
              <a:lnSpc>
                <a:spcPts val="2200"/>
              </a:lnSpc>
            </a:pPr>
            <a:r>
              <a:rPr lang="en-US" sz="2200" b="1" i="1" spc="-40" dirty="0" smtClean="0">
                <a:latin typeface="Arial Narrow" pitchFamily="34" charset="0"/>
                <a:sym typeface="Wingdings 3"/>
              </a:rPr>
              <a:t>fluid retention, </a:t>
            </a:r>
          </a:p>
          <a:p>
            <a:pPr>
              <a:lnSpc>
                <a:spcPts val="2200"/>
              </a:lnSpc>
            </a:pPr>
            <a:r>
              <a:rPr lang="en-US" sz="2200" b="1" i="1" spc="-40" dirty="0" smtClean="0">
                <a:latin typeface="Arial Narrow" pitchFamily="34" charset="0"/>
                <a:sym typeface="Wingdings 3"/>
              </a:rPr>
              <a:t>head-ache, </a:t>
            </a:r>
          </a:p>
          <a:p>
            <a:pPr>
              <a:lnSpc>
                <a:spcPts val="2200"/>
              </a:lnSpc>
            </a:pPr>
            <a:r>
              <a:rPr lang="en-US" sz="2200" b="1" i="1" u="sng" spc="-40" dirty="0" smtClean="0">
                <a:latin typeface="Arial Narrow" pitchFamily="34" charset="0"/>
                <a:sym typeface="Wingdings 3"/>
              </a:rPr>
              <a:t>nasal stuffiness</a:t>
            </a:r>
            <a:r>
              <a:rPr lang="en-US" sz="2200" b="1" i="1" spc="-40" dirty="0" smtClean="0">
                <a:latin typeface="Arial Narrow" pitchFamily="34" charset="0"/>
                <a:sym typeface="Wingdings 3"/>
              </a:rPr>
              <a:t>,</a:t>
            </a:r>
          </a:p>
          <a:p>
            <a:pPr>
              <a:lnSpc>
                <a:spcPts val="2200"/>
              </a:lnSpc>
            </a:pPr>
            <a:r>
              <a:rPr lang="en-US" sz="2200" b="1" i="1" spc="-40" dirty="0" smtClean="0">
                <a:latin typeface="Arial Narrow" pitchFamily="34" charset="0"/>
                <a:sym typeface="Wingdings 3"/>
              </a:rPr>
              <a:t> ejaculation &amp; impotence.</a:t>
            </a:r>
            <a:endParaRPr lang="en-US" sz="2200" dirty="0"/>
          </a:p>
        </p:txBody>
      </p:sp>
      <p:cxnSp>
        <p:nvCxnSpPr>
          <p:cNvPr id="66" name="Straight Connector 65"/>
          <p:cNvCxnSpPr/>
          <p:nvPr/>
        </p:nvCxnSpPr>
        <p:spPr>
          <a:xfrm>
            <a:off x="1928794" y="785794"/>
            <a:ext cx="3357586" cy="1588"/>
          </a:xfrm>
          <a:prstGeom prst="line">
            <a:avLst/>
          </a:prstGeom>
          <a:ln w="57150">
            <a:solidFill>
              <a:srgbClr val="001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7085813" y="1785926"/>
            <a:ext cx="1608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4E00C0"/>
                </a:solidFill>
                <a:latin typeface="Calibri" pitchFamily="34" charset="0"/>
              </a:rPr>
              <a:t>Tamsulosin</a:t>
            </a:r>
            <a:endParaRPr lang="en-US" sz="2400" b="1" dirty="0">
              <a:solidFill>
                <a:srgbClr val="4E00C0"/>
              </a:solidFill>
              <a:latin typeface="Calibri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112778" y="2071678"/>
            <a:ext cx="15311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u="sng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uroselective</a:t>
            </a:r>
            <a:endParaRPr lang="en-US" sz="2200" b="1" i="1" u="sng" dirty="0">
              <a:uFill>
                <a:solidFill>
                  <a:srgbClr val="FF0000"/>
                </a:solidFill>
              </a:uFill>
              <a:latin typeface="Arial Narrow" pitchFamily="34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6502414" y="1500174"/>
            <a:ext cx="641354" cy="35719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7500958" y="2428868"/>
            <a:ext cx="377415" cy="128816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7608118" y="4162253"/>
            <a:ext cx="107155" cy="32147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/>
          <p:cNvGrpSpPr/>
          <p:nvPr/>
        </p:nvGrpSpPr>
        <p:grpSpPr>
          <a:xfrm>
            <a:off x="5773567" y="4721927"/>
            <a:ext cx="3357554" cy="1441639"/>
            <a:chOff x="5773567" y="4429132"/>
            <a:chExt cx="3357554" cy="1441639"/>
          </a:xfrm>
        </p:grpSpPr>
        <p:pic>
          <p:nvPicPr>
            <p:cNvPr id="78" name="Picture 6" descr="http://img.medscape.com/fullsize/migrated/editorial/clinupdates/2002/2009/2009_1.fig17.gi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9966FF"/>
                </a:clrFrom>
                <a:clrTo>
                  <a:srgbClr val="9966FF">
                    <a:alpha val="0"/>
                  </a:srgbClr>
                </a:clrTo>
              </a:clrChange>
            </a:blip>
            <a:srcRect l="4375" t="42453" r="3749" b="10377"/>
            <a:stretch>
              <a:fillRect/>
            </a:stretch>
          </p:blipFill>
          <p:spPr bwMode="auto">
            <a:xfrm>
              <a:off x="5773567" y="4429132"/>
              <a:ext cx="3357554" cy="142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Rectangle 78"/>
            <p:cNvSpPr/>
            <p:nvPr/>
          </p:nvSpPr>
          <p:spPr>
            <a:xfrm>
              <a:off x="8429652" y="5501439"/>
              <a:ext cx="6367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Arial Narrow" pitchFamily="34" charset="0"/>
                </a:rPr>
                <a:t>BPH </a:t>
              </a:r>
              <a:endParaRPr lang="en-US" b="1" dirty="0"/>
            </a:p>
          </p:txBody>
        </p:sp>
      </p:grpSp>
      <p:sp>
        <p:nvSpPr>
          <p:cNvPr id="80" name="Rectangle 79"/>
          <p:cNvSpPr/>
          <p:nvPr/>
        </p:nvSpPr>
        <p:spPr>
          <a:xfrm>
            <a:off x="5929322" y="4424685"/>
            <a:ext cx="3214710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Contracts bladder wall</a:t>
            </a:r>
            <a:endParaRPr lang="en-US" sz="2200" b="1" i="1" spc="-40" baseline="-25000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929322" y="6155644"/>
            <a:ext cx="364333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Relaxes bladder neck </a:t>
            </a:r>
          </a:p>
          <a:p>
            <a:pPr lvl="0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&amp; sphincters</a:t>
            </a:r>
            <a:endParaRPr lang="en-US" sz="2200" b="1" i="1" u="heavy" spc="-40" dirty="0" smtClean="0">
              <a:uFill>
                <a:solidFill>
                  <a:srgbClr val="FF0000"/>
                </a:solidFill>
              </a:uFill>
              <a:latin typeface="Arial Narrow" pitchFamily="34" charset="0"/>
              <a:sym typeface="Wingdings 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1" grpId="0"/>
      <p:bldP spid="32" grpId="0"/>
      <p:bldP spid="33" grpId="0" animBg="1"/>
      <p:bldP spid="34" grpId="0" animBg="1"/>
      <p:bldP spid="61" grpId="0"/>
      <p:bldP spid="63" grpId="0" animBg="1"/>
      <p:bldP spid="42" grpId="0"/>
      <p:bldP spid="43" grpId="0"/>
      <p:bldP spid="44" grpId="0"/>
      <p:bldP spid="48" grpId="0"/>
      <p:bldP spid="60" grpId="0"/>
      <p:bldP spid="38" grpId="0" animBg="1"/>
      <p:bldP spid="49" grpId="0"/>
      <p:bldP spid="50" grpId="0"/>
      <p:bldP spid="51" grpId="0"/>
      <p:bldP spid="52" grpId="0"/>
      <p:bldP spid="55" grpId="0" animBg="1"/>
      <p:bldP spid="57" grpId="0" animBg="1"/>
      <p:bldP spid="64" grpId="0"/>
      <p:bldP spid="67" grpId="0"/>
      <p:bldP spid="68" grpId="0"/>
      <p:bldP spid="80" grpId="0"/>
      <p:bldP spid="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071670" y="214290"/>
            <a:ext cx="4500594" cy="52322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spc="70" dirty="0" smtClean="0">
                <a:latin typeface="Symbol" pitchFamily="18" charset="2"/>
              </a:rPr>
              <a:t>b</a:t>
            </a:r>
            <a:r>
              <a:rPr lang="en-US" sz="2800" spc="70" dirty="0" smtClean="0">
                <a:latin typeface="Symbol" pitchFamily="18" charset="2"/>
              </a:rPr>
              <a:t> </a:t>
            </a:r>
            <a:r>
              <a:rPr lang="en-US" sz="2800" spc="70" dirty="0" smtClean="0">
                <a:latin typeface="Bernard MT Condensed" pitchFamily="18" charset="0"/>
              </a:rPr>
              <a:t>ADRENOCEPTOR BLOCKERS</a:t>
            </a:r>
            <a:endParaRPr lang="en-US" sz="2800" spc="70" dirty="0">
              <a:latin typeface="Bernard MT Condensed" pitchFamily="18" charset="0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1000100" y="1739241"/>
            <a:ext cx="7072362" cy="285752"/>
            <a:chOff x="4953000" y="2667000"/>
            <a:chExt cx="3657600" cy="30480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953000" y="2667000"/>
              <a:ext cx="36576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 bwMode="auto">
            <a:xfrm rot="5400000">
              <a:off x="4826007" y="2818304"/>
              <a:ext cx="304801" cy="2193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 bwMode="auto">
            <a:xfrm rot="5400000">
              <a:off x="8430599" y="2818304"/>
              <a:ext cx="304801" cy="2193"/>
            </a:xfrm>
            <a:prstGeom prst="straightConnector1">
              <a:avLst/>
            </a:prstGeom>
            <a:solidFill>
              <a:srgbClr val="0000FF"/>
            </a:solidFill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7143768" y="2096596"/>
            <a:ext cx="1571636" cy="361637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spc="70" dirty="0" smtClean="0">
                <a:latin typeface="Bernard MT Condensed" pitchFamily="18" charset="0"/>
              </a:rPr>
              <a:t>Selective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8596" y="2017905"/>
            <a:ext cx="1643074" cy="361637"/>
          </a:xfrm>
          <a:prstGeom prst="rect">
            <a:avLst/>
          </a:prstGeom>
          <a:gradFill flip="none" rotWithShape="1">
            <a:gsLst>
              <a:gs pos="0">
                <a:srgbClr val="FFE161"/>
              </a:gs>
              <a:gs pos="50000">
                <a:srgbClr val="CCFFFF"/>
              </a:gs>
              <a:gs pos="100000">
                <a:schemeClr val="accent4">
                  <a:lumMod val="20000"/>
                  <a:lumOff val="80000"/>
                </a:schemeClr>
              </a:gs>
              <a:gs pos="78000">
                <a:srgbClr val="CCFF33"/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spc="70" dirty="0" smtClean="0">
                <a:latin typeface="Bernard MT Condensed" pitchFamily="18" charset="0"/>
              </a:rPr>
              <a:t>Non-Selective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14282" y="2453517"/>
            <a:ext cx="45720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Block 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&amp; 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Arial Narrow" pitchFamily="34" charset="0"/>
              </a:rPr>
              <a:t>2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 </a:t>
            </a:r>
            <a:r>
              <a:rPr lang="en-US" sz="2200" b="1" dirty="0" err="1" smtClean="0">
                <a:latin typeface="Arial Narrow" pitchFamily="34" charset="0"/>
              </a:rPr>
              <a:t>Propranolol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Timolol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28556" y="2456164"/>
            <a:ext cx="43576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Block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 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&gt;&gt; 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err="1" smtClean="0">
                <a:latin typeface="Arial Narrow" pitchFamily="34" charset="0"/>
              </a:rPr>
              <a:t>Atenolol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solidFill>
                  <a:srgbClr val="FF0000"/>
                </a:solidFill>
                <a:latin typeface="Arial Narrow" pitchFamily="34" charset="0"/>
              </a:rPr>
              <a:t>Bisoprolol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28596" y="1185997"/>
            <a:ext cx="8358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 Narrow" pitchFamily="34" charset="0"/>
              </a:rPr>
              <a:t>According to extent of blocked of each type they are either</a:t>
            </a:r>
            <a:endParaRPr lang="en-US" sz="2400" dirty="0"/>
          </a:p>
        </p:txBody>
      </p:sp>
      <p:sp>
        <p:nvSpPr>
          <p:cNvPr id="78" name="Rectangle 77"/>
          <p:cNvSpPr/>
          <p:nvPr/>
        </p:nvSpPr>
        <p:spPr>
          <a:xfrm>
            <a:off x="-214346" y="785794"/>
            <a:ext cx="92154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4E00C0"/>
                </a:solidFill>
              </a:rPr>
              <a:t>Pharmacodynamic</a:t>
            </a:r>
            <a:r>
              <a:rPr lang="en-US" sz="2200" b="1" dirty="0" smtClean="0">
                <a:solidFill>
                  <a:srgbClr val="4E00C0"/>
                </a:solidFill>
              </a:rPr>
              <a:t>  Classification </a:t>
            </a:r>
            <a:endParaRPr lang="en-US" sz="2200" b="1" dirty="0">
              <a:solidFill>
                <a:srgbClr val="4E00C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33827" y="2811095"/>
            <a:ext cx="42322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Block 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&amp; 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 </a:t>
            </a:r>
            <a:r>
              <a:rPr lang="en-US" sz="2200" dirty="0" err="1" smtClean="0">
                <a:solidFill>
                  <a:srgbClr val="006600"/>
                </a:solidFill>
                <a:latin typeface="Bernard MT Condensed" pitchFamily="18" charset="0"/>
              </a:rPr>
              <a:t>Labetalol</a:t>
            </a:r>
            <a:r>
              <a:rPr lang="en-US" sz="2200" dirty="0" smtClean="0">
                <a:solidFill>
                  <a:srgbClr val="006600"/>
                </a:solidFill>
                <a:latin typeface="Bernard MT Condensed" pitchFamily="18" charset="0"/>
              </a:rPr>
              <a:t>, </a:t>
            </a:r>
            <a:r>
              <a:rPr lang="en-US" sz="2200" dirty="0" err="1" smtClean="0">
                <a:solidFill>
                  <a:srgbClr val="006600"/>
                </a:solidFill>
                <a:latin typeface="Bernard MT Condensed" pitchFamily="18" charset="0"/>
              </a:rPr>
              <a:t>Carvedilol</a:t>
            </a:r>
            <a:endParaRPr lang="en-US" sz="2200" dirty="0" smtClean="0">
              <a:solidFill>
                <a:srgbClr val="006600"/>
              </a:solidFill>
              <a:latin typeface="Bernard MT Condensed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-32" y="3427412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500034" y="4640447"/>
            <a:ext cx="8072494" cy="693379"/>
            <a:chOff x="500034" y="4640447"/>
            <a:chExt cx="8072494" cy="693379"/>
          </a:xfrm>
        </p:grpSpPr>
        <p:grpSp>
          <p:nvGrpSpPr>
            <p:cNvPr id="19" name="Group 18"/>
            <p:cNvGrpSpPr/>
            <p:nvPr/>
          </p:nvGrpSpPr>
          <p:grpSpPr>
            <a:xfrm>
              <a:off x="1000100" y="4640447"/>
              <a:ext cx="7072362" cy="285752"/>
              <a:chOff x="4953000" y="2667000"/>
              <a:chExt cx="3657600" cy="304801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4953000" y="2667000"/>
                <a:ext cx="3657600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 bwMode="auto">
              <a:xfrm rot="5400000">
                <a:off x="4826007" y="2818304"/>
                <a:ext cx="304801" cy="2193"/>
              </a:xfrm>
              <a:prstGeom prst="straightConnector1">
                <a:avLst/>
              </a:prstGeom>
              <a:solidFill>
                <a:srgbClr val="0000FF"/>
              </a:solidFill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 bwMode="auto">
              <a:xfrm rot="5400000">
                <a:off x="8430599" y="2818304"/>
                <a:ext cx="304801" cy="2193"/>
              </a:xfrm>
              <a:prstGeom prst="straightConnector1">
                <a:avLst/>
              </a:prstGeom>
              <a:solidFill>
                <a:srgbClr val="0000FF"/>
              </a:solidFill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500034" y="4900751"/>
              <a:ext cx="1643074" cy="361637"/>
            </a:xfrm>
            <a:prstGeom prst="rect">
              <a:avLst/>
            </a:prstGeom>
            <a:gradFill flip="none" rotWithShape="1">
              <a:gsLst>
                <a:gs pos="0">
                  <a:srgbClr val="FFE161"/>
                </a:gs>
                <a:gs pos="50000">
                  <a:srgbClr val="CCFFFF"/>
                </a:gs>
                <a:gs pos="100000">
                  <a:schemeClr val="accent4">
                    <a:lumMod val="20000"/>
                    <a:lumOff val="80000"/>
                  </a:schemeClr>
                </a:gs>
                <a:gs pos="78000">
                  <a:srgbClr val="CCFF33"/>
                </a:gs>
              </a:gsLst>
              <a:lin ang="1350000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1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2000" spc="70" dirty="0" smtClean="0">
                  <a:latin typeface="Bernard MT Condensed" pitchFamily="18" charset="0"/>
                </a:rPr>
                <a:t>Without ISA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29454" y="4972189"/>
              <a:ext cx="1643074" cy="361637"/>
            </a:xfrm>
            <a:prstGeom prst="rect">
              <a:avLst/>
            </a:prstGeom>
            <a:gradFill flip="none" rotWithShape="1">
              <a:gsLst>
                <a:gs pos="0">
                  <a:srgbClr val="FFE161"/>
                </a:gs>
                <a:gs pos="50000">
                  <a:srgbClr val="CCFFFF"/>
                </a:gs>
                <a:gs pos="100000">
                  <a:schemeClr val="accent4">
                    <a:lumMod val="20000"/>
                    <a:lumOff val="80000"/>
                  </a:schemeClr>
                </a:gs>
                <a:gs pos="78000">
                  <a:srgbClr val="CCFF33"/>
                </a:gs>
              </a:gsLst>
              <a:lin ang="1350000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1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2000" spc="70" dirty="0" smtClean="0">
                  <a:latin typeface="Bernard MT Condensed" pitchFamily="18" charset="0"/>
                </a:rPr>
                <a:t>With ISA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57158" y="5262388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 Narrow" pitchFamily="34" charset="0"/>
              </a:rPr>
              <a:t>Propranolol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Timolol</a:t>
            </a:r>
            <a:r>
              <a:rPr lang="en-US" sz="2000" b="1" dirty="0" smtClean="0">
                <a:latin typeface="Arial Narrow" pitchFamily="34" charset="0"/>
              </a:rPr>
              <a:t>, </a:t>
            </a:r>
          </a:p>
          <a:p>
            <a:r>
              <a:rPr lang="en-US" sz="2000" b="1" dirty="0" err="1" smtClean="0">
                <a:latin typeface="Arial Narrow" pitchFamily="34" charset="0"/>
              </a:rPr>
              <a:t>Atenolol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Bisoprolol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826399" y="5357826"/>
            <a:ext cx="11031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6600"/>
                </a:solidFill>
                <a:latin typeface="Bernard MT Condensed" pitchFamily="18" charset="0"/>
              </a:rPr>
              <a:t>Labetalol</a:t>
            </a:r>
            <a:endParaRPr lang="en-US" sz="2000" dirty="0">
              <a:solidFill>
                <a:srgbClr val="006600"/>
              </a:solidFill>
              <a:latin typeface="Bernard MT Condensed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7158" y="5917188"/>
            <a:ext cx="12715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err="1" smtClean="0">
                <a:solidFill>
                  <a:srgbClr val="006600"/>
                </a:solidFill>
                <a:latin typeface="Bernard MT Condensed" pitchFamily="18" charset="0"/>
              </a:rPr>
              <a:t>Carvedilol</a:t>
            </a:r>
            <a:endParaRPr lang="en-US" sz="2200" dirty="0">
              <a:solidFill>
                <a:srgbClr val="006600"/>
              </a:solidFill>
              <a:latin typeface="Bernard MT Condensed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-32" y="6356370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0" y="3404902"/>
            <a:ext cx="357190" cy="461665"/>
          </a:xfrm>
          <a:prstGeom prst="rect">
            <a:avLst/>
          </a:prstGeom>
          <a:solidFill>
            <a:srgbClr val="CCFF33"/>
          </a:solidFill>
          <a:ln w="381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ernard MT Condensed" pitchFamily="18" charset="0"/>
              </a:rPr>
              <a:t>2</a:t>
            </a:r>
            <a:endParaRPr lang="en-US" sz="2400" b="1" dirty="0">
              <a:latin typeface="Bernard MT Condensed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3926067"/>
            <a:ext cx="91440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b="1" spc="-80" dirty="0" smtClean="0">
                <a:latin typeface="Arial Narrow" pitchFamily="34" charset="0"/>
              </a:rPr>
              <a:t>According to presence of agonistic/antagonistic action  </a:t>
            </a:r>
            <a:r>
              <a:rPr lang="en-US" sz="2400" spc="-80" dirty="0" smtClean="0">
                <a:solidFill>
                  <a:srgbClr val="4E00C0"/>
                </a:solidFill>
                <a:latin typeface="Bernard MT Condensed" pitchFamily="18" charset="0"/>
              </a:rPr>
              <a:t>(ISA) </a:t>
            </a:r>
            <a:r>
              <a:rPr lang="en-US" sz="2400" b="1" spc="-80" dirty="0" smtClean="0">
                <a:latin typeface="Arial Narrow" pitchFamily="34" charset="0"/>
              </a:rPr>
              <a:t>= </a:t>
            </a:r>
            <a:r>
              <a:rPr lang="en-US" sz="2400" spc="-80" dirty="0" smtClean="0">
                <a:solidFill>
                  <a:srgbClr val="4E00C0"/>
                </a:solidFill>
                <a:latin typeface="Bernard MT Condensed" pitchFamily="18" charset="0"/>
              </a:rPr>
              <a:t>PARTIAL AGONISTS </a:t>
            </a:r>
            <a:r>
              <a:rPr lang="en-US" sz="2400" b="1" dirty="0" smtClean="0">
                <a:latin typeface="Arial Narrow" pitchFamily="34" charset="0"/>
              </a:rPr>
              <a:t>or only antagonistic action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0" y="1214422"/>
            <a:ext cx="357190" cy="461665"/>
          </a:xfrm>
          <a:prstGeom prst="rect">
            <a:avLst/>
          </a:prstGeom>
          <a:solidFill>
            <a:srgbClr val="CCFF33"/>
          </a:solidFill>
          <a:ln w="381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ernard MT Condensed" pitchFamily="18" charset="0"/>
              </a:rPr>
              <a:t>1</a:t>
            </a:r>
            <a:endParaRPr lang="en-US" sz="2400" b="1" dirty="0">
              <a:latin typeface="Bernard MT Condensed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508104" y="4292834"/>
            <a:ext cx="936104" cy="14651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23928" y="5917188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intrinsic sympathomimetic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/>
      <p:bldP spid="38" grpId="0"/>
      <p:bldP spid="76" grpId="0"/>
      <p:bldP spid="78" grpId="0"/>
      <p:bldP spid="62" grpId="0"/>
      <p:bldP spid="30" grpId="0"/>
      <p:bldP spid="33" grpId="0"/>
      <p:bldP spid="36" grpId="0"/>
      <p:bldP spid="40" grpId="0" animBg="1"/>
      <p:bldP spid="41" grpId="0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071670" y="214290"/>
            <a:ext cx="4500594" cy="52322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spc="70" dirty="0" smtClean="0">
                <a:latin typeface="Symbol" pitchFamily="18" charset="2"/>
              </a:rPr>
              <a:t>b</a:t>
            </a:r>
            <a:r>
              <a:rPr lang="en-US" sz="2800" spc="70" dirty="0" smtClean="0">
                <a:latin typeface="Symbol" pitchFamily="18" charset="2"/>
              </a:rPr>
              <a:t> </a:t>
            </a:r>
            <a:r>
              <a:rPr lang="en-US" sz="2800" spc="70" dirty="0" smtClean="0">
                <a:latin typeface="Bernard MT Condensed" pitchFamily="18" charset="0"/>
              </a:rPr>
              <a:t>ADRENOCEPTOR BLOCKERS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142908" y="115408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pc="-40" dirty="0" smtClean="0">
                <a:latin typeface="Arial Narrow" pitchFamily="34" charset="0"/>
              </a:rPr>
              <a:t>According to their lipid solubility</a:t>
            </a:r>
            <a:endParaRPr lang="en-US" sz="2400" dirty="0">
              <a:solidFill>
                <a:srgbClr val="4E00C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142908" y="857232"/>
            <a:ext cx="92154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4E00C0"/>
                </a:solidFill>
              </a:rPr>
              <a:t>Pharmacokinetic Classification </a:t>
            </a:r>
            <a:endParaRPr lang="en-US" sz="2200" b="1" dirty="0">
              <a:solidFill>
                <a:srgbClr val="4E00C0"/>
              </a:solidFill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1000100" y="1652708"/>
          <a:ext cx="7215238" cy="4173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2571768"/>
                <a:gridCol w="2428892"/>
              </a:tblGrid>
              <a:tr h="43120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Bef>
                          <a:spcPts val="600"/>
                        </a:spcBef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Lipophylic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nard MT Condensed" pitchFamily="18" charset="0"/>
                        <a:cs typeface="Arial" charset="0"/>
                      </a:endParaRPr>
                    </a:p>
                  </a:txBody>
                  <a:tcPr marL="91439" marR="91439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Hydrophilic</a:t>
                      </a:r>
                      <a:endParaRPr lang="en-US" sz="2400" b="0" dirty="0">
                        <a:effectLst/>
                        <a:latin typeface="Bernard MT Condensed" pitchFamily="18" charset="0"/>
                      </a:endParaRPr>
                    </a:p>
                  </a:txBody>
                  <a:tcPr marL="91439" marR="91439">
                    <a:solidFill>
                      <a:srgbClr val="00FFFF"/>
                    </a:solidFill>
                  </a:tcPr>
                </a:tc>
              </a:tr>
              <a:tr h="358356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Oral  absorption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C1FF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Complete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C1FF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Irregular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C1FFE0"/>
                    </a:solidFill>
                  </a:tcPr>
                </a:tc>
              </a:tr>
              <a:tr h="424996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Liver metabolism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BAFF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Yes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BAFF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No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BAFF75"/>
                    </a:solidFill>
                  </a:tcPr>
                </a:tc>
              </a:tr>
              <a:tr h="438462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t 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1/2 </a:t>
                      </a:r>
                      <a:endParaRPr lang="en-US" sz="2800" baseline="-25000" dirty="0">
                        <a:solidFill>
                          <a:schemeClr val="tx1"/>
                        </a:solidFill>
                        <a:effectLst/>
                        <a:latin typeface="Bernard MT Condensed" pitchFamily="18" charset="0"/>
                      </a:endParaRPr>
                    </a:p>
                  </a:txBody>
                  <a:tcPr marL="91439" marR="91439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Short</a:t>
                      </a:r>
                      <a:endParaRPr lang="en-US" sz="28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Long</a:t>
                      </a:r>
                      <a:endParaRPr lang="en-US" sz="28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CCFFFF"/>
                    </a:solidFill>
                  </a:tcPr>
                </a:tc>
              </a:tr>
              <a:tr h="438462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CNS side effects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High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Bef>
                          <a:spcPts val="600"/>
                        </a:spcBef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Low</a:t>
                      </a:r>
                      <a:endParaRPr lang="en-US" sz="2400" b="1" dirty="0"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99FF33"/>
                    </a:solidFill>
                  </a:tcPr>
                </a:tc>
              </a:tr>
              <a:tr h="537630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Bef>
                          <a:spcPts val="600"/>
                        </a:spcBef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8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latin typeface="Arial Narrow" pitchFamily="34" charset="0"/>
                          <a:cs typeface="Tahoma" pitchFamily="34" charset="0"/>
                        </a:rPr>
                        <a:t>Propranolol</a:t>
                      </a:r>
                      <a:r>
                        <a:rPr lang="en-US" sz="2400" b="1" dirty="0" smtClean="0">
                          <a:latin typeface="Arial Narrow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2400" b="1" dirty="0" err="1" smtClean="0">
                          <a:latin typeface="Arial Narrow" pitchFamily="34" charset="0"/>
                          <a:cs typeface="Tahoma" pitchFamily="34" charset="0"/>
                        </a:rPr>
                        <a:t>Timolol</a:t>
                      </a:r>
                      <a:r>
                        <a:rPr lang="en-US" sz="2400" b="1" dirty="0" smtClean="0">
                          <a:latin typeface="Arial Narrow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6600"/>
                          </a:solidFill>
                          <a:latin typeface="Arial Narrow" pitchFamily="34" charset="0"/>
                          <a:cs typeface="Tahoma" pitchFamily="34" charset="0"/>
                        </a:rPr>
                        <a:t>Labetalol</a:t>
                      </a: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 Narrow" pitchFamily="34" charset="0"/>
                          <a:cs typeface="Tahoma" pitchFamily="34" charset="0"/>
                        </a:rPr>
                        <a:t> &gt; </a:t>
                      </a:r>
                      <a:r>
                        <a:rPr lang="en-US" sz="2400" b="1" dirty="0" err="1" smtClean="0">
                          <a:solidFill>
                            <a:srgbClr val="006600"/>
                          </a:solidFill>
                          <a:latin typeface="Arial Narrow" pitchFamily="34" charset="0"/>
                          <a:cs typeface="Tahoma" pitchFamily="34" charset="0"/>
                        </a:rPr>
                        <a:t>Carvedilol</a:t>
                      </a: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 Narrow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6600"/>
                        </a:solidFill>
                        <a:latin typeface="Arial Narrow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6600"/>
                          </a:solidFill>
                          <a:latin typeface="Arial Narrow" pitchFamily="34" charset="0"/>
                          <a:cs typeface="Tahoma" pitchFamily="34" charset="0"/>
                        </a:rPr>
                        <a:t>   </a:t>
                      </a:r>
                    </a:p>
                  </a:txBody>
                  <a:tcPr marL="91439" marR="91439">
                    <a:solidFill>
                      <a:srgbClr val="8B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0" hangingPunct="0">
                        <a:lnSpc>
                          <a:spcPts val="24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</a:pPr>
                      <a:r>
                        <a:rPr lang="en-US" sz="2400" b="1" dirty="0" err="1" smtClean="0">
                          <a:latin typeface="Arial Narrow" pitchFamily="34" charset="0"/>
                          <a:cs typeface="Tahoma" pitchFamily="34" charset="0"/>
                        </a:rPr>
                        <a:t>Atenolol</a:t>
                      </a:r>
                      <a:r>
                        <a:rPr lang="en-US" sz="2400" b="1" dirty="0" smtClean="0">
                          <a:latin typeface="Arial Narrow" pitchFamily="34" charset="0"/>
                          <a:cs typeface="Tahoma" pitchFamily="34" charset="0"/>
                        </a:rPr>
                        <a:t>, </a:t>
                      </a:r>
                      <a:r>
                        <a:rPr lang="en-US" sz="2400" b="1" dirty="0" err="1" smtClean="0">
                          <a:latin typeface="Arial Narrow" pitchFamily="34" charset="0"/>
                          <a:cs typeface="Tahoma" pitchFamily="34" charset="0"/>
                        </a:rPr>
                        <a:t>Bisoprolol</a:t>
                      </a:r>
                      <a:r>
                        <a:rPr lang="en-US" sz="2400" b="1" dirty="0" smtClean="0">
                          <a:latin typeface="Arial Narrow" pitchFamily="34" charset="0"/>
                          <a:cs typeface="Tahoma" pitchFamily="34" charset="0"/>
                        </a:rPr>
                        <a:t> </a:t>
                      </a:r>
                      <a:endParaRPr lang="en-US" sz="2400" b="1" dirty="0">
                        <a:latin typeface="Arial Narrow" pitchFamily="34" charset="0"/>
                      </a:endParaRPr>
                    </a:p>
                  </a:txBody>
                  <a:tcPr marL="91439" marR="91439">
                    <a:solidFill>
                      <a:srgbClr val="8B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590264" y="214290"/>
            <a:ext cx="2625074" cy="43088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Arial Rounded MT Bold" pitchFamily="34" charset="0"/>
              </a:rPr>
              <a:t>PROPRANOLOL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1406" y="571480"/>
            <a:ext cx="885828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1. Non-Selective Blocker of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&amp;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	2. Has membrane stabilizing action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008000"/>
                </a:solidFill>
                <a:latin typeface="Arial Narrow" pitchFamily="34" charset="0"/>
                <a:sym typeface="Wingdings 3"/>
              </a:rPr>
              <a:t>		3. Has sedative action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57190" y="4531064"/>
            <a:ext cx="8858280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	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44808" y="1551568"/>
            <a:ext cx="1285884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Bernard MT Condensed" pitchFamily="18" charset="0"/>
              </a:rPr>
              <a:t>Actions </a:t>
            </a:r>
            <a:endParaRPr lang="en-US" sz="24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14282" y="2068480"/>
            <a:ext cx="8858280" cy="1644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Heart;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by </a:t>
            </a:r>
            <a:r>
              <a:rPr lang="en-US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block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Inhibit heart properties </a:t>
            </a: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cardiac output</a:t>
            </a:r>
            <a:endParaRPr lang="en-US" sz="2400" b="1" dirty="0" smtClean="0">
              <a:solidFill>
                <a:srgbClr val="CC0000"/>
              </a:solidFill>
              <a:latin typeface="Arial Narrow" pitchFamily="34" charset="0"/>
              <a:sym typeface="Wingdings 3"/>
            </a:endParaRPr>
          </a:p>
          <a:p>
            <a:pPr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Has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antianginal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effects 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cardiac work +  O</a:t>
            </a:r>
            <a:r>
              <a:rPr lang="en-US" sz="2400" b="1" baseline="-25000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2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consumption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Has anti-arrhythmic effects 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excitability, automaticity &amp; conductivity 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+ </a:t>
            </a:r>
            <a:r>
              <a:rPr lang="en-US" sz="2400" b="1" dirty="0" smtClean="0">
                <a:solidFill>
                  <a:srgbClr val="4E00C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by </a:t>
            </a:r>
            <a:r>
              <a:rPr lang="en-US" sz="24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membrane stabilizing activity</a:t>
            </a:r>
            <a:endParaRPr lang="en-US" sz="2400" b="1" dirty="0" smtClean="0">
              <a:uFill>
                <a:solidFill>
                  <a:srgbClr val="FF0000"/>
                </a:solidFill>
              </a:uFill>
              <a:latin typeface="Arial Narrow" pitchFamily="34" charset="0"/>
              <a:sym typeface="Wingdings 3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4282" y="3684258"/>
            <a:ext cx="885828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Blood Vessels [BV];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by </a:t>
            </a:r>
            <a:r>
              <a:rPr lang="en-US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block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Vasoconstriction 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blood flow to all organs except brain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cold extremities + intermittent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claudications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4776" y="4701236"/>
            <a:ext cx="88582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BP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; by </a:t>
            </a:r>
            <a:r>
              <a:rPr lang="en-US" sz="24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block 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&amp;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2 </a:t>
            </a:r>
            <a:endParaRPr lang="en-US" sz="2400" b="1" dirty="0" smtClean="0">
              <a:uFill>
                <a:solidFill>
                  <a:srgbClr val="FF0000"/>
                </a:solidFill>
              </a:uFill>
              <a:latin typeface="Arial Narrow" pitchFamily="34" charset="0"/>
            </a:endParaRPr>
          </a:p>
          <a:p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Has antihypertensive action by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Inhibiting heart properties </a:t>
            </a: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cardiac output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Vasoconstriction to kidney BV: </a:t>
            </a:r>
            <a:r>
              <a:rPr lang="en-US" sz="2400" b="1" dirty="0" smtClean="0">
                <a:solidFill>
                  <a:srgbClr val="CC00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err="1" smtClean="0">
                <a:solidFill>
                  <a:srgbClr val="CC0000"/>
                </a:solidFill>
                <a:latin typeface="Arial Narrow" pitchFamily="34" charset="0"/>
              </a:rPr>
              <a:t>renin</a:t>
            </a: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</a:rPr>
              <a:t> &amp; </a:t>
            </a:r>
            <a:r>
              <a:rPr lang="en-US" sz="2400" b="1" dirty="0" err="1" smtClean="0">
                <a:solidFill>
                  <a:srgbClr val="CC0000"/>
                </a:solidFill>
                <a:latin typeface="Arial Narrow" pitchFamily="34" charset="0"/>
              </a:rPr>
              <a:t>aldosterone</a:t>
            </a: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</a:rPr>
              <a:t> secretion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Presynaptic</a:t>
            </a:r>
            <a:r>
              <a:rPr lang="en-US" sz="2400" b="1" dirty="0" smtClean="0">
                <a:latin typeface="Arial Narrow" pitchFamily="34" charset="0"/>
              </a:rPr>
              <a:t> inhibition of NE release from adrenergic nerves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Inhibiting sympathetic outflow in CNS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86512" y="885936"/>
            <a:ext cx="30003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Completely absorbed</a:t>
            </a:r>
          </a:p>
          <a:p>
            <a:r>
              <a:rPr lang="en-US" sz="2000" b="1" dirty="0" smtClean="0">
                <a:latin typeface="Arial Narrow" pitchFamily="34" charset="0"/>
              </a:rPr>
              <a:t>70% destroyed during 1</a:t>
            </a:r>
            <a:r>
              <a:rPr lang="en-US" sz="2000" b="1" u="sng" dirty="0" smtClean="0">
                <a:latin typeface="Arial Narrow" pitchFamily="34" charset="0"/>
              </a:rPr>
              <a:t>st</a:t>
            </a:r>
            <a:r>
              <a:rPr lang="en-US" sz="2000" b="1" dirty="0" smtClean="0">
                <a:latin typeface="Arial Narrow" pitchFamily="34" charset="0"/>
              </a:rPr>
              <a:t> pass hepatic metabolism, </a:t>
            </a:r>
          </a:p>
          <a:p>
            <a:r>
              <a:rPr lang="en-US" sz="2000" b="1" dirty="0" smtClean="0">
                <a:latin typeface="Arial Narrow" pitchFamily="34" charset="0"/>
              </a:rPr>
              <a:t>90-95% protein bound,</a:t>
            </a:r>
          </a:p>
          <a:p>
            <a:r>
              <a:rPr lang="en-US" sz="2000" b="1" dirty="0" smtClean="0">
                <a:latin typeface="Arial Narrow" pitchFamily="34" charset="0"/>
              </a:rPr>
              <a:t>cross BBB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929586" y="500042"/>
            <a:ext cx="1071570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Kinetics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0562" y="497783"/>
            <a:ext cx="1285884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4E0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Dynamics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69" grpId="0"/>
      <p:bldP spid="20" grpId="0"/>
      <p:bldP spid="2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12342</TotalTime>
  <Words>995</Words>
  <Application>Microsoft Office PowerPoint</Application>
  <PresentationFormat>On-screen Show (4:3)</PresentationFormat>
  <Paragraphs>245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Urban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SYMPATHOMIMETICS ON CARDIOVASCULAR DISEASES</dc:title>
  <dc:creator>Liyana</dc:creator>
  <cp:lastModifiedBy>Sony</cp:lastModifiedBy>
  <cp:revision>314</cp:revision>
  <dcterms:created xsi:type="dcterms:W3CDTF">2009-01-17T13:48:18Z</dcterms:created>
  <dcterms:modified xsi:type="dcterms:W3CDTF">2014-03-05T12:57:41Z</dcterms:modified>
</cp:coreProperties>
</file>