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7" r:id="rId15"/>
    <p:sldId id="278" r:id="rId16"/>
    <p:sldId id="279" r:id="rId17"/>
    <p:sldId id="270" r:id="rId18"/>
    <p:sldId id="271" r:id="rId19"/>
    <p:sldId id="272"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55673-DA0E-4D6F-A165-1A8F6F47E63D}"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F982F-2EFC-4BC2-B10D-A96FF5D9C3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5942A2-A0F5-4976-AF5E-32201624EC9C}"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DE47F-C531-4F11-AEDD-71BF4C43A1CF}" type="slidenum">
              <a:rPr lang="ar-SA"/>
              <a:pPr/>
              <a:t>14</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algn="l" rtl="0"/>
            <a:r>
              <a:rPr lang="en-US" b="1"/>
              <a:t>Ergonovine test</a:t>
            </a:r>
          </a:p>
          <a:p>
            <a:r>
              <a:rPr lang="en-US" b="1"/>
              <a:t>performed if angina is thought to be caused by coronary artery spasm. The procedure is conducted during coronary angiography.</a:t>
            </a:r>
          </a:p>
          <a:p>
            <a:r>
              <a:rPr lang="en-US" b="1"/>
              <a:t>The artery-narrowing drug ergonovine (or, alternatively, acetylcholine) is injected to provoke coronary artery spasm.</a:t>
            </a:r>
          </a:p>
          <a:p>
            <a:pPr algn="l" rtl="0"/>
            <a:r>
              <a:rPr lang="en-US" b="1"/>
              <a:t>If the individual experiences severe arterial spasm in response to ergonovine, he or she probably has variant angina.</a:t>
            </a:r>
            <a:r>
              <a:rPr lang="en-US"/>
              <a:t> </a:t>
            </a:r>
            <a:endParaRPr lang="ar-SA" b="1"/>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BB106-4DEB-456A-84A0-D4DF2A57251F}" type="slidenum">
              <a:rPr lang="ar-SA"/>
              <a:pPr/>
              <a:t>15</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pPr algn="l" rtl="0"/>
            <a:r>
              <a:rPr lang="en-US" b="1"/>
              <a:t>Treat the patient with sublingual nitroglycerin for the acute attacks because of its rapid onset of action and its powerful vasodilating effect on the large epicardial conductance coronary arteries, which are normally the primary site of the spasm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0015AB-568F-4151-9CAE-1AC1E49B923B}" type="slidenum">
              <a:rPr lang="ar-SA"/>
              <a:pPr/>
              <a:t>16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algn="l" rtl="0"/>
            <a:r>
              <a:rPr lang="en-US" b="1"/>
              <a:t>For the chronic treatment there are two possibilities, an oral calcium channel blocker, such as amlodipine or verapamil, or a long-acting nitrate preparation, such as the transdermal form of nitroglycerin given once a day at bedtime to prevent the early morning episodes. -Adrenoceptor blockers</a:t>
            </a:r>
          </a:p>
          <a:p>
            <a:pPr algn="l" rtl="0"/>
            <a:r>
              <a:rPr lang="en-US" b="1"/>
              <a:t>are not used for patients with coronary vasospasm, as they may worsen the condition.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79564-276B-41BE-8D22-FA893A905AAB}"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79564-276B-41BE-8D22-FA893A905AAB}" type="datetimeFigureOut">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79564-276B-41BE-8D22-FA893A905AAB}"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79564-276B-41BE-8D22-FA893A905AAB}" type="datetimeFigureOut">
              <a:rPr lang="en-US" smtClean="0"/>
              <a:pPr/>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79564-276B-41BE-8D22-FA893A905AAB}" type="datetimeFigureOut">
              <a:rPr lang="en-US" smtClean="0"/>
              <a:pPr/>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79564-276B-41BE-8D22-FA893A905AAB}" type="datetimeFigureOut">
              <a:rPr lang="en-US" smtClean="0"/>
              <a:pPr/>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9564-276B-41BE-8D22-FA893A905AAB}"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79564-276B-41BE-8D22-FA893A905AAB}" type="datetimeFigureOut">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1BCF6-A3D1-47F6-AB67-C848CAC4DD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79564-276B-41BE-8D22-FA893A905AAB}" type="datetimeFigureOut">
              <a:rPr lang="en-US" smtClean="0"/>
              <a:pPr/>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1BCF6-A3D1-47F6-AB67-C848CAC4DD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76200" y="1676400"/>
            <a:ext cx="9029163" cy="5068910"/>
            <a:chOff x="76200" y="1676400"/>
            <a:chExt cx="9029163" cy="5068910"/>
          </a:xfrm>
        </p:grpSpPr>
        <p:pic>
          <p:nvPicPr>
            <p:cNvPr id="1027" name="Picture 3" descr="C:\Users\Administrator\Pictures\calm.jpg"/>
            <p:cNvPicPr>
              <a:picLocks noChangeAspect="1" noChangeArrowheads="1"/>
            </p:cNvPicPr>
            <p:nvPr/>
          </p:nvPicPr>
          <p:blipFill>
            <a:blip r:embed="rId3" cstate="print">
              <a:lum bright="-20000" contrast="30000"/>
            </a:blip>
            <a:srcRect l="7802" t="1468" r="11319"/>
            <a:stretch>
              <a:fillRect/>
            </a:stretch>
          </p:blipFill>
          <p:spPr bwMode="auto">
            <a:xfrm>
              <a:off x="4508678" y="1676400"/>
              <a:ext cx="4482922" cy="5068910"/>
            </a:xfrm>
            <a:prstGeom prst="rect">
              <a:avLst/>
            </a:prstGeom>
            <a:noFill/>
          </p:spPr>
        </p:pic>
        <p:grpSp>
          <p:nvGrpSpPr>
            <p:cNvPr id="3" name="Group 45"/>
            <p:cNvGrpSpPr/>
            <p:nvPr/>
          </p:nvGrpSpPr>
          <p:grpSpPr>
            <a:xfrm>
              <a:off x="76200" y="4685763"/>
              <a:ext cx="9029163" cy="2057400"/>
              <a:chOff x="76200" y="4685763"/>
              <a:chExt cx="9029163" cy="2057400"/>
            </a:xfrm>
          </p:grpSpPr>
          <p:sp>
            <p:nvSpPr>
              <p:cNvPr id="13" name="Rectangle 12"/>
              <p:cNvSpPr/>
              <p:nvPr/>
            </p:nvSpPr>
            <p:spPr>
              <a:xfrm>
                <a:off x="1898477" y="5168715"/>
                <a:ext cx="580608" cy="338554"/>
              </a:xfrm>
              <a:prstGeom prst="rect">
                <a:avLst/>
              </a:prstGeom>
              <a:solidFill>
                <a:schemeClr val="bg1"/>
              </a:solidFill>
              <a:ln>
                <a:solidFill>
                  <a:srgbClr val="FF00FF"/>
                </a:solidFill>
              </a:ln>
            </p:spPr>
            <p:txBody>
              <a:bodyPr wrap="none">
                <a:spAutoFit/>
              </a:bodyPr>
              <a:lstStyle/>
              <a:p>
                <a:pPr algn="ctr"/>
                <a:r>
                  <a:rPr kumimoji="1" lang="en-US" altLang="ja-JP" sz="1600" dirty="0" smtClean="0">
                    <a:solidFill>
                      <a:srgbClr val="7030A0"/>
                    </a:solidFill>
                    <a:latin typeface="Bernard MT Condensed" pitchFamily="18" charset="0"/>
                    <a:ea typeface="MS Gothic" pitchFamily="49" charset="-128"/>
                  </a:rPr>
                  <a:t>MLCK</a:t>
                </a:r>
                <a:endParaRPr lang="en-US" sz="1600" dirty="0">
                  <a:solidFill>
                    <a:srgbClr val="7030A0"/>
                  </a:solidFill>
                  <a:latin typeface="Bernard MT Condensed" pitchFamily="18" charset="0"/>
                </a:endParaRPr>
              </a:p>
            </p:txBody>
          </p:sp>
          <p:sp>
            <p:nvSpPr>
              <p:cNvPr id="15" name="Oval 14"/>
              <p:cNvSpPr/>
              <p:nvPr/>
            </p:nvSpPr>
            <p:spPr>
              <a:xfrm>
                <a:off x="3705901" y="5084928"/>
                <a:ext cx="271914" cy="266651"/>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
                </a:r>
                <a:endParaRPr lang="en-US" sz="1600" b="1" dirty="0"/>
              </a:p>
            </p:txBody>
          </p:sp>
          <p:sp>
            <p:nvSpPr>
              <p:cNvPr id="16" name="Rectangle 15"/>
              <p:cNvSpPr/>
              <p:nvPr/>
            </p:nvSpPr>
            <p:spPr>
              <a:xfrm>
                <a:off x="3245597" y="5238334"/>
                <a:ext cx="517963" cy="296180"/>
              </a:xfrm>
              <a:prstGeom prst="rect">
                <a:avLst/>
              </a:prstGeom>
            </p:spPr>
            <p:txBody>
              <a:bodyPr wrap="none">
                <a:spAutoFit/>
              </a:bodyPr>
              <a:lstStyle/>
              <a:p>
                <a:r>
                  <a:rPr kumimoji="1" lang="en-US" altLang="ja-JP" sz="1600" dirty="0" smtClean="0">
                    <a:solidFill>
                      <a:srgbClr val="7030A0"/>
                    </a:solidFill>
                    <a:latin typeface="Bernard MT Condensed" pitchFamily="18" charset="0"/>
                    <a:ea typeface="MS Gothic" pitchFamily="49" charset="-128"/>
                  </a:rPr>
                  <a:t>MLCK</a:t>
                </a:r>
                <a:endParaRPr lang="en-US" sz="1600" dirty="0">
                  <a:solidFill>
                    <a:srgbClr val="7030A0"/>
                  </a:solidFill>
                  <a:latin typeface="Bernard MT Condensed" pitchFamily="18" charset="0"/>
                </a:endParaRPr>
              </a:p>
            </p:txBody>
          </p:sp>
          <p:cxnSp>
            <p:nvCxnSpPr>
              <p:cNvPr id="18" name="Straight Arrow Connector 17"/>
              <p:cNvCxnSpPr/>
              <p:nvPr/>
            </p:nvCxnSpPr>
            <p:spPr>
              <a:xfrm rot="5400000">
                <a:off x="2096713" y="5609892"/>
                <a:ext cx="133325" cy="141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31672" y="5543938"/>
                <a:ext cx="420720" cy="296180"/>
              </a:xfrm>
              <a:prstGeom prst="rect">
                <a:avLst/>
              </a:prstGeom>
            </p:spPr>
            <p:txBody>
              <a:bodyPr wrap="none">
                <a:spAutoFit/>
              </a:bodyPr>
              <a:lstStyle/>
              <a:p>
                <a:r>
                  <a:rPr kumimoji="1" lang="en-US" altLang="ja-JP" sz="1600" dirty="0" smtClean="0">
                    <a:solidFill>
                      <a:srgbClr val="7030A0"/>
                    </a:solidFill>
                    <a:latin typeface="Bernard MT Condensed" pitchFamily="18" charset="0"/>
                    <a:ea typeface="MS Gothic" pitchFamily="49" charset="-128"/>
                  </a:rPr>
                  <a:t>MLC</a:t>
                </a:r>
                <a:endParaRPr lang="en-US" sz="1600" dirty="0">
                  <a:solidFill>
                    <a:srgbClr val="7030A0"/>
                  </a:solidFill>
                  <a:latin typeface="Bernard MT Condensed" pitchFamily="18" charset="0"/>
                </a:endParaRPr>
              </a:p>
            </p:txBody>
          </p:sp>
          <p:sp>
            <p:nvSpPr>
              <p:cNvPr id="22" name="Rectangle 21"/>
              <p:cNvSpPr/>
              <p:nvPr/>
            </p:nvSpPr>
            <p:spPr>
              <a:xfrm>
                <a:off x="1311607" y="5576800"/>
                <a:ext cx="420720" cy="296180"/>
              </a:xfrm>
              <a:prstGeom prst="rect">
                <a:avLst/>
              </a:prstGeom>
            </p:spPr>
            <p:txBody>
              <a:bodyPr wrap="none">
                <a:spAutoFit/>
              </a:bodyPr>
              <a:lstStyle/>
              <a:p>
                <a:r>
                  <a:rPr kumimoji="1" lang="en-US" altLang="ja-JP" sz="1600" dirty="0" smtClean="0">
                    <a:solidFill>
                      <a:srgbClr val="7030A0"/>
                    </a:solidFill>
                    <a:latin typeface="Bernard MT Condensed" pitchFamily="18" charset="0"/>
                    <a:ea typeface="MS Gothic" pitchFamily="49" charset="-128"/>
                  </a:rPr>
                  <a:t>MLC</a:t>
                </a:r>
                <a:endParaRPr lang="en-US" sz="1600" dirty="0">
                  <a:solidFill>
                    <a:srgbClr val="7030A0"/>
                  </a:solidFill>
                  <a:latin typeface="Bernard MT Condensed" pitchFamily="18" charset="0"/>
                </a:endParaRPr>
              </a:p>
            </p:txBody>
          </p:sp>
          <p:sp>
            <p:nvSpPr>
              <p:cNvPr id="23" name="Oval 22"/>
              <p:cNvSpPr/>
              <p:nvPr/>
            </p:nvSpPr>
            <p:spPr>
              <a:xfrm>
                <a:off x="1155879" y="5486400"/>
                <a:ext cx="270580" cy="247262"/>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a:t>
                </a:r>
                <a:endParaRPr lang="en-US" sz="1600" b="1" dirty="0"/>
              </a:p>
            </p:txBody>
          </p:sp>
          <p:cxnSp>
            <p:nvCxnSpPr>
              <p:cNvPr id="24" name="Straight Arrow Connector 23"/>
              <p:cNvCxnSpPr/>
              <p:nvPr/>
            </p:nvCxnSpPr>
            <p:spPr>
              <a:xfrm rot="5400000">
                <a:off x="1357098" y="5976068"/>
                <a:ext cx="133325" cy="141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461019" y="5389358"/>
                <a:ext cx="815741" cy="58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709800" y="5748138"/>
                <a:ext cx="998072" cy="1588"/>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63823" y="5193830"/>
                <a:ext cx="1405526" cy="307777"/>
              </a:xfrm>
              <a:prstGeom prst="rect">
                <a:avLst/>
              </a:prstGeom>
              <a:noFill/>
            </p:spPr>
            <p:txBody>
              <a:bodyPr wrap="square" rtlCol="0">
                <a:spAutoFit/>
              </a:bodyPr>
              <a:lstStyle/>
              <a:p>
                <a:r>
                  <a:rPr lang="en-US" sz="1400" b="1" i="1" dirty="0" smtClean="0">
                    <a:latin typeface="Arial Narrow" pitchFamily="34" charset="0"/>
                  </a:rPr>
                  <a:t>Active form</a:t>
                </a:r>
                <a:endParaRPr lang="en-US" sz="1400" b="1" i="1" dirty="0">
                  <a:latin typeface="Arial Narrow" pitchFamily="34" charset="0"/>
                </a:endParaRPr>
              </a:p>
            </p:txBody>
          </p:sp>
          <p:sp>
            <p:nvSpPr>
              <p:cNvPr id="29" name="TextBox 28"/>
              <p:cNvSpPr txBox="1"/>
              <p:nvPr/>
            </p:nvSpPr>
            <p:spPr>
              <a:xfrm>
                <a:off x="76200" y="6044670"/>
                <a:ext cx="1398208" cy="369332"/>
              </a:xfrm>
              <a:prstGeom prst="rect">
                <a:avLst/>
              </a:prstGeom>
              <a:solidFill>
                <a:srgbClr val="00FF00"/>
              </a:solidFill>
            </p:spPr>
            <p:txBody>
              <a:bodyPr wrap="square" rtlCol="0">
                <a:spAutoFit/>
              </a:bodyPr>
              <a:lstStyle/>
              <a:p>
                <a:r>
                  <a:rPr lang="en-US" b="1" dirty="0" smtClean="0"/>
                  <a:t>Contraction</a:t>
                </a:r>
                <a:endParaRPr lang="en-US" b="1" dirty="0"/>
              </a:p>
            </p:txBody>
          </p:sp>
          <p:sp>
            <p:nvSpPr>
              <p:cNvPr id="30" name="Arc 29"/>
              <p:cNvSpPr/>
              <p:nvPr/>
            </p:nvSpPr>
            <p:spPr>
              <a:xfrm>
                <a:off x="1915731" y="5752563"/>
                <a:ext cx="457200" cy="990600"/>
              </a:xfrm>
              <a:prstGeom prst="arc">
                <a:avLst>
                  <a:gd name="adj1" fmla="val 15654439"/>
                  <a:gd name="adj2" fmla="val 0"/>
                </a:avLst>
              </a:prstGeom>
              <a:ln w="3810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2057400" y="6172200"/>
                <a:ext cx="914400" cy="369332"/>
              </a:xfrm>
              <a:prstGeom prst="rect">
                <a:avLst/>
              </a:prstGeom>
              <a:noFill/>
            </p:spPr>
            <p:txBody>
              <a:bodyPr wrap="square" rtlCol="0">
                <a:spAutoFit/>
              </a:bodyPr>
              <a:lstStyle/>
              <a:p>
                <a:r>
                  <a:rPr lang="en-US" dirty="0" err="1" smtClean="0">
                    <a:latin typeface="Bernard MT Condensed" pitchFamily="18" charset="0"/>
                  </a:rPr>
                  <a:t>Actin</a:t>
                </a:r>
                <a:endParaRPr lang="en-US" dirty="0">
                  <a:latin typeface="Bernard MT Condensed" pitchFamily="18" charset="0"/>
                </a:endParaRPr>
              </a:p>
            </p:txBody>
          </p:sp>
          <p:sp>
            <p:nvSpPr>
              <p:cNvPr id="51" name="TextBox 50"/>
              <p:cNvSpPr txBox="1"/>
              <p:nvPr/>
            </p:nvSpPr>
            <p:spPr>
              <a:xfrm>
                <a:off x="4648200" y="5906037"/>
                <a:ext cx="1371600" cy="512320"/>
              </a:xfrm>
              <a:prstGeom prst="rect">
                <a:avLst/>
              </a:prstGeom>
              <a:noFill/>
            </p:spPr>
            <p:txBody>
              <a:bodyPr wrap="square" rtlCol="0">
                <a:spAutoFit/>
              </a:bodyPr>
              <a:lstStyle/>
              <a:p>
                <a:pPr>
                  <a:lnSpc>
                    <a:spcPts val="1600"/>
                  </a:lnSpc>
                </a:pPr>
                <a:r>
                  <a:rPr lang="en-US" sz="1600" dirty="0" smtClean="0">
                    <a:latin typeface="Bernard MT Condensed" pitchFamily="18" charset="0"/>
                  </a:rPr>
                  <a:t>Ca</a:t>
                </a:r>
                <a:r>
                  <a:rPr lang="en-US" sz="1600" baseline="30000" dirty="0" smtClean="0">
                    <a:latin typeface="Bernard MT Condensed" pitchFamily="18" charset="0"/>
                  </a:rPr>
                  <a:t>2+</a:t>
                </a:r>
                <a:r>
                  <a:rPr lang="en-US" sz="1600" dirty="0" smtClean="0">
                    <a:latin typeface="Bernard MT Condensed" pitchFamily="18" charset="0"/>
                  </a:rPr>
                  <a:t> </a:t>
                </a:r>
                <a:r>
                  <a:rPr lang="en-US" sz="1600" dirty="0" err="1" smtClean="0">
                    <a:latin typeface="Bernard MT Condensed" pitchFamily="18" charset="0"/>
                  </a:rPr>
                  <a:t>CaM</a:t>
                </a:r>
                <a:r>
                  <a:rPr lang="en-US" sz="1600" dirty="0" smtClean="0">
                    <a:latin typeface="Bernard MT Condensed" pitchFamily="18" charset="0"/>
                  </a:rPr>
                  <a:t> complex</a:t>
                </a:r>
                <a:endParaRPr lang="en-US" sz="1600" dirty="0">
                  <a:latin typeface="Bernard MT Condensed" pitchFamily="18" charset="0"/>
                </a:endParaRPr>
              </a:p>
            </p:txBody>
          </p:sp>
          <p:sp>
            <p:nvSpPr>
              <p:cNvPr id="52" name="TextBox 51"/>
              <p:cNvSpPr txBox="1"/>
              <p:nvPr/>
            </p:nvSpPr>
            <p:spPr>
              <a:xfrm>
                <a:off x="7352763" y="5474595"/>
                <a:ext cx="1752600" cy="502702"/>
              </a:xfrm>
              <a:prstGeom prst="rect">
                <a:avLst/>
              </a:prstGeom>
              <a:noFill/>
            </p:spPr>
            <p:txBody>
              <a:bodyPr wrap="square" rtlCol="0">
                <a:spAutoFit/>
              </a:bodyPr>
              <a:lstStyle/>
              <a:p>
                <a:pPr algn="ctr">
                  <a:lnSpc>
                    <a:spcPts val="1600"/>
                  </a:lnSpc>
                </a:pPr>
                <a:r>
                  <a:rPr lang="en-US" sz="1600" b="1" dirty="0" smtClean="0"/>
                  <a:t>Release Ca from intracellular stores</a:t>
                </a:r>
                <a:endParaRPr lang="en-US" sz="1600" b="1" dirty="0"/>
              </a:p>
            </p:txBody>
          </p:sp>
          <p:sp>
            <p:nvSpPr>
              <p:cNvPr id="53" name="TextBox 52"/>
              <p:cNvSpPr txBox="1"/>
              <p:nvPr/>
            </p:nvSpPr>
            <p:spPr>
              <a:xfrm>
                <a:off x="4634247" y="5173661"/>
                <a:ext cx="990600" cy="502702"/>
              </a:xfrm>
              <a:prstGeom prst="rect">
                <a:avLst/>
              </a:prstGeom>
              <a:noFill/>
            </p:spPr>
            <p:txBody>
              <a:bodyPr wrap="square" rtlCol="0">
                <a:spAutoFit/>
              </a:bodyPr>
              <a:lstStyle/>
              <a:p>
                <a:pPr>
                  <a:lnSpc>
                    <a:spcPts val="1600"/>
                  </a:lnSpc>
                </a:pPr>
                <a:r>
                  <a:rPr lang="en-US" sz="1600" dirty="0" smtClean="0">
                    <a:latin typeface="Bernard MT Condensed" pitchFamily="18" charset="0"/>
                  </a:rPr>
                  <a:t>Ca</a:t>
                </a:r>
                <a:r>
                  <a:rPr lang="en-US" sz="1600" baseline="30000" dirty="0" smtClean="0">
                    <a:latin typeface="Bernard MT Condensed" pitchFamily="18" charset="0"/>
                  </a:rPr>
                  <a:t>2+</a:t>
                </a:r>
                <a:r>
                  <a:rPr lang="en-US" sz="1600" dirty="0" smtClean="0">
                    <a:latin typeface="Bernard MT Condensed" pitchFamily="18" charset="0"/>
                  </a:rPr>
                  <a:t> </a:t>
                </a:r>
                <a:r>
                  <a:rPr lang="en-US" sz="1600" dirty="0" err="1" smtClean="0">
                    <a:latin typeface="Bernard MT Condensed" pitchFamily="18" charset="0"/>
                  </a:rPr>
                  <a:t>CaM</a:t>
                </a:r>
                <a:r>
                  <a:rPr lang="en-US" sz="1600" dirty="0" smtClean="0">
                    <a:latin typeface="Bernard MT Condensed" pitchFamily="18" charset="0"/>
                  </a:rPr>
                  <a:t> </a:t>
                </a:r>
                <a:r>
                  <a:rPr lang="en-US" sz="1600" dirty="0" err="1" smtClean="0">
                    <a:latin typeface="Bernard MT Condensed" pitchFamily="18" charset="0"/>
                  </a:rPr>
                  <a:t>Kinase</a:t>
                </a:r>
                <a:endParaRPr lang="en-US" sz="1600" dirty="0">
                  <a:latin typeface="Bernard MT Condensed" pitchFamily="18" charset="0"/>
                </a:endParaRPr>
              </a:p>
            </p:txBody>
          </p:sp>
          <p:sp>
            <p:nvSpPr>
              <p:cNvPr id="54" name="TextBox 53"/>
              <p:cNvSpPr txBox="1"/>
              <p:nvPr/>
            </p:nvSpPr>
            <p:spPr>
              <a:xfrm>
                <a:off x="3656526" y="4685763"/>
                <a:ext cx="1295400" cy="297517"/>
              </a:xfrm>
              <a:prstGeom prst="rect">
                <a:avLst/>
              </a:prstGeom>
              <a:noFill/>
            </p:spPr>
            <p:txBody>
              <a:bodyPr wrap="square" rtlCol="0">
                <a:spAutoFit/>
              </a:bodyPr>
              <a:lstStyle/>
              <a:p>
                <a:pPr>
                  <a:lnSpc>
                    <a:spcPts val="1600"/>
                  </a:lnSpc>
                </a:pPr>
                <a:r>
                  <a:rPr lang="en-US" sz="1600" dirty="0" err="1" smtClean="0">
                    <a:latin typeface="Bernard MT Condensed" pitchFamily="18" charset="0"/>
                  </a:rPr>
                  <a:t>Phosphatase</a:t>
                </a:r>
                <a:endParaRPr lang="en-US" sz="1600" dirty="0">
                  <a:latin typeface="Bernard MT Condensed" pitchFamily="18" charset="0"/>
                </a:endParaRPr>
              </a:p>
            </p:txBody>
          </p:sp>
          <p:sp>
            <p:nvSpPr>
              <p:cNvPr id="62" name="Freeform 61"/>
              <p:cNvSpPr/>
              <p:nvPr/>
            </p:nvSpPr>
            <p:spPr>
              <a:xfrm>
                <a:off x="5059251" y="6351431"/>
                <a:ext cx="993819" cy="294068"/>
              </a:xfrm>
              <a:custGeom>
                <a:avLst/>
                <a:gdLst>
                  <a:gd name="connsiteX0" fmla="*/ 993819 w 993819"/>
                  <a:gd name="connsiteY0" fmla="*/ 294068 h 294068"/>
                  <a:gd name="connsiteX1" fmla="*/ 543059 w 993819"/>
                  <a:gd name="connsiteY1" fmla="*/ 268310 h 294068"/>
                  <a:gd name="connsiteX2" fmla="*/ 195329 w 993819"/>
                  <a:gd name="connsiteY2" fmla="*/ 178158 h 294068"/>
                  <a:gd name="connsiteX3" fmla="*/ 27904 w 993819"/>
                  <a:gd name="connsiteY3" fmla="*/ 23611 h 294068"/>
                  <a:gd name="connsiteX4" fmla="*/ 27904 w 993819"/>
                  <a:gd name="connsiteY4" fmla="*/ 36490 h 29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819" h="294068">
                    <a:moveTo>
                      <a:pt x="993819" y="294068"/>
                    </a:moveTo>
                    <a:cubicBezTo>
                      <a:pt x="834980" y="290848"/>
                      <a:pt x="676141" y="287628"/>
                      <a:pt x="543059" y="268310"/>
                    </a:cubicBezTo>
                    <a:cubicBezTo>
                      <a:pt x="409977" y="248992"/>
                      <a:pt x="281188" y="218941"/>
                      <a:pt x="195329" y="178158"/>
                    </a:cubicBezTo>
                    <a:cubicBezTo>
                      <a:pt x="109470" y="137375"/>
                      <a:pt x="55808" y="47222"/>
                      <a:pt x="27904" y="23611"/>
                    </a:cubicBezTo>
                    <a:cubicBezTo>
                      <a:pt x="0" y="0"/>
                      <a:pt x="13952" y="18245"/>
                      <a:pt x="27904" y="36490"/>
                    </a:cubicBezTo>
                  </a:path>
                </a:pathLst>
              </a:cu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4800600" y="4808112"/>
                <a:ext cx="292994" cy="373488"/>
              </a:xfrm>
              <a:custGeom>
                <a:avLst/>
                <a:gdLst>
                  <a:gd name="connsiteX0" fmla="*/ 296214 w 315532"/>
                  <a:gd name="connsiteY0" fmla="*/ 291922 h 291922"/>
                  <a:gd name="connsiteX1" fmla="*/ 296214 w 315532"/>
                  <a:gd name="connsiteY1" fmla="*/ 137375 h 291922"/>
                  <a:gd name="connsiteX2" fmla="*/ 180304 w 315532"/>
                  <a:gd name="connsiteY2" fmla="*/ 21465 h 291922"/>
                  <a:gd name="connsiteX3" fmla="*/ 0 w 315532"/>
                  <a:gd name="connsiteY3" fmla="*/ 8587 h 291922"/>
                  <a:gd name="connsiteX4" fmla="*/ 0 w 315532"/>
                  <a:gd name="connsiteY4" fmla="*/ 8587 h 29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32" h="291922">
                    <a:moveTo>
                      <a:pt x="296214" y="291922"/>
                    </a:moveTo>
                    <a:cubicBezTo>
                      <a:pt x="305873" y="237186"/>
                      <a:pt x="315532" y="182451"/>
                      <a:pt x="296214" y="137375"/>
                    </a:cubicBezTo>
                    <a:cubicBezTo>
                      <a:pt x="276896" y="92299"/>
                      <a:pt x="229673" y="42930"/>
                      <a:pt x="180304" y="21465"/>
                    </a:cubicBezTo>
                    <a:cubicBezTo>
                      <a:pt x="130935" y="0"/>
                      <a:pt x="0" y="8587"/>
                      <a:pt x="0" y="8587"/>
                    </a:cubicBezTo>
                    <a:lnTo>
                      <a:pt x="0" y="8587"/>
                    </a:lnTo>
                  </a:path>
                </a:pathLst>
              </a:cu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2962141" y="4788795"/>
                <a:ext cx="746974" cy="581696"/>
              </a:xfrm>
              <a:custGeom>
                <a:avLst/>
                <a:gdLst>
                  <a:gd name="connsiteX0" fmla="*/ 746974 w 746974"/>
                  <a:gd name="connsiteY0" fmla="*/ 15025 h 581696"/>
                  <a:gd name="connsiteX1" fmla="*/ 631065 w 746974"/>
                  <a:gd name="connsiteY1" fmla="*/ 15025 h 581696"/>
                  <a:gd name="connsiteX2" fmla="*/ 450760 w 746974"/>
                  <a:gd name="connsiteY2" fmla="*/ 105177 h 581696"/>
                  <a:gd name="connsiteX3" fmla="*/ 360608 w 746974"/>
                  <a:gd name="connsiteY3" fmla="*/ 349875 h 581696"/>
                  <a:gd name="connsiteX4" fmla="*/ 141667 w 746974"/>
                  <a:gd name="connsiteY4" fmla="*/ 543059 h 581696"/>
                  <a:gd name="connsiteX5" fmla="*/ 0 w 746974"/>
                  <a:gd name="connsiteY5" fmla="*/ 581695 h 581696"/>
                  <a:gd name="connsiteX6" fmla="*/ 0 w 746974"/>
                  <a:gd name="connsiteY6" fmla="*/ 581695 h 58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974" h="581696">
                    <a:moveTo>
                      <a:pt x="746974" y="15025"/>
                    </a:moveTo>
                    <a:cubicBezTo>
                      <a:pt x="713704" y="7512"/>
                      <a:pt x="680434" y="0"/>
                      <a:pt x="631065" y="15025"/>
                    </a:cubicBezTo>
                    <a:cubicBezTo>
                      <a:pt x="581696" y="30050"/>
                      <a:pt x="495836" y="49369"/>
                      <a:pt x="450760" y="105177"/>
                    </a:cubicBezTo>
                    <a:cubicBezTo>
                      <a:pt x="405684" y="160985"/>
                      <a:pt x="412124" y="276895"/>
                      <a:pt x="360608" y="349875"/>
                    </a:cubicBezTo>
                    <a:cubicBezTo>
                      <a:pt x="309093" y="422855"/>
                      <a:pt x="201768" y="504422"/>
                      <a:pt x="141667" y="543059"/>
                    </a:cubicBezTo>
                    <a:cubicBezTo>
                      <a:pt x="81566" y="581696"/>
                      <a:pt x="0" y="581695"/>
                      <a:pt x="0" y="581695"/>
                    </a:cubicBezTo>
                    <a:lnTo>
                      <a:pt x="0" y="581695"/>
                    </a:lnTo>
                  </a:path>
                </a:pathLst>
              </a:cu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Connector 67"/>
              <p:cNvCxnSpPr/>
              <p:nvPr/>
            </p:nvCxnSpPr>
            <p:spPr>
              <a:xfrm rot="5400000" flipH="1" flipV="1">
                <a:off x="4991894" y="5753100"/>
                <a:ext cx="228600" cy="1588"/>
              </a:xfrm>
              <a:prstGeom prst="line">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4" name="Rectangle 13"/>
          <p:cNvSpPr/>
          <p:nvPr/>
        </p:nvSpPr>
        <p:spPr>
          <a:xfrm>
            <a:off x="99810" y="2149701"/>
            <a:ext cx="4648200" cy="1374735"/>
          </a:xfrm>
          <a:prstGeom prst="rect">
            <a:avLst/>
          </a:prstGeom>
        </p:spPr>
        <p:txBody>
          <a:bodyPr wrap="square">
            <a:spAutoFit/>
          </a:bodyPr>
          <a:lstStyle/>
          <a:p>
            <a:pPr>
              <a:lnSpc>
                <a:spcPts val="2500"/>
              </a:lnSpc>
            </a:pPr>
            <a:r>
              <a:rPr lang="en-US" sz="2400" b="1" dirty="0" smtClean="0">
                <a:latin typeface="Arial Narrow" pitchFamily="34" charset="0"/>
              </a:rPr>
              <a:t>Binding of calcium channel blockers [CCBs] to the L-type Ca channels </a:t>
            </a:r>
          </a:p>
          <a:p>
            <a:pPr>
              <a:lnSpc>
                <a:spcPts val="2500"/>
              </a:lnSpc>
            </a:pPr>
            <a:r>
              <a:rPr lang="en-US" sz="2400" b="1" dirty="0" smtClean="0">
                <a:latin typeface="Arial Narrow" pitchFamily="34" charset="0"/>
                <a:sym typeface="Wingdings 3"/>
              </a:rPr>
              <a:t> </a:t>
            </a:r>
            <a:r>
              <a:rPr lang="en-US" sz="2400" b="1" dirty="0" smtClean="0">
                <a:latin typeface="Arial Narrow" pitchFamily="34" charset="0"/>
              </a:rPr>
              <a:t>their  frequency of opening </a:t>
            </a:r>
          </a:p>
          <a:p>
            <a:pPr>
              <a:lnSpc>
                <a:spcPts val="2500"/>
              </a:lnSpc>
            </a:pPr>
            <a:r>
              <a:rPr lang="en-US" sz="2400" b="1" dirty="0" smtClean="0">
                <a:latin typeface="Arial Narrow" pitchFamily="34" charset="0"/>
              </a:rPr>
              <a:t>in response to depolarization</a:t>
            </a:r>
            <a:endParaRPr lang="en-US" sz="2400" b="1" dirty="0">
              <a:latin typeface="Arial Narrow" pitchFamily="34" charset="0"/>
            </a:endParaRPr>
          </a:p>
        </p:txBody>
      </p:sp>
      <p:sp>
        <p:nvSpPr>
          <p:cNvPr id="5" name="Freeform 4"/>
          <p:cNvSpPr/>
          <p:nvPr/>
        </p:nvSpPr>
        <p:spPr>
          <a:xfrm>
            <a:off x="4267200" y="1524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8" name="Rectangle 7"/>
          <p:cNvSpPr/>
          <p:nvPr/>
        </p:nvSpPr>
        <p:spPr>
          <a:xfrm>
            <a:off x="228600" y="152400"/>
            <a:ext cx="3586238"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Ca CHANNEL BLOCKERS</a:t>
            </a:r>
          </a:p>
        </p:txBody>
      </p:sp>
      <p:sp>
        <p:nvSpPr>
          <p:cNvPr id="9" name="Rectangle 8"/>
          <p:cNvSpPr/>
          <p:nvPr/>
        </p:nvSpPr>
        <p:spPr>
          <a:xfrm>
            <a:off x="1752600" y="685800"/>
            <a:ext cx="7239000" cy="1107996"/>
          </a:xfrm>
          <a:prstGeom prst="rect">
            <a:avLst/>
          </a:prstGeom>
        </p:spPr>
        <p:txBody>
          <a:bodyPr wrap="square">
            <a:spAutoFit/>
          </a:bodyPr>
          <a:lstStyle/>
          <a:p>
            <a:pPr>
              <a:buBlip>
                <a:blip r:embed="rId4"/>
              </a:buBlip>
            </a:pPr>
            <a:r>
              <a:rPr lang="en-US" sz="2200" b="1" dirty="0" smtClean="0">
                <a:solidFill>
                  <a:srgbClr val="7030A0"/>
                </a:solidFill>
                <a:latin typeface="Tempus Sans ITC" pitchFamily="82" charset="0"/>
                <a:sym typeface="Symbol" pitchFamily="18" charset="2"/>
              </a:rPr>
              <a:t> </a:t>
            </a:r>
            <a:r>
              <a:rPr lang="en-US" sz="2200" dirty="0" err="1" smtClean="0">
                <a:solidFill>
                  <a:srgbClr val="6600FF"/>
                </a:solidFill>
                <a:latin typeface="Bernard MT Condensed" pitchFamily="18" charset="0"/>
                <a:sym typeface="Symbol" pitchFamily="18" charset="2"/>
              </a:rPr>
              <a:t>Dihydropyridines</a:t>
            </a:r>
            <a:r>
              <a:rPr lang="en-US" sz="2200" dirty="0" smtClean="0">
                <a:solidFill>
                  <a:srgbClr val="6600FF"/>
                </a:solidFill>
                <a:latin typeface="Bernard MT Condensed" pitchFamily="18" charset="0"/>
                <a:sym typeface="Symbol" pitchFamily="18" charset="2"/>
              </a:rPr>
              <a:t>:-    </a:t>
            </a:r>
            <a:r>
              <a:rPr lang="en-US" sz="2200" b="1" dirty="0" err="1" smtClean="0">
                <a:latin typeface="Tempus Sans ITC" pitchFamily="82" charset="0"/>
                <a:sym typeface="Symbol" pitchFamily="18" charset="2"/>
              </a:rPr>
              <a:t>Nifedipine</a:t>
            </a:r>
            <a:r>
              <a:rPr lang="en-US" sz="2200" b="1" dirty="0" smtClean="0">
                <a:latin typeface="Tempus Sans ITC" pitchFamily="82" charset="0"/>
                <a:sym typeface="Symbol" pitchFamily="18" charset="2"/>
              </a:rPr>
              <a:t> , </a:t>
            </a:r>
            <a:r>
              <a:rPr lang="en-US" sz="2200" b="1" dirty="0" err="1" smtClean="0">
                <a:latin typeface="Tempus Sans ITC" pitchFamily="82" charset="0"/>
                <a:sym typeface="Symbol" pitchFamily="18" charset="2"/>
              </a:rPr>
              <a:t>Nicardipine</a:t>
            </a:r>
            <a:r>
              <a:rPr lang="en-US" sz="2200" b="1" dirty="0" smtClean="0">
                <a:latin typeface="Tempus Sans ITC" pitchFamily="82" charset="0"/>
                <a:sym typeface="Symbol" pitchFamily="18" charset="2"/>
              </a:rPr>
              <a:t>, </a:t>
            </a:r>
            <a:r>
              <a:rPr lang="en-US" sz="2200" b="1" dirty="0" err="1" smtClean="0">
                <a:latin typeface="Tempus Sans ITC" pitchFamily="82" charset="0"/>
                <a:sym typeface="Symbol" pitchFamily="18" charset="2"/>
              </a:rPr>
              <a:t>Amlodepine</a:t>
            </a:r>
            <a:endParaRPr lang="en-US" sz="2200" b="1" dirty="0" smtClean="0">
              <a:latin typeface="Tempus Sans ITC" pitchFamily="82" charset="0"/>
              <a:sym typeface="Symbol" pitchFamily="18" charset="2"/>
            </a:endParaRPr>
          </a:p>
          <a:p>
            <a:pPr>
              <a:buBlip>
                <a:blip r:embed="rId4"/>
              </a:buBlip>
            </a:pPr>
            <a:r>
              <a:rPr lang="en-US" sz="2200" b="1" dirty="0" smtClean="0">
                <a:solidFill>
                  <a:srgbClr val="7030A0"/>
                </a:solidFill>
                <a:latin typeface="Tempus Sans ITC" pitchFamily="82" charset="0"/>
                <a:sym typeface="Symbol" pitchFamily="18" charset="2"/>
              </a:rPr>
              <a:t> </a:t>
            </a:r>
            <a:r>
              <a:rPr lang="en-US" sz="2200" dirty="0" err="1" smtClean="0">
                <a:solidFill>
                  <a:srgbClr val="6600FF"/>
                </a:solidFill>
                <a:latin typeface="Bernard MT Condensed" pitchFamily="18" charset="0"/>
                <a:sym typeface="Symbol" pitchFamily="18" charset="2"/>
              </a:rPr>
              <a:t>Phenylalkylamines</a:t>
            </a:r>
            <a:r>
              <a:rPr lang="en-US" sz="2200" dirty="0" smtClean="0">
                <a:solidFill>
                  <a:srgbClr val="6600FF"/>
                </a:solidFill>
                <a:latin typeface="Bernard MT Condensed" pitchFamily="18" charset="0"/>
                <a:sym typeface="Symbol" pitchFamily="18" charset="2"/>
              </a:rPr>
              <a:t>:- </a:t>
            </a:r>
            <a:r>
              <a:rPr lang="en-US" sz="2200" b="1" dirty="0" err="1" smtClean="0">
                <a:latin typeface="Tempus Sans ITC" pitchFamily="82" charset="0"/>
                <a:sym typeface="Symbol" pitchFamily="18" charset="2"/>
              </a:rPr>
              <a:t>Verapamil</a:t>
            </a:r>
            <a:endParaRPr lang="en-US" sz="2200" b="1" dirty="0" smtClean="0">
              <a:latin typeface="Tempus Sans ITC" pitchFamily="82" charset="0"/>
              <a:sym typeface="Symbol" pitchFamily="18" charset="2"/>
            </a:endParaRPr>
          </a:p>
          <a:p>
            <a:pPr>
              <a:buBlip>
                <a:blip r:embed="rId4"/>
              </a:buBlip>
            </a:pPr>
            <a:r>
              <a:rPr lang="en-US" sz="2200" b="1" dirty="0" smtClean="0">
                <a:solidFill>
                  <a:srgbClr val="7030A0"/>
                </a:solidFill>
                <a:latin typeface="Tempus Sans ITC" pitchFamily="82" charset="0"/>
                <a:sym typeface="Symbol" pitchFamily="18" charset="2"/>
              </a:rPr>
              <a:t> </a:t>
            </a:r>
            <a:r>
              <a:rPr lang="en-US" sz="2200" dirty="0" err="1" smtClean="0">
                <a:solidFill>
                  <a:srgbClr val="6600FF"/>
                </a:solidFill>
                <a:latin typeface="Bernard MT Condensed" pitchFamily="18" charset="0"/>
                <a:sym typeface="Symbol" pitchFamily="18" charset="2"/>
              </a:rPr>
              <a:t>Benzthiazepines</a:t>
            </a:r>
            <a:r>
              <a:rPr lang="en-US" sz="2200" dirty="0" smtClean="0">
                <a:solidFill>
                  <a:srgbClr val="6600FF"/>
                </a:solidFill>
                <a:latin typeface="Bernard MT Condensed" pitchFamily="18" charset="0"/>
                <a:sym typeface="Symbol" pitchFamily="18" charset="2"/>
              </a:rPr>
              <a:t>:-</a:t>
            </a:r>
            <a:r>
              <a:rPr lang="en-US" sz="2200" b="1" dirty="0" smtClean="0">
                <a:solidFill>
                  <a:srgbClr val="7030A0"/>
                </a:solidFill>
                <a:latin typeface="Tempus Sans ITC" pitchFamily="82" charset="0"/>
                <a:sym typeface="Symbol" pitchFamily="18" charset="2"/>
              </a:rPr>
              <a:t>      </a:t>
            </a:r>
            <a:r>
              <a:rPr lang="en-US" sz="2200" b="1" dirty="0" err="1" smtClean="0">
                <a:latin typeface="Tempus Sans ITC" pitchFamily="82" charset="0"/>
                <a:sym typeface="Symbol" pitchFamily="18" charset="2"/>
              </a:rPr>
              <a:t>Diltiazem</a:t>
            </a:r>
            <a:endParaRPr lang="en-US" sz="2200" b="1" dirty="0" smtClean="0">
              <a:latin typeface="Tempus Sans ITC" pitchFamily="82" charset="0"/>
              <a:sym typeface="Symbol" pitchFamily="18" charset="2"/>
            </a:endParaRPr>
          </a:p>
        </p:txBody>
      </p:sp>
      <p:sp>
        <p:nvSpPr>
          <p:cNvPr id="11" name="TextBox 10"/>
          <p:cNvSpPr txBox="1"/>
          <p:nvPr/>
        </p:nvSpPr>
        <p:spPr>
          <a:xfrm>
            <a:off x="100884" y="762000"/>
            <a:ext cx="1828800" cy="461665"/>
          </a:xfrm>
          <a:prstGeom prst="rect">
            <a:avLst/>
          </a:prstGeom>
          <a:noFill/>
        </p:spPr>
        <p:txBody>
          <a:bodyPr wrap="square" rtlCol="0">
            <a:spAutoFit/>
          </a:bodyPr>
          <a:lstStyle/>
          <a:p>
            <a:r>
              <a:rPr lang="en-US" sz="2400" dirty="0" smtClean="0">
                <a:solidFill>
                  <a:srgbClr val="CC0000"/>
                </a:solidFill>
                <a:latin typeface="Bernard MT Condensed" pitchFamily="18" charset="0"/>
              </a:rPr>
              <a:t>Classification</a:t>
            </a:r>
            <a:endParaRPr lang="en-US" sz="2400" dirty="0">
              <a:solidFill>
                <a:srgbClr val="CC0000"/>
              </a:solidFill>
              <a:latin typeface="Bernard MT Condensed" pitchFamily="18" charset="0"/>
            </a:endParaRPr>
          </a:p>
        </p:txBody>
      </p:sp>
      <p:sp>
        <p:nvSpPr>
          <p:cNvPr id="12" name="TextBox 11"/>
          <p:cNvSpPr txBox="1"/>
          <p:nvPr/>
        </p:nvSpPr>
        <p:spPr>
          <a:xfrm>
            <a:off x="99810" y="1703232"/>
            <a:ext cx="1600200" cy="461665"/>
          </a:xfrm>
          <a:prstGeom prst="rect">
            <a:avLst/>
          </a:prstGeom>
          <a:noFill/>
        </p:spPr>
        <p:txBody>
          <a:bodyPr wrap="square" rtlCol="0">
            <a:spAutoFit/>
          </a:bodyPr>
          <a:lstStyle/>
          <a:p>
            <a:r>
              <a:rPr lang="en-US" sz="2400" dirty="0" smtClean="0">
                <a:solidFill>
                  <a:srgbClr val="CC0000"/>
                </a:solidFill>
                <a:latin typeface="Bernard MT Condensed" pitchFamily="18" charset="0"/>
              </a:rPr>
              <a:t>Mechanism</a:t>
            </a:r>
            <a:endParaRPr lang="en-US" sz="2400" dirty="0">
              <a:solidFill>
                <a:srgbClr val="CC0000"/>
              </a:solidFill>
              <a:latin typeface="Bernard MT Condensed" pitchFamily="18" charset="0"/>
            </a:endParaRPr>
          </a:p>
        </p:txBody>
      </p:sp>
      <p:grpSp>
        <p:nvGrpSpPr>
          <p:cNvPr id="4" name="Group 44"/>
          <p:cNvGrpSpPr/>
          <p:nvPr/>
        </p:nvGrpSpPr>
        <p:grpSpPr>
          <a:xfrm>
            <a:off x="2969876" y="5886475"/>
            <a:ext cx="1245808" cy="527527"/>
            <a:chOff x="2969876" y="5886475"/>
            <a:chExt cx="1245808" cy="527527"/>
          </a:xfrm>
        </p:grpSpPr>
        <p:sp>
          <p:nvSpPr>
            <p:cNvPr id="20" name="TextBox 19"/>
            <p:cNvSpPr txBox="1"/>
            <p:nvPr/>
          </p:nvSpPr>
          <p:spPr>
            <a:xfrm>
              <a:off x="2969876" y="6044670"/>
              <a:ext cx="1245808" cy="369332"/>
            </a:xfrm>
            <a:prstGeom prst="rect">
              <a:avLst/>
            </a:prstGeom>
            <a:solidFill>
              <a:srgbClr val="FF66FF"/>
            </a:solidFill>
          </p:spPr>
          <p:txBody>
            <a:bodyPr wrap="square" rtlCol="0">
              <a:spAutoFit/>
            </a:bodyPr>
            <a:lstStyle/>
            <a:p>
              <a:r>
                <a:rPr lang="en-US" b="1" dirty="0" smtClean="0"/>
                <a:t>Relaxation</a:t>
              </a:r>
              <a:endParaRPr lang="en-US" b="1" dirty="0"/>
            </a:p>
          </p:txBody>
        </p:sp>
        <p:cxnSp>
          <p:nvCxnSpPr>
            <p:cNvPr id="21" name="Straight Arrow Connector 20"/>
            <p:cNvCxnSpPr/>
            <p:nvPr/>
          </p:nvCxnSpPr>
          <p:spPr>
            <a:xfrm rot="5400000">
              <a:off x="2910574" y="5952429"/>
              <a:ext cx="133325" cy="141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grpSp>
      <p:sp>
        <p:nvSpPr>
          <p:cNvPr id="57" name="Oval 56"/>
          <p:cNvSpPr/>
          <p:nvPr/>
        </p:nvSpPr>
        <p:spPr>
          <a:xfrm>
            <a:off x="7391400" y="1752600"/>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832242" y="1446726"/>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74795" y="1599126"/>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629400" y="1676400"/>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324600" y="1600200"/>
            <a:ext cx="228600" cy="228600"/>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1516" y="3532032"/>
            <a:ext cx="4648200" cy="1054135"/>
          </a:xfrm>
          <a:prstGeom prst="rect">
            <a:avLst/>
          </a:prstGeom>
        </p:spPr>
        <p:txBody>
          <a:bodyPr wrap="square">
            <a:spAutoFit/>
          </a:bodyPr>
          <a:lstStyle/>
          <a:p>
            <a:pPr>
              <a:lnSpc>
                <a:spcPts val="2500"/>
              </a:lnSpc>
            </a:pPr>
            <a:r>
              <a:rPr lang="en-US" sz="2400" b="1" spc="-40" dirty="0" smtClean="0">
                <a:latin typeface="Arial Narrow" pitchFamily="34" charset="0"/>
                <a:sym typeface="Wingdings 3"/>
              </a:rPr>
              <a:t>e</a:t>
            </a:r>
            <a:r>
              <a:rPr lang="en-US" sz="2400" b="1" spc="-40" dirty="0" smtClean="0">
                <a:latin typeface="Arial Narrow" pitchFamily="34" charset="0"/>
              </a:rPr>
              <a:t>ntry of Ca </a:t>
            </a:r>
            <a:r>
              <a:rPr lang="en-US" sz="2400" b="1" spc="-40" dirty="0" smtClean="0">
                <a:latin typeface="Arial Narrow" pitchFamily="34" charset="0"/>
                <a:sym typeface="Wingdings 3"/>
              </a:rPr>
              <a:t>  Ca from internal stores </a:t>
            </a:r>
            <a:r>
              <a:rPr lang="en-US" sz="2400" b="1" dirty="0" smtClean="0">
                <a:latin typeface="Arial Narrow" pitchFamily="34" charset="0"/>
                <a:sym typeface="Wingdings 3"/>
              </a:rPr>
              <a:t> No Stimulus-Contraction Coupling  </a:t>
            </a:r>
            <a:r>
              <a:rPr lang="en-US" sz="2400" dirty="0" smtClean="0">
                <a:latin typeface="Bernard MT Condensed" pitchFamily="18" charset="0"/>
                <a:sym typeface="Wingdings 3"/>
              </a:rPr>
              <a:t>RELAXATION</a:t>
            </a:r>
            <a:r>
              <a:rPr lang="en-US" sz="2400" dirty="0" smtClean="0">
                <a:latin typeface="Bernard MT Condensed" pitchFamily="18" charset="0"/>
              </a:rPr>
              <a:t>  </a:t>
            </a:r>
            <a:endParaRPr lang="en-US" sz="2400" dirty="0">
              <a:latin typeface="Bernard MT Condensed" pitchFamily="18" charset="0"/>
            </a:endParaRPr>
          </a:p>
        </p:txBody>
      </p:sp>
      <p:grpSp>
        <p:nvGrpSpPr>
          <p:cNvPr id="6" name="Group 43"/>
          <p:cNvGrpSpPr/>
          <p:nvPr/>
        </p:nvGrpSpPr>
        <p:grpSpPr>
          <a:xfrm>
            <a:off x="5410200" y="2463084"/>
            <a:ext cx="3049074" cy="1716248"/>
            <a:chOff x="5410200" y="2463084"/>
            <a:chExt cx="3049074" cy="1716248"/>
          </a:xfrm>
        </p:grpSpPr>
        <p:sp>
          <p:nvSpPr>
            <p:cNvPr id="70" name="TextBox 69"/>
            <p:cNvSpPr txBox="1"/>
            <p:nvPr/>
          </p:nvSpPr>
          <p:spPr>
            <a:xfrm>
              <a:off x="7316274" y="3810000"/>
              <a:ext cx="1143000" cy="369332"/>
            </a:xfrm>
            <a:prstGeom prst="rect">
              <a:avLst/>
            </a:prstGeom>
            <a:solidFill>
              <a:srgbClr val="FFF301"/>
            </a:solidFill>
          </p:spPr>
          <p:txBody>
            <a:bodyPr wrap="square" rtlCol="0">
              <a:spAutoFit/>
            </a:bodyPr>
            <a:lstStyle/>
            <a:p>
              <a:r>
                <a:rPr lang="en-US" dirty="0" err="1" smtClean="0">
                  <a:latin typeface="Bernard MT Condensed" pitchFamily="18" charset="0"/>
                </a:rPr>
                <a:t>Verapamil</a:t>
              </a:r>
              <a:endParaRPr lang="en-US" dirty="0">
                <a:latin typeface="Bernard MT Condensed" pitchFamily="18" charset="0"/>
              </a:endParaRPr>
            </a:p>
          </p:txBody>
        </p:sp>
        <p:sp>
          <p:nvSpPr>
            <p:cNvPr id="71" name="TextBox 70"/>
            <p:cNvSpPr txBox="1"/>
            <p:nvPr/>
          </p:nvSpPr>
          <p:spPr>
            <a:xfrm>
              <a:off x="5410200" y="2463084"/>
              <a:ext cx="1143000" cy="369332"/>
            </a:xfrm>
            <a:prstGeom prst="rect">
              <a:avLst/>
            </a:prstGeom>
            <a:solidFill>
              <a:srgbClr val="FFF301"/>
            </a:solidFill>
          </p:spPr>
          <p:txBody>
            <a:bodyPr wrap="square" rtlCol="0">
              <a:spAutoFit/>
            </a:bodyPr>
            <a:lstStyle/>
            <a:p>
              <a:r>
                <a:rPr lang="en-US" dirty="0" err="1" smtClean="0">
                  <a:latin typeface="Bernard MT Condensed" pitchFamily="18" charset="0"/>
                </a:rPr>
                <a:t>Nifedipine</a:t>
              </a:r>
              <a:endParaRPr lang="en-US" dirty="0">
                <a:latin typeface="Bernard MT Condensed" pitchFamily="18" charset="0"/>
              </a:endParaRPr>
            </a:p>
          </p:txBody>
        </p:sp>
        <p:sp>
          <p:nvSpPr>
            <p:cNvPr id="72" name="TextBox 71"/>
            <p:cNvSpPr txBox="1"/>
            <p:nvPr/>
          </p:nvSpPr>
          <p:spPr>
            <a:xfrm>
              <a:off x="5410200" y="3810000"/>
              <a:ext cx="1143000" cy="369332"/>
            </a:xfrm>
            <a:prstGeom prst="rect">
              <a:avLst/>
            </a:prstGeom>
            <a:solidFill>
              <a:srgbClr val="FFF301"/>
            </a:solidFill>
          </p:spPr>
          <p:txBody>
            <a:bodyPr wrap="square" rtlCol="0">
              <a:spAutoFit/>
            </a:bodyPr>
            <a:lstStyle/>
            <a:p>
              <a:r>
                <a:rPr lang="en-US" dirty="0" err="1" smtClean="0">
                  <a:latin typeface="Bernard MT Condensed" pitchFamily="18" charset="0"/>
                </a:rPr>
                <a:t>Diltiazem</a:t>
              </a:r>
              <a:endParaRPr lang="en-US" dirty="0">
                <a:latin typeface="Bernard MT Condensed" pitchFamily="18" charset="0"/>
              </a:endParaRPr>
            </a:p>
          </p:txBody>
        </p:sp>
        <p:sp>
          <p:nvSpPr>
            <p:cNvPr id="73" name="Rectangle 72"/>
            <p:cNvSpPr/>
            <p:nvPr/>
          </p:nvSpPr>
          <p:spPr>
            <a:xfrm>
              <a:off x="6417364" y="2667000"/>
              <a:ext cx="990600" cy="120032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cap="none" spc="0" dirty="0" smtClean="0">
                  <a:ln w="11430">
                    <a:solidFill>
                      <a:sysClr val="windowText" lastClr="000000"/>
                    </a:solidFill>
                  </a:ln>
                  <a:solidFill>
                    <a:srgbClr val="FFF301"/>
                  </a:solidFill>
                  <a:effectLst>
                    <a:outerShdw blurRad="80000" dist="40000" dir="5040000" algn="tl">
                      <a:srgbClr val="000000">
                        <a:alpha val="30000"/>
                      </a:srgbClr>
                    </a:outerShdw>
                  </a:effectLst>
                </a:rPr>
                <a:t>X</a:t>
              </a:r>
              <a:endParaRPr lang="en-US" sz="7200" b="1" cap="none" spc="0" dirty="0">
                <a:ln w="11430">
                  <a:solidFill>
                    <a:sysClr val="windowText" lastClr="000000"/>
                  </a:solidFill>
                </a:ln>
                <a:solidFill>
                  <a:srgbClr val="FFF301"/>
                </a:solidFill>
                <a:effectLst>
                  <a:outerShdw blurRad="80000" dist="40000" dir="5040000" algn="tl">
                    <a:srgbClr val="000000">
                      <a:alpha val="30000"/>
                    </a:srgbClr>
                  </a:outerShdw>
                </a:effectLst>
              </a:endParaRPr>
            </a:p>
          </p:txBody>
        </p:sp>
      </p:grpSp>
      <p:sp>
        <p:nvSpPr>
          <p:cNvPr id="74" name="TextBox 73"/>
          <p:cNvSpPr txBox="1"/>
          <p:nvPr/>
        </p:nvSpPr>
        <p:spPr>
          <a:xfrm>
            <a:off x="113763" y="1117242"/>
            <a:ext cx="1905000" cy="430887"/>
          </a:xfrm>
          <a:prstGeom prst="rect">
            <a:avLst/>
          </a:prstGeom>
          <a:noFill/>
        </p:spPr>
        <p:txBody>
          <a:bodyPr wrap="square" rtlCol="0">
            <a:spAutoFit/>
          </a:bodyPr>
          <a:lstStyle/>
          <a:p>
            <a:r>
              <a:rPr lang="en-US" sz="2200" b="1" spc="-40" dirty="0" smtClean="0">
                <a:latin typeface="Arial Narrow" pitchFamily="34" charset="0"/>
              </a:rPr>
              <a:t>Heterogeneous</a:t>
            </a:r>
            <a:endParaRPr lang="en-US" sz="2200" b="1" spc="-40" dirty="0">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R.OMNIA\My Documents\My Pictures\Angina.png"/>
          <p:cNvPicPr>
            <a:picLocks noChangeAspect="1" noChangeArrowheads="1"/>
          </p:cNvPicPr>
          <p:nvPr/>
        </p:nvPicPr>
        <p:blipFill>
          <a:blip r:embed="rId2" cstate="print"/>
          <a:srcRect/>
          <a:stretch>
            <a:fillRect/>
          </a:stretch>
        </p:blipFill>
        <p:spPr bwMode="auto">
          <a:xfrm>
            <a:off x="6655025" y="152400"/>
            <a:ext cx="2336575" cy="3352800"/>
          </a:xfrm>
          <a:prstGeom prst="ellipse">
            <a:avLst/>
          </a:prstGeom>
          <a:noFill/>
        </p:spPr>
      </p:pic>
      <p:sp>
        <p:nvSpPr>
          <p:cNvPr id="14" name="Freeform 13"/>
          <p:cNvSpPr/>
          <p:nvPr/>
        </p:nvSpPr>
        <p:spPr>
          <a:xfrm>
            <a:off x="152400" y="3810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20" name="Rectangle 19"/>
          <p:cNvSpPr/>
          <p:nvPr/>
        </p:nvSpPr>
        <p:spPr>
          <a:xfrm>
            <a:off x="759286" y="3773269"/>
            <a:ext cx="7470314" cy="646331"/>
          </a:xfrm>
          <a:prstGeom prst="rect">
            <a:avLst/>
          </a:prstGeom>
          <a:noFill/>
        </p:spPr>
        <p:txBody>
          <a:bodyPr wrap="none" lIns="91440" tIns="45720" rIns="91440" bIns="45720">
            <a:spAutoFit/>
          </a:bodyPr>
          <a:lstStyle/>
          <a:p>
            <a:pPr lvl="0"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sym typeface="Symbol" pitchFamily="18" charset="2"/>
              </a:rPr>
              <a:t>Metabolically acting agents</a:t>
            </a:r>
          </a:p>
        </p:txBody>
      </p:sp>
      <p:sp>
        <p:nvSpPr>
          <p:cNvPr id="5" name="5-Point Star 4"/>
          <p:cNvSpPr/>
          <p:nvPr/>
        </p:nvSpPr>
        <p:spPr>
          <a:xfrm>
            <a:off x="8458200" y="60960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178300" y="2327564"/>
            <a:ext cx="4813300" cy="4073236"/>
            <a:chOff x="4178300" y="2327564"/>
            <a:chExt cx="4813300" cy="4073236"/>
          </a:xfrm>
        </p:grpSpPr>
        <p:pic>
          <p:nvPicPr>
            <p:cNvPr id="8" name="Picture 4" descr="http://www.heartandmetabolism.org/images/HM9/hm9bmfig1a.gif"/>
            <p:cNvPicPr>
              <a:picLocks noChangeAspect="1" noChangeArrowheads="1"/>
            </p:cNvPicPr>
            <p:nvPr/>
          </p:nvPicPr>
          <p:blipFill>
            <a:blip r:embed="rId3" cstate="print">
              <a:lum bright="-10000" contrast="40000"/>
            </a:blip>
            <a:srcRect/>
            <a:stretch>
              <a:fillRect/>
            </a:stretch>
          </p:blipFill>
          <p:spPr bwMode="auto">
            <a:xfrm>
              <a:off x="4191000" y="2327564"/>
              <a:ext cx="4800600" cy="4073236"/>
            </a:xfrm>
            <a:prstGeom prst="rect">
              <a:avLst/>
            </a:prstGeom>
            <a:noFill/>
          </p:spPr>
        </p:pic>
        <p:sp>
          <p:nvSpPr>
            <p:cNvPr id="21" name="TextBox 20"/>
            <p:cNvSpPr txBox="1"/>
            <p:nvPr/>
          </p:nvSpPr>
          <p:spPr>
            <a:xfrm>
              <a:off x="4178300" y="5003800"/>
              <a:ext cx="850900" cy="369332"/>
            </a:xfrm>
            <a:prstGeom prst="rect">
              <a:avLst/>
            </a:prstGeom>
            <a:solidFill>
              <a:srgbClr val="FFEFEF"/>
            </a:solidFill>
          </p:spPr>
          <p:txBody>
            <a:bodyPr wrap="square" rtlCol="0">
              <a:spAutoFit/>
            </a:bodyPr>
            <a:lstStyle/>
            <a:p>
              <a:r>
                <a:rPr lang="en-US" dirty="0" smtClean="0">
                  <a:latin typeface="Bernard MT Condensed" pitchFamily="18" charset="0"/>
                  <a:sym typeface="Wingdings 3"/>
                </a:rPr>
                <a:t>3</a:t>
              </a:r>
              <a:r>
                <a:rPr lang="en-US" dirty="0" smtClean="0">
                  <a:latin typeface="Bernard MT Condensed" pitchFamily="18" charset="0"/>
                </a:rPr>
                <a:t>KAT</a:t>
              </a:r>
              <a:endParaRPr lang="en-US" dirty="0">
                <a:latin typeface="Bernard MT Condensed" pitchFamily="18" charset="0"/>
              </a:endParaRPr>
            </a:p>
          </p:txBody>
        </p:sp>
      </p:grpSp>
      <p:sp>
        <p:nvSpPr>
          <p:cNvPr id="10" name="Freeform 9"/>
          <p:cNvSpPr/>
          <p:nvPr/>
        </p:nvSpPr>
        <p:spPr>
          <a:xfrm>
            <a:off x="4343400" y="762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4" name="Rectangle 3"/>
          <p:cNvSpPr/>
          <p:nvPr/>
        </p:nvSpPr>
        <p:spPr>
          <a:xfrm>
            <a:off x="152400" y="583033"/>
            <a:ext cx="3884397" cy="424732"/>
          </a:xfrm>
          <a:prstGeom prst="rect">
            <a:avLst/>
          </a:prstGeom>
          <a:solidFill>
            <a:srgbClr val="C00000"/>
          </a:solidFill>
        </p:spPr>
        <p:txBody>
          <a:bodyPr wrap="none">
            <a:spAutoFit/>
          </a:bodyPr>
          <a:lstStyle/>
          <a:p>
            <a:pPr marL="34290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6" name="Rectangle 5"/>
          <p:cNvSpPr/>
          <p:nvPr/>
        </p:nvSpPr>
        <p:spPr>
          <a:xfrm>
            <a:off x="4112997" y="605135"/>
            <a:ext cx="1906804" cy="461665"/>
          </a:xfrm>
          <a:prstGeom prst="rect">
            <a:avLst/>
          </a:prstGeom>
        </p:spPr>
        <p:txBody>
          <a:bodyPr wrap="none">
            <a:spAutoFit/>
          </a:bodyPr>
          <a:lstStyle/>
          <a:p>
            <a:r>
              <a:rPr lang="en-US" sz="2400" dirty="0" smtClean="0">
                <a:solidFill>
                  <a:srgbClr val="6600FF"/>
                </a:solidFill>
                <a:latin typeface="Bernard MT Condensed" pitchFamily="18" charset="0"/>
              </a:rPr>
              <a:t>TRIMETAZIDINE</a:t>
            </a:r>
            <a:endParaRPr lang="en-US" sz="2400" dirty="0">
              <a:solidFill>
                <a:srgbClr val="6600FF"/>
              </a:solidFill>
              <a:latin typeface="Bernard MT Condensed" pitchFamily="18" charset="0"/>
            </a:endParaRPr>
          </a:p>
        </p:txBody>
      </p:sp>
      <p:sp>
        <p:nvSpPr>
          <p:cNvPr id="7" name="Rectangle 6"/>
          <p:cNvSpPr/>
          <p:nvPr/>
        </p:nvSpPr>
        <p:spPr>
          <a:xfrm>
            <a:off x="76200" y="1016000"/>
            <a:ext cx="9067800" cy="977191"/>
          </a:xfrm>
          <a:prstGeom prst="rect">
            <a:avLst/>
          </a:prstGeom>
        </p:spPr>
        <p:txBody>
          <a:bodyPr wrap="square">
            <a:spAutoFit/>
          </a:bodyPr>
          <a:lstStyle/>
          <a:p>
            <a:pPr lvl="0">
              <a:lnSpc>
                <a:spcPts val="2300"/>
              </a:lnSpc>
              <a:buBlip>
                <a:blip r:embed="rId4"/>
              </a:buBlip>
            </a:pPr>
            <a:r>
              <a:rPr lang="en-US" sz="2200" b="1" dirty="0" smtClean="0">
                <a:latin typeface="Arial Narrow" pitchFamily="34" charset="0"/>
              </a:rPr>
              <a:t>O</a:t>
            </a:r>
            <a:r>
              <a:rPr lang="en-US" sz="2200" b="1" baseline="-25000" dirty="0" smtClean="0">
                <a:latin typeface="Arial Narrow" pitchFamily="34" charset="0"/>
              </a:rPr>
              <a:t>2</a:t>
            </a:r>
            <a:r>
              <a:rPr lang="en-US" sz="2200" b="1" dirty="0" smtClean="0">
                <a:latin typeface="Arial Narrow" pitchFamily="34" charset="0"/>
              </a:rPr>
              <a:t> requirement for glucose utilization is &lt; FFA utilization i.e. oxidation of FFA </a:t>
            </a:r>
            <a:br>
              <a:rPr lang="en-US" sz="2200" b="1" dirty="0" smtClean="0">
                <a:latin typeface="Arial Narrow" pitchFamily="34" charset="0"/>
              </a:rPr>
            </a:br>
            <a:r>
              <a:rPr lang="en-US" sz="2200" b="1" dirty="0" smtClean="0">
                <a:latin typeface="Arial Narrow" pitchFamily="34" charset="0"/>
              </a:rPr>
              <a:t>   requires &gt; oxygen per unit of ATP generated than oxidation of CHO.</a:t>
            </a:r>
          </a:p>
          <a:p>
            <a:pPr lvl="0">
              <a:lnSpc>
                <a:spcPts val="2300"/>
              </a:lnSpc>
              <a:buBlip>
                <a:blip r:embed="rId4"/>
              </a:buBlip>
            </a:pPr>
            <a:r>
              <a:rPr lang="en-US" sz="2200" b="1" spc="-60" dirty="0" smtClean="0">
                <a:latin typeface="Arial Narrow" pitchFamily="34" charset="0"/>
              </a:rPr>
              <a:t> </a:t>
            </a:r>
            <a:r>
              <a:rPr lang="en-US" sz="2200" b="1" u="sng" spc="-60" dirty="0" smtClean="0">
                <a:latin typeface="Arial Narrow" pitchFamily="34" charset="0"/>
              </a:rPr>
              <a:t>During ischemia</a:t>
            </a:r>
            <a:r>
              <a:rPr lang="en-US" sz="2200" b="1" spc="-60" dirty="0" smtClean="0">
                <a:latin typeface="Arial Narrow" pitchFamily="34" charset="0"/>
              </a:rPr>
              <a:t>, metabolism </a:t>
            </a:r>
            <a:r>
              <a:rPr lang="en-US" sz="2200" b="1" u="sng" spc="-60" dirty="0" smtClean="0">
                <a:latin typeface="Arial Narrow" pitchFamily="34" charset="0"/>
              </a:rPr>
              <a:t>shifts to oxidation of FFA</a:t>
            </a:r>
            <a:r>
              <a:rPr lang="en-US" sz="2200" b="1" spc="-60" dirty="0" smtClean="0">
                <a:latin typeface="Arial Narrow" pitchFamily="34" charset="0"/>
              </a:rPr>
              <a:t>. </a:t>
            </a:r>
          </a:p>
        </p:txBody>
      </p:sp>
      <p:sp>
        <p:nvSpPr>
          <p:cNvPr id="9" name="Rectangle 8"/>
          <p:cNvSpPr/>
          <p:nvPr/>
        </p:nvSpPr>
        <p:spPr>
          <a:xfrm>
            <a:off x="76200" y="1959864"/>
            <a:ext cx="8839200" cy="977191"/>
          </a:xfrm>
          <a:prstGeom prst="rect">
            <a:avLst/>
          </a:prstGeom>
        </p:spPr>
        <p:txBody>
          <a:bodyPr wrap="square">
            <a:spAutoFit/>
          </a:bodyPr>
          <a:lstStyle/>
          <a:p>
            <a:pPr marL="342900" indent="-342900">
              <a:lnSpc>
                <a:spcPts val="2300"/>
              </a:lnSpc>
              <a:buBlip>
                <a:blip r:embed="rId4"/>
              </a:buBlip>
              <a:defRPr/>
            </a:pPr>
            <a:r>
              <a:rPr lang="en-US" sz="2200" b="1" spc="-60" dirty="0" smtClean="0">
                <a:latin typeface="Arial Narrow" pitchFamily="34" charset="0"/>
              </a:rPr>
              <a:t>So, to treat we can enhance &gt; utilization of CHO (less energy cost) ; </a:t>
            </a:r>
            <a:r>
              <a:rPr lang="en-US" sz="2200" b="1" dirty="0" smtClean="0">
                <a:latin typeface="Arial Narrow" pitchFamily="34" charset="0"/>
              </a:rPr>
              <a:t>by giving</a:t>
            </a:r>
            <a:r>
              <a:rPr lang="en-US" sz="2200" b="1" dirty="0" smtClean="0">
                <a:latin typeface="Arial Narrow" pitchFamily="34" charset="0"/>
                <a:sym typeface="Wingdings 3"/>
              </a:rPr>
              <a:t> </a:t>
            </a:r>
            <a:endParaRPr lang="en-US" sz="2200" b="1" dirty="0" smtClean="0">
              <a:latin typeface="Arial Narrow" pitchFamily="34" charset="0"/>
            </a:endParaRPr>
          </a:p>
          <a:p>
            <a:pPr marL="342900" indent="-342900">
              <a:lnSpc>
                <a:spcPts val="2300"/>
              </a:lnSpc>
              <a:defRPr/>
            </a:pPr>
            <a:r>
              <a:rPr lang="en-US" sz="2200" b="1" dirty="0" smtClean="0">
                <a:latin typeface="Arial Narrow" pitchFamily="34" charset="0"/>
              </a:rPr>
              <a:t>     Partial FFA Oxidation Inhibitors</a:t>
            </a:r>
            <a:r>
              <a:rPr lang="ar-SA" sz="2200" b="1" dirty="0" smtClean="0">
                <a:latin typeface="Arial Narrow" pitchFamily="34" charset="0"/>
              </a:rPr>
              <a:t> </a:t>
            </a:r>
            <a:endParaRPr lang="en-US" sz="2200" b="1" dirty="0" smtClean="0">
              <a:latin typeface="Arial Narrow" pitchFamily="34" charset="0"/>
            </a:endParaRPr>
          </a:p>
          <a:p>
            <a:pPr marL="342900" indent="-342900">
              <a:lnSpc>
                <a:spcPts val="2300"/>
              </a:lnSpc>
              <a:defRPr/>
            </a:pPr>
            <a:r>
              <a:rPr lang="en-US" sz="2200" b="1" dirty="0" smtClean="0">
                <a:latin typeface="Arial Narrow" pitchFamily="34" charset="0"/>
              </a:rPr>
              <a:t>     (</a:t>
            </a:r>
            <a:r>
              <a:rPr lang="en-US" sz="2200" b="1" dirty="0" err="1" smtClean="0">
                <a:latin typeface="Arial Narrow" pitchFamily="34" charset="0"/>
              </a:rPr>
              <a:t>pFOX</a:t>
            </a:r>
            <a:r>
              <a:rPr lang="en-US" sz="2200" b="1" dirty="0" smtClean="0">
                <a:latin typeface="Arial Narrow" pitchFamily="34" charset="0"/>
              </a:rPr>
              <a:t> Inhibitors), </a:t>
            </a:r>
            <a:r>
              <a:rPr lang="en-US" sz="2000" dirty="0" smtClean="0">
                <a:solidFill>
                  <a:srgbClr val="6600FF"/>
                </a:solidFill>
                <a:latin typeface="Bernard MT Condensed" pitchFamily="18" charset="0"/>
              </a:rPr>
              <a:t>TRIMETAZIDINE</a:t>
            </a:r>
          </a:p>
        </p:txBody>
      </p:sp>
      <p:sp>
        <p:nvSpPr>
          <p:cNvPr id="11" name="Rectangle 10"/>
          <p:cNvSpPr/>
          <p:nvPr/>
        </p:nvSpPr>
        <p:spPr>
          <a:xfrm>
            <a:off x="152400" y="4483100"/>
            <a:ext cx="3105337" cy="387286"/>
          </a:xfrm>
          <a:prstGeom prst="rect">
            <a:avLst/>
          </a:prstGeom>
        </p:spPr>
        <p:txBody>
          <a:bodyPr wrap="none">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rPr>
              <a:t>-</a:t>
            </a:r>
            <a:r>
              <a:rPr lang="en-US" sz="2200" b="1" dirty="0" err="1" smtClean="0">
                <a:latin typeface="Arial Narrow" pitchFamily="34" charset="0"/>
              </a:rPr>
              <a:t>ve</a:t>
            </a:r>
            <a:r>
              <a:rPr lang="en-US" sz="2200" b="1" dirty="0" smtClean="0">
                <a:latin typeface="Arial Narrow" pitchFamily="34" charset="0"/>
              </a:rPr>
              <a:t> anaerobic </a:t>
            </a:r>
            <a:r>
              <a:rPr lang="en-US" sz="2200" b="1" dirty="0" err="1" smtClean="0">
                <a:latin typeface="Arial Narrow" pitchFamily="34" charset="0"/>
              </a:rPr>
              <a:t>glycolysis</a:t>
            </a:r>
            <a:r>
              <a:rPr lang="en-US" sz="2200" b="1" dirty="0" smtClean="0">
                <a:latin typeface="Arial Narrow" pitchFamily="34" charset="0"/>
              </a:rPr>
              <a:t> </a:t>
            </a:r>
            <a:endParaRPr lang="en-US" sz="2200" b="1" dirty="0">
              <a:latin typeface="Arial Narrow" pitchFamily="34" charset="0"/>
            </a:endParaRPr>
          </a:p>
        </p:txBody>
      </p:sp>
      <p:sp>
        <p:nvSpPr>
          <p:cNvPr id="12" name="Rectangle 11"/>
          <p:cNvSpPr/>
          <p:nvPr/>
        </p:nvSpPr>
        <p:spPr>
          <a:xfrm>
            <a:off x="152400" y="3835400"/>
            <a:ext cx="4064000" cy="682238"/>
          </a:xfrm>
          <a:prstGeom prst="rect">
            <a:avLst/>
          </a:prstGeom>
        </p:spPr>
        <p:txBody>
          <a:bodyPr wrap="square">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sym typeface="Wingdings 3"/>
              </a:rPr>
              <a:t></a:t>
            </a:r>
            <a:r>
              <a:rPr lang="en-US" sz="2200" b="1" dirty="0" smtClean="0">
                <a:latin typeface="Arial Narrow" pitchFamily="34" charset="0"/>
              </a:rPr>
              <a:t> fatty acid metabolism by </a:t>
            </a:r>
            <a:r>
              <a:rPr lang="en-US" sz="2200" b="1" dirty="0" smtClean="0">
                <a:latin typeface="Arial Narrow" pitchFamily="34" charset="0"/>
                <a:sym typeface="Wingdings 3"/>
              </a:rPr>
              <a:t></a:t>
            </a:r>
            <a:r>
              <a:rPr lang="en-US" sz="2200" b="1" dirty="0" smtClean="0">
                <a:solidFill>
                  <a:srgbClr val="C00000"/>
                </a:solidFill>
                <a:latin typeface="Arial Narrow" pitchFamily="34" charset="0"/>
                <a:sym typeface="Wingdings 3"/>
              </a:rPr>
              <a:t>-</a:t>
            </a:r>
            <a:r>
              <a:rPr lang="en-US" sz="2200" b="1" dirty="0" err="1" smtClean="0">
                <a:solidFill>
                  <a:srgbClr val="C00000"/>
                </a:solidFill>
                <a:latin typeface="Arial Narrow" pitchFamily="34" charset="0"/>
                <a:sym typeface="Wingdings 3"/>
              </a:rPr>
              <a:t>ve</a:t>
            </a:r>
            <a:r>
              <a:rPr lang="en-US" sz="2200" b="1" dirty="0" smtClean="0">
                <a:solidFill>
                  <a:srgbClr val="C00000"/>
                </a:solidFill>
                <a:latin typeface="Arial Narrow" pitchFamily="34" charset="0"/>
                <a:sym typeface="Wingdings 3"/>
              </a:rPr>
              <a:t> </a:t>
            </a:r>
            <a:br>
              <a:rPr lang="en-US" sz="2200" b="1" dirty="0" smtClean="0">
                <a:solidFill>
                  <a:srgbClr val="C00000"/>
                </a:solidFill>
                <a:latin typeface="Arial Narrow" pitchFamily="34" charset="0"/>
                <a:sym typeface="Wingdings 3"/>
              </a:rPr>
            </a:br>
            <a:r>
              <a:rPr lang="en-US" sz="2200" b="1" dirty="0" smtClean="0">
                <a:solidFill>
                  <a:srgbClr val="C00000"/>
                </a:solidFill>
                <a:latin typeface="Arial Narrow" pitchFamily="34" charset="0"/>
                <a:sym typeface="Wingdings 3"/>
              </a:rPr>
              <a:t>    3 </a:t>
            </a:r>
            <a:r>
              <a:rPr lang="en-US" sz="2200" b="1" dirty="0" err="1" smtClean="0">
                <a:solidFill>
                  <a:srgbClr val="C00000"/>
                </a:solidFill>
                <a:latin typeface="Arial Narrow" pitchFamily="34" charset="0"/>
              </a:rPr>
              <a:t>Ketoacyl</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Thiolase</a:t>
            </a:r>
            <a:r>
              <a:rPr lang="en-US" sz="2200" b="1" dirty="0" smtClean="0">
                <a:solidFill>
                  <a:srgbClr val="C00000"/>
                </a:solidFill>
                <a:latin typeface="Arial Narrow" pitchFamily="34" charset="0"/>
              </a:rPr>
              <a:t> [3KAT]</a:t>
            </a:r>
            <a:endParaRPr lang="en-US" sz="2200" b="1" dirty="0">
              <a:solidFill>
                <a:srgbClr val="C00000"/>
              </a:solidFill>
              <a:latin typeface="Arial Narrow" pitchFamily="34" charset="0"/>
            </a:endParaRPr>
          </a:p>
        </p:txBody>
      </p:sp>
      <p:sp>
        <p:nvSpPr>
          <p:cNvPr id="13" name="Rectangle 12"/>
          <p:cNvSpPr/>
          <p:nvPr/>
        </p:nvSpPr>
        <p:spPr>
          <a:xfrm>
            <a:off x="152400" y="4826000"/>
            <a:ext cx="3938899" cy="387286"/>
          </a:xfrm>
          <a:prstGeom prst="rect">
            <a:avLst/>
          </a:prstGeom>
        </p:spPr>
        <p:txBody>
          <a:bodyPr wrap="none">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rPr>
              <a:t>Allowing only aerobic </a:t>
            </a:r>
            <a:r>
              <a:rPr lang="en-US" sz="2200" b="1" dirty="0" err="1" smtClean="0">
                <a:latin typeface="Arial Narrow" pitchFamily="34" charset="0"/>
              </a:rPr>
              <a:t>glycolysis</a:t>
            </a:r>
            <a:endParaRPr lang="en-US" sz="2200" b="1" dirty="0">
              <a:latin typeface="Arial Narrow" pitchFamily="34" charset="0"/>
            </a:endParaRPr>
          </a:p>
        </p:txBody>
      </p:sp>
      <p:sp>
        <p:nvSpPr>
          <p:cNvPr id="14" name="Rectangle 13"/>
          <p:cNvSpPr/>
          <p:nvPr/>
        </p:nvSpPr>
        <p:spPr>
          <a:xfrm>
            <a:off x="152400" y="5286762"/>
            <a:ext cx="4572000" cy="682238"/>
          </a:xfrm>
          <a:prstGeom prst="rect">
            <a:avLst/>
          </a:prstGeom>
        </p:spPr>
        <p:txBody>
          <a:bodyPr>
            <a:spAutoFit/>
          </a:bodyPr>
          <a:lstStyle/>
          <a:p>
            <a:pPr>
              <a:lnSpc>
                <a:spcPts val="2300"/>
              </a:lnSpc>
              <a:buClr>
                <a:srgbClr val="00B0F0"/>
              </a:buClr>
              <a:buSzPct val="76000"/>
              <a:buFont typeface="Wingdings 3" pitchFamily="18" charset="2"/>
              <a:buChar char="u"/>
            </a:pPr>
            <a:r>
              <a:rPr lang="en-US" sz="2200" b="1" dirty="0" smtClean="0">
                <a:latin typeface="Arial Narrow" pitchFamily="34" charset="0"/>
              </a:rPr>
              <a:t>-</a:t>
            </a:r>
            <a:r>
              <a:rPr lang="en-US" sz="2200" b="1" dirty="0" err="1" smtClean="0">
                <a:latin typeface="Arial Narrow" pitchFamily="34" charset="0"/>
              </a:rPr>
              <a:t>ve</a:t>
            </a:r>
            <a:r>
              <a:rPr lang="en-US" sz="2200" b="1" dirty="0" smtClean="0">
                <a:latin typeface="Arial Narrow" pitchFamily="34" charset="0"/>
              </a:rPr>
              <a:t> acidosis &amp; FR accumulation</a:t>
            </a:r>
            <a:r>
              <a:rPr lang="en-US" sz="2200" b="1" dirty="0" smtClean="0">
                <a:latin typeface="Arial Narrow" pitchFamily="34" charset="0"/>
                <a:sym typeface="Wingdings 3"/>
              </a:rPr>
              <a:t> </a:t>
            </a:r>
          </a:p>
          <a:p>
            <a:pPr>
              <a:lnSpc>
                <a:spcPts val="2300"/>
              </a:lnSpc>
              <a:buClr>
                <a:srgbClr val="00B0F0"/>
              </a:buClr>
              <a:buSzPct val="76000"/>
            </a:pPr>
            <a:r>
              <a:rPr lang="en-US" sz="2200" b="1" dirty="0" smtClean="0">
                <a:latin typeface="Arial Narrow" pitchFamily="34" charset="0"/>
                <a:sym typeface="Wingdings 3"/>
              </a:rPr>
              <a:t>   apoptosis  </a:t>
            </a:r>
            <a:r>
              <a:rPr lang="en-US" sz="2200" b="1" dirty="0" err="1" smtClean="0">
                <a:latin typeface="Arial Narrow" pitchFamily="34" charset="0"/>
                <a:sym typeface="Wingdings 3"/>
              </a:rPr>
              <a:t>Cytoprotective</a:t>
            </a:r>
            <a:r>
              <a:rPr lang="en-US" sz="2200" b="1" dirty="0" smtClean="0">
                <a:latin typeface="Arial Narrow" pitchFamily="34" charset="0"/>
              </a:rPr>
              <a:t> </a:t>
            </a:r>
            <a:endParaRPr lang="en-US" sz="2200" b="1" dirty="0">
              <a:latin typeface="Arial Narrow" pitchFamily="34" charset="0"/>
            </a:endParaRPr>
          </a:p>
        </p:txBody>
      </p:sp>
      <p:sp>
        <p:nvSpPr>
          <p:cNvPr id="15" name="Rectangle 14"/>
          <p:cNvSpPr/>
          <p:nvPr/>
        </p:nvSpPr>
        <p:spPr>
          <a:xfrm>
            <a:off x="94263" y="3352800"/>
            <a:ext cx="4172937" cy="430887"/>
          </a:xfrm>
          <a:prstGeom prst="rect">
            <a:avLst/>
          </a:prstGeom>
        </p:spPr>
        <p:txBody>
          <a:bodyPr wrap="none">
            <a:spAutoFit/>
          </a:bodyPr>
          <a:lstStyle/>
          <a:p>
            <a:pPr>
              <a:buClr>
                <a:srgbClr val="00B0F0"/>
              </a:buClr>
              <a:buSzPct val="76000"/>
            </a:pPr>
            <a:r>
              <a:rPr lang="en-US" sz="2200" b="1" u="heavy" dirty="0" smtClean="0">
                <a:uFill>
                  <a:solidFill>
                    <a:srgbClr val="C00000"/>
                  </a:solidFill>
                </a:uFill>
                <a:latin typeface="Arial Narrow" pitchFamily="34" charset="0"/>
              </a:rPr>
              <a:t>Restores energy balance in the cell</a:t>
            </a:r>
            <a:r>
              <a:rPr lang="en-US" sz="2200" b="1" dirty="0" smtClean="0">
                <a:latin typeface="Arial Narrow" pitchFamily="34" charset="0"/>
              </a:rPr>
              <a:t>. </a:t>
            </a:r>
            <a:endParaRPr lang="en-US" sz="2200" b="1" dirty="0">
              <a:latin typeface="Arial Narrow" pitchFamily="34" charset="0"/>
            </a:endParaRPr>
          </a:p>
        </p:txBody>
      </p:sp>
      <p:sp>
        <p:nvSpPr>
          <p:cNvPr id="16" name="Rectangle 15"/>
          <p:cNvSpPr/>
          <p:nvPr/>
        </p:nvSpPr>
        <p:spPr>
          <a:xfrm>
            <a:off x="152400" y="6019800"/>
            <a:ext cx="6248400" cy="769441"/>
          </a:xfrm>
          <a:prstGeom prst="rect">
            <a:avLst/>
          </a:prstGeom>
        </p:spPr>
        <p:txBody>
          <a:bodyPr wrap="square">
            <a:spAutoFit/>
          </a:bodyPr>
          <a:lstStyle/>
          <a:p>
            <a:pPr lvl="0">
              <a:buBlip>
                <a:blip r:embed="rId4"/>
              </a:buBlip>
              <a:defRPr/>
            </a:pPr>
            <a:r>
              <a:rPr lang="en-US" b="1" dirty="0" smtClean="0">
                <a:latin typeface="Arial Narrow" pitchFamily="34" charset="0"/>
              </a:rPr>
              <a:t> </a:t>
            </a:r>
            <a:r>
              <a:rPr lang="en-US" sz="2200" b="1" dirty="0" smtClean="0">
                <a:latin typeface="Arial Narrow" pitchFamily="34" charset="0"/>
              </a:rPr>
              <a:t>Thus shift myocardial metabolism to </a:t>
            </a:r>
            <a:r>
              <a:rPr lang="en-US" sz="2200" b="1" dirty="0" smtClean="0">
                <a:latin typeface="Arial Narrow" pitchFamily="34" charset="0"/>
                <a:sym typeface="Wingdings 3"/>
              </a:rPr>
              <a:t></a:t>
            </a:r>
          </a:p>
          <a:p>
            <a:pPr lvl="0">
              <a:defRPr/>
            </a:pPr>
            <a:r>
              <a:rPr lang="en-US" sz="2200" dirty="0" smtClean="0">
                <a:solidFill>
                  <a:srgbClr val="C00000"/>
                </a:solidFill>
                <a:latin typeface="Bernard MT Condensed" pitchFamily="18" charset="0"/>
                <a:sym typeface="Wingdings 3"/>
              </a:rPr>
              <a:t>  </a:t>
            </a:r>
            <a:r>
              <a:rPr lang="en-US" sz="2200" dirty="0" smtClean="0">
                <a:solidFill>
                  <a:srgbClr val="C00000"/>
                </a:solidFill>
                <a:latin typeface="Bernard MT Condensed" pitchFamily="18" charset="0"/>
              </a:rPr>
              <a:t>OXYGEN DEMAND WITHOUT ALTERING HEMODYNAMICS</a:t>
            </a:r>
            <a:endParaRPr lang="en-US" sz="2200" dirty="0">
              <a:solidFill>
                <a:srgbClr val="C00000"/>
              </a:solidFill>
              <a:latin typeface="Bernard MT Condensed" pitchFamily="18" charset="0"/>
            </a:endParaRPr>
          </a:p>
        </p:txBody>
      </p:sp>
      <p:sp>
        <p:nvSpPr>
          <p:cNvPr id="18" name="TextBox 17"/>
          <p:cNvSpPr txBox="1"/>
          <p:nvPr/>
        </p:nvSpPr>
        <p:spPr>
          <a:xfrm>
            <a:off x="7620000" y="622300"/>
            <a:ext cx="1371600" cy="430887"/>
          </a:xfrm>
          <a:prstGeom prst="rect">
            <a:avLst/>
          </a:prstGeom>
          <a:solidFill>
            <a:schemeClr val="bg1"/>
          </a:solidFill>
        </p:spPr>
        <p:txBody>
          <a:bodyPr wrap="square" rtlCol="0">
            <a:spAutoFit/>
          </a:bodyPr>
          <a:lstStyle/>
          <a:p>
            <a:r>
              <a:rPr lang="en-US" sz="2200" dirty="0" smtClean="0">
                <a:solidFill>
                  <a:srgbClr val="CC0000"/>
                </a:solidFill>
                <a:latin typeface="Bernard MT Condensed" pitchFamily="18" charset="0"/>
              </a:rPr>
              <a:t>Mechanism</a:t>
            </a:r>
            <a:endParaRPr lang="en-US" sz="2200" dirty="0">
              <a:solidFill>
                <a:srgbClr val="CC0000"/>
              </a:solidFill>
              <a:latin typeface="Bernard MT Condensed" pitchFamily="18" charset="0"/>
            </a:endParaRPr>
          </a:p>
        </p:txBody>
      </p:sp>
      <p:sp>
        <p:nvSpPr>
          <p:cNvPr id="19" name="TextBox 18"/>
          <p:cNvSpPr txBox="1"/>
          <p:nvPr/>
        </p:nvSpPr>
        <p:spPr>
          <a:xfrm>
            <a:off x="76200" y="3048000"/>
            <a:ext cx="2209800" cy="430887"/>
          </a:xfrm>
          <a:prstGeom prst="rect">
            <a:avLst/>
          </a:prstGeom>
          <a:solidFill>
            <a:schemeClr val="bg1"/>
          </a:solidFill>
        </p:spPr>
        <p:txBody>
          <a:bodyPr wrap="square" rtlCol="0">
            <a:spAutoFit/>
          </a:bodyPr>
          <a:lstStyle/>
          <a:p>
            <a:r>
              <a:rPr lang="en-US" sz="2200" dirty="0" err="1" smtClean="0">
                <a:solidFill>
                  <a:srgbClr val="CC0000"/>
                </a:solidFill>
                <a:latin typeface="Bernard MT Condensed" pitchFamily="18" charset="0"/>
              </a:rPr>
              <a:t>Pharmacol</a:t>
            </a:r>
            <a:r>
              <a:rPr lang="en-US" sz="2200" dirty="0" smtClean="0">
                <a:solidFill>
                  <a:srgbClr val="CC0000"/>
                </a:solidFill>
                <a:latin typeface="Bernard MT Condensed" pitchFamily="18" charset="0"/>
              </a:rPr>
              <a:t> Effects</a:t>
            </a:r>
            <a:endParaRPr lang="en-US" sz="2200" dirty="0">
              <a:solidFill>
                <a:srgbClr val="CC0000"/>
              </a:solidFill>
              <a:latin typeface="Bernard MT Condensed" pitchFamily="18" charset="0"/>
            </a:endParaRPr>
          </a:p>
        </p:txBody>
      </p:sp>
      <p:sp>
        <p:nvSpPr>
          <p:cNvPr id="17" name="Rectangle 16"/>
          <p:cNvSpPr/>
          <p:nvPr/>
        </p:nvSpPr>
        <p:spPr>
          <a:xfrm>
            <a:off x="4216400" y="4563070"/>
            <a:ext cx="74543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00B0F0"/>
              </a:buClr>
              <a:buSzPct val="76000"/>
            </a:pPr>
            <a:r>
              <a:rPr lang="en-US" sz="5400" b="1" cap="none" spc="0" dirty="0" smtClean="0">
                <a:ln w="11430">
                  <a:solidFill>
                    <a:sysClr val="windowText" lastClr="000000"/>
                  </a:solidFill>
                </a:ln>
                <a:solidFill>
                  <a:srgbClr val="FFF301"/>
                </a:solidFill>
                <a:effectLst>
                  <a:outerShdw blurRad="80000" dist="40000" dir="5040000" algn="tl">
                    <a:srgbClr val="000000">
                      <a:alpha val="30000"/>
                    </a:srgbClr>
                  </a:outerShdw>
                </a:effectLst>
              </a:rPr>
              <a:t>X</a:t>
            </a:r>
            <a:endParaRPr lang="en-US" sz="5400" b="1" cap="none" spc="0" dirty="0">
              <a:ln w="11430">
                <a:solidFill>
                  <a:sysClr val="windowText" lastClr="000000"/>
                </a:solidFill>
              </a:ln>
              <a:solidFill>
                <a:srgbClr val="FFF301"/>
              </a:solidFill>
              <a:effectLst>
                <a:outerShdw blurRad="80000" dist="40000" dir="5040000" algn="tl">
                  <a:srgbClr val="000000">
                    <a:alpha val="30000"/>
                  </a:srgbClr>
                </a:outerShdw>
              </a:effectLst>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ppt_x</p:attrName>
                                        </p:attrNameLst>
                                      </p:cBhvr>
                                      <p:tavLst>
                                        <p:tav tm="0">
                                          <p:val>
                                            <p:strVal val="#ppt_x-.2"/>
                                          </p:val>
                                        </p:tav>
                                        <p:tav tm="100000">
                                          <p:val>
                                            <p:strVal val="#ppt_x"/>
                                          </p:val>
                                        </p:tav>
                                      </p:tavLst>
                                    </p:anim>
                                    <p:anim calcmode="lin" valueType="num">
                                      <p:cBhvr>
                                        <p:cTn id="2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par>
                          <p:cTn id="31" fill="hold">
                            <p:stCondLst>
                              <p:cond delay="2000"/>
                            </p:stCondLst>
                            <p:childTnLst>
                              <p:par>
                                <p:cTn id="32" presetID="4" presetClass="entr" presetSubtype="3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out)">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ppt_x</p:attrName>
                                        </p:attrNameLst>
                                      </p:cBhvr>
                                      <p:tavLst>
                                        <p:tav tm="0">
                                          <p:val>
                                            <p:strVal val="#ppt_x-.2"/>
                                          </p:val>
                                        </p:tav>
                                        <p:tav tm="100000">
                                          <p:val>
                                            <p:strVal val="#ppt_x"/>
                                          </p:val>
                                        </p:tav>
                                      </p:tavLst>
                                    </p:anim>
                                    <p:anim calcmode="lin" valueType="num">
                                      <p:cBhvr>
                                        <p:cTn id="5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9"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304800"/>
            <a:ext cx="3884397" cy="424732"/>
          </a:xfrm>
          <a:prstGeom prst="rect">
            <a:avLst/>
          </a:prstGeom>
          <a:solidFill>
            <a:srgbClr val="C00000"/>
          </a:solidFill>
        </p:spPr>
        <p:txBody>
          <a:bodyPr wrap="none">
            <a:spAutoFit/>
          </a:bodyPr>
          <a:lstStyle/>
          <a:p>
            <a:pPr marL="34290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sym typeface="Symbol" pitchFamily="18" charset="2"/>
              </a:rPr>
              <a:t>Metabolically Acting Agents</a:t>
            </a:r>
          </a:p>
        </p:txBody>
      </p:sp>
      <p:sp>
        <p:nvSpPr>
          <p:cNvPr id="6" name="TextBox 5"/>
          <p:cNvSpPr txBox="1"/>
          <p:nvPr/>
        </p:nvSpPr>
        <p:spPr>
          <a:xfrm>
            <a:off x="304800" y="635913"/>
            <a:ext cx="13716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a:t>
            </a:r>
            <a:endParaRPr lang="en-US" sz="2200" dirty="0">
              <a:solidFill>
                <a:srgbClr val="CC0000"/>
              </a:solidFill>
              <a:latin typeface="Bernard MT Condensed" pitchFamily="18" charset="0"/>
            </a:endParaRPr>
          </a:p>
        </p:txBody>
      </p:sp>
      <p:sp>
        <p:nvSpPr>
          <p:cNvPr id="7" name="TextBox 6"/>
          <p:cNvSpPr txBox="1"/>
          <p:nvPr/>
        </p:nvSpPr>
        <p:spPr>
          <a:xfrm>
            <a:off x="355600" y="1524000"/>
            <a:ext cx="35814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ADRs </a:t>
            </a:r>
            <a:r>
              <a:rPr lang="en-US" sz="2200" b="1" dirty="0" smtClean="0">
                <a:latin typeface="Arial Narrow" pitchFamily="34" charset="0"/>
                <a:sym typeface="Wingdings 3"/>
              </a:rPr>
              <a:t> </a:t>
            </a:r>
            <a:r>
              <a:rPr lang="en-US" sz="2200" b="1" dirty="0" smtClean="0">
                <a:latin typeface="Arial Narrow" pitchFamily="34" charset="0"/>
              </a:rPr>
              <a:t>GIT disturbances</a:t>
            </a:r>
            <a:endParaRPr lang="en-US" sz="2200" dirty="0">
              <a:solidFill>
                <a:srgbClr val="CC0000"/>
              </a:solidFill>
              <a:latin typeface="Bernard MT Condensed" pitchFamily="18" charset="0"/>
            </a:endParaRPr>
          </a:p>
        </p:txBody>
      </p:sp>
      <p:sp>
        <p:nvSpPr>
          <p:cNvPr id="11" name="Rectangle 10"/>
          <p:cNvSpPr/>
          <p:nvPr/>
        </p:nvSpPr>
        <p:spPr>
          <a:xfrm>
            <a:off x="457200" y="1066800"/>
            <a:ext cx="8534400" cy="430887"/>
          </a:xfrm>
          <a:prstGeom prst="rect">
            <a:avLst/>
          </a:prstGeom>
        </p:spPr>
        <p:txBody>
          <a:bodyPr wrap="square">
            <a:spAutoFit/>
          </a:bodyPr>
          <a:lstStyle/>
          <a:p>
            <a:r>
              <a:rPr lang="en-US" sz="2200" b="1" dirty="0" smtClean="0">
                <a:latin typeface="Arial Narrow" pitchFamily="34" charset="0"/>
              </a:rPr>
              <a:t>Used when ever needed as add on therapy to nitrates, CCBs or </a:t>
            </a:r>
            <a:r>
              <a:rPr lang="en-US" sz="2200" b="1" dirty="0" smtClean="0">
                <a:latin typeface="Symbol" pitchFamily="18" charset="2"/>
              </a:rPr>
              <a:t>b</a:t>
            </a:r>
            <a:r>
              <a:rPr lang="en-US" sz="2200" b="1" dirty="0" smtClean="0">
                <a:latin typeface="Arial Narrow" pitchFamily="34" charset="0"/>
              </a:rPr>
              <a:t>-blockers</a:t>
            </a:r>
          </a:p>
        </p:txBody>
      </p:sp>
      <p:sp>
        <p:nvSpPr>
          <p:cNvPr id="12" name="TextBox 11"/>
          <p:cNvSpPr txBox="1"/>
          <p:nvPr/>
        </p:nvSpPr>
        <p:spPr>
          <a:xfrm>
            <a:off x="342900" y="1905000"/>
            <a:ext cx="2133600" cy="430887"/>
          </a:xfrm>
          <a:prstGeom prst="rect">
            <a:avLst/>
          </a:prstGeom>
          <a:noFill/>
        </p:spPr>
        <p:txBody>
          <a:bodyPr wrap="square" rtlCol="0">
            <a:spAutoFit/>
          </a:bodyPr>
          <a:lstStyle/>
          <a:p>
            <a:r>
              <a:rPr lang="en-US" sz="2200" dirty="0" smtClean="0">
                <a:solidFill>
                  <a:srgbClr val="CC0000"/>
                </a:solidFill>
                <a:latin typeface="Bernard MT Condensed" pitchFamily="18" charset="0"/>
                <a:sym typeface="Wingdings 3"/>
              </a:rPr>
              <a:t>Contraindications</a:t>
            </a:r>
            <a:endParaRPr lang="en-US" sz="2200" dirty="0">
              <a:solidFill>
                <a:srgbClr val="CC0000"/>
              </a:solidFill>
              <a:latin typeface="Bernard MT Condensed" pitchFamily="18" charset="0"/>
            </a:endParaRPr>
          </a:p>
        </p:txBody>
      </p:sp>
      <p:sp>
        <p:nvSpPr>
          <p:cNvPr id="13" name="Rectangle 12"/>
          <p:cNvSpPr/>
          <p:nvPr/>
        </p:nvSpPr>
        <p:spPr>
          <a:xfrm>
            <a:off x="2311400" y="1886635"/>
            <a:ext cx="3441700" cy="769441"/>
          </a:xfrm>
          <a:prstGeom prst="rect">
            <a:avLst/>
          </a:prstGeom>
        </p:spPr>
        <p:txBody>
          <a:bodyPr wrap="square">
            <a:spAutoFit/>
          </a:bodyPr>
          <a:lstStyle/>
          <a:p>
            <a:pPr>
              <a:buBlip>
                <a:blip r:embed="rId2"/>
              </a:buBlip>
            </a:pPr>
            <a:r>
              <a:rPr lang="en-US" sz="2200" b="1" dirty="0" smtClean="0">
                <a:latin typeface="Arial Narrow" pitchFamily="34" charset="0"/>
              </a:rPr>
              <a:t> Hypersensitivity reaction</a:t>
            </a:r>
          </a:p>
          <a:p>
            <a:pPr>
              <a:buBlip>
                <a:blip r:embed="rId2"/>
              </a:buBlip>
            </a:pPr>
            <a:r>
              <a:rPr lang="en-US" sz="2200" b="1" dirty="0" smtClean="0">
                <a:latin typeface="Arial Narrow" pitchFamily="34" charset="0"/>
              </a:rPr>
              <a:t> In pregnancy &amp; lactation</a:t>
            </a:r>
            <a:endParaRPr lang="en-US" sz="2200" dirty="0"/>
          </a:p>
        </p:txBody>
      </p:sp>
      <p:sp>
        <p:nvSpPr>
          <p:cNvPr id="14" name="Rectangle 13"/>
          <p:cNvSpPr/>
          <p:nvPr/>
        </p:nvSpPr>
        <p:spPr>
          <a:xfrm>
            <a:off x="304800" y="3124200"/>
            <a:ext cx="1505540" cy="461665"/>
          </a:xfrm>
          <a:prstGeom prst="rect">
            <a:avLst/>
          </a:prstGeom>
        </p:spPr>
        <p:txBody>
          <a:bodyPr wrap="none">
            <a:spAutoFit/>
          </a:bodyPr>
          <a:lstStyle/>
          <a:p>
            <a:r>
              <a:rPr lang="en-US" altLang="ar-SA" sz="2400" dirty="0" err="1" smtClean="0">
                <a:solidFill>
                  <a:srgbClr val="6600FF"/>
                </a:solidFill>
                <a:latin typeface="Bernard MT Condensed" pitchFamily="18" charset="0"/>
              </a:rPr>
              <a:t>Ranolazine</a:t>
            </a:r>
            <a:endParaRPr lang="en-US" sz="2400" dirty="0" smtClean="0">
              <a:solidFill>
                <a:srgbClr val="6600FF"/>
              </a:solidFill>
              <a:latin typeface="Bernard MT Condensed" pitchFamily="18" charset="0"/>
            </a:endParaRPr>
          </a:p>
        </p:txBody>
      </p:sp>
      <p:sp>
        <p:nvSpPr>
          <p:cNvPr id="15" name="Rectangle 14"/>
          <p:cNvSpPr/>
          <p:nvPr/>
        </p:nvSpPr>
        <p:spPr>
          <a:xfrm>
            <a:off x="381000" y="3733800"/>
            <a:ext cx="8534400" cy="2877711"/>
          </a:xfrm>
          <a:prstGeom prst="rect">
            <a:avLst/>
          </a:prstGeom>
        </p:spPr>
        <p:txBody>
          <a:bodyPr wrap="square">
            <a:spAutoFit/>
          </a:bodyPr>
          <a:lstStyle/>
          <a:p>
            <a:r>
              <a:rPr lang="en-US" sz="2200" b="1" dirty="0" smtClean="0">
                <a:latin typeface="Arial Narrow" pitchFamily="34" charset="0"/>
              </a:rPr>
              <a:t>Newly introduced. Considered one of the metabolically acting agents like </a:t>
            </a:r>
            <a:r>
              <a:rPr lang="en-US" sz="2200" b="1" dirty="0" err="1" smtClean="0">
                <a:latin typeface="Arial Narrow" pitchFamily="34" charset="0"/>
              </a:rPr>
              <a:t>trimetazedine</a:t>
            </a:r>
            <a:r>
              <a:rPr lang="en-US" sz="2200" b="1" dirty="0" smtClean="0">
                <a:latin typeface="Arial Narrow" pitchFamily="34" charset="0"/>
              </a:rPr>
              <a:t>.</a:t>
            </a:r>
          </a:p>
          <a:p>
            <a:r>
              <a:rPr lang="en-US" sz="2200" b="1" dirty="0" smtClean="0">
                <a:latin typeface="Arial Narrow" pitchFamily="34" charset="0"/>
              </a:rPr>
              <a:t>+ affects Na dependent-Ca Channels </a:t>
            </a:r>
            <a:r>
              <a:rPr lang="en-US" sz="2200" b="1" dirty="0" smtClean="0">
                <a:latin typeface="Arial Narrow" pitchFamily="34" charset="0"/>
                <a:sym typeface="Wingdings 3"/>
              </a:rPr>
              <a:t></a:t>
            </a:r>
            <a:r>
              <a:rPr lang="en-US" sz="2200" b="1" dirty="0" smtClean="0">
                <a:latin typeface="Arial Narrow" pitchFamily="34" charset="0"/>
              </a:rPr>
              <a:t> prevents Ca load  </a:t>
            </a:r>
            <a:r>
              <a:rPr lang="en-US" sz="2200" b="1" dirty="0" smtClean="0">
                <a:latin typeface="Arial Narrow" pitchFamily="34" charset="0"/>
                <a:sym typeface="Wingdings 3"/>
              </a:rPr>
              <a:t></a:t>
            </a:r>
            <a:r>
              <a:rPr lang="en-US" sz="2200" b="1" dirty="0" smtClean="0">
                <a:latin typeface="Arial Narrow" pitchFamily="34" charset="0"/>
              </a:rPr>
              <a:t> </a:t>
            </a:r>
            <a:r>
              <a:rPr lang="en-US" sz="2200" b="1" dirty="0" smtClean="0">
                <a:latin typeface="Arial Narrow" pitchFamily="34" charset="0"/>
                <a:sym typeface="Wingdings 3"/>
              </a:rPr>
              <a:t> apoptosis </a:t>
            </a:r>
            <a:r>
              <a:rPr lang="en-US" sz="2200" b="1" dirty="0" smtClean="0">
                <a:latin typeface="Arial Narrow" pitchFamily="34" charset="0"/>
              </a:rPr>
              <a:t> </a:t>
            </a:r>
            <a:r>
              <a:rPr lang="en-US" sz="2200" b="1" dirty="0" smtClean="0">
                <a:latin typeface="Arial Narrow" pitchFamily="34" charset="0"/>
                <a:sym typeface="Wingdings 3"/>
              </a:rPr>
              <a:t></a:t>
            </a:r>
            <a:r>
              <a:rPr lang="en-US" sz="2200" b="1" dirty="0" smtClean="0">
                <a:latin typeface="Arial Narrow" pitchFamily="34" charset="0"/>
              </a:rPr>
              <a:t> </a:t>
            </a:r>
            <a:r>
              <a:rPr lang="en-US" sz="2200" b="1" dirty="0" err="1" smtClean="0">
                <a:latin typeface="Arial Narrow" pitchFamily="34" charset="0"/>
              </a:rPr>
              <a:t>cardioprotective</a:t>
            </a:r>
            <a:r>
              <a:rPr lang="en-US" sz="2200" b="1" dirty="0" smtClean="0">
                <a:latin typeface="Arial Narrow" pitchFamily="34" charset="0"/>
              </a:rPr>
              <a:t>.</a:t>
            </a:r>
          </a:p>
          <a:p>
            <a:endParaRPr lang="en-US" sz="1100" b="1" dirty="0" smtClean="0">
              <a:latin typeface="Arial Narrow" pitchFamily="34" charset="0"/>
            </a:endParaRPr>
          </a:p>
          <a:p>
            <a:r>
              <a:rPr lang="en-US" sz="2200" b="1" dirty="0" smtClean="0">
                <a:latin typeface="Arial Narrow" pitchFamily="34" charset="0"/>
              </a:rPr>
              <a:t>It prolongs </a:t>
            </a:r>
            <a:r>
              <a:rPr lang="en-US" altLang="ar-SA" sz="2200" b="1" dirty="0" smtClean="0">
                <a:latin typeface="Arial Narrow" pitchFamily="34" charset="0"/>
              </a:rPr>
              <a:t>the QT interval so not given with; Class </a:t>
            </a:r>
            <a:r>
              <a:rPr lang="en-US" altLang="ar-SA" sz="2200" b="1" dirty="0" err="1" smtClean="0">
                <a:latin typeface="Arial Narrow" pitchFamily="34" charset="0"/>
              </a:rPr>
              <a:t>Ia</a:t>
            </a:r>
            <a:r>
              <a:rPr lang="en-US" altLang="ar-SA" sz="2200" b="1" dirty="0" smtClean="0">
                <a:latin typeface="Arial Narrow" pitchFamily="34" charset="0"/>
              </a:rPr>
              <a:t> &amp; III </a:t>
            </a:r>
            <a:r>
              <a:rPr lang="en-US" altLang="ar-SA" sz="2200" b="1" dirty="0" err="1" smtClean="0">
                <a:latin typeface="Arial Narrow" pitchFamily="34" charset="0"/>
              </a:rPr>
              <a:t>antiarrhthmics</a:t>
            </a:r>
            <a:endParaRPr lang="en-US" altLang="ar-SA" sz="2200" b="1" dirty="0" smtClean="0">
              <a:latin typeface="Arial Narrow" pitchFamily="34" charset="0"/>
            </a:endParaRPr>
          </a:p>
          <a:p>
            <a:endParaRPr lang="en-US" altLang="ar-SA" sz="1100" b="1" dirty="0" smtClean="0">
              <a:latin typeface="Arial Narrow" pitchFamily="34" charset="0"/>
            </a:endParaRPr>
          </a:p>
          <a:p>
            <a:r>
              <a:rPr lang="en-US" altLang="ar-SA" sz="2200" b="1" dirty="0" smtClean="0">
                <a:latin typeface="Arial Narrow" pitchFamily="34" charset="0"/>
              </a:rPr>
              <a:t>Toxicity develops due to interaction with CYT 450 inhibitors as;</a:t>
            </a:r>
            <a:r>
              <a:rPr lang="en-US" altLang="ar-SA" sz="2400" dirty="0" smtClean="0"/>
              <a:t> </a:t>
            </a:r>
            <a:r>
              <a:rPr lang="en-US" altLang="ar-SA" sz="2000" b="1" i="1" dirty="0" err="1" smtClean="0">
                <a:solidFill>
                  <a:srgbClr val="6600FF"/>
                </a:solidFill>
                <a:latin typeface="Arial Narrow" pitchFamily="34" charset="0"/>
              </a:rPr>
              <a:t>diltiazem</a:t>
            </a:r>
            <a:r>
              <a:rPr lang="en-US" altLang="ar-SA" sz="2000" b="1" i="1" dirty="0" smtClean="0">
                <a:solidFill>
                  <a:srgbClr val="6600FF"/>
                </a:solidFill>
                <a:latin typeface="Arial Narrow" pitchFamily="34" charset="0"/>
              </a:rPr>
              <a:t>, </a:t>
            </a:r>
            <a:r>
              <a:rPr lang="en-US" altLang="ar-SA" sz="2000" b="1" i="1" dirty="0" err="1" smtClean="0">
                <a:solidFill>
                  <a:srgbClr val="6600FF"/>
                </a:solidFill>
                <a:latin typeface="Arial Narrow" pitchFamily="34" charset="0"/>
              </a:rPr>
              <a:t>verapamil</a:t>
            </a:r>
            <a:r>
              <a:rPr lang="en-US" altLang="ar-SA" sz="2000" b="1" i="1" dirty="0" smtClean="0">
                <a:solidFill>
                  <a:srgbClr val="6600FF"/>
                </a:solidFill>
                <a:latin typeface="Arial Narrow" pitchFamily="34" charset="0"/>
              </a:rPr>
              <a:t>, </a:t>
            </a:r>
            <a:r>
              <a:rPr lang="en-US" altLang="ar-SA" sz="2000" b="1" i="1" dirty="0" err="1" smtClean="0">
                <a:solidFill>
                  <a:srgbClr val="6600FF"/>
                </a:solidFill>
                <a:latin typeface="Arial Narrow" pitchFamily="34" charset="0"/>
              </a:rPr>
              <a:t>ketoconazole</a:t>
            </a:r>
            <a:r>
              <a:rPr lang="en-US" altLang="ar-SA" sz="2000" b="1" i="1" dirty="0" smtClean="0">
                <a:solidFill>
                  <a:srgbClr val="6600FF"/>
                </a:solidFill>
                <a:latin typeface="Arial Narrow" pitchFamily="34" charset="0"/>
              </a:rPr>
              <a:t>, </a:t>
            </a:r>
            <a:r>
              <a:rPr lang="en-US" altLang="ar-SA" sz="2000" b="1" i="1" dirty="0" err="1" smtClean="0">
                <a:solidFill>
                  <a:srgbClr val="6600FF"/>
                </a:solidFill>
                <a:latin typeface="Arial Narrow" pitchFamily="34" charset="0"/>
              </a:rPr>
              <a:t>macrolide</a:t>
            </a:r>
            <a:r>
              <a:rPr lang="en-US" altLang="ar-SA" sz="2000" b="1" i="1" dirty="0" smtClean="0">
                <a:solidFill>
                  <a:srgbClr val="6600FF"/>
                </a:solidFill>
                <a:latin typeface="Arial Narrow" pitchFamily="34" charset="0"/>
              </a:rPr>
              <a:t> antibiotics, grapefruit juice</a:t>
            </a:r>
            <a:endParaRPr lang="en-US" altLang="ar-SA" sz="2200" b="1" i="1" dirty="0" smtClean="0">
              <a:solidFill>
                <a:srgbClr val="6600FF"/>
              </a:solidFill>
              <a:latin typeface="Arial Narrow" pitchFamily="34" charset="0"/>
            </a:endParaRPr>
          </a:p>
        </p:txBody>
      </p:sp>
      <p:cxnSp>
        <p:nvCxnSpPr>
          <p:cNvPr id="18" name="Straight Connector 17"/>
          <p:cNvCxnSpPr/>
          <p:nvPr/>
        </p:nvCxnSpPr>
        <p:spPr>
          <a:xfrm>
            <a:off x="0" y="2895600"/>
            <a:ext cx="9144000" cy="1588"/>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1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10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wipe(left)">
                                      <p:cBhvr>
                                        <p:cTn id="25" dur="10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5" end="5"/>
                                            </p:txEl>
                                          </p:spTgt>
                                        </p:tgtEl>
                                        <p:attrNameLst>
                                          <p:attrName>style.visibility</p:attrName>
                                        </p:attrNameLst>
                                      </p:cBhvr>
                                      <p:to>
                                        <p:strVal val="visible"/>
                                      </p:to>
                                    </p:set>
                                    <p:animEffect transition="in" filter="wipe(left)">
                                      <p:cBhvr>
                                        <p:cTn id="30"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virtual.yosemite.cc.ca.us/rdroual/Course%20Materials/Physiology%20101/Chapter%20Notes/Fall%202007/figure_13_24a_labeled.jpg"/>
          <p:cNvPicPr>
            <a:picLocks noChangeAspect="1" noChangeArrowheads="1"/>
          </p:cNvPicPr>
          <p:nvPr/>
        </p:nvPicPr>
        <p:blipFill>
          <a:blip r:embed="rId2" cstate="print"/>
          <a:srcRect l="2219" t="3934" r="3467" b="14907"/>
          <a:stretch>
            <a:fillRect/>
          </a:stretch>
        </p:blipFill>
        <p:spPr bwMode="auto">
          <a:xfrm>
            <a:off x="1900334" y="2514600"/>
            <a:ext cx="5948265" cy="3429000"/>
          </a:xfrm>
          <a:prstGeom prst="rect">
            <a:avLst/>
          </a:prstGeom>
          <a:noFill/>
        </p:spPr>
      </p:pic>
      <p:pic>
        <p:nvPicPr>
          <p:cNvPr id="38915" name="Picture 3" descr="C:\Documents and Settings\DR.OMNIA\My Documents\My Pictures\Angina.png"/>
          <p:cNvPicPr>
            <a:picLocks noChangeAspect="1" noChangeArrowheads="1"/>
          </p:cNvPicPr>
          <p:nvPr/>
        </p:nvPicPr>
        <p:blipFill>
          <a:blip r:embed="rId3" cstate="print"/>
          <a:srcRect/>
          <a:stretch>
            <a:fillRect/>
          </a:stretch>
        </p:blipFill>
        <p:spPr bwMode="auto">
          <a:xfrm>
            <a:off x="7010400" y="152400"/>
            <a:ext cx="1981200" cy="2842865"/>
          </a:xfrm>
          <a:prstGeom prst="ellipse">
            <a:avLst/>
          </a:prstGeom>
          <a:noFill/>
        </p:spPr>
      </p:pic>
      <p:sp>
        <p:nvSpPr>
          <p:cNvPr id="14" name="Freeform 13"/>
          <p:cNvSpPr/>
          <p:nvPr/>
        </p:nvSpPr>
        <p:spPr>
          <a:xfrm>
            <a:off x="152400" y="2286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20" name="Rectangle 19"/>
          <p:cNvSpPr/>
          <p:nvPr/>
        </p:nvSpPr>
        <p:spPr>
          <a:xfrm>
            <a:off x="5190814" y="1473200"/>
            <a:ext cx="1476686" cy="461665"/>
          </a:xfrm>
          <a:prstGeom prst="rect">
            <a:avLst/>
          </a:prstGeom>
          <a:solidFill>
            <a:schemeClr val="bg1"/>
          </a:solidFill>
        </p:spPr>
        <p:txBody>
          <a:bodyPr wrap="none" lIns="91440" tIns="45720" rIns="91440" bIns="45720">
            <a:spAutoFit/>
          </a:bodyPr>
          <a:lstStyle/>
          <a:p>
            <a:pPr lvl="0"/>
            <a:r>
              <a:rPr lang="en-US" altLang="ar-SA" sz="2400" dirty="0" err="1" smtClean="0">
                <a:solidFill>
                  <a:srgbClr val="6600FF"/>
                </a:solidFill>
                <a:latin typeface="Bernard MT Condensed" pitchFamily="18" charset="0"/>
              </a:rPr>
              <a:t>Ivabradine</a:t>
            </a:r>
            <a:endParaRPr lang="en-US" altLang="ar-SA" sz="2400" dirty="0" smtClean="0">
              <a:solidFill>
                <a:srgbClr val="6600FF"/>
              </a:solidFill>
              <a:latin typeface="Bernard MT Condensed" pitchFamily="18" charset="0"/>
              <a:sym typeface="Symbol" pitchFamily="18" charset="2"/>
            </a:endParaRPr>
          </a:p>
        </p:txBody>
      </p:sp>
      <p:sp>
        <p:nvSpPr>
          <p:cNvPr id="5" name="Rectangle 4"/>
          <p:cNvSpPr/>
          <p:nvPr/>
        </p:nvSpPr>
        <p:spPr>
          <a:xfrm>
            <a:off x="2946400" y="1092200"/>
            <a:ext cx="1874232" cy="646331"/>
          </a:xfrm>
          <a:prstGeom prst="rect">
            <a:avLst/>
          </a:prstGeom>
          <a:noFill/>
        </p:spPr>
        <p:txBody>
          <a:bodyPr wrap="none" lIns="91440" tIns="45720" rIns="91440" bIns="45720">
            <a:spAutoFit/>
          </a:bodyPr>
          <a:lstStyle/>
          <a:p>
            <a:pPr lvl="0"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sym typeface="Symbol" pitchFamily="18" charset="2"/>
              </a:rPr>
              <a:t>OTHERS</a:t>
            </a:r>
          </a:p>
        </p:txBody>
      </p:sp>
      <p:sp>
        <p:nvSpPr>
          <p:cNvPr id="6" name="Rectangle 5"/>
          <p:cNvSpPr/>
          <p:nvPr/>
        </p:nvSpPr>
        <p:spPr>
          <a:xfrm>
            <a:off x="7269768" y="6211669"/>
            <a:ext cx="1874232" cy="646331"/>
          </a:xfrm>
          <a:prstGeom prst="rect">
            <a:avLst/>
          </a:prstGeom>
          <a:noFill/>
        </p:spPr>
        <p:txBody>
          <a:bodyPr wrap="none" lIns="91440" tIns="45720" rIns="91440" bIns="45720">
            <a:spAutoFit/>
          </a:bodyPr>
          <a:lstStyle/>
          <a:p>
            <a:pPr lvl="0"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sym typeface="Symbol" pitchFamily="18" charset="2"/>
              </a:rPr>
              <a:t>OTHERS</a:t>
            </a:r>
          </a:p>
        </p:txBody>
      </p:sp>
      <p:sp>
        <p:nvSpPr>
          <p:cNvPr id="8" name="TextBox 7"/>
          <p:cNvSpPr txBox="1"/>
          <p:nvPr/>
        </p:nvSpPr>
        <p:spPr>
          <a:xfrm>
            <a:off x="0" y="5943600"/>
            <a:ext cx="7391400" cy="769441"/>
          </a:xfrm>
          <a:prstGeom prst="rect">
            <a:avLst/>
          </a:prstGeom>
          <a:noFill/>
        </p:spPr>
        <p:txBody>
          <a:bodyPr wrap="square" rtlCol="0">
            <a:spAutoFit/>
          </a:bodyPr>
          <a:lstStyle/>
          <a:p>
            <a:r>
              <a:rPr lang="en-US" altLang="ar-SA" sz="2200" b="1" dirty="0" smtClean="0">
                <a:latin typeface="Arial Narrow" pitchFamily="34" charset="0"/>
              </a:rPr>
              <a:t>Acts on the </a:t>
            </a:r>
            <a:r>
              <a:rPr lang="en-US" altLang="ar-SA" sz="2200" b="1" dirty="0" smtClean="0">
                <a:solidFill>
                  <a:srgbClr val="6600FF"/>
                </a:solidFill>
                <a:latin typeface="Arial Narrow" pitchFamily="34" charset="0"/>
              </a:rPr>
              <a:t>“ Funny Channel” </a:t>
            </a:r>
            <a:r>
              <a:rPr lang="en-US" altLang="ar-SA" sz="2200" b="1" dirty="0" smtClean="0">
                <a:latin typeface="Arial Narrow" pitchFamily="34" charset="0"/>
              </a:rPr>
              <a:t>a special Na channel in SAN </a:t>
            </a:r>
            <a:r>
              <a:rPr lang="en-US" altLang="ar-SA" sz="2200" b="1" dirty="0" smtClean="0">
                <a:latin typeface="Arial Narrow" pitchFamily="34" charset="0"/>
                <a:sym typeface="Wingdings 3"/>
              </a:rPr>
              <a:t>HRmyocardial work </a:t>
            </a:r>
            <a:r>
              <a:rPr lang="en-US" altLang="ar-SA" sz="2200" dirty="0" smtClean="0">
                <a:solidFill>
                  <a:srgbClr val="C00000"/>
                </a:solidFill>
                <a:latin typeface="Bernard MT Condensed" pitchFamily="18" charset="0"/>
                <a:sym typeface="Wingdings 3"/>
              </a:rPr>
              <a:t>Myocardial O</a:t>
            </a:r>
            <a:r>
              <a:rPr lang="en-US" altLang="ar-SA" sz="2200" baseline="-25000" dirty="0" smtClean="0">
                <a:solidFill>
                  <a:srgbClr val="C00000"/>
                </a:solidFill>
                <a:latin typeface="Bernard MT Condensed" pitchFamily="18" charset="0"/>
                <a:sym typeface="Wingdings 3"/>
              </a:rPr>
              <a:t>2 </a:t>
            </a:r>
            <a:r>
              <a:rPr lang="en-US" altLang="ar-SA" sz="2200" dirty="0" smtClean="0">
                <a:solidFill>
                  <a:srgbClr val="C00000"/>
                </a:solidFill>
                <a:latin typeface="Bernard MT Condensed" pitchFamily="18" charset="0"/>
                <a:sym typeface="Wingdings 3"/>
              </a:rPr>
              <a:t>demand</a:t>
            </a:r>
            <a:endParaRPr lang="en-US" sz="2200" dirty="0">
              <a:solidFill>
                <a:srgbClr val="C00000"/>
              </a:solidFill>
              <a:latin typeface="Bernard MT Condensed" pitchFamily="18" charset="0"/>
            </a:endParaRPr>
          </a:p>
        </p:txBody>
      </p:sp>
      <p:sp>
        <p:nvSpPr>
          <p:cNvPr id="10" name="Rectangle 9"/>
          <p:cNvSpPr/>
          <p:nvPr/>
        </p:nvSpPr>
        <p:spPr>
          <a:xfrm>
            <a:off x="5693464" y="2819400"/>
            <a:ext cx="74543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buClr>
                <a:srgbClr val="00B0F0"/>
              </a:buClr>
              <a:buSzPct val="76000"/>
            </a:pPr>
            <a:r>
              <a:rPr lang="en-US" sz="5400" b="1" cap="none" spc="0" dirty="0" smtClean="0">
                <a:ln w="11430">
                  <a:solidFill>
                    <a:sysClr val="windowText" lastClr="000000"/>
                  </a:solidFill>
                </a:ln>
                <a:solidFill>
                  <a:srgbClr val="FFF301"/>
                </a:solidFill>
                <a:effectLst>
                  <a:outerShdw blurRad="80000" dist="40000" dir="5040000" algn="tl">
                    <a:srgbClr val="000000">
                      <a:alpha val="30000"/>
                    </a:srgbClr>
                  </a:outerShdw>
                </a:effectLst>
              </a:rPr>
              <a:t>X</a:t>
            </a:r>
            <a:endParaRPr lang="en-US" sz="5400" b="1" cap="none" spc="0" dirty="0">
              <a:ln w="11430">
                <a:solidFill>
                  <a:sysClr val="windowText" lastClr="000000"/>
                </a:solidFill>
              </a:ln>
              <a:solidFill>
                <a:srgbClr val="FFF301"/>
              </a:solidFill>
              <a:effectLst>
                <a:outerShdw blurRad="80000" dist="40000" dir="5040000" algn="tl">
                  <a:srgbClr val="000000">
                    <a:alpha val="30000"/>
                  </a:srgbClr>
                </a:outerShdw>
              </a:effectLst>
            </a:endParaRPr>
          </a:p>
        </p:txBody>
      </p:sp>
      <p:cxnSp>
        <p:nvCxnSpPr>
          <p:cNvPr id="12" name="Straight Arrow Connector 11"/>
          <p:cNvCxnSpPr>
            <a:stCxn id="20" idx="2"/>
          </p:cNvCxnSpPr>
          <p:nvPr/>
        </p:nvCxnSpPr>
        <p:spPr>
          <a:xfrm rot="16200000" flipH="1">
            <a:off x="5379017" y="2485004"/>
            <a:ext cx="1113135" cy="12855"/>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5219700"/>
            <a:ext cx="990600" cy="461665"/>
          </a:xfrm>
          <a:prstGeom prst="rect">
            <a:avLst/>
          </a:prstGeom>
          <a:noFill/>
        </p:spPr>
        <p:txBody>
          <a:bodyPr wrap="square" rtlCol="0">
            <a:spAutoFit/>
          </a:bodyPr>
          <a:lstStyle/>
          <a:p>
            <a:r>
              <a:rPr lang="en-US" sz="2400" dirty="0" smtClean="0">
                <a:latin typeface="Bernard MT Condensed" pitchFamily="18" charset="0"/>
              </a:rPr>
              <a:t>SAN</a:t>
            </a:r>
            <a:endParaRPr lang="en-US" sz="2400" dirty="0">
              <a:latin typeface="Bernard MT Condensed" pitchFamily="18" charset="0"/>
            </a:endParaRPr>
          </a:p>
        </p:txBody>
      </p:sp>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228600" y="1066800"/>
            <a:ext cx="5715000" cy="5791200"/>
          </a:xfrm>
        </p:spPr>
        <p:txBody>
          <a:bodyPr/>
          <a:lstStyle/>
          <a:p>
            <a:pPr>
              <a:lnSpc>
                <a:spcPct val="80000"/>
              </a:lnSpc>
              <a:buFontTx/>
              <a:buBlip>
                <a:blip r:embed="rId3"/>
              </a:buBlip>
            </a:pPr>
            <a:endParaRPr lang="en-US" sz="2800"/>
          </a:p>
          <a:p>
            <a:pPr>
              <a:lnSpc>
                <a:spcPct val="80000"/>
              </a:lnSpc>
              <a:buFontTx/>
              <a:buNone/>
            </a:pPr>
            <a:endParaRPr lang="en-US" sz="2800"/>
          </a:p>
        </p:txBody>
      </p:sp>
      <p:sp>
        <p:nvSpPr>
          <p:cNvPr id="146435" name="AutoShape 3" descr="VIP_Ambulance"/>
          <p:cNvSpPr>
            <a:spLocks noChangeAspect="1" noChangeArrowheads="1"/>
          </p:cNvSpPr>
          <p:nvPr/>
        </p:nvSpPr>
        <p:spPr bwMode="auto">
          <a:xfrm>
            <a:off x="8899525" y="46038"/>
            <a:ext cx="4752975" cy="3810000"/>
          </a:xfrm>
          <a:prstGeom prst="rect">
            <a:avLst/>
          </a:prstGeom>
          <a:noFill/>
        </p:spPr>
        <p:txBody>
          <a:bodyPr/>
          <a:lstStyle/>
          <a:p>
            <a:endParaRPr lang="en-US"/>
          </a:p>
        </p:txBody>
      </p:sp>
      <p:pic>
        <p:nvPicPr>
          <p:cNvPr id="146436" name="Picture 4" descr="VIP_Ambulance"/>
          <p:cNvPicPr>
            <a:picLocks noChangeAspect="1" noChangeArrowheads="1"/>
          </p:cNvPicPr>
          <p:nvPr/>
        </p:nvPicPr>
        <p:blipFill>
          <a:blip r:embed="rId4" cstate="print"/>
          <a:srcRect/>
          <a:stretch>
            <a:fillRect/>
          </a:stretch>
        </p:blipFill>
        <p:spPr bwMode="auto">
          <a:xfrm>
            <a:off x="6588125" y="0"/>
            <a:ext cx="3124200" cy="2667000"/>
          </a:xfrm>
          <a:prstGeom prst="rect">
            <a:avLst/>
          </a:prstGeom>
          <a:noFill/>
        </p:spPr>
      </p:pic>
      <p:pic>
        <p:nvPicPr>
          <p:cNvPr id="146437" name="Picture 5" descr="Ambulance_Stretcher"/>
          <p:cNvPicPr>
            <a:picLocks noChangeAspect="1" noChangeArrowheads="1"/>
          </p:cNvPicPr>
          <p:nvPr/>
        </p:nvPicPr>
        <p:blipFill>
          <a:blip r:embed="rId5" cstate="print"/>
          <a:srcRect/>
          <a:stretch>
            <a:fillRect/>
          </a:stretch>
        </p:blipFill>
        <p:spPr bwMode="auto">
          <a:xfrm>
            <a:off x="6659563" y="3068638"/>
            <a:ext cx="2971800" cy="2514600"/>
          </a:xfrm>
          <a:prstGeom prst="rect">
            <a:avLst/>
          </a:prstGeom>
          <a:noFill/>
        </p:spPr>
      </p:pic>
      <p:sp>
        <p:nvSpPr>
          <p:cNvPr id="146438" name="WordArt 6"/>
          <p:cNvSpPr>
            <a:spLocks noChangeArrowheads="1" noChangeShapeType="1" noTextEdit="1"/>
          </p:cNvSpPr>
          <p:nvPr/>
        </p:nvSpPr>
        <p:spPr bwMode="auto">
          <a:xfrm rot="248677">
            <a:off x="533400" y="228600"/>
            <a:ext cx="36576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a:ln w="9525">
                  <a:round/>
                  <a:headEnd/>
                  <a:tailEnd/>
                </a:ln>
                <a:gradFill rotWithShape="0">
                  <a:gsLst>
                    <a:gs pos="0">
                      <a:srgbClr val="FFE701"/>
                    </a:gs>
                    <a:gs pos="100000">
                      <a:srgbClr val="FE3E02"/>
                    </a:gs>
                  </a:gsLst>
                  <a:lin ang="5151323" scaled="1"/>
                </a:gradFill>
                <a:latin typeface="Impact"/>
              </a:rPr>
              <a:t>Case</a:t>
            </a:r>
          </a:p>
        </p:txBody>
      </p:sp>
      <p:sp>
        <p:nvSpPr>
          <p:cNvPr id="146439" name="Rectangle 7"/>
          <p:cNvSpPr>
            <a:spLocks noChangeArrowheads="1"/>
          </p:cNvSpPr>
          <p:nvPr/>
        </p:nvSpPr>
        <p:spPr bwMode="auto">
          <a:xfrm>
            <a:off x="250825" y="1268413"/>
            <a:ext cx="6607175" cy="5453062"/>
          </a:xfrm>
          <a:prstGeom prst="rect">
            <a:avLst/>
          </a:prstGeom>
          <a:noFill/>
          <a:ln w="9525">
            <a:noFill/>
            <a:miter lim="800000"/>
            <a:headEnd/>
            <a:tailEnd/>
          </a:ln>
          <a:effectLst/>
        </p:spPr>
        <p:txBody>
          <a:bodyPr>
            <a:spAutoFit/>
          </a:bodyPr>
          <a:lstStyle/>
          <a:p>
            <a:pPr algn="l" rtl="0"/>
            <a:r>
              <a:rPr lang="en-US" sz="3200" b="0"/>
              <a:t>A60-year-old man comes into the office complaining of chest pains that primarily occur in the early morning and do not appear to be associated with stress or exercise. Following coronary angiography and a positive ergonovine test you determine</a:t>
            </a:r>
          </a:p>
          <a:p>
            <a:pPr algn="l" rtl="0"/>
            <a:r>
              <a:rPr lang="en-US" sz="3200" b="0"/>
              <a:t>that this patient has angina pectoris as a result of coronary artery spasm.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148483"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148484"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148485"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495300" y="2133600"/>
            <a:ext cx="7391400" cy="319088"/>
            <a:chOff x="144" y="1248"/>
            <a:chExt cx="4656" cy="201"/>
          </a:xfrm>
        </p:grpSpPr>
        <p:sp>
          <p:nvSpPr>
            <p:cNvPr id="14848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14848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148489" name="Rectangle 9"/>
          <p:cNvSpPr>
            <a:spLocks noChangeArrowheads="1"/>
          </p:cNvSpPr>
          <p:nvPr/>
        </p:nvSpPr>
        <p:spPr bwMode="auto">
          <a:xfrm>
            <a:off x="1181100" y="914400"/>
            <a:ext cx="7734300" cy="11430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a:solidFill>
                  <a:schemeClr val="tx2"/>
                </a:solidFill>
              </a:rPr>
              <a:t>Q1</a:t>
            </a:r>
            <a:endParaRPr lang="en-US" sz="4400" b="0">
              <a:solidFill>
                <a:schemeClr val="tx2"/>
              </a:solidFill>
            </a:endParaRPr>
          </a:p>
        </p:txBody>
      </p:sp>
      <p:sp>
        <p:nvSpPr>
          <p:cNvPr id="148490" name="Rectangle 10"/>
          <p:cNvSpPr>
            <a:spLocks noChangeArrowheads="1"/>
          </p:cNvSpPr>
          <p:nvPr/>
        </p:nvSpPr>
        <p:spPr bwMode="auto">
          <a:xfrm>
            <a:off x="990600" y="2590800"/>
            <a:ext cx="5257800" cy="4038600"/>
          </a:xfrm>
          <a:prstGeom prst="rect">
            <a:avLst/>
          </a:prstGeom>
          <a:solidFill>
            <a:srgbClr val="FFFFFF"/>
          </a:solidFill>
          <a:ln w="9525">
            <a:solidFill>
              <a:srgbClr val="000000"/>
            </a:solidFill>
            <a:miter lim="800000"/>
            <a:headEnd/>
            <a:tailEnd/>
          </a:ln>
        </p:spPr>
        <p:txBody>
          <a:bodyPr/>
          <a:lstStyle/>
          <a:p>
            <a:pPr marL="342900" indent="-342900" algn="l" rtl="0">
              <a:spcBef>
                <a:spcPct val="20000"/>
              </a:spcBef>
              <a:buFontTx/>
              <a:buChar char="•"/>
            </a:pPr>
            <a:r>
              <a:rPr lang="en-US" sz="4000" b="0"/>
              <a:t>How would you treat the patient to alleviate the acute attacks when they</a:t>
            </a:r>
          </a:p>
          <a:p>
            <a:pPr marL="342900" indent="-342900" algn="l" rtl="0">
              <a:spcBef>
                <a:spcPct val="20000"/>
              </a:spcBef>
            </a:pPr>
            <a:r>
              <a:rPr lang="en-US" sz="4000" b="0"/>
              <a:t>  occur ?</a:t>
            </a:r>
          </a:p>
        </p:txBody>
      </p:sp>
      <p:pic>
        <p:nvPicPr>
          <p:cNvPr id="148491" name="Picture 11" descr="j0078711"/>
          <p:cNvPicPr>
            <a:picLocks noChangeAspect="1" noChangeArrowheads="1"/>
          </p:cNvPicPr>
          <p:nvPr/>
        </p:nvPicPr>
        <p:blipFill>
          <a:blip r:embed="rId3" cstate="print"/>
          <a:srcRect/>
          <a:stretch>
            <a:fillRect/>
          </a:stretch>
        </p:blipFill>
        <p:spPr bwMode="auto">
          <a:xfrm>
            <a:off x="6477000" y="2590800"/>
            <a:ext cx="2438400" cy="39338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152579" name="Rectangle 3"/>
            <p:cNvSpPr>
              <a:spLocks noChangeArrowheads="1"/>
            </p:cNvSpPr>
            <p:nvPr/>
          </p:nvSpPr>
          <p:spPr bwMode="auto">
            <a:xfrm>
              <a:off x="0" y="0"/>
              <a:ext cx="480" cy="4320"/>
            </a:xfrm>
            <a:prstGeom prst="rect">
              <a:avLst/>
            </a:prstGeom>
            <a:solidFill>
              <a:srgbClr val="99CC99"/>
            </a:solidFill>
            <a:ln w="9525">
              <a:noFill/>
              <a:miter lim="800000"/>
              <a:headEnd/>
              <a:tailEnd/>
            </a:ln>
            <a:effectLst/>
          </p:spPr>
          <p:txBody>
            <a:bodyPr wrap="none" anchor="ctr"/>
            <a:lstStyle/>
            <a:p>
              <a:endParaRPr lang="en-US"/>
            </a:p>
          </p:txBody>
        </p:sp>
        <p:sp>
          <p:nvSpPr>
            <p:cNvPr id="152580" name="Rectangle 4"/>
            <p:cNvSpPr>
              <a:spLocks noChangeArrowheads="1"/>
            </p:cNvSpPr>
            <p:nvPr/>
          </p:nvSpPr>
          <p:spPr bwMode="auto">
            <a:xfrm>
              <a:off x="432" y="0"/>
              <a:ext cx="1584" cy="672"/>
            </a:xfrm>
            <a:prstGeom prst="rect">
              <a:avLst/>
            </a:prstGeom>
            <a:solidFill>
              <a:srgbClr val="99CC99"/>
            </a:solidFill>
            <a:ln w="9525">
              <a:noFill/>
              <a:miter lim="800000"/>
              <a:headEnd/>
              <a:tailEnd/>
            </a:ln>
            <a:effectLst/>
          </p:spPr>
          <p:txBody>
            <a:bodyPr wrap="none" anchor="ctr"/>
            <a:lstStyle/>
            <a:p>
              <a:endParaRPr lang="en-US"/>
            </a:p>
          </p:txBody>
        </p:sp>
      </p:grpSp>
      <p:sp>
        <p:nvSpPr>
          <p:cNvPr id="152581"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a:effectLst/>
        </p:spPr>
        <p:txBody>
          <a:bodyPr wrap="none" anchor="ctr"/>
          <a:lstStyle/>
          <a:p>
            <a:endParaRPr lang="en-US"/>
          </a:p>
        </p:txBody>
      </p:sp>
      <p:grpSp>
        <p:nvGrpSpPr>
          <p:cNvPr id="3" name="Group 6"/>
          <p:cNvGrpSpPr>
            <a:grpSpLocks/>
          </p:cNvGrpSpPr>
          <p:nvPr/>
        </p:nvGrpSpPr>
        <p:grpSpPr bwMode="auto">
          <a:xfrm>
            <a:off x="495300" y="2133600"/>
            <a:ext cx="7391400" cy="319088"/>
            <a:chOff x="144" y="1248"/>
            <a:chExt cx="4656" cy="201"/>
          </a:xfrm>
        </p:grpSpPr>
        <p:sp>
          <p:nvSpPr>
            <p:cNvPr id="15258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a:effectLst/>
          </p:spPr>
          <p:txBody>
            <a:bodyPr wrap="none" anchor="ctr"/>
            <a:lstStyle/>
            <a:p>
              <a:endParaRPr lang="en-US"/>
            </a:p>
          </p:txBody>
        </p:sp>
        <p:sp>
          <p:nvSpPr>
            <p:cNvPr id="15258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a:effectLst/>
          </p:spPr>
          <p:txBody>
            <a:bodyPr wrap="none" anchor="ctr"/>
            <a:lstStyle/>
            <a:p>
              <a:endParaRPr lang="en-US"/>
            </a:p>
          </p:txBody>
        </p:sp>
      </p:grpSp>
      <p:sp>
        <p:nvSpPr>
          <p:cNvPr id="152585" name="Rectangle 9"/>
          <p:cNvSpPr>
            <a:spLocks noChangeArrowheads="1"/>
          </p:cNvSpPr>
          <p:nvPr/>
        </p:nvSpPr>
        <p:spPr bwMode="auto">
          <a:xfrm>
            <a:off x="1181100" y="914400"/>
            <a:ext cx="7734300" cy="11430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a:solidFill>
                  <a:schemeClr val="tx2"/>
                </a:solidFill>
              </a:rPr>
              <a:t>Q2</a:t>
            </a:r>
            <a:endParaRPr lang="en-US" sz="4400" b="0">
              <a:solidFill>
                <a:schemeClr val="tx2"/>
              </a:solidFill>
            </a:endParaRPr>
          </a:p>
        </p:txBody>
      </p:sp>
      <p:sp>
        <p:nvSpPr>
          <p:cNvPr id="152586" name="Rectangle 10"/>
          <p:cNvSpPr>
            <a:spLocks noChangeArrowheads="1"/>
          </p:cNvSpPr>
          <p:nvPr/>
        </p:nvSpPr>
        <p:spPr bwMode="auto">
          <a:xfrm>
            <a:off x="990600" y="2590800"/>
            <a:ext cx="5257800" cy="4038600"/>
          </a:xfrm>
          <a:prstGeom prst="rect">
            <a:avLst/>
          </a:prstGeom>
          <a:solidFill>
            <a:srgbClr val="FFFFFF"/>
          </a:solidFill>
          <a:ln w="9525">
            <a:solidFill>
              <a:srgbClr val="000000"/>
            </a:solidFill>
            <a:miter lim="800000"/>
            <a:headEnd/>
            <a:tailEnd/>
          </a:ln>
        </p:spPr>
        <p:txBody>
          <a:bodyPr/>
          <a:lstStyle/>
          <a:p>
            <a:pPr marL="342900" indent="-342900" algn="l" rtl="0">
              <a:spcBef>
                <a:spcPct val="20000"/>
              </a:spcBef>
              <a:buFontTx/>
              <a:buChar char="•"/>
            </a:pPr>
            <a:r>
              <a:rPr lang="en-US" sz="4000" b="0"/>
              <a:t>How would you treat chronically to prevent their reoccurrence?</a:t>
            </a:r>
          </a:p>
        </p:txBody>
      </p:sp>
      <p:pic>
        <p:nvPicPr>
          <p:cNvPr id="152587" name="Picture 11" descr="j0078711"/>
          <p:cNvPicPr>
            <a:picLocks noChangeAspect="1" noChangeArrowheads="1"/>
          </p:cNvPicPr>
          <p:nvPr/>
        </p:nvPicPr>
        <p:blipFill>
          <a:blip r:embed="rId3" cstate="print"/>
          <a:srcRect/>
          <a:stretch>
            <a:fillRect/>
          </a:stretch>
        </p:blipFill>
        <p:spPr bwMode="auto">
          <a:xfrm>
            <a:off x="6477000" y="2590800"/>
            <a:ext cx="2438400" cy="3933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R.OMNIA\My Documents\My Pictures\Angina.png"/>
          <p:cNvPicPr>
            <a:picLocks noChangeAspect="1" noChangeArrowheads="1"/>
          </p:cNvPicPr>
          <p:nvPr/>
        </p:nvPicPr>
        <p:blipFill>
          <a:blip r:embed="rId2" cstate="print"/>
          <a:srcRect/>
          <a:stretch>
            <a:fillRect/>
          </a:stretch>
        </p:blipFill>
        <p:spPr bwMode="auto">
          <a:xfrm>
            <a:off x="6655025" y="152400"/>
            <a:ext cx="2336575" cy="3352800"/>
          </a:xfrm>
          <a:prstGeom prst="ellipse">
            <a:avLst/>
          </a:prstGeom>
          <a:noFill/>
        </p:spPr>
      </p:pic>
      <p:sp>
        <p:nvSpPr>
          <p:cNvPr id="14" name="Freeform 13"/>
          <p:cNvSpPr/>
          <p:nvPr/>
        </p:nvSpPr>
        <p:spPr>
          <a:xfrm>
            <a:off x="152400" y="3810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6" name="Rectangle 3"/>
          <p:cNvSpPr txBox="1">
            <a:spLocks noChangeArrowheads="1"/>
          </p:cNvSpPr>
          <p:nvPr/>
        </p:nvSpPr>
        <p:spPr>
          <a:xfrm>
            <a:off x="4114800" y="3375992"/>
            <a:ext cx="4038600" cy="17526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Tx/>
              <a:buBlip>
                <a:blip r:embed="rId3"/>
              </a:buBlip>
              <a:tabLst/>
              <a:defRPr/>
            </a:pPr>
            <a:r>
              <a:rPr kumimoji="0" lang="en-US" sz="2400" i="0" u="none" strike="noStrike" kern="1200" cap="none" spc="0" normalizeH="0" baseline="0" noProof="0" dirty="0" smtClean="0">
                <a:ln>
                  <a:noFill/>
                </a:ln>
                <a:solidFill>
                  <a:srgbClr val="6600FF"/>
                </a:solidFill>
                <a:effectLst/>
                <a:uLnTx/>
                <a:uFillTx/>
                <a:latin typeface="Bernard MT Condensed" pitchFamily="18" charset="0"/>
              </a:rPr>
              <a:t>Aspirin </a:t>
            </a:r>
            <a:r>
              <a:rPr lang="en-US" sz="2400" dirty="0" smtClean="0">
                <a:solidFill>
                  <a:srgbClr val="6600FF"/>
                </a:solidFill>
                <a:latin typeface="Bernard MT Condensed" pitchFamily="18" charset="0"/>
              </a:rPr>
              <a:t>/ Other </a:t>
            </a:r>
            <a:r>
              <a:rPr lang="en-US" sz="2400" dirty="0" err="1" smtClean="0">
                <a:solidFill>
                  <a:srgbClr val="6600FF"/>
                </a:solidFill>
                <a:latin typeface="Bernard MT Condensed" pitchFamily="18" charset="0"/>
              </a:rPr>
              <a:t>antiplatelets</a:t>
            </a:r>
            <a:endParaRPr lang="en-US" sz="2400" dirty="0" smtClean="0">
              <a:solidFill>
                <a:srgbClr val="6600FF"/>
              </a:solidFill>
              <a:latin typeface="Bernard MT Condensed" pitchFamily="18" charset="0"/>
            </a:endParaRPr>
          </a:p>
          <a:p>
            <a:pPr marL="342900" marR="0" lvl="0" indent="-342900" algn="l" defTabSz="914400" rtl="0" eaLnBrk="1" fontAlgn="auto" latinLnBrk="0" hangingPunct="1">
              <a:lnSpc>
                <a:spcPct val="90000"/>
              </a:lnSpc>
              <a:spcBef>
                <a:spcPct val="20000"/>
              </a:spcBef>
              <a:spcAft>
                <a:spcPts val="0"/>
              </a:spcAft>
              <a:buClrTx/>
              <a:buSzTx/>
              <a:buFontTx/>
              <a:buBlip>
                <a:blip r:embed="rId3"/>
              </a:buBlip>
              <a:tabLst/>
              <a:defRPr/>
            </a:pPr>
            <a:r>
              <a:rPr kumimoji="0" lang="en-US" sz="2400" i="0" u="none" strike="noStrike" kern="1200" cap="none" spc="0" normalizeH="0" baseline="0" noProof="0" dirty="0" err="1" smtClean="0">
                <a:ln>
                  <a:noFill/>
                </a:ln>
                <a:solidFill>
                  <a:srgbClr val="6600FF"/>
                </a:solidFill>
                <a:effectLst/>
                <a:uLnTx/>
                <a:uFillTx/>
                <a:latin typeface="Bernard MT Condensed" pitchFamily="18" charset="0"/>
              </a:rPr>
              <a:t>Statins</a:t>
            </a:r>
            <a:endParaRPr kumimoji="0" lang="en-US" sz="2400" i="0" u="none" strike="noStrike" kern="1200" cap="none" spc="0" normalizeH="0" baseline="0" noProof="0" dirty="0" smtClean="0">
              <a:ln>
                <a:noFill/>
              </a:ln>
              <a:solidFill>
                <a:srgbClr val="6600FF"/>
              </a:solidFill>
              <a:effectLst/>
              <a:uLnTx/>
              <a:uFillTx/>
              <a:latin typeface="Bernard MT Condensed" pitchFamily="18" charset="0"/>
            </a:endParaRPr>
          </a:p>
          <a:p>
            <a:pPr marL="342900" marR="0" lvl="0" indent="-342900" algn="l" defTabSz="914400" rtl="0" eaLnBrk="1" fontAlgn="auto" latinLnBrk="0" hangingPunct="1">
              <a:lnSpc>
                <a:spcPct val="90000"/>
              </a:lnSpc>
              <a:spcBef>
                <a:spcPct val="20000"/>
              </a:spcBef>
              <a:spcAft>
                <a:spcPts val="0"/>
              </a:spcAft>
              <a:buClrTx/>
              <a:buSzTx/>
              <a:buFontTx/>
              <a:buBlip>
                <a:blip r:embed="rId3"/>
              </a:buBlip>
              <a:tabLst/>
              <a:defRPr/>
            </a:pPr>
            <a:r>
              <a:rPr lang="en-US" sz="2400" dirty="0" smtClean="0">
                <a:solidFill>
                  <a:srgbClr val="6600FF"/>
                </a:solidFill>
                <a:latin typeface="Bernard MT Condensed" pitchFamily="18" charset="0"/>
              </a:rPr>
              <a:t>ACE Inhibitors</a:t>
            </a:r>
          </a:p>
          <a:p>
            <a:pPr marL="342900" indent="-342900">
              <a:lnSpc>
                <a:spcPct val="90000"/>
              </a:lnSpc>
              <a:spcBef>
                <a:spcPct val="20000"/>
              </a:spcBef>
              <a:buBlip>
                <a:blip r:embed="rId3"/>
              </a:buBlip>
            </a:pPr>
            <a:r>
              <a:rPr lang="en-US" sz="2400" b="1" dirty="0" smtClean="0">
                <a:solidFill>
                  <a:srgbClr val="6600FF"/>
                </a:solidFill>
                <a:latin typeface="Bernard MT Condensed" pitchFamily="18" charset="0"/>
                <a:sym typeface="Symbol" pitchFamily="18" charset="2"/>
              </a:rPr>
              <a:t>-</a:t>
            </a:r>
            <a:r>
              <a:rPr lang="en-US" sz="2400" dirty="0" smtClean="0">
                <a:solidFill>
                  <a:srgbClr val="6600FF"/>
                </a:solidFill>
                <a:latin typeface="Bernard MT Condensed" pitchFamily="18" charset="0"/>
                <a:sym typeface="Symbol" pitchFamily="18" charset="2"/>
              </a:rPr>
              <a:t>AD blockers</a:t>
            </a:r>
            <a:endParaRPr kumimoji="0" lang="en-US" sz="2400" i="0" u="none" strike="noStrike" kern="1200" cap="none" spc="0" normalizeH="0" baseline="0" noProof="0" dirty="0" smtClean="0">
              <a:ln>
                <a:noFill/>
              </a:ln>
              <a:solidFill>
                <a:srgbClr val="6600FF"/>
              </a:solidFill>
              <a:effectLst/>
              <a:uLnTx/>
              <a:uFillTx/>
              <a:latin typeface="Bernard MT Condensed" pitchFamily="18" charset="0"/>
              <a:sym typeface="Symbol" pitchFamily="18" charset="2"/>
            </a:endParaRPr>
          </a:p>
        </p:txBody>
      </p:sp>
      <p:sp>
        <p:nvSpPr>
          <p:cNvPr id="7" name="Rectangle 6"/>
          <p:cNvSpPr/>
          <p:nvPr/>
        </p:nvSpPr>
        <p:spPr>
          <a:xfrm>
            <a:off x="152400" y="2438400"/>
            <a:ext cx="7519110" cy="769441"/>
          </a:xfrm>
          <a:prstGeom prst="rect">
            <a:avLst/>
          </a:prstGeom>
          <a:noFill/>
        </p:spPr>
        <p:txBody>
          <a:bodyPr wrap="none" lIns="91440" tIns="45720" rIns="91440" bIns="4572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Agents that improve prognosis</a:t>
            </a:r>
          </a:p>
        </p:txBody>
      </p:sp>
      <p:sp>
        <p:nvSpPr>
          <p:cNvPr id="9" name="TextBox 8"/>
          <p:cNvSpPr txBox="1"/>
          <p:nvPr/>
        </p:nvSpPr>
        <p:spPr>
          <a:xfrm>
            <a:off x="228600" y="5105400"/>
            <a:ext cx="4953000" cy="1600438"/>
          </a:xfrm>
          <a:prstGeom prst="rect">
            <a:avLst/>
          </a:prstGeom>
          <a:noFill/>
        </p:spPr>
        <p:txBody>
          <a:bodyPr wrap="square" rtlCol="0">
            <a:spAutoFit/>
          </a:bodyPr>
          <a:lstStyle/>
          <a:p>
            <a:r>
              <a:rPr lang="en-US" sz="2600" dirty="0" smtClean="0">
                <a:solidFill>
                  <a:srgbClr val="C00000"/>
                </a:solidFill>
                <a:latin typeface="Bernard MT Condensed" pitchFamily="18" charset="0"/>
              </a:rPr>
              <a:t>Main Stay of Prophylactic Treatment</a:t>
            </a:r>
          </a:p>
          <a:p>
            <a:pPr>
              <a:buBlip>
                <a:blip r:embed="rId4"/>
              </a:buBlip>
            </a:pPr>
            <a:r>
              <a:rPr lang="en-US" sz="2400" dirty="0" smtClean="0"/>
              <a:t> </a:t>
            </a:r>
            <a:r>
              <a:rPr lang="en-US" sz="2400" b="1" dirty="0" smtClean="0">
                <a:latin typeface="Arial Narrow" pitchFamily="34" charset="0"/>
              </a:rPr>
              <a:t>Halt progression</a:t>
            </a:r>
          </a:p>
          <a:p>
            <a:pPr>
              <a:buBlip>
                <a:blip r:embed="rId4"/>
              </a:buBlip>
            </a:pPr>
            <a:r>
              <a:rPr lang="en-US" sz="2400" b="1" dirty="0" smtClean="0">
                <a:latin typeface="Arial Narrow" pitchFamily="34" charset="0"/>
              </a:rPr>
              <a:t> Prevent acute insults</a:t>
            </a:r>
          </a:p>
          <a:p>
            <a:pPr>
              <a:buBlip>
                <a:blip r:embed="rId4"/>
              </a:buBlip>
            </a:pPr>
            <a:r>
              <a:rPr lang="en-US" sz="2400" b="1" dirty="0" smtClean="0">
                <a:latin typeface="Arial Narrow" pitchFamily="34" charset="0"/>
              </a:rPr>
              <a:t> Improve survival</a:t>
            </a:r>
            <a:endParaRPr lang="en-US" sz="2400" b="1" dirty="0">
              <a:latin typeface="Arial Narrow"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p:val>
                                            <p:fltVal val="0.5"/>
                                          </p:val>
                                        </p:tav>
                                        <p:tav tm="100000">
                                          <p:val>
                                            <p:strVal val="#ppt_x"/>
                                          </p:val>
                                        </p:tav>
                                      </p:tavLst>
                                    </p:anim>
                                    <p:anim calcmode="lin" valueType="num">
                                      <p:cBhvr>
                                        <p:cTn id="10" dur="2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6200" y="152400"/>
            <a:ext cx="8991600" cy="646331"/>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solidFill>
            <a:schemeClr val="bg1"/>
          </a:solid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rgbClr val="FF0000"/>
                </a:solidFill>
                <a:effectLst>
                  <a:outerShdw blurRad="60007" dist="200025" dir="15000000" sy="30000" kx="-1800000" algn="bl" rotWithShape="0">
                    <a:prstClr val="black">
                      <a:alpha val="32000"/>
                    </a:prstClr>
                  </a:outerShdw>
                </a:effectLst>
                <a:latin typeface="Bernard MT Condensed" pitchFamily="18" charset="0"/>
              </a:rPr>
              <a:t>ANTIANGINAL DRUGS SET THE BALANCE BACK</a:t>
            </a:r>
            <a:endParaRPr lang="en-US" sz="3600" b="1" spc="50" dirty="0">
              <a:ln w="11430">
                <a:solidFill>
                  <a:schemeClr val="accent6">
                    <a:lumMod val="20000"/>
                    <a:lumOff val="80000"/>
                  </a:schemeClr>
                </a:solidFill>
              </a:ln>
              <a:solidFill>
                <a:srgbClr val="FF0000"/>
              </a:solidFill>
              <a:effectLst>
                <a:outerShdw blurRad="60007" dist="200025" dir="15000000" sy="30000" kx="-1800000" algn="bl" rotWithShape="0">
                  <a:prstClr val="black">
                    <a:alpha val="32000"/>
                  </a:prstClr>
                </a:outerShdw>
              </a:effectLst>
              <a:latin typeface="Bernard MT Condensed" pitchFamily="18" charset="0"/>
            </a:endParaRPr>
          </a:p>
        </p:txBody>
      </p:sp>
      <p:pic>
        <p:nvPicPr>
          <p:cNvPr id="7" name="Picture 6"/>
          <p:cNvPicPr>
            <a:picLocks noChangeAspect="1" noChangeArrowheads="1"/>
          </p:cNvPicPr>
          <p:nvPr/>
        </p:nvPicPr>
        <p:blipFill>
          <a:blip r:embed="rId2" cstate="print"/>
          <a:srcRect t="15151"/>
          <a:stretch>
            <a:fillRect/>
          </a:stretch>
        </p:blipFill>
        <p:spPr bwMode="auto">
          <a:xfrm>
            <a:off x="126971" y="762000"/>
            <a:ext cx="5359429" cy="2590800"/>
          </a:xfrm>
          <a:prstGeom prst="rect">
            <a:avLst/>
          </a:prstGeom>
          <a:noFill/>
          <a:ln w="9525">
            <a:noFill/>
            <a:miter lim="800000"/>
            <a:headEnd/>
            <a:tailEnd/>
          </a:ln>
          <a:effectLst/>
        </p:spPr>
      </p:pic>
      <p:grpSp>
        <p:nvGrpSpPr>
          <p:cNvPr id="2" name="Group 7"/>
          <p:cNvGrpSpPr/>
          <p:nvPr/>
        </p:nvGrpSpPr>
        <p:grpSpPr>
          <a:xfrm>
            <a:off x="555432" y="1373696"/>
            <a:ext cx="4626168" cy="683704"/>
            <a:chOff x="555432" y="1526096"/>
            <a:chExt cx="4626168" cy="683704"/>
          </a:xfrm>
        </p:grpSpPr>
        <p:pic>
          <p:nvPicPr>
            <p:cNvPr id="9" name="Picture 8"/>
            <p:cNvPicPr>
              <a:picLocks noChangeAspect="1" noChangeArrowheads="1"/>
            </p:cNvPicPr>
            <p:nvPr/>
          </p:nvPicPr>
          <p:blipFill>
            <a:blip r:embed="rId2" cstate="print"/>
            <a:srcRect l="24645" t="32620" r="22749" b="47416"/>
            <a:stretch>
              <a:fillRect/>
            </a:stretch>
          </p:blipFill>
          <p:spPr bwMode="auto">
            <a:xfrm>
              <a:off x="609600" y="1600200"/>
              <a:ext cx="4572000" cy="609600"/>
            </a:xfrm>
            <a:prstGeom prst="rect">
              <a:avLst/>
            </a:prstGeom>
            <a:noFill/>
            <a:ln w="9525">
              <a:noFill/>
              <a:miter lim="800000"/>
              <a:headEnd/>
              <a:tailEnd/>
            </a:ln>
            <a:effectLst/>
          </p:spPr>
        </p:pic>
        <p:pic>
          <p:nvPicPr>
            <p:cNvPr id="11" name="Picture 1" descr="C:\Users\Administrator\Pictures\balance.gif"/>
            <p:cNvPicPr>
              <a:picLocks noChangeAspect="1" noChangeArrowheads="1"/>
            </p:cNvPicPr>
            <p:nvPr/>
          </p:nvPicPr>
          <p:blipFill>
            <a:blip r:embed="rId3" cstate="print"/>
            <a:srcRect l="10000" t="29762" r="8182" b="50713"/>
            <a:stretch>
              <a:fillRect/>
            </a:stretch>
          </p:blipFill>
          <p:spPr bwMode="auto">
            <a:xfrm rot="21296348">
              <a:off x="555432" y="1526096"/>
              <a:ext cx="4572000" cy="643738"/>
            </a:xfrm>
            <a:prstGeom prst="rect">
              <a:avLst/>
            </a:prstGeom>
            <a:noFill/>
          </p:spPr>
        </p:pic>
      </p:grpSp>
      <p:sp>
        <p:nvSpPr>
          <p:cNvPr id="12" name="TextBox 11"/>
          <p:cNvSpPr txBox="1"/>
          <p:nvPr/>
        </p:nvSpPr>
        <p:spPr>
          <a:xfrm>
            <a:off x="3479800" y="2477544"/>
            <a:ext cx="381000" cy="920637"/>
          </a:xfrm>
          <a:prstGeom prst="rect">
            <a:avLst/>
          </a:prstGeom>
          <a:noFill/>
        </p:spPr>
        <p:txBody>
          <a:bodyPr wrap="square" rtlCol="0">
            <a:spAutoFit/>
          </a:bodyPr>
          <a:lstStyle/>
          <a:p>
            <a:pPr>
              <a:lnSpc>
                <a:spcPts val="1600"/>
              </a:lnSpc>
            </a:pPr>
            <a:r>
              <a:rPr lang="en-US" dirty="0" smtClean="0">
                <a:solidFill>
                  <a:srgbClr val="C00000"/>
                </a:solidFill>
                <a:sym typeface="Wingdings 3"/>
              </a:rPr>
              <a:t></a:t>
            </a:r>
          </a:p>
          <a:p>
            <a:pPr>
              <a:lnSpc>
                <a:spcPts val="1600"/>
              </a:lnSpc>
            </a:pPr>
            <a:r>
              <a:rPr lang="en-US" dirty="0" smtClean="0">
                <a:solidFill>
                  <a:srgbClr val="C00000"/>
                </a:solidFill>
                <a:sym typeface="Wingdings 3"/>
              </a:rPr>
              <a:t></a:t>
            </a:r>
          </a:p>
          <a:p>
            <a:pPr>
              <a:lnSpc>
                <a:spcPts val="1600"/>
              </a:lnSpc>
            </a:pPr>
            <a:r>
              <a:rPr lang="en-US" dirty="0" smtClean="0">
                <a:solidFill>
                  <a:srgbClr val="C00000"/>
                </a:solidFill>
                <a:sym typeface="Wingdings 3"/>
              </a:rPr>
              <a:t></a:t>
            </a:r>
          </a:p>
          <a:p>
            <a:pPr>
              <a:lnSpc>
                <a:spcPts val="1600"/>
              </a:lnSpc>
            </a:pPr>
            <a:r>
              <a:rPr lang="en-US" dirty="0" smtClean="0">
                <a:solidFill>
                  <a:srgbClr val="C00000"/>
                </a:solidFill>
                <a:sym typeface="Wingdings 3"/>
              </a:rPr>
              <a:t></a:t>
            </a:r>
          </a:p>
        </p:txBody>
      </p:sp>
      <p:pic>
        <p:nvPicPr>
          <p:cNvPr id="13" name="Picture 2" descr="C:\Users\Administrator\Pictures\sum.gif"/>
          <p:cNvPicPr>
            <a:picLocks noChangeAspect="1" noChangeArrowheads="1"/>
          </p:cNvPicPr>
          <p:nvPr/>
        </p:nvPicPr>
        <p:blipFill>
          <a:blip r:embed="rId4" cstate="print">
            <a:lum bright="-10000" contrast="20000"/>
          </a:blip>
          <a:srcRect/>
          <a:stretch>
            <a:fillRect/>
          </a:stretch>
        </p:blipFill>
        <p:spPr bwMode="auto">
          <a:xfrm>
            <a:off x="3581400" y="3390900"/>
            <a:ext cx="5410200" cy="3098800"/>
          </a:xfrm>
          <a:prstGeom prst="rect">
            <a:avLst/>
          </a:prstGeom>
          <a:noFill/>
          <a:effectLst>
            <a:softEdge rad="31750"/>
          </a:effectLst>
        </p:spPr>
      </p:pic>
      <p:sp>
        <p:nvSpPr>
          <p:cNvPr id="14" name="Rectangle 3"/>
          <p:cNvSpPr txBox="1">
            <a:spLocks noChangeArrowheads="1"/>
          </p:cNvSpPr>
          <p:nvPr/>
        </p:nvSpPr>
        <p:spPr>
          <a:xfrm>
            <a:off x="0" y="3962400"/>
            <a:ext cx="4800600" cy="2743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heavy" strike="noStrike" kern="1200" cap="none" spc="0" normalizeH="0" baseline="0" noProof="0" dirty="0" smtClean="0">
                <a:ln>
                  <a:noFill/>
                </a:ln>
                <a:solidFill>
                  <a:schemeClr val="tx1"/>
                </a:solidFill>
                <a:effectLst/>
                <a:uLnTx/>
                <a:uFill>
                  <a:solidFill>
                    <a:srgbClr val="C00000"/>
                  </a:solidFill>
                </a:uFill>
                <a:latin typeface="Arial Narrow" pitchFamily="34" charset="0"/>
                <a:ea typeface="+mn-ea"/>
                <a:cs typeface="+mn-cs"/>
              </a:rPr>
              <a:t>In attack &amp; situational </a:t>
            </a:r>
            <a:r>
              <a:rPr kumimoji="0" lang="en-US" sz="2200" b="1" i="0" u="heavy" strike="noStrike" kern="1200" cap="none" spc="0" normalizeH="0" baseline="0" noProof="0" dirty="0" err="1" smtClean="0">
                <a:ln>
                  <a:noFill/>
                </a:ln>
                <a:solidFill>
                  <a:schemeClr val="tx1"/>
                </a:solidFill>
                <a:effectLst/>
                <a:uLnTx/>
                <a:uFill>
                  <a:solidFill>
                    <a:srgbClr val="C00000"/>
                  </a:solidFill>
                </a:uFill>
                <a:latin typeface="Arial Narrow" pitchFamily="34" charset="0"/>
                <a:ea typeface="+mn-ea"/>
                <a:cs typeface="+mn-cs"/>
              </a:rPr>
              <a:t>prophylaxsis</a:t>
            </a:r>
            <a:endParaRPr kumimoji="0" lang="en-US" sz="2200" b="1" i="0" u="heavy" strike="noStrike" kern="1200" cap="none" spc="0" normalizeH="0" baseline="0" noProof="0" dirty="0" smtClean="0">
              <a:ln>
                <a:noFill/>
              </a:ln>
              <a:solidFill>
                <a:schemeClr val="tx1"/>
              </a:solidFill>
              <a:effectLst/>
              <a:uLnTx/>
              <a:uFill>
                <a:solidFill>
                  <a:srgbClr val="C00000"/>
                </a:solidFill>
              </a:uFill>
              <a:latin typeface="Arial Narrow" pitchFamily="34" charset="0"/>
              <a:ea typeface="+mn-ea"/>
              <a:cs typeface="+mn-cs"/>
              <a:sym typeface="Wingdings 3"/>
            </a:endParaRPr>
          </a:p>
          <a:p>
            <a:pPr marL="342900" marR="0" lvl="0" indent="-342900" algn="l" defTabSz="914400" rtl="0" eaLnBrk="1" fontAlgn="auto" latinLnBrk="0" hangingPunct="1">
              <a:lnSpc>
                <a:spcPts val="2200"/>
              </a:lnSpc>
              <a:spcBef>
                <a:spcPct val="20000"/>
              </a:spcBef>
              <a:spcAft>
                <a:spcPts val="0"/>
              </a:spcAft>
              <a:buClrTx/>
              <a:buSzTx/>
              <a:buFontTx/>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sym typeface="Wingdings 3"/>
              </a:rPr>
              <a:t> S</a:t>
            </a: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hort acting nitrates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heavy" strike="noStrike" kern="1200" cap="none" spc="0" normalizeH="0" baseline="0" noProof="0" dirty="0" smtClean="0">
                <a:ln>
                  <a:noFill/>
                </a:ln>
                <a:solidFill>
                  <a:schemeClr val="tx1"/>
                </a:solidFill>
                <a:effectLst/>
                <a:uLnTx/>
                <a:uFill>
                  <a:solidFill>
                    <a:srgbClr val="C00000"/>
                  </a:solidFill>
                </a:uFill>
                <a:latin typeface="Arial Narrow" pitchFamily="34" charset="0"/>
                <a:ea typeface="+mn-ea"/>
                <a:cs typeface="+mn-cs"/>
              </a:rPr>
              <a:t>For prophylactic therapy</a:t>
            </a:r>
          </a:p>
          <a:p>
            <a:pPr marL="342900" marR="0" lvl="0" indent="-342900" algn="l" defTabSz="914400" rtl="0" eaLnBrk="1" fontAlgn="auto" latinLnBrk="0" hangingPunct="1">
              <a:lnSpc>
                <a:spcPts val="2200"/>
              </a:lnSpc>
              <a:spcBef>
                <a:spcPts val="600"/>
              </a:spcBef>
              <a:spcAft>
                <a:spcPts val="0"/>
              </a:spcAft>
              <a:buClrTx/>
              <a:buSzTx/>
              <a:buFont typeface="Arial" pitchFamily="34" charset="0"/>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β-</a:t>
            </a:r>
            <a:r>
              <a:rPr kumimoji="0" lang="en-US" sz="2200" b="1" i="0" u="none" strike="noStrike" kern="1200" cap="none" spc="0" normalizeH="0" baseline="0" noProof="0" dirty="0" err="1" smtClean="0">
                <a:ln>
                  <a:noFill/>
                </a:ln>
                <a:solidFill>
                  <a:schemeClr val="tx1"/>
                </a:solidFill>
                <a:effectLst/>
                <a:uLnTx/>
                <a:uFillTx/>
                <a:latin typeface="Arial Narrow" pitchFamily="34" charset="0"/>
                <a:ea typeface="+mn-ea"/>
                <a:cs typeface="+mn-cs"/>
              </a:rPr>
              <a:t>adrenoceptors</a:t>
            </a: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 blockers.</a:t>
            </a:r>
          </a:p>
          <a:p>
            <a:pPr marL="342900" lvl="0" indent="-342900">
              <a:lnSpc>
                <a:spcPts val="2200"/>
              </a:lnSpc>
              <a:buBlip>
                <a:blip r:embed="rId5"/>
              </a:buBlip>
            </a:pPr>
            <a:r>
              <a:rPr lang="en-US" sz="2200" b="1" dirty="0" smtClean="0">
                <a:latin typeface="Arial Narrow" pitchFamily="34" charset="0"/>
              </a:rPr>
              <a:t>Calcium channel blockers </a:t>
            </a:r>
          </a:p>
          <a:p>
            <a:pPr marL="342900" lvl="0" indent="-342900">
              <a:lnSpc>
                <a:spcPts val="2200"/>
              </a:lnSpc>
              <a:buBlip>
                <a:blip r:embed="rId5"/>
              </a:buBlip>
            </a:pPr>
            <a:r>
              <a:rPr lang="en-US" sz="2200" b="1" dirty="0" smtClean="0">
                <a:latin typeface="Arial Narrow" pitchFamily="34" charset="0"/>
              </a:rPr>
              <a:t>Long - </a:t>
            </a: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acting nitrates.</a:t>
            </a:r>
          </a:p>
          <a:p>
            <a:pPr marL="342900" marR="0" lvl="0" indent="-342900" algn="l" defTabSz="914400" rtl="0" eaLnBrk="1" fontAlgn="auto" latinLnBrk="0" hangingPunct="1">
              <a:lnSpc>
                <a:spcPts val="2200"/>
              </a:lnSpc>
              <a:spcBef>
                <a:spcPts val="0"/>
              </a:spcBef>
              <a:spcAft>
                <a:spcPts val="0"/>
              </a:spcAft>
              <a:buClrTx/>
              <a:buSzTx/>
              <a:buFontTx/>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Potassium channel openers</a:t>
            </a:r>
          </a:p>
          <a:p>
            <a:pPr marL="342900" marR="0" lvl="0" indent="-342900" algn="l" defTabSz="914400" rtl="0" eaLnBrk="1" fontAlgn="auto" latinLnBrk="0" hangingPunct="1">
              <a:lnSpc>
                <a:spcPts val="2200"/>
              </a:lnSpc>
              <a:spcBef>
                <a:spcPts val="0"/>
              </a:spcBef>
              <a:spcAft>
                <a:spcPts val="0"/>
              </a:spcAft>
              <a:buClrTx/>
              <a:buSzTx/>
              <a:buFontTx/>
              <a:buBlip>
                <a:blip r:embed="rId5"/>
              </a:buBlip>
              <a:tabLst/>
              <a:defRPr/>
            </a:pPr>
            <a:r>
              <a:rPr kumimoji="0" lang="en-US" sz="2200" b="1" i="0" u="none" strike="noStrike" kern="1200" cap="none" spc="0" normalizeH="0" baseline="0" noProof="0" dirty="0" smtClean="0">
                <a:ln>
                  <a:noFill/>
                </a:ln>
                <a:solidFill>
                  <a:schemeClr val="tx1"/>
                </a:solidFill>
                <a:effectLst/>
                <a:uLnTx/>
                <a:uFillTx/>
                <a:latin typeface="Arial Narrow" pitchFamily="34" charset="0"/>
                <a:ea typeface="+mn-ea"/>
                <a:cs typeface="+mn-cs"/>
              </a:rPr>
              <a:t>Metabolic modifiers &amp; others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p:txBody>
      </p:sp>
      <p:sp>
        <p:nvSpPr>
          <p:cNvPr id="15" name="Down Arrow 14"/>
          <p:cNvSpPr/>
          <p:nvPr/>
        </p:nvSpPr>
        <p:spPr>
          <a:xfrm>
            <a:off x="7543800" y="914400"/>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350912">
            <a:off x="7543800" y="1537393"/>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664295">
            <a:off x="7410739" y="2160386"/>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204764">
            <a:off x="7182702" y="2783379"/>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457772">
            <a:off x="6873463" y="3406372"/>
            <a:ext cx="1066800" cy="304800"/>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9"/>
          <p:cNvGrpSpPr/>
          <p:nvPr/>
        </p:nvGrpSpPr>
        <p:grpSpPr>
          <a:xfrm>
            <a:off x="3352800" y="5257800"/>
            <a:ext cx="2857500" cy="1464965"/>
            <a:chOff x="3352800" y="5257800"/>
            <a:chExt cx="2857500" cy="1464965"/>
          </a:xfrm>
        </p:grpSpPr>
        <p:sp>
          <p:nvSpPr>
            <p:cNvPr id="21" name="TextBox 20"/>
            <p:cNvSpPr txBox="1"/>
            <p:nvPr/>
          </p:nvSpPr>
          <p:spPr>
            <a:xfrm>
              <a:off x="3721100" y="6261100"/>
              <a:ext cx="2489200" cy="461665"/>
            </a:xfrm>
            <a:prstGeom prst="rect">
              <a:avLst/>
            </a:prstGeom>
            <a:noFill/>
          </p:spPr>
          <p:txBody>
            <a:bodyPr wrap="square" rtlCol="0">
              <a:spAutoFit/>
            </a:bodyPr>
            <a:lstStyle/>
            <a:p>
              <a:r>
                <a:rPr lang="en-US" sz="2400" dirty="0" smtClean="0">
                  <a:solidFill>
                    <a:srgbClr val="C00000"/>
                  </a:solidFill>
                  <a:latin typeface="Script MT Bold" pitchFamily="66" charset="0"/>
                </a:rPr>
                <a:t>In Combinations</a:t>
              </a:r>
              <a:endParaRPr lang="en-US" sz="2400" dirty="0">
                <a:solidFill>
                  <a:srgbClr val="C00000"/>
                </a:solidFill>
                <a:latin typeface="Script MT Bold" pitchFamily="66" charset="0"/>
              </a:endParaRPr>
            </a:p>
          </p:txBody>
        </p:sp>
        <p:grpSp>
          <p:nvGrpSpPr>
            <p:cNvPr id="4" name="Group 24"/>
            <p:cNvGrpSpPr/>
            <p:nvPr/>
          </p:nvGrpSpPr>
          <p:grpSpPr>
            <a:xfrm>
              <a:off x="3352800" y="5257800"/>
              <a:ext cx="457200" cy="1220788"/>
              <a:chOff x="3352800" y="5257800"/>
              <a:chExt cx="457200" cy="1220788"/>
            </a:xfrm>
          </p:grpSpPr>
          <p:cxnSp>
            <p:nvCxnSpPr>
              <p:cNvPr id="23" name="Straight Connector 22"/>
              <p:cNvCxnSpPr/>
              <p:nvPr/>
            </p:nvCxnSpPr>
            <p:spPr>
              <a:xfrm rot="5400000">
                <a:off x="2972594" y="5867400"/>
                <a:ext cx="1218406" cy="7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81400" y="6477000"/>
                <a:ext cx="228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352800" y="5257800"/>
                <a:ext cx="2286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1000"/>
                                        <p:tgtEl>
                                          <p:spTgt spid="17"/>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childTnLst>
                          </p:cTn>
                        </p:par>
                        <p:par>
                          <p:cTn id="24" fill="hold">
                            <p:stCondLst>
                              <p:cond delay="5000"/>
                            </p:stCondLst>
                            <p:childTnLst>
                              <p:par>
                                <p:cTn id="25" presetID="5" presetClass="entr" presetSubtype="5"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down)">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10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left)">
                                      <p:cBhvr>
                                        <p:cTn id="37" dur="10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left)">
                                      <p:cBhvr>
                                        <p:cTn id="42" dur="10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wipe(left)">
                                      <p:cBhvr>
                                        <p:cTn id="47" dur="10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xEl>
                                              <p:pRg st="4" end="4"/>
                                            </p:txEl>
                                          </p:spTgt>
                                        </p:tgtEl>
                                        <p:attrNameLst>
                                          <p:attrName>style.visibility</p:attrName>
                                        </p:attrNameLst>
                                      </p:cBhvr>
                                      <p:to>
                                        <p:strVal val="visible"/>
                                      </p:to>
                                    </p:set>
                                    <p:animEffect transition="in" filter="wipe(left)">
                                      <p:cBhvr>
                                        <p:cTn id="52" dur="1000"/>
                                        <p:tgtEl>
                                          <p:spTgt spid="1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Effect transition="in" filter="wipe(left)">
                                      <p:cBhvr>
                                        <p:cTn id="57" dur="1000"/>
                                        <p:tgtEl>
                                          <p:spTgt spid="1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4">
                                            <p:txEl>
                                              <p:pRg st="6" end="6"/>
                                            </p:txEl>
                                          </p:spTgt>
                                        </p:tgtEl>
                                        <p:attrNameLst>
                                          <p:attrName>style.visibility</p:attrName>
                                        </p:attrNameLst>
                                      </p:cBhvr>
                                      <p:to>
                                        <p:strVal val="visible"/>
                                      </p:to>
                                    </p:set>
                                    <p:animEffect transition="in" filter="wipe(left)">
                                      <p:cBhvr>
                                        <p:cTn id="62" dur="1000"/>
                                        <p:tgtEl>
                                          <p:spTgt spid="14">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xEl>
                                              <p:pRg st="7" end="7"/>
                                            </p:txEl>
                                          </p:spTgt>
                                        </p:tgtEl>
                                        <p:attrNameLst>
                                          <p:attrName>style.visibility</p:attrName>
                                        </p:attrNameLst>
                                      </p:cBhvr>
                                      <p:to>
                                        <p:strVal val="visible"/>
                                      </p:to>
                                    </p:set>
                                    <p:animEffect transition="in" filter="wipe(left)">
                                      <p:cBhvr>
                                        <p:cTn id="67" dur="1000"/>
                                        <p:tgtEl>
                                          <p:spTgt spid="14">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strips(downRight)">
                                      <p:cBhvr>
                                        <p:cTn id="7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448" y="762000"/>
            <a:ext cx="8305800" cy="1426031"/>
          </a:xfrm>
          <a:prstGeom prst="rect">
            <a:avLst/>
          </a:prstGeom>
          <a:noFill/>
        </p:spPr>
        <p:txBody>
          <a:bodyPr wrap="square" rtlCol="0">
            <a:spAutoFit/>
          </a:bodyPr>
          <a:lstStyle/>
          <a:p>
            <a:pPr marL="0" lvl="2">
              <a:lnSpc>
                <a:spcPts val="2600"/>
              </a:lnSpc>
            </a:pPr>
            <a:r>
              <a:rPr lang="en-US" sz="2400" b="1" u="heavy" dirty="0" smtClean="0">
                <a:uFill>
                  <a:solidFill>
                    <a:srgbClr val="C00000"/>
                  </a:solidFill>
                </a:uFill>
                <a:latin typeface="Arial Narrow" pitchFamily="34" charset="0"/>
              </a:rPr>
              <a:t>Stable Angina: </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Acute symptoms by short acting nitrates</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Maintain therapy by a suitable </a:t>
            </a:r>
            <a:r>
              <a:rPr lang="en-US" sz="2400" b="1" dirty="0" err="1" smtClean="0">
                <a:latin typeface="Arial Narrow" pitchFamily="34" charset="0"/>
              </a:rPr>
              <a:t>antianginal</a:t>
            </a:r>
            <a:r>
              <a:rPr lang="en-US" sz="2400" b="1" dirty="0" smtClean="0">
                <a:latin typeface="Arial Narrow" pitchFamily="34" charset="0"/>
              </a:rPr>
              <a:t> drug (Nitrates and/or β-</a:t>
            </a:r>
            <a:br>
              <a:rPr lang="en-US" sz="2400" b="1" dirty="0" smtClean="0">
                <a:latin typeface="Arial Narrow" pitchFamily="34" charset="0"/>
              </a:rPr>
            </a:br>
            <a:r>
              <a:rPr lang="en-US" sz="2400" b="1" dirty="0" smtClean="0">
                <a:latin typeface="Arial Narrow" pitchFamily="34" charset="0"/>
              </a:rPr>
              <a:t>   Blockers and/or CCB </a:t>
            </a:r>
            <a:r>
              <a:rPr lang="en-US" sz="2400" b="1" u="sng" dirty="0" smtClean="0">
                <a:latin typeface="Arial Narrow" pitchFamily="34" charset="0"/>
              </a:rPr>
              <a:t>+</a:t>
            </a:r>
            <a:r>
              <a:rPr lang="en-US" sz="2400" b="1" dirty="0" smtClean="0">
                <a:latin typeface="Arial Narrow" pitchFamily="34" charset="0"/>
              </a:rPr>
              <a:t> metabolic modifiers). </a:t>
            </a:r>
          </a:p>
        </p:txBody>
      </p:sp>
      <p:sp>
        <p:nvSpPr>
          <p:cNvPr id="4" name="Rectangle 3"/>
          <p:cNvSpPr/>
          <p:nvPr/>
        </p:nvSpPr>
        <p:spPr>
          <a:xfrm>
            <a:off x="304800" y="228600"/>
            <a:ext cx="7354899" cy="492443"/>
          </a:xfrm>
          <a:prstGeom prst="rect">
            <a:avLst/>
          </a:prstGeom>
          <a:solidFill>
            <a:schemeClr val="bg1"/>
          </a:solidFill>
        </p:spPr>
        <p:txBody>
          <a:bodyPr wrap="none">
            <a:spAutoFit/>
          </a:bodyPr>
          <a:lstStyle/>
          <a:p>
            <a:r>
              <a:rPr lang="en-US" sz="2600" dirty="0" smtClean="0">
                <a:solidFill>
                  <a:srgbClr val="C00000"/>
                </a:solidFill>
                <a:latin typeface="Bernard MT Condensed" pitchFamily="18" charset="0"/>
              </a:rPr>
              <a:t>THERAPEUTIC GUIDELINES FOR ISCHEMIC HEART DISEASES</a:t>
            </a:r>
            <a:endParaRPr lang="en-US" sz="2600" dirty="0">
              <a:solidFill>
                <a:srgbClr val="C00000"/>
              </a:solidFill>
              <a:latin typeface="Bernard MT Condensed" pitchFamily="18" charset="0"/>
            </a:endParaRPr>
          </a:p>
        </p:txBody>
      </p:sp>
      <p:sp>
        <p:nvSpPr>
          <p:cNvPr id="5" name="TextBox 4"/>
          <p:cNvSpPr txBox="1"/>
          <p:nvPr/>
        </p:nvSpPr>
        <p:spPr>
          <a:xfrm>
            <a:off x="536448" y="2286000"/>
            <a:ext cx="8305800" cy="1426031"/>
          </a:xfrm>
          <a:prstGeom prst="rect">
            <a:avLst/>
          </a:prstGeom>
          <a:noFill/>
        </p:spPr>
        <p:txBody>
          <a:bodyPr wrap="square" rtlCol="0">
            <a:spAutoFit/>
          </a:bodyPr>
          <a:lstStyle/>
          <a:p>
            <a:pPr marL="0" lvl="2">
              <a:lnSpc>
                <a:spcPts val="2600"/>
              </a:lnSpc>
            </a:pPr>
            <a:r>
              <a:rPr lang="en-US" sz="2400" b="1" u="heavy" dirty="0" err="1" smtClean="0">
                <a:uFill>
                  <a:solidFill>
                    <a:srgbClr val="C00000"/>
                  </a:solidFill>
                </a:uFill>
                <a:latin typeface="Arial Narrow" pitchFamily="34" charset="0"/>
              </a:rPr>
              <a:t>Vasospastic</a:t>
            </a:r>
            <a:r>
              <a:rPr lang="en-US" sz="2400" b="1" u="heavy" dirty="0" smtClean="0">
                <a:uFill>
                  <a:solidFill>
                    <a:srgbClr val="C00000"/>
                  </a:solidFill>
                </a:uFill>
                <a:latin typeface="Arial Narrow" pitchFamily="34" charset="0"/>
              </a:rPr>
              <a:t> Angina: </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Prevention and even abortion of an attack of coronary artery </a:t>
            </a:r>
            <a:br>
              <a:rPr lang="en-US" sz="2400" b="1" dirty="0" smtClean="0">
                <a:latin typeface="Arial Narrow" pitchFamily="34" charset="0"/>
              </a:rPr>
            </a:br>
            <a:r>
              <a:rPr lang="en-US" sz="2400" b="1" dirty="0" smtClean="0">
                <a:latin typeface="Arial Narrow" pitchFamily="34" charset="0"/>
              </a:rPr>
              <a:t>   spasm is achieved by Nitrates and/or CCB. </a:t>
            </a:r>
          </a:p>
          <a:p>
            <a:pPr marL="0" lvl="2">
              <a:lnSpc>
                <a:spcPts val="2600"/>
              </a:lnSpc>
              <a:buClr>
                <a:srgbClr val="C00000"/>
              </a:buClr>
              <a:buSzPct val="80000"/>
              <a:buFont typeface="Wingdings 2" pitchFamily="18" charset="2"/>
              <a:buChar char="®"/>
            </a:pPr>
            <a:r>
              <a:rPr lang="en-US" sz="2400" b="1" dirty="0" err="1" smtClean="0">
                <a:latin typeface="Arial Narrow" pitchFamily="34" charset="0"/>
              </a:rPr>
              <a:t>Propranolol</a:t>
            </a:r>
            <a:r>
              <a:rPr lang="en-US" sz="2400" b="1" dirty="0" smtClean="0">
                <a:latin typeface="Arial Narrow" pitchFamily="34" charset="0"/>
              </a:rPr>
              <a:t> is contraindicated.</a:t>
            </a:r>
          </a:p>
        </p:txBody>
      </p:sp>
      <p:sp>
        <p:nvSpPr>
          <p:cNvPr id="6" name="Rectangle 5"/>
          <p:cNvSpPr/>
          <p:nvPr/>
        </p:nvSpPr>
        <p:spPr>
          <a:xfrm>
            <a:off x="125238" y="5314890"/>
            <a:ext cx="9019905" cy="400110"/>
          </a:xfrm>
          <a:prstGeom prst="rect">
            <a:avLst/>
          </a:prstGeom>
        </p:spPr>
        <p:txBody>
          <a:bodyPr wrap="none">
            <a:spAutoFit/>
          </a:bodyPr>
          <a:lstStyle/>
          <a:p>
            <a:r>
              <a:rPr lang="en-US" sz="2000" dirty="0" smtClean="0">
                <a:solidFill>
                  <a:srgbClr val="C00000"/>
                </a:solidFill>
                <a:latin typeface="Bernard MT Condensed" pitchFamily="18" charset="0"/>
              </a:rPr>
              <a:t>IF THERAPY FAIL to any</a:t>
            </a:r>
            <a:r>
              <a:rPr lang="en-US" sz="2000" dirty="0" smtClean="0">
                <a:solidFill>
                  <a:srgbClr val="C00000"/>
                </a:solidFill>
                <a:latin typeface="Bernard MT Condensed" pitchFamily="18" charset="0"/>
                <a:sym typeface="Wingdings 3"/>
              </a:rPr>
              <a:t></a:t>
            </a:r>
            <a:r>
              <a:rPr lang="en-US" sz="2000" dirty="0" smtClean="0">
                <a:solidFill>
                  <a:srgbClr val="C00000"/>
                </a:solidFill>
                <a:latin typeface="Bernard MT Condensed" pitchFamily="18" charset="0"/>
              </a:rPr>
              <a:t> REVASCULARIZATION ? </a:t>
            </a:r>
            <a:r>
              <a:rPr lang="en-US" sz="2000" dirty="0" smtClean="0">
                <a:solidFill>
                  <a:srgbClr val="C00000"/>
                </a:solidFill>
                <a:latin typeface="Bernard MT Condensed" pitchFamily="18" charset="0"/>
                <a:sym typeface="Wingdings 3"/>
              </a:rPr>
              <a:t> </a:t>
            </a:r>
            <a:r>
              <a:rPr lang="en-US" sz="2000" dirty="0" smtClean="0">
                <a:latin typeface="Bernard MT Condensed" pitchFamily="18" charset="0"/>
                <a:sym typeface="Wingdings 3"/>
              </a:rPr>
              <a:t>OPENING OF OCCLUDED VESSEL either by;</a:t>
            </a:r>
            <a:endParaRPr lang="en-US" sz="2000" dirty="0">
              <a:latin typeface="Bernard MT Condensed" pitchFamily="18" charset="0"/>
            </a:endParaRPr>
          </a:p>
        </p:txBody>
      </p:sp>
      <p:sp>
        <p:nvSpPr>
          <p:cNvPr id="7" name="Rectangle 6"/>
          <p:cNvSpPr/>
          <p:nvPr/>
        </p:nvSpPr>
        <p:spPr>
          <a:xfrm>
            <a:off x="381000" y="5638800"/>
            <a:ext cx="7391400" cy="759182"/>
          </a:xfrm>
          <a:prstGeom prst="rect">
            <a:avLst/>
          </a:prstGeom>
        </p:spPr>
        <p:txBody>
          <a:bodyPr wrap="square">
            <a:spAutoFit/>
          </a:bodyPr>
          <a:lstStyle/>
          <a:p>
            <a:pPr marL="0" lvl="2">
              <a:lnSpc>
                <a:spcPts val="2600"/>
              </a:lnSpc>
              <a:buClr>
                <a:srgbClr val="C00000"/>
              </a:buClr>
              <a:buSzPct val="80000"/>
              <a:buFont typeface="Wingdings 2" pitchFamily="18" charset="2"/>
              <a:buChar char="®"/>
            </a:pPr>
            <a:r>
              <a:rPr lang="en-US" sz="2400" b="1" dirty="0" err="1" smtClean="0">
                <a:latin typeface="Arial Narrow" pitchFamily="34" charset="0"/>
              </a:rPr>
              <a:t>Percutaneous</a:t>
            </a:r>
            <a:r>
              <a:rPr lang="en-US" sz="2400" b="1" dirty="0" smtClean="0">
                <a:latin typeface="Arial Narrow" pitchFamily="34" charset="0"/>
              </a:rPr>
              <a:t> coronary intervention; </a:t>
            </a:r>
            <a:r>
              <a:rPr lang="en-US" sz="2400" dirty="0" smtClean="0">
                <a:solidFill>
                  <a:srgbClr val="C00000"/>
                </a:solidFill>
                <a:latin typeface="Bernard MT Condensed" pitchFamily="18" charset="0"/>
              </a:rPr>
              <a:t>PCI</a:t>
            </a:r>
          </a:p>
          <a:p>
            <a:pPr marL="0" lvl="2">
              <a:lnSpc>
                <a:spcPts val="2600"/>
              </a:lnSpc>
              <a:buClr>
                <a:srgbClr val="C00000"/>
              </a:buClr>
              <a:buSzPct val="80000"/>
              <a:buFont typeface="Wingdings 2" pitchFamily="18" charset="2"/>
              <a:buChar char="®"/>
            </a:pPr>
            <a:r>
              <a:rPr lang="en-US" sz="2400" b="1" dirty="0" smtClean="0">
                <a:latin typeface="Arial Narrow" pitchFamily="34" charset="0"/>
              </a:rPr>
              <a:t>Surgical coronary artery bypass </a:t>
            </a:r>
            <a:r>
              <a:rPr lang="en-US" sz="2400" b="1" dirty="0" err="1" smtClean="0">
                <a:latin typeface="Arial Narrow" pitchFamily="34" charset="0"/>
              </a:rPr>
              <a:t>grapht</a:t>
            </a:r>
            <a:r>
              <a:rPr lang="en-US" sz="2400" b="1" dirty="0" smtClean="0">
                <a:latin typeface="Arial Narrow" pitchFamily="34" charset="0"/>
              </a:rPr>
              <a:t>; </a:t>
            </a:r>
            <a:r>
              <a:rPr lang="en-US" sz="2400" dirty="0" smtClean="0">
                <a:solidFill>
                  <a:srgbClr val="C00000"/>
                </a:solidFill>
                <a:latin typeface="Bernard MT Condensed" pitchFamily="18" charset="0"/>
              </a:rPr>
              <a:t>CABG</a:t>
            </a:r>
          </a:p>
        </p:txBody>
      </p:sp>
      <p:sp>
        <p:nvSpPr>
          <p:cNvPr id="10" name="TextBox 9"/>
          <p:cNvSpPr txBox="1"/>
          <p:nvPr/>
        </p:nvSpPr>
        <p:spPr>
          <a:xfrm>
            <a:off x="536448" y="3886200"/>
            <a:ext cx="8763000" cy="1200329"/>
          </a:xfrm>
          <a:prstGeom prst="rect">
            <a:avLst/>
          </a:prstGeom>
          <a:noFill/>
        </p:spPr>
        <p:txBody>
          <a:bodyPr wrap="square" rtlCol="0">
            <a:spAutoFit/>
          </a:bodyPr>
          <a:lstStyle/>
          <a:p>
            <a:pPr marL="0" lvl="2"/>
            <a:r>
              <a:rPr lang="en-US" sz="2400" b="1" u="heavy" dirty="0" smtClean="0">
                <a:uFill>
                  <a:solidFill>
                    <a:srgbClr val="C00000"/>
                  </a:solidFill>
                </a:uFill>
                <a:latin typeface="Arial Narrow" pitchFamily="34" charset="0"/>
              </a:rPr>
              <a:t>Unstable angina: </a:t>
            </a:r>
            <a:r>
              <a:rPr lang="en-US" sz="2400" b="1" dirty="0" smtClean="0">
                <a:uFill>
                  <a:solidFill>
                    <a:srgbClr val="C00000"/>
                  </a:solidFill>
                </a:uFill>
                <a:latin typeface="Arial Narrow" pitchFamily="34" charset="0"/>
                <a:sym typeface="Wingdings 3"/>
              </a:rPr>
              <a:t> </a:t>
            </a:r>
            <a:r>
              <a:rPr lang="en-US" sz="2400" b="1" dirty="0" smtClean="0">
                <a:latin typeface="Arial Narrow" pitchFamily="34" charset="0"/>
              </a:rPr>
              <a:t>Better transfer to ICU or CCU. </a:t>
            </a:r>
          </a:p>
          <a:p>
            <a:pPr marL="0" lvl="2">
              <a:buClr>
                <a:srgbClr val="C00000"/>
              </a:buClr>
              <a:buSzPct val="80000"/>
              <a:buFont typeface="Wingdings 2" pitchFamily="18" charset="2"/>
              <a:buChar char="®"/>
            </a:pPr>
            <a:r>
              <a:rPr lang="en-US" sz="2400" b="1" dirty="0" smtClean="0">
                <a:latin typeface="Arial Narrow" pitchFamily="34" charset="0"/>
              </a:rPr>
              <a:t> </a:t>
            </a:r>
            <a:r>
              <a:rPr lang="en-US" sz="2400" b="1" dirty="0" err="1" smtClean="0">
                <a:latin typeface="Arial Narrow" pitchFamily="34" charset="0"/>
              </a:rPr>
              <a:t>Antianginal</a:t>
            </a:r>
            <a:r>
              <a:rPr lang="en-US" sz="2400" b="1" dirty="0" smtClean="0">
                <a:latin typeface="Arial Narrow" pitchFamily="34" charset="0"/>
              </a:rPr>
              <a:t> drugs (Nitrates &amp;/or B-blockers, CCB in refractory cases) </a:t>
            </a:r>
            <a:br>
              <a:rPr lang="en-US" sz="2400" b="1" dirty="0" smtClean="0">
                <a:latin typeface="Arial Narrow" pitchFamily="34" charset="0"/>
              </a:rPr>
            </a:br>
            <a:r>
              <a:rPr lang="en-US" sz="2400" b="1" dirty="0" smtClean="0">
                <a:latin typeface="Arial Narrow" pitchFamily="34" charset="0"/>
              </a:rPr>
              <a:t>   +  Aspirin or </a:t>
            </a:r>
            <a:r>
              <a:rPr lang="en-US" sz="2400" b="1" dirty="0" err="1" smtClean="0">
                <a:latin typeface="Arial Narrow" pitchFamily="34" charset="0"/>
              </a:rPr>
              <a:t>Antiplatelets</a:t>
            </a:r>
            <a:r>
              <a:rPr lang="en-US" sz="2400" b="1" dirty="0" smtClean="0">
                <a:latin typeface="Arial Narrow" pitchFamily="34" charset="0"/>
              </a:rPr>
              <a:t> &amp; IV Heparin. </a:t>
            </a:r>
          </a:p>
        </p:txBody>
      </p:sp>
      <p:sp>
        <p:nvSpPr>
          <p:cNvPr id="11" name="Rectangle 10"/>
          <p:cNvSpPr/>
          <p:nvPr/>
        </p:nvSpPr>
        <p:spPr>
          <a:xfrm>
            <a:off x="91440" y="3934968"/>
            <a:ext cx="508473" cy="400110"/>
          </a:xfrm>
          <a:prstGeom prst="rect">
            <a:avLst/>
          </a:prstGeom>
        </p:spPr>
        <p:txBody>
          <a:bodyPr wrap="none">
            <a:spAutoFit/>
          </a:bodyPr>
          <a:lstStyle/>
          <a:p>
            <a:r>
              <a:rPr lang="en-US" sz="2000" dirty="0" smtClean="0">
                <a:solidFill>
                  <a:srgbClr val="C00000"/>
                </a:solidFill>
                <a:latin typeface="Bernard MT Condensed" pitchFamily="18" charset="0"/>
              </a:rPr>
              <a:t>ACS</a:t>
            </a:r>
            <a:endParaRPr lang="en-US" sz="2000" dirty="0">
              <a:solidFill>
                <a:srgbClr val="C00000"/>
              </a:solidFill>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par>
                          <p:cTn id="28" fill="hold">
                            <p:stCondLst>
                              <p:cond delay="1000"/>
                            </p:stCondLst>
                            <p:childTnLst>
                              <p:par>
                                <p:cTn id="29" presetID="29"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4715288" y="1332963"/>
            <a:ext cx="4146447" cy="2362200"/>
            <a:chOff x="4715288" y="1332963"/>
            <a:chExt cx="4146447" cy="2362200"/>
          </a:xfrm>
        </p:grpSpPr>
        <p:pic>
          <p:nvPicPr>
            <p:cNvPr id="205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5288" y="1384479"/>
              <a:ext cx="4146447" cy="2310684"/>
            </a:xfrm>
            <a:prstGeom prst="rect">
              <a:avLst/>
            </a:prstGeom>
            <a:gradFill flip="none" rotWithShape="1">
              <a:gsLst>
                <a:gs pos="0">
                  <a:schemeClr val="bg1"/>
                </a:gs>
                <a:gs pos="20000">
                  <a:srgbClr val="FFEFEF"/>
                </a:gs>
                <a:gs pos="42000">
                  <a:srgbClr val="FF9B9B">
                    <a:alpha val="25000"/>
                  </a:srgbClr>
                </a:gs>
                <a:gs pos="58000">
                  <a:schemeClr val="accent1">
                    <a:lumMod val="20000"/>
                    <a:lumOff val="80000"/>
                    <a:alpha val="66000"/>
                  </a:schemeClr>
                </a:gs>
                <a:gs pos="76000">
                  <a:schemeClr val="bg1"/>
                </a:gs>
              </a:gsLst>
              <a:lin ang="16200000" scaled="1"/>
              <a:tileRect/>
            </a:gradFill>
          </p:spPr>
        </p:pic>
        <p:sp>
          <p:nvSpPr>
            <p:cNvPr id="14" name="TextBox 13"/>
            <p:cNvSpPr txBox="1"/>
            <p:nvPr/>
          </p:nvSpPr>
          <p:spPr>
            <a:xfrm>
              <a:off x="7239000" y="3124200"/>
              <a:ext cx="1143000" cy="369332"/>
            </a:xfrm>
            <a:prstGeom prst="rect">
              <a:avLst/>
            </a:prstGeom>
            <a:solidFill>
              <a:srgbClr val="FFF301"/>
            </a:solidFill>
            <a:ln>
              <a:solidFill>
                <a:schemeClr val="tx1"/>
              </a:solidFill>
            </a:ln>
          </p:spPr>
          <p:txBody>
            <a:bodyPr wrap="square" rtlCol="0">
              <a:spAutoFit/>
            </a:bodyPr>
            <a:lstStyle/>
            <a:p>
              <a:r>
                <a:rPr lang="en-US" dirty="0" err="1" smtClean="0">
                  <a:latin typeface="Bernard MT Condensed" pitchFamily="18" charset="0"/>
                </a:rPr>
                <a:t>Verapamil</a:t>
              </a:r>
              <a:endParaRPr lang="en-US" dirty="0">
                <a:latin typeface="Bernard MT Condensed" pitchFamily="18" charset="0"/>
              </a:endParaRPr>
            </a:p>
          </p:txBody>
        </p:sp>
        <p:sp>
          <p:nvSpPr>
            <p:cNvPr id="15" name="TextBox 14"/>
            <p:cNvSpPr txBox="1"/>
            <p:nvPr/>
          </p:nvSpPr>
          <p:spPr>
            <a:xfrm>
              <a:off x="7060842" y="1332963"/>
              <a:ext cx="1143000" cy="369332"/>
            </a:xfrm>
            <a:prstGeom prst="rect">
              <a:avLst/>
            </a:prstGeom>
            <a:solidFill>
              <a:srgbClr val="FFF301"/>
            </a:solidFill>
            <a:ln>
              <a:solidFill>
                <a:schemeClr val="tx1"/>
              </a:solidFill>
            </a:ln>
          </p:spPr>
          <p:txBody>
            <a:bodyPr wrap="square" rtlCol="0">
              <a:spAutoFit/>
            </a:bodyPr>
            <a:lstStyle/>
            <a:p>
              <a:r>
                <a:rPr lang="en-US" dirty="0" err="1" smtClean="0">
                  <a:latin typeface="Bernard MT Condensed" pitchFamily="18" charset="0"/>
                </a:rPr>
                <a:t>Nifedipine</a:t>
              </a:r>
              <a:endParaRPr lang="en-US" dirty="0">
                <a:latin typeface="Bernard MT Condensed" pitchFamily="18" charset="0"/>
              </a:endParaRPr>
            </a:p>
          </p:txBody>
        </p:sp>
        <p:sp>
          <p:nvSpPr>
            <p:cNvPr id="16" name="TextBox 15"/>
            <p:cNvSpPr txBox="1"/>
            <p:nvPr/>
          </p:nvSpPr>
          <p:spPr>
            <a:xfrm>
              <a:off x="7391400" y="2704563"/>
              <a:ext cx="1143000" cy="369332"/>
            </a:xfrm>
            <a:prstGeom prst="rect">
              <a:avLst/>
            </a:prstGeom>
            <a:solidFill>
              <a:srgbClr val="FFF301"/>
            </a:solidFill>
            <a:ln>
              <a:solidFill>
                <a:schemeClr val="tx1"/>
              </a:solidFill>
            </a:ln>
          </p:spPr>
          <p:txBody>
            <a:bodyPr wrap="square" rtlCol="0">
              <a:spAutoFit/>
            </a:bodyPr>
            <a:lstStyle/>
            <a:p>
              <a:r>
                <a:rPr lang="en-US" dirty="0" err="1" smtClean="0">
                  <a:latin typeface="Bernard MT Condensed" pitchFamily="18" charset="0"/>
                </a:rPr>
                <a:t>Diltiazem</a:t>
              </a:r>
              <a:endParaRPr lang="en-US" dirty="0">
                <a:latin typeface="Bernard MT Condensed" pitchFamily="18" charset="0"/>
              </a:endParaRPr>
            </a:p>
          </p:txBody>
        </p:sp>
      </p:grpSp>
      <p:sp>
        <p:nvSpPr>
          <p:cNvPr id="4" name="Rectangle 3"/>
          <p:cNvSpPr/>
          <p:nvPr/>
        </p:nvSpPr>
        <p:spPr>
          <a:xfrm>
            <a:off x="6248400" y="152400"/>
            <a:ext cx="2736647" cy="348557"/>
          </a:xfrm>
          <a:prstGeom prst="rect">
            <a:avLst/>
          </a:prstGeom>
          <a:solidFill>
            <a:srgbClr val="C00000"/>
          </a:solidFill>
        </p:spPr>
        <p:txBody>
          <a:bodyPr wrap="none">
            <a:spAutoFit/>
          </a:bodyPr>
          <a:lstStyle/>
          <a:p>
            <a:pPr marL="342900" lvl="0" indent="-342900">
              <a:lnSpc>
                <a:spcPct val="90000"/>
              </a:lnSpc>
              <a:spcBef>
                <a:spcPct val="20000"/>
              </a:spcBef>
              <a:defRPr/>
            </a:pPr>
            <a:r>
              <a:rPr lang="en-US" b="1" dirty="0" smtClean="0">
                <a:solidFill>
                  <a:schemeClr val="bg1"/>
                </a:solidFill>
                <a:effectLst>
                  <a:outerShdw blurRad="38100" dist="38100" dir="2700000" algn="tl">
                    <a:srgbClr val="000000"/>
                  </a:outerShdw>
                </a:effectLst>
                <a:latin typeface="Tempus Sans ITC" pitchFamily="82" charset="0"/>
              </a:rPr>
              <a:t>Ca CHANNEL BLOCKERS</a:t>
            </a:r>
          </a:p>
        </p:txBody>
      </p:sp>
      <p:sp>
        <p:nvSpPr>
          <p:cNvPr id="9" name="TextBox 8"/>
          <p:cNvSpPr txBox="1"/>
          <p:nvPr/>
        </p:nvSpPr>
        <p:spPr>
          <a:xfrm>
            <a:off x="2108916" y="3175716"/>
            <a:ext cx="2209800" cy="769441"/>
          </a:xfrm>
          <a:prstGeom prst="rect">
            <a:avLst/>
          </a:prstGeom>
          <a:noFill/>
        </p:spPr>
        <p:txBody>
          <a:bodyPr wrap="square" rtlCol="0">
            <a:spAutoFit/>
          </a:bodyPr>
          <a:lstStyle/>
          <a:p>
            <a:pPr algn="r"/>
            <a:r>
              <a:rPr lang="en-US" sz="2200" dirty="0" smtClean="0">
                <a:latin typeface="Bernard MT Condensed" pitchFamily="18" charset="0"/>
                <a:sym typeface="Wingdings 3"/>
              </a:rPr>
              <a:t> </a:t>
            </a:r>
            <a:r>
              <a:rPr lang="en-US" sz="2200" dirty="0" err="1" smtClean="0">
                <a:latin typeface="Bernard MT Condensed" pitchFamily="18" charset="0"/>
              </a:rPr>
              <a:t>Cardiomyocyte</a:t>
            </a:r>
            <a:r>
              <a:rPr lang="en-US" sz="2200" dirty="0" smtClean="0">
                <a:latin typeface="Bernard MT Condensed" pitchFamily="18" charset="0"/>
              </a:rPr>
              <a:t> Contraction</a:t>
            </a:r>
            <a:endParaRPr lang="en-US" sz="2200" dirty="0">
              <a:latin typeface="Bernard MT Condensed" pitchFamily="18" charset="0"/>
            </a:endParaRPr>
          </a:p>
        </p:txBody>
      </p:sp>
      <p:sp>
        <p:nvSpPr>
          <p:cNvPr id="11" name="TextBox 10"/>
          <p:cNvSpPr txBox="1"/>
          <p:nvPr/>
        </p:nvSpPr>
        <p:spPr>
          <a:xfrm>
            <a:off x="7315200" y="3840122"/>
            <a:ext cx="1600200" cy="769441"/>
          </a:xfrm>
          <a:prstGeom prst="rect">
            <a:avLst/>
          </a:prstGeom>
          <a:noFill/>
        </p:spPr>
        <p:txBody>
          <a:bodyPr wrap="square" rtlCol="0">
            <a:spAutoFit/>
          </a:bodyPr>
          <a:lstStyle/>
          <a:p>
            <a:pPr algn="r"/>
            <a:r>
              <a:rPr lang="en-US" sz="2200" dirty="0" smtClean="0">
                <a:latin typeface="Bernard MT Condensed" pitchFamily="18" charset="0"/>
                <a:sym typeface="Wingdings 3"/>
              </a:rPr>
              <a:t></a:t>
            </a:r>
            <a:r>
              <a:rPr lang="en-US" sz="2200" dirty="0" smtClean="0">
                <a:latin typeface="Bernard MT Condensed" pitchFamily="18" charset="0"/>
              </a:rPr>
              <a:t>VSMC</a:t>
            </a:r>
          </a:p>
          <a:p>
            <a:pPr algn="r"/>
            <a:r>
              <a:rPr lang="en-US" sz="2200" dirty="0" smtClean="0">
                <a:latin typeface="Bernard MT Condensed" pitchFamily="18" charset="0"/>
              </a:rPr>
              <a:t>Contraction</a:t>
            </a:r>
            <a:endParaRPr lang="en-US" sz="2200" dirty="0">
              <a:latin typeface="Bernard MT Condensed" pitchFamily="18" charset="0"/>
            </a:endParaRPr>
          </a:p>
        </p:txBody>
      </p:sp>
      <p:graphicFrame>
        <p:nvGraphicFramePr>
          <p:cNvPr id="13" name="Group 51"/>
          <p:cNvGraphicFramePr>
            <a:graphicFrameLocks/>
          </p:cNvGraphicFramePr>
          <p:nvPr/>
        </p:nvGraphicFramePr>
        <p:xfrm>
          <a:off x="277968" y="955185"/>
          <a:ext cx="4267200" cy="2118043"/>
        </p:xfrm>
        <a:graphic>
          <a:graphicData uri="http://schemas.openxmlformats.org/drawingml/2006/table">
            <a:tbl>
              <a:tblPr rtl="1"/>
              <a:tblGrid>
                <a:gridCol w="3462270"/>
                <a:gridCol w="804930"/>
              </a:tblGrid>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Bernard MT Condensed" pitchFamily="18" charset="0"/>
                          <a:cs typeface="Arial" charset="0"/>
                        </a:rPr>
                        <a:t>Distribution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Bernard MT Condensed" pitchFamily="18" charset="0"/>
                          <a:cs typeface="Arial" charset="0"/>
                        </a:rPr>
                        <a:t>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Cardiac &amp; VSMCs / 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CC3300"/>
                          </a:solidFill>
                          <a:effectLst/>
                          <a:latin typeface="Arial Narrow" pitchFamily="34" charset="0"/>
                          <a:cs typeface="Arial" charset="0"/>
                        </a:rPr>
                        <a:t>Heart / 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5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Arial Narrow" pitchFamily="34" charset="0"/>
                          <a:cs typeface="Arial" charset="0"/>
                        </a:rPr>
                        <a:t>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CC3300"/>
                          </a:solidFill>
                          <a:effectLst/>
                          <a:latin typeface="Arial Narrow" pitchFamily="34" charset="0"/>
                          <a:cs typeface="Arial" charset="0"/>
                        </a:rPr>
                        <a:t>Cerebellar</a:t>
                      </a:r>
                      <a:r>
                        <a:rPr kumimoji="0" lang="en-US" sz="2000" b="1" i="0" u="none" strike="noStrike" cap="none" normalizeH="0" baseline="0" dirty="0" smtClean="0">
                          <a:ln>
                            <a:noFill/>
                          </a:ln>
                          <a:solidFill>
                            <a:srgbClr val="CC3300"/>
                          </a:solidFill>
                          <a:effectLst/>
                          <a:latin typeface="Arial Narrow" pitchFamily="34" charset="0"/>
                          <a:cs typeface="Arial" charset="0"/>
                        </a:rPr>
                        <a:t> Purkinje neurons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CC3300"/>
                          </a:solidFill>
                          <a:effectLst/>
                          <a:latin typeface="Bernard MT Condensed" pitchFamily="18" charset="0"/>
                          <a:cs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TextBox 16"/>
          <p:cNvSpPr txBox="1"/>
          <p:nvPr/>
        </p:nvSpPr>
        <p:spPr>
          <a:xfrm>
            <a:off x="202842" y="457200"/>
            <a:ext cx="4495800" cy="430887"/>
          </a:xfrm>
          <a:prstGeom prst="rect">
            <a:avLst/>
          </a:prstGeom>
          <a:noFill/>
        </p:spPr>
        <p:txBody>
          <a:bodyPr wrap="square" rtlCol="0">
            <a:spAutoFit/>
          </a:bodyPr>
          <a:lstStyle/>
          <a:p>
            <a:r>
              <a:rPr lang="en-US" sz="2200" dirty="0" smtClean="0">
                <a:solidFill>
                  <a:srgbClr val="6600FF"/>
                </a:solidFill>
                <a:latin typeface="Bernard MT Condensed" pitchFamily="18" charset="0"/>
              </a:rPr>
              <a:t>Ca Channel Types &amp; Distribution</a:t>
            </a:r>
            <a:endParaRPr lang="en-US" sz="2200" dirty="0">
              <a:solidFill>
                <a:srgbClr val="6600FF"/>
              </a:solidFill>
              <a:latin typeface="Bernard MT Condensed" pitchFamily="18" charset="0"/>
            </a:endParaRPr>
          </a:p>
        </p:txBody>
      </p:sp>
      <p:grpSp>
        <p:nvGrpSpPr>
          <p:cNvPr id="3" name="Group 21"/>
          <p:cNvGrpSpPr/>
          <p:nvPr/>
        </p:nvGrpSpPr>
        <p:grpSpPr>
          <a:xfrm>
            <a:off x="7906612" y="1734657"/>
            <a:ext cx="1151489" cy="2113700"/>
            <a:chOff x="7906612" y="1734657"/>
            <a:chExt cx="1151489" cy="2113700"/>
          </a:xfrm>
        </p:grpSpPr>
        <p:pic>
          <p:nvPicPr>
            <p:cNvPr id="20" name="Picture 6" descr="http://www.dimensionsguide.com/wp-content/uploads/2009/11/Blood-Vessels-Diameter.jpg"/>
            <p:cNvPicPr>
              <a:picLocks noChangeAspect="1" noChangeArrowheads="1"/>
            </p:cNvPicPr>
            <p:nvPr/>
          </p:nvPicPr>
          <p:blipFill>
            <a:blip r:embed="rId4" cstate="print">
              <a:clrChange>
                <a:clrFrom>
                  <a:srgbClr val="FFFFFF"/>
                </a:clrFrom>
                <a:clrTo>
                  <a:srgbClr val="FFFFFF">
                    <a:alpha val="0"/>
                  </a:srgbClr>
                </a:clrTo>
              </a:clrChange>
            </a:blip>
            <a:srcRect l="33634" r="41141" b="74400"/>
            <a:stretch>
              <a:fillRect/>
            </a:stretch>
          </p:blipFill>
          <p:spPr bwMode="auto">
            <a:xfrm rot="20836336">
              <a:off x="7906612" y="1734657"/>
              <a:ext cx="1151489" cy="908196"/>
            </a:xfrm>
            <a:prstGeom prst="rect">
              <a:avLst/>
            </a:prstGeom>
            <a:noFill/>
          </p:spPr>
        </p:pic>
        <p:cxnSp>
          <p:nvCxnSpPr>
            <p:cNvPr id="23" name="Straight Arrow Connector 22"/>
            <p:cNvCxnSpPr/>
            <p:nvPr/>
          </p:nvCxnSpPr>
          <p:spPr>
            <a:xfrm rot="5400000">
              <a:off x="8191500" y="3199863"/>
              <a:ext cx="1295400" cy="1588"/>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23"/>
          <p:cNvGrpSpPr/>
          <p:nvPr/>
        </p:nvGrpSpPr>
        <p:grpSpPr>
          <a:xfrm>
            <a:off x="4267200" y="2028595"/>
            <a:ext cx="1676400" cy="1769807"/>
            <a:chOff x="4267200" y="2028595"/>
            <a:chExt cx="1676400" cy="1769807"/>
          </a:xfrm>
        </p:grpSpPr>
        <p:pic>
          <p:nvPicPr>
            <p:cNvPr id="18" name="Picture 4" descr="http://img.medscape.com/fullsize/migrated/550/354/jic550354.fig1.gif"/>
            <p:cNvPicPr>
              <a:picLocks noChangeAspect="1" noChangeArrowheads="1"/>
            </p:cNvPicPr>
            <p:nvPr/>
          </p:nvPicPr>
          <p:blipFill>
            <a:blip r:embed="rId5" cstate="print">
              <a:clrChange>
                <a:clrFrom>
                  <a:srgbClr val="FFFFFF"/>
                </a:clrFrom>
                <a:clrTo>
                  <a:srgbClr val="FFFFFF">
                    <a:alpha val="0"/>
                  </a:srgbClr>
                </a:clrTo>
              </a:clrChange>
            </a:blip>
            <a:srcRect l="1500" t="6234" r="52014" b="10649"/>
            <a:stretch>
              <a:fillRect/>
            </a:stretch>
          </p:blipFill>
          <p:spPr bwMode="auto">
            <a:xfrm>
              <a:off x="4572000" y="2028595"/>
              <a:ext cx="1371600" cy="1769807"/>
            </a:xfrm>
            <a:prstGeom prst="rect">
              <a:avLst/>
            </a:prstGeom>
            <a:noFill/>
          </p:spPr>
        </p:pic>
        <p:cxnSp>
          <p:nvCxnSpPr>
            <p:cNvPr id="25" name="Straight Arrow Connector 24"/>
            <p:cNvCxnSpPr/>
            <p:nvPr/>
          </p:nvCxnSpPr>
          <p:spPr>
            <a:xfrm rot="10800000" flipV="1">
              <a:off x="4267200" y="3415840"/>
              <a:ext cx="457994" cy="13159"/>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76200" y="3811250"/>
            <a:ext cx="4876800" cy="1054135"/>
          </a:xfrm>
          <a:prstGeom prst="rect">
            <a:avLst/>
          </a:prstGeom>
        </p:spPr>
        <p:txBody>
          <a:bodyPr wrap="square">
            <a:spAutoFit/>
          </a:bodyPr>
          <a:lstStyle/>
          <a:p>
            <a:pPr>
              <a:lnSpc>
                <a:spcPts val="2500"/>
              </a:lnSpc>
            </a:pPr>
            <a:r>
              <a:rPr lang="en-US" sz="2200" b="1" spc="-30" dirty="0" smtClean="0">
                <a:latin typeface="Arial Narrow" pitchFamily="34" charset="0"/>
                <a:sym typeface="Wingdings 3"/>
              </a:rPr>
              <a:t>cardiac work </a:t>
            </a:r>
            <a:r>
              <a:rPr lang="en-US" sz="2200" b="1" spc="-30" dirty="0" smtClean="0">
                <a:latin typeface="Arial Narrow" pitchFamily="34" charset="0"/>
              </a:rPr>
              <a:t>through their –</a:t>
            </a:r>
            <a:r>
              <a:rPr lang="en-US" sz="2200" b="1" spc="-30" dirty="0" err="1" smtClean="0">
                <a:latin typeface="Arial Narrow" pitchFamily="34" charset="0"/>
              </a:rPr>
              <a:t>ve</a:t>
            </a:r>
            <a:r>
              <a:rPr lang="en-US" sz="2200" b="1" spc="-30" dirty="0" smtClean="0">
                <a:latin typeface="Arial Narrow" pitchFamily="34" charset="0"/>
              </a:rPr>
              <a:t> </a:t>
            </a:r>
            <a:r>
              <a:rPr lang="en-US" sz="2200" b="1" spc="-30" dirty="0" err="1" smtClean="0">
                <a:latin typeface="Arial Narrow" pitchFamily="34" charset="0"/>
              </a:rPr>
              <a:t>inotropic</a:t>
            </a:r>
            <a:r>
              <a:rPr lang="en-US" sz="2200" b="1" spc="-30" dirty="0" smtClean="0">
                <a:latin typeface="Arial Narrow" pitchFamily="34" charset="0"/>
              </a:rPr>
              <a:t> &amp; </a:t>
            </a:r>
            <a:r>
              <a:rPr lang="en-US" sz="2200" b="1" spc="-30" dirty="0" err="1" smtClean="0">
                <a:latin typeface="Arial Narrow" pitchFamily="34" charset="0"/>
              </a:rPr>
              <a:t>chronotropic</a:t>
            </a:r>
            <a:r>
              <a:rPr lang="en-US" sz="2200" b="1" spc="-30" dirty="0" smtClean="0">
                <a:latin typeface="Arial Narrow" pitchFamily="34" charset="0"/>
              </a:rPr>
              <a:t> action (</a:t>
            </a:r>
            <a:r>
              <a:rPr lang="en-US" sz="2200" b="1" spc="-30" dirty="0" err="1" smtClean="0">
                <a:latin typeface="Arial Narrow" pitchFamily="34" charset="0"/>
              </a:rPr>
              <a:t>verapamil</a:t>
            </a:r>
            <a:r>
              <a:rPr lang="en-US" sz="2200" b="1" spc="-30" dirty="0" smtClean="0">
                <a:latin typeface="Arial Narrow" pitchFamily="34" charset="0"/>
              </a:rPr>
              <a:t> &amp; </a:t>
            </a:r>
            <a:r>
              <a:rPr lang="en-US" sz="2200" b="1" spc="-30" dirty="0" err="1" smtClean="0">
                <a:latin typeface="Arial Narrow" pitchFamily="34" charset="0"/>
              </a:rPr>
              <a:t>diltiazem</a:t>
            </a:r>
            <a:r>
              <a:rPr lang="en-US" sz="2200" b="1" spc="-30" dirty="0" smtClean="0">
                <a:latin typeface="Arial Narrow" pitchFamily="34" charset="0"/>
              </a:rPr>
              <a:t>) </a:t>
            </a:r>
            <a:r>
              <a:rPr lang="en-US" sz="2200" b="1" spc="-30" dirty="0" smtClean="0">
                <a:latin typeface="Arial Narrow" pitchFamily="34" charset="0"/>
                <a:sym typeface="Wingdings 3"/>
              </a:rPr>
              <a:t> </a:t>
            </a:r>
            <a:r>
              <a:rPr lang="en-US" sz="2400" dirty="0" smtClean="0">
                <a:solidFill>
                  <a:srgbClr val="CC0000"/>
                </a:solidFill>
                <a:latin typeface="Bernard MT Condensed" pitchFamily="18" charset="0"/>
                <a:sym typeface="Wingdings 3"/>
              </a:rPr>
              <a:t></a:t>
            </a:r>
            <a:r>
              <a:rPr lang="en-US" sz="2200" spc="-30" dirty="0" smtClean="0">
                <a:solidFill>
                  <a:srgbClr val="CC0000"/>
                </a:solidFill>
                <a:latin typeface="Bernard MT Condensed" pitchFamily="18" charset="0"/>
              </a:rPr>
              <a:t>myocardial oxygen demand </a:t>
            </a:r>
            <a:endParaRPr lang="en-US" sz="2200" spc="-30" dirty="0">
              <a:solidFill>
                <a:srgbClr val="CC0000"/>
              </a:solidFill>
              <a:latin typeface="Bernard MT Condensed" pitchFamily="18" charset="0"/>
            </a:endParaRPr>
          </a:p>
        </p:txBody>
      </p:sp>
      <p:sp>
        <p:nvSpPr>
          <p:cNvPr id="29" name="Rectangle 28"/>
          <p:cNvSpPr/>
          <p:nvPr/>
        </p:nvSpPr>
        <p:spPr>
          <a:xfrm>
            <a:off x="4953000" y="4539496"/>
            <a:ext cx="4114800" cy="2015936"/>
          </a:xfrm>
          <a:prstGeom prst="rect">
            <a:avLst/>
          </a:prstGeom>
        </p:spPr>
        <p:txBody>
          <a:bodyPr wrap="square">
            <a:spAutoFit/>
          </a:bodyPr>
          <a:lstStyle/>
          <a:p>
            <a:pPr algn="just">
              <a:lnSpc>
                <a:spcPts val="2500"/>
              </a:lnSpc>
              <a:buBlip>
                <a:blip r:embed="rId6"/>
              </a:buBlip>
            </a:pPr>
            <a:r>
              <a:rPr lang="en-US" sz="2200" b="1" spc="-30" dirty="0" smtClean="0">
                <a:latin typeface="Arial Narrow" pitchFamily="34" charset="0"/>
                <a:sym typeface="Wingdings 3"/>
              </a:rPr>
              <a:t> After load  cardiac work </a:t>
            </a:r>
          </a:p>
          <a:p>
            <a:pPr algn="just">
              <a:lnSpc>
                <a:spcPts val="2500"/>
              </a:lnSpc>
            </a:pPr>
            <a:r>
              <a:rPr lang="en-US" sz="2400" dirty="0" smtClean="0">
                <a:solidFill>
                  <a:srgbClr val="CC0000"/>
                </a:solidFill>
                <a:latin typeface="Bernard MT Condensed" pitchFamily="18" charset="0"/>
                <a:sym typeface="Wingdings 3"/>
              </a:rPr>
              <a:t></a:t>
            </a:r>
            <a:r>
              <a:rPr lang="en-US" sz="2200" dirty="0" smtClean="0">
                <a:solidFill>
                  <a:srgbClr val="CC0000"/>
                </a:solidFill>
                <a:latin typeface="Bernard MT Condensed" pitchFamily="18" charset="0"/>
                <a:sym typeface="Wingdings 3"/>
              </a:rPr>
              <a:t>myocardial oxygen demand</a:t>
            </a:r>
          </a:p>
          <a:p>
            <a:pPr algn="just">
              <a:lnSpc>
                <a:spcPts val="2500"/>
              </a:lnSpc>
              <a:buBlip>
                <a:blip r:embed="rId6"/>
              </a:buBlip>
            </a:pPr>
            <a:r>
              <a:rPr lang="en-US" sz="2200" b="1" spc="-30" dirty="0" smtClean="0">
                <a:latin typeface="Arial Narrow" pitchFamily="34" charset="0"/>
              </a:rPr>
              <a:t> Coronary dilatation (</a:t>
            </a:r>
            <a:r>
              <a:rPr lang="en-US" sz="2200" b="1" spc="-30" dirty="0" err="1" smtClean="0">
                <a:latin typeface="Arial Narrow" pitchFamily="34" charset="0"/>
              </a:rPr>
              <a:t>nifedipine</a:t>
            </a:r>
            <a:r>
              <a:rPr lang="en-US" sz="2200" b="1" spc="-30" dirty="0" smtClean="0">
                <a:latin typeface="Arial Narrow" pitchFamily="34" charset="0"/>
              </a:rPr>
              <a:t> &amp; </a:t>
            </a:r>
            <a:r>
              <a:rPr lang="en-US" sz="2200" b="1" spc="-30" dirty="0" err="1" smtClean="0">
                <a:latin typeface="Arial Narrow" pitchFamily="34" charset="0"/>
              </a:rPr>
              <a:t>nicardipine</a:t>
            </a:r>
            <a:r>
              <a:rPr lang="en-US" sz="2200" b="1" spc="-30" dirty="0" smtClean="0">
                <a:latin typeface="Arial Narrow" pitchFamily="34" charset="0"/>
              </a:rPr>
              <a:t> </a:t>
            </a:r>
            <a:r>
              <a:rPr lang="en-US" sz="2000" b="1" i="1" spc="-30" dirty="0" smtClean="0">
                <a:latin typeface="Arial Narrow" pitchFamily="34" charset="0"/>
              </a:rPr>
              <a:t>(short acting) </a:t>
            </a:r>
            <a:r>
              <a:rPr lang="en-US" sz="2200" b="1" spc="-30" dirty="0" smtClean="0">
                <a:latin typeface="Arial Narrow" pitchFamily="34" charset="0"/>
              </a:rPr>
              <a:t>/ </a:t>
            </a:r>
            <a:r>
              <a:rPr lang="en-US" sz="2200" b="1" spc="-30" dirty="0" err="1" smtClean="0">
                <a:latin typeface="Arial Narrow" pitchFamily="34" charset="0"/>
              </a:rPr>
              <a:t>amlodipine</a:t>
            </a:r>
            <a:r>
              <a:rPr lang="en-US" sz="2200" b="1" spc="-30" dirty="0" smtClean="0">
                <a:latin typeface="Arial Narrow" pitchFamily="34" charset="0"/>
              </a:rPr>
              <a:t> </a:t>
            </a:r>
            <a:r>
              <a:rPr lang="en-US" sz="2000" b="1" i="1" spc="-30" dirty="0" smtClean="0">
                <a:latin typeface="Arial Narrow" pitchFamily="34" charset="0"/>
              </a:rPr>
              <a:t>(long acting) </a:t>
            </a:r>
            <a:r>
              <a:rPr lang="en-US" sz="2200" b="1" spc="-30" dirty="0" smtClean="0">
                <a:latin typeface="Arial Narrow" pitchFamily="34" charset="0"/>
              </a:rPr>
              <a:t>&gt; </a:t>
            </a:r>
            <a:r>
              <a:rPr lang="en-US" sz="2200" b="1" spc="-30" dirty="0" err="1" smtClean="0">
                <a:latin typeface="Arial Narrow" pitchFamily="34" charset="0"/>
              </a:rPr>
              <a:t>diltiazem</a:t>
            </a:r>
            <a:r>
              <a:rPr lang="en-US" sz="2200" b="1" spc="-30" dirty="0" smtClean="0">
                <a:latin typeface="Arial Narrow" pitchFamily="34" charset="0"/>
              </a:rPr>
              <a:t> &amp; </a:t>
            </a:r>
            <a:r>
              <a:rPr lang="en-US" sz="2200" b="1" spc="-30" dirty="0" err="1" smtClean="0">
                <a:latin typeface="Arial Narrow" pitchFamily="34" charset="0"/>
              </a:rPr>
              <a:t>verapamil</a:t>
            </a:r>
            <a:r>
              <a:rPr lang="en-US" sz="2200" b="1" spc="-30" dirty="0" smtClean="0">
                <a:latin typeface="Arial Narrow" pitchFamily="34" charset="0"/>
                <a:sym typeface="Wingdings 3"/>
              </a:rPr>
              <a:t>  </a:t>
            </a:r>
            <a:r>
              <a:rPr lang="en-US" sz="2400" dirty="0" smtClean="0">
                <a:solidFill>
                  <a:srgbClr val="CC0000"/>
                </a:solidFill>
                <a:latin typeface="Bernard MT Condensed" pitchFamily="18" charset="0"/>
                <a:sym typeface="Wingdings 3"/>
              </a:rPr>
              <a:t></a:t>
            </a:r>
            <a:r>
              <a:rPr lang="en-US" sz="2200" dirty="0" smtClean="0">
                <a:solidFill>
                  <a:srgbClr val="CC0000"/>
                </a:solidFill>
                <a:latin typeface="Bernard MT Condensed" pitchFamily="18" charset="0"/>
                <a:sym typeface="Wingdings 3"/>
              </a:rPr>
              <a:t>myocardial oxygen supply</a:t>
            </a:r>
          </a:p>
        </p:txBody>
      </p:sp>
      <p:sp>
        <p:nvSpPr>
          <p:cNvPr id="31" name="Right Arrow 30"/>
          <p:cNvSpPr/>
          <p:nvPr/>
        </p:nvSpPr>
        <p:spPr>
          <a:xfrm>
            <a:off x="4267200" y="1447800"/>
            <a:ext cx="990600" cy="3048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 y="5229761"/>
            <a:ext cx="4495800" cy="1323439"/>
          </a:xfrm>
          <a:prstGeom prst="rect">
            <a:avLst/>
          </a:prstGeom>
          <a:solidFill>
            <a:srgbClr val="FFFF00"/>
          </a:solidFill>
          <a:ln>
            <a:solidFill>
              <a:srgbClr val="CC0000"/>
            </a:solidFill>
          </a:ln>
          <a:effectLst>
            <a:outerShdw blurRad="50800" dist="38100" dir="2700000" algn="tl" rotWithShape="0">
              <a:prstClr val="black"/>
            </a:outerShdw>
          </a:effectLst>
        </p:spPr>
        <p:txBody>
          <a:bodyPr wrap="square">
            <a:spAutoFit/>
          </a:bodyPr>
          <a:lstStyle/>
          <a:p>
            <a:pPr>
              <a:lnSpc>
                <a:spcPts val="2400"/>
              </a:lnSpc>
            </a:pPr>
            <a:r>
              <a:rPr lang="en-US" sz="2000" b="1" dirty="0" smtClean="0">
                <a:latin typeface="Arial Narrow" pitchFamily="34" charset="0"/>
              </a:rPr>
              <a:t>N.B. </a:t>
            </a:r>
            <a:r>
              <a:rPr lang="en-US" sz="2200" dirty="0" smtClean="0">
                <a:solidFill>
                  <a:srgbClr val="6600FF"/>
                </a:solidFill>
                <a:latin typeface="Bernard MT Condensed" pitchFamily="18" charset="0"/>
              </a:rPr>
              <a:t>Selectivity of Ca channel blockers </a:t>
            </a:r>
          </a:p>
          <a:p>
            <a:pPr>
              <a:lnSpc>
                <a:spcPts val="2400"/>
              </a:lnSpc>
              <a:buBlip>
                <a:blip r:embed="rId7"/>
              </a:buBlip>
            </a:pPr>
            <a:r>
              <a:rPr lang="en-US" sz="2000" b="1" dirty="0" smtClean="0">
                <a:latin typeface="Arial Narrow" pitchFamily="34" charset="0"/>
              </a:rPr>
              <a:t> </a:t>
            </a:r>
            <a:r>
              <a:rPr lang="en-US" sz="2000" dirty="0" err="1" smtClean="0">
                <a:solidFill>
                  <a:srgbClr val="CC0000"/>
                </a:solidFill>
                <a:latin typeface="Bernard MT Condensed" pitchFamily="18" charset="0"/>
              </a:rPr>
              <a:t>Nifedipine</a:t>
            </a:r>
            <a:r>
              <a:rPr lang="en-US" sz="2000" dirty="0" smtClean="0">
                <a:solidFill>
                  <a:srgbClr val="CC0000"/>
                </a:solidFill>
                <a:latin typeface="Bernard MT Condensed" pitchFamily="18" charset="0"/>
              </a:rPr>
              <a:t> </a:t>
            </a:r>
            <a:r>
              <a:rPr lang="en-US" sz="2000" b="1" spc="-30" dirty="0" smtClean="0">
                <a:latin typeface="Arial Narrow" pitchFamily="34" charset="0"/>
                <a:sym typeface="Wingdings 3"/>
              </a:rPr>
              <a:t> </a:t>
            </a:r>
            <a:r>
              <a:rPr lang="en-US" sz="2000" b="1" dirty="0" smtClean="0">
                <a:latin typeface="Arial Narrow" pitchFamily="34" charset="0"/>
              </a:rPr>
              <a:t>VSMCs</a:t>
            </a:r>
          </a:p>
          <a:p>
            <a:pPr>
              <a:lnSpc>
                <a:spcPts val="2400"/>
              </a:lnSpc>
              <a:buBlip>
                <a:blip r:embed="rId7"/>
              </a:buBlip>
            </a:pPr>
            <a:r>
              <a:rPr lang="en-US" sz="2000" b="1" dirty="0" smtClean="0">
                <a:latin typeface="Arial Narrow" pitchFamily="34" charset="0"/>
              </a:rPr>
              <a:t> </a:t>
            </a:r>
            <a:r>
              <a:rPr lang="en-US" sz="2000" dirty="0" err="1" smtClean="0">
                <a:solidFill>
                  <a:srgbClr val="CC0000"/>
                </a:solidFill>
                <a:latin typeface="Bernard MT Condensed" pitchFamily="18" charset="0"/>
              </a:rPr>
              <a:t>Verapamil</a:t>
            </a:r>
            <a:r>
              <a:rPr lang="en-US" sz="2000" b="1" dirty="0" smtClean="0">
                <a:latin typeface="Arial Narrow" pitchFamily="34" charset="0"/>
              </a:rPr>
              <a:t> </a:t>
            </a:r>
            <a:r>
              <a:rPr lang="en-US" sz="2000" b="1" spc="-30" dirty="0" smtClean="0">
                <a:latin typeface="Arial Narrow" pitchFamily="34" charset="0"/>
                <a:sym typeface="Wingdings 3"/>
              </a:rPr>
              <a:t></a:t>
            </a:r>
            <a:r>
              <a:rPr lang="en-US" sz="2000" b="1" dirty="0" smtClean="0">
                <a:latin typeface="Arial Narrow" pitchFamily="34" charset="0"/>
              </a:rPr>
              <a:t> </a:t>
            </a:r>
            <a:r>
              <a:rPr lang="en-US" sz="2000" b="1" dirty="0" err="1" smtClean="0">
                <a:latin typeface="Arial Narrow" pitchFamily="34" charset="0"/>
              </a:rPr>
              <a:t>Cardiomyocytes</a:t>
            </a:r>
            <a:r>
              <a:rPr lang="en-US" sz="2000" b="1" dirty="0" smtClean="0">
                <a:latin typeface="Arial Narrow" pitchFamily="34" charset="0"/>
              </a:rPr>
              <a:t> &gt; VSMCs</a:t>
            </a:r>
          </a:p>
          <a:p>
            <a:pPr>
              <a:lnSpc>
                <a:spcPts val="2400"/>
              </a:lnSpc>
              <a:buBlip>
                <a:blip r:embed="rId7"/>
              </a:buBlip>
            </a:pPr>
            <a:r>
              <a:rPr lang="en-US" sz="2000" b="1" dirty="0" smtClean="0">
                <a:latin typeface="Arial Narrow" pitchFamily="34" charset="0"/>
              </a:rPr>
              <a:t> </a:t>
            </a:r>
            <a:r>
              <a:rPr lang="en-US" sz="2000" dirty="0" err="1" smtClean="0">
                <a:solidFill>
                  <a:srgbClr val="CC0000"/>
                </a:solidFill>
                <a:latin typeface="Bernard MT Condensed" pitchFamily="18" charset="0"/>
              </a:rPr>
              <a:t>Diltaizem</a:t>
            </a:r>
            <a:r>
              <a:rPr lang="en-US" sz="2000" dirty="0" smtClean="0">
                <a:solidFill>
                  <a:srgbClr val="CC0000"/>
                </a:solidFill>
                <a:latin typeface="Bernard MT Condensed" pitchFamily="18" charset="0"/>
              </a:rPr>
              <a:t>  </a:t>
            </a:r>
            <a:r>
              <a:rPr lang="en-US" sz="2000" b="1" spc="-30" dirty="0" smtClean="0">
                <a:latin typeface="Arial Narrow" pitchFamily="34" charset="0"/>
                <a:sym typeface="Wingdings 3"/>
              </a:rPr>
              <a:t></a:t>
            </a:r>
            <a:r>
              <a:rPr lang="en-US" sz="2000" b="1" dirty="0" smtClean="0">
                <a:latin typeface="Arial Narrow" pitchFamily="34" charset="0"/>
              </a:rPr>
              <a:t> Intermediate action on both</a:t>
            </a:r>
          </a:p>
        </p:txBody>
      </p:sp>
      <p:sp>
        <p:nvSpPr>
          <p:cNvPr id="33" name="TextBox 32"/>
          <p:cNvSpPr txBox="1"/>
          <p:nvPr/>
        </p:nvSpPr>
        <p:spPr>
          <a:xfrm>
            <a:off x="4648200" y="609600"/>
            <a:ext cx="4114800" cy="430887"/>
          </a:xfrm>
          <a:prstGeom prst="rect">
            <a:avLst/>
          </a:prstGeom>
          <a:noFill/>
        </p:spPr>
        <p:txBody>
          <a:bodyPr wrap="square" rtlCol="0">
            <a:spAutoFit/>
          </a:bodyPr>
          <a:lstStyle/>
          <a:p>
            <a:r>
              <a:rPr lang="en-US" sz="2200" dirty="0" err="1" smtClean="0">
                <a:solidFill>
                  <a:srgbClr val="CC0000"/>
                </a:solidFill>
                <a:latin typeface="Bernard MT Condensed" pitchFamily="18" charset="0"/>
              </a:rPr>
              <a:t>Pharmacodynamic</a:t>
            </a:r>
            <a:r>
              <a:rPr lang="en-US" sz="2200" dirty="0" smtClean="0">
                <a:solidFill>
                  <a:srgbClr val="CC0000"/>
                </a:solidFill>
                <a:latin typeface="Bernard MT Condensed" pitchFamily="18" charset="0"/>
              </a:rPr>
              <a:t> Actions </a:t>
            </a:r>
            <a:endParaRPr lang="en-US" sz="2200" dirty="0">
              <a:solidFill>
                <a:srgbClr val="CC0000"/>
              </a:solidFill>
              <a:latin typeface="Bernard MT Condensed" pitchFamily="18" charset="0"/>
            </a:endParaRPr>
          </a:p>
        </p:txBody>
      </p:sp>
      <p:sp>
        <p:nvSpPr>
          <p:cNvPr id="34" name="TextBox 33"/>
          <p:cNvSpPr txBox="1"/>
          <p:nvPr/>
        </p:nvSpPr>
        <p:spPr>
          <a:xfrm>
            <a:off x="4648200" y="939084"/>
            <a:ext cx="2971800" cy="430887"/>
          </a:xfrm>
          <a:prstGeom prst="rect">
            <a:avLst/>
          </a:prstGeom>
          <a:noFill/>
        </p:spPr>
        <p:txBody>
          <a:bodyPr wrap="square" rtlCol="0">
            <a:spAutoFit/>
          </a:bodyPr>
          <a:lstStyle/>
          <a:p>
            <a:r>
              <a:rPr lang="en-US" sz="2200" dirty="0" smtClean="0">
                <a:solidFill>
                  <a:srgbClr val="7030A0"/>
                </a:solidFill>
                <a:latin typeface="Bernard MT Condensed" pitchFamily="18" charset="0"/>
              </a:rPr>
              <a:t>1. Anti-</a:t>
            </a:r>
            <a:r>
              <a:rPr lang="en-US" sz="2200" dirty="0" err="1" smtClean="0">
                <a:solidFill>
                  <a:srgbClr val="7030A0"/>
                </a:solidFill>
                <a:latin typeface="Bernard MT Condensed" pitchFamily="18" charset="0"/>
              </a:rPr>
              <a:t>Anginal</a:t>
            </a:r>
            <a:r>
              <a:rPr lang="en-US" sz="2200" dirty="0" smtClean="0">
                <a:solidFill>
                  <a:srgbClr val="7030A0"/>
                </a:solidFill>
                <a:latin typeface="Bernard MT Condensed" pitchFamily="18" charset="0"/>
              </a:rPr>
              <a:t> Actions</a:t>
            </a:r>
            <a:endParaRPr lang="en-US" sz="2200" dirty="0">
              <a:solidFill>
                <a:srgbClr val="7030A0"/>
              </a:solidFill>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ppt_x</p:attrName>
                                        </p:attrNameLst>
                                      </p:cBhvr>
                                      <p:tavLst>
                                        <p:tav tm="0">
                                          <p:val>
                                            <p:strVal val="#ppt_x-.2"/>
                                          </p:val>
                                        </p:tav>
                                        <p:tav tm="100000">
                                          <p:val>
                                            <p:strVal val="#ppt_x"/>
                                          </p:val>
                                        </p:tav>
                                      </p:tavLst>
                                    </p:anim>
                                    <p:anim calcmode="lin" valueType="num">
                                      <p:cBhvr>
                                        <p:cTn id="8"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trips(downRight)">
                                      <p:cBhvr>
                                        <p:cTn id="14" dur="1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strips(downRight)">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downLeft)">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P spid="29" grpId="0"/>
      <p:bldP spid="32" grpId="0" animBg="1"/>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09600"/>
            <a:ext cx="8610600" cy="4955203"/>
          </a:xfrm>
          <a:prstGeom prst="rect">
            <a:avLst/>
          </a:prstGeom>
          <a:noFill/>
        </p:spPr>
        <p:txBody>
          <a:bodyPr wrap="square" rtlCol="0">
            <a:spAutoFit/>
          </a:bodyPr>
          <a:lstStyle/>
          <a:p>
            <a:pPr marL="0" lvl="2"/>
            <a:r>
              <a:rPr lang="en-US" sz="2400" b="1" u="heavy" dirty="0" smtClean="0">
                <a:uFill>
                  <a:solidFill>
                    <a:srgbClr val="C00000"/>
                  </a:solidFill>
                </a:uFill>
                <a:latin typeface="Arial Narrow" pitchFamily="34" charset="0"/>
              </a:rPr>
              <a:t>AMI: </a:t>
            </a:r>
            <a:r>
              <a:rPr lang="en-US" sz="2400" b="1" dirty="0" smtClean="0">
                <a:latin typeface="Arial Narrow" pitchFamily="34" charset="0"/>
              </a:rPr>
              <a:t>Transfer to CCU &amp; apply the following measures:</a:t>
            </a:r>
          </a:p>
          <a:p>
            <a:pPr>
              <a:spcBef>
                <a:spcPts val="600"/>
              </a:spcBef>
            </a:pPr>
            <a:r>
              <a:rPr lang="en-US" dirty="0" smtClean="0"/>
              <a:t> </a:t>
            </a:r>
            <a:r>
              <a:rPr lang="en-US" sz="2400" b="1" dirty="0" smtClean="0">
                <a:solidFill>
                  <a:srgbClr val="6600FF"/>
                </a:solidFill>
                <a:latin typeface="Script MT Bold" pitchFamily="66" charset="0"/>
              </a:rPr>
              <a:t>Before &amp; During Transfer:</a:t>
            </a:r>
            <a:endParaRPr lang="en-US" sz="1000" dirty="0" smtClean="0">
              <a:solidFill>
                <a:srgbClr val="6600FF"/>
              </a:solidFill>
              <a:latin typeface="Script MT Bold" pitchFamily="66" charset="0"/>
            </a:endParaRPr>
          </a:p>
          <a:p>
            <a:pPr marL="0" lvl="2">
              <a:spcBef>
                <a:spcPts val="600"/>
              </a:spcBef>
              <a:buClr>
                <a:srgbClr val="C00000"/>
              </a:buClr>
              <a:buSzPct val="80000"/>
              <a:buFont typeface="Wingdings 2" pitchFamily="18" charset="2"/>
              <a:buChar char="®"/>
            </a:pPr>
            <a:r>
              <a:rPr lang="en-US" sz="2200" b="1" dirty="0" smtClean="0">
                <a:latin typeface="Arial Narrow" pitchFamily="34" charset="0"/>
              </a:rPr>
              <a:t>Cardiopulmonary resuscitation / Oxygen &amp; I.V fluids.</a:t>
            </a:r>
          </a:p>
          <a:p>
            <a:pPr marL="0" lvl="2">
              <a:buClr>
                <a:srgbClr val="C00000"/>
              </a:buClr>
              <a:buSzPct val="80000"/>
              <a:buFont typeface="Wingdings 2" pitchFamily="18" charset="2"/>
              <a:buChar char="®"/>
            </a:pPr>
            <a:r>
              <a:rPr lang="en-US" sz="2200" b="1" dirty="0" err="1" smtClean="0">
                <a:latin typeface="Arial Narrow" pitchFamily="34" charset="0"/>
              </a:rPr>
              <a:t>Nitroglycrine</a:t>
            </a:r>
            <a:r>
              <a:rPr lang="en-US" sz="2200" b="1" dirty="0" smtClean="0">
                <a:latin typeface="Arial Narrow" pitchFamily="34" charset="0"/>
              </a:rPr>
              <a:t> sublingual up to 3 doses with 5 minutes intervals</a:t>
            </a:r>
          </a:p>
          <a:p>
            <a:pPr marL="0" lvl="2">
              <a:buClr>
                <a:srgbClr val="C00000"/>
              </a:buClr>
              <a:buSzPct val="80000"/>
              <a:buFont typeface="Wingdings 2" pitchFamily="18" charset="2"/>
              <a:buChar char="®"/>
            </a:pPr>
            <a:r>
              <a:rPr lang="en-US" sz="2200" b="1" dirty="0" smtClean="0">
                <a:latin typeface="Arial Narrow" pitchFamily="34" charset="0"/>
              </a:rPr>
              <a:t>Analgesics, as morphine, for severe pain.</a:t>
            </a:r>
          </a:p>
          <a:p>
            <a:pPr marL="0" lvl="2">
              <a:buClr>
                <a:srgbClr val="C00000"/>
              </a:buClr>
              <a:buSzPct val="80000"/>
              <a:buFont typeface="Wingdings 2" pitchFamily="18" charset="2"/>
              <a:buChar char="®"/>
            </a:pPr>
            <a:r>
              <a:rPr lang="en-US" sz="2200" b="1" dirty="0" smtClean="0">
                <a:latin typeface="Arial Narrow" pitchFamily="34" charset="0"/>
              </a:rPr>
              <a:t>Chewable aspirin 160 mg</a:t>
            </a:r>
            <a:r>
              <a:rPr lang="en-US" sz="2200" dirty="0" smtClean="0"/>
              <a:t>.</a:t>
            </a:r>
          </a:p>
          <a:p>
            <a:pPr>
              <a:spcBef>
                <a:spcPts val="600"/>
              </a:spcBef>
            </a:pPr>
            <a:r>
              <a:rPr lang="en-US" sz="2400" b="1" dirty="0" smtClean="0">
                <a:solidFill>
                  <a:srgbClr val="6600FF"/>
                </a:solidFill>
                <a:latin typeface="Script MT Bold" pitchFamily="66" charset="0"/>
              </a:rPr>
              <a:t>In ICU or CCU units:</a:t>
            </a:r>
          </a:p>
          <a:p>
            <a:pPr marL="0" lvl="2">
              <a:spcBef>
                <a:spcPts val="600"/>
              </a:spcBef>
              <a:buClr>
                <a:srgbClr val="C00000"/>
              </a:buClr>
              <a:buSzPct val="80000"/>
              <a:buFont typeface="Wingdings 2" pitchFamily="18" charset="2"/>
              <a:buChar char="®"/>
            </a:pPr>
            <a:r>
              <a:rPr lang="en-US" sz="2200" b="1" u="heavy" dirty="0" err="1" smtClean="0">
                <a:solidFill>
                  <a:srgbClr val="C00000"/>
                </a:solidFill>
                <a:uFill>
                  <a:solidFill>
                    <a:srgbClr val="6600FF"/>
                  </a:solidFill>
                </a:uFill>
                <a:latin typeface="Arial Narrow" pitchFamily="34" charset="0"/>
              </a:rPr>
              <a:t>Thrombolytics</a:t>
            </a:r>
            <a:r>
              <a:rPr lang="en-US" sz="2200" b="1" u="heavy" dirty="0" smtClean="0">
                <a:solidFill>
                  <a:srgbClr val="C00000"/>
                </a:solidFill>
                <a:uFill>
                  <a:solidFill>
                    <a:srgbClr val="6600FF"/>
                  </a:solidFill>
                </a:uFill>
                <a:latin typeface="Arial Narrow" pitchFamily="34" charset="0"/>
              </a:rPr>
              <a:t>:</a:t>
            </a:r>
            <a:r>
              <a:rPr lang="en-US" sz="2200" b="1" dirty="0" smtClean="0">
                <a:latin typeface="Arial Narrow" pitchFamily="34" charset="0"/>
              </a:rPr>
              <a:t> to induce clot </a:t>
            </a:r>
            <a:r>
              <a:rPr lang="en-US" sz="2200" b="1" dirty="0" err="1" smtClean="0">
                <a:latin typeface="Arial Narrow" pitchFamily="34" charset="0"/>
              </a:rPr>
              <a:t>lysis</a:t>
            </a:r>
            <a:r>
              <a:rPr lang="en-US" sz="2200" b="1" dirty="0" smtClean="0">
                <a:latin typeface="Arial Narrow" pitchFamily="34" charset="0"/>
              </a:rPr>
              <a:t> &amp; restore blood flow</a:t>
            </a:r>
          </a:p>
          <a:p>
            <a:pPr marL="0" lvl="2">
              <a:buClr>
                <a:srgbClr val="C00000"/>
              </a:buClr>
              <a:buSzPct val="80000"/>
              <a:buFont typeface="Wingdings 2" pitchFamily="18" charset="2"/>
              <a:buChar char="®"/>
            </a:pPr>
            <a:r>
              <a:rPr lang="en-US" sz="2200" b="1" dirty="0" smtClean="0">
                <a:latin typeface="Arial Narrow" pitchFamily="34" charset="0"/>
              </a:rPr>
              <a:t>Anti-coagulant: IV Heparin, continue on aspirin orally</a:t>
            </a:r>
          </a:p>
          <a:p>
            <a:pPr marL="0" lvl="2">
              <a:buClr>
                <a:srgbClr val="C00000"/>
              </a:buClr>
              <a:buSzPct val="80000"/>
              <a:buFont typeface="Wingdings 2" pitchFamily="18" charset="2"/>
              <a:buChar char="®"/>
            </a:pPr>
            <a:r>
              <a:rPr lang="en-US" sz="2200" b="1" dirty="0" smtClean="0">
                <a:latin typeface="Arial Narrow" pitchFamily="34" charset="0"/>
              </a:rPr>
              <a:t> O</a:t>
            </a:r>
            <a:r>
              <a:rPr lang="en-US" sz="2200" b="1" baseline="-25000" dirty="0" smtClean="0">
                <a:latin typeface="Arial Narrow" pitchFamily="34" charset="0"/>
              </a:rPr>
              <a:t>2</a:t>
            </a:r>
            <a:r>
              <a:rPr lang="en-US" sz="2200" b="1" dirty="0" smtClean="0">
                <a:latin typeface="Arial Narrow" pitchFamily="34" charset="0"/>
              </a:rPr>
              <a:t> &amp; Opiates: IV morphine or </a:t>
            </a:r>
            <a:r>
              <a:rPr lang="en-US" sz="2200" b="1" dirty="0" err="1" smtClean="0">
                <a:latin typeface="Arial Narrow" pitchFamily="34" charset="0"/>
              </a:rPr>
              <a:t>meperidine</a:t>
            </a:r>
            <a:r>
              <a:rPr lang="en-US" sz="2200" b="1" dirty="0" smtClean="0">
                <a:latin typeface="Arial Narrow" pitchFamily="34" charset="0"/>
              </a:rPr>
              <a:t>.</a:t>
            </a:r>
          </a:p>
          <a:p>
            <a:pPr marL="0" lvl="2">
              <a:buClr>
                <a:srgbClr val="C00000"/>
              </a:buClr>
              <a:buSzPct val="80000"/>
              <a:buFont typeface="Wingdings 2" pitchFamily="18" charset="2"/>
              <a:buChar char="®"/>
            </a:pPr>
            <a:r>
              <a:rPr lang="en-US" sz="2200" b="1" dirty="0" smtClean="0">
                <a:latin typeface="Arial Narrow" pitchFamily="34" charset="0"/>
              </a:rPr>
              <a:t> Nitrates: IV infusion of GTN + early </a:t>
            </a:r>
            <a:r>
              <a:rPr lang="en-US" sz="2200" b="1" dirty="0" smtClean="0">
                <a:latin typeface="Symbol" pitchFamily="18" charset="2"/>
              </a:rPr>
              <a:t>b</a:t>
            </a:r>
            <a:r>
              <a:rPr lang="en-US" sz="2200" b="1" dirty="0" smtClean="0">
                <a:latin typeface="Arial Narrow" pitchFamily="34" charset="0"/>
              </a:rPr>
              <a:t>-blockers </a:t>
            </a:r>
            <a:r>
              <a:rPr lang="en-US" sz="2000" b="1" dirty="0" smtClean="0">
                <a:uFill>
                  <a:solidFill>
                    <a:srgbClr val="C00000"/>
                  </a:solidFill>
                </a:uFill>
                <a:latin typeface="Arial Narrow" pitchFamily="34" charset="0"/>
                <a:sym typeface="Wingdings 3"/>
              </a:rPr>
              <a:t> </a:t>
            </a:r>
            <a:r>
              <a:rPr lang="en-US" sz="2200" b="1" dirty="0" smtClean="0">
                <a:latin typeface="Arial Narrow" pitchFamily="34" charset="0"/>
              </a:rPr>
              <a:t>myocardial damage. </a:t>
            </a:r>
          </a:p>
          <a:p>
            <a:pPr marL="0" lvl="2">
              <a:buClr>
                <a:srgbClr val="C00000"/>
              </a:buClr>
              <a:buSzPct val="80000"/>
              <a:buFont typeface="Wingdings 2" pitchFamily="18" charset="2"/>
              <a:buChar char="®"/>
            </a:pPr>
            <a:r>
              <a:rPr lang="en-US" sz="2200" b="1" dirty="0" smtClean="0">
                <a:latin typeface="Arial Narrow" pitchFamily="34" charset="0"/>
              </a:rPr>
              <a:t>  </a:t>
            </a:r>
            <a:r>
              <a:rPr lang="en-US" sz="2200" b="1" spc="-40" dirty="0" smtClean="0">
                <a:latin typeface="Arial Narrow" pitchFamily="34" charset="0"/>
              </a:rPr>
              <a:t>ACE Inhibitors </a:t>
            </a:r>
            <a:r>
              <a:rPr lang="en-US" sz="2400" b="1" spc="-40" dirty="0" smtClean="0">
                <a:uFill>
                  <a:solidFill>
                    <a:srgbClr val="C00000"/>
                  </a:solidFill>
                </a:uFill>
                <a:latin typeface="Arial Narrow" pitchFamily="34" charset="0"/>
                <a:sym typeface="Wingdings 3"/>
              </a:rPr>
              <a:t></a:t>
            </a:r>
            <a:r>
              <a:rPr lang="en-US" sz="2200" b="1" spc="-40" dirty="0" smtClean="0">
                <a:latin typeface="Arial Narrow" pitchFamily="34" charset="0"/>
                <a:sym typeface="Wingdings 3"/>
              </a:rPr>
              <a:t>start early</a:t>
            </a:r>
            <a:r>
              <a:rPr lang="en-US" sz="2000" b="1" spc="-40" dirty="0" smtClean="0">
                <a:uFill>
                  <a:solidFill>
                    <a:srgbClr val="C00000"/>
                  </a:solidFill>
                </a:uFill>
                <a:latin typeface="Arial Narrow" pitchFamily="34" charset="0"/>
                <a:sym typeface="Wingdings 3"/>
              </a:rPr>
              <a:t> </a:t>
            </a:r>
            <a:r>
              <a:rPr lang="en-US" sz="2200" b="1" spc="-40" dirty="0" smtClean="0">
                <a:latin typeface="Arial Narrow" pitchFamily="34" charset="0"/>
                <a:sym typeface="Wingdings 3"/>
              </a:rPr>
              <a:t></a:t>
            </a:r>
            <a:r>
              <a:rPr lang="en-US" sz="2200" b="1" spc="-40" dirty="0" err="1" smtClean="0">
                <a:latin typeface="Arial Narrow" pitchFamily="34" charset="0"/>
                <a:sym typeface="Wingdings 3"/>
              </a:rPr>
              <a:t>postmyocardial</a:t>
            </a:r>
            <a:r>
              <a:rPr lang="en-US" sz="2200" b="1" spc="-40" dirty="0" smtClean="0">
                <a:latin typeface="Arial Narrow" pitchFamily="34" charset="0"/>
                <a:sym typeface="Wingdings 3"/>
              </a:rPr>
              <a:t> fibrosis &amp; improve survival</a:t>
            </a:r>
          </a:p>
          <a:p>
            <a:pPr marL="0" lvl="2">
              <a:buClr>
                <a:srgbClr val="C00000"/>
              </a:buClr>
              <a:buSzPct val="80000"/>
              <a:buFont typeface="Wingdings 2" pitchFamily="18" charset="2"/>
              <a:buChar char="®"/>
            </a:pPr>
            <a:r>
              <a:rPr lang="en-US" sz="2400" b="1" dirty="0" smtClean="0">
                <a:uFill>
                  <a:solidFill>
                    <a:srgbClr val="C00000"/>
                  </a:solidFill>
                </a:uFill>
                <a:latin typeface="Arial Narrow" pitchFamily="34" charset="0"/>
                <a:sym typeface="Wingdings 3"/>
              </a:rPr>
              <a:t> </a:t>
            </a:r>
            <a:r>
              <a:rPr lang="en-US" sz="2200" b="1" dirty="0" err="1" smtClean="0">
                <a:latin typeface="Arial Narrow" pitchFamily="34" charset="0"/>
                <a:sym typeface="Wingdings 3"/>
              </a:rPr>
              <a:t>Statin</a:t>
            </a:r>
            <a:r>
              <a:rPr lang="en-US" sz="2200" b="1" dirty="0" smtClean="0">
                <a:latin typeface="Arial Narrow" pitchFamily="34" charset="0"/>
                <a:sym typeface="Wingdings 3"/>
              </a:rPr>
              <a:t> therapy start early stabilize plaque </a:t>
            </a:r>
            <a:endParaRPr lang="en-US" sz="2200" dirty="0"/>
          </a:p>
        </p:txBody>
      </p:sp>
      <p:pic>
        <p:nvPicPr>
          <p:cNvPr id="8" name="Picture 2" descr="heart"/>
          <p:cNvPicPr>
            <a:picLocks noChangeAspect="1" noChangeArrowheads="1"/>
          </p:cNvPicPr>
          <p:nvPr/>
        </p:nvPicPr>
        <p:blipFill>
          <a:blip r:embed="rId2" cstate="print"/>
          <a:srcRect l="17021" t="2083" r="20000" b="33333"/>
          <a:stretch>
            <a:fillRect/>
          </a:stretch>
        </p:blipFill>
        <p:spPr bwMode="auto">
          <a:xfrm>
            <a:off x="7086600" y="152400"/>
            <a:ext cx="1905000" cy="1752600"/>
          </a:xfrm>
          <a:prstGeom prst="ellipse">
            <a:avLst/>
          </a:prstGeom>
          <a:noFill/>
        </p:spPr>
      </p:pic>
      <p:pic>
        <p:nvPicPr>
          <p:cNvPr id="9" name="Picture 4" descr="http://img1.wantitall.co.za/images/ShowImage.aspx?ImageId=Electronic-Ambulance-amp-Rescue-Team%7C51m7%2B3XOX0L.jpg"/>
          <p:cNvPicPr>
            <a:picLocks noChangeAspect="1" noChangeArrowheads="1"/>
          </p:cNvPicPr>
          <p:nvPr/>
        </p:nvPicPr>
        <p:blipFill>
          <a:blip r:embed="rId3" cstate="print">
            <a:clrChange>
              <a:clrFrom>
                <a:srgbClr val="FFFFFF"/>
              </a:clrFrom>
              <a:clrTo>
                <a:srgbClr val="FFFFFF">
                  <a:alpha val="0"/>
                </a:srgbClr>
              </a:clrTo>
            </a:clrChange>
          </a:blip>
          <a:srcRect l="8481" t="6360" r="10954" b="27915"/>
          <a:stretch>
            <a:fillRect/>
          </a:stretch>
        </p:blipFill>
        <p:spPr bwMode="auto">
          <a:xfrm>
            <a:off x="6528619" y="1978152"/>
            <a:ext cx="2615381" cy="2133600"/>
          </a:xfrm>
          <a:prstGeom prst="ellipse">
            <a:avLst/>
          </a:prstGeom>
          <a:noFill/>
        </p:spPr>
      </p:pic>
      <p:sp>
        <p:nvSpPr>
          <p:cNvPr id="10" name="5-Point Star 9"/>
          <p:cNvSpPr/>
          <p:nvPr/>
        </p:nvSpPr>
        <p:spPr>
          <a:xfrm>
            <a:off x="8534400" y="61722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228600"/>
            <a:ext cx="508473" cy="400110"/>
          </a:xfrm>
          <a:prstGeom prst="rect">
            <a:avLst/>
          </a:prstGeom>
        </p:spPr>
        <p:txBody>
          <a:bodyPr wrap="none">
            <a:spAutoFit/>
          </a:bodyPr>
          <a:lstStyle/>
          <a:p>
            <a:r>
              <a:rPr lang="en-US" sz="2000" dirty="0" smtClean="0">
                <a:solidFill>
                  <a:srgbClr val="C00000"/>
                </a:solidFill>
                <a:latin typeface="Bernard MT Condensed" pitchFamily="18" charset="0"/>
              </a:rPr>
              <a:t>ACS</a:t>
            </a:r>
            <a:endParaRPr lang="en-US" sz="2000" dirty="0">
              <a:solidFill>
                <a:srgbClr val="C00000"/>
              </a:solidFill>
              <a:latin typeface="Bernard MT Condensed"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1000"/>
                                        <p:tgtEl>
                                          <p:spTgt spid="7">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10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1000"/>
                                        <p:tgtEl>
                                          <p:spTgt spid="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10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1000"/>
                                        <p:tgtEl>
                                          <p:spTgt spid="7">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1000"/>
                                        <p:tgtEl>
                                          <p:spTgt spid="7">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expasy.org/spotlight/images/sptlt124.jpg"/>
          <p:cNvPicPr>
            <a:picLocks noChangeAspect="1" noChangeArrowheads="1"/>
          </p:cNvPicPr>
          <p:nvPr/>
        </p:nvPicPr>
        <p:blipFill>
          <a:blip r:embed="rId2" cstate="print"/>
          <a:srcRect/>
          <a:stretch>
            <a:fillRect/>
          </a:stretch>
        </p:blipFill>
        <p:spPr bwMode="auto">
          <a:xfrm rot="5400000">
            <a:off x="1523999" y="-1524001"/>
            <a:ext cx="6096001" cy="9144001"/>
          </a:xfrm>
          <a:prstGeom prst="rect">
            <a:avLst/>
          </a:prstGeom>
          <a:noFill/>
        </p:spPr>
      </p:pic>
      <p:sp>
        <p:nvSpPr>
          <p:cNvPr id="5" name="Oval 4"/>
          <p:cNvSpPr/>
          <p:nvPr/>
        </p:nvSpPr>
        <p:spPr>
          <a:xfrm>
            <a:off x="304800" y="533400"/>
            <a:ext cx="3124200" cy="335280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http://faisalarshad.files.wordpress.com/2010/08/beating_heart_animation1.gif"/>
          <p:cNvPicPr>
            <a:picLocks noChangeAspect="1" noChangeArrowheads="1"/>
          </p:cNvPicPr>
          <p:nvPr/>
        </p:nvPicPr>
        <p:blipFill>
          <a:blip r:embed="rId3" cstate="print"/>
          <a:srcRect/>
          <a:stretch>
            <a:fillRect/>
          </a:stretch>
        </p:blipFill>
        <p:spPr bwMode="auto">
          <a:xfrm>
            <a:off x="901700" y="431800"/>
            <a:ext cx="1981200" cy="3596308"/>
          </a:xfrm>
          <a:prstGeom prst="rect">
            <a:avLst/>
          </a:prstGeom>
          <a:noFill/>
        </p:spPr>
      </p:pic>
      <p:sp>
        <p:nvSpPr>
          <p:cNvPr id="6" name="Rectangle 5"/>
          <p:cNvSpPr/>
          <p:nvPr/>
        </p:nvSpPr>
        <p:spPr>
          <a:xfrm>
            <a:off x="2082800" y="5940504"/>
            <a:ext cx="4998484"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C00000"/>
                </a:solidFill>
                <a:effectLst>
                  <a:outerShdw blurRad="50800" dist="39000" dir="5460000" algn="tl">
                    <a:srgbClr val="000000">
                      <a:alpha val="38000"/>
                    </a:srgbClr>
                  </a:outerShdw>
                </a:effectLst>
                <a:latin typeface="French Script MT" pitchFamily="66" charset="0"/>
              </a:rPr>
              <a:t>GOOD LUCK</a:t>
            </a:r>
            <a:endParaRPr lang="en-US" sz="7200" b="1" cap="none" spc="0" dirty="0">
              <a:ln w="11430"/>
              <a:solidFill>
                <a:srgbClr val="C00000"/>
              </a:solidFill>
              <a:effectLst>
                <a:outerShdw blurRad="50800" dist="39000" dir="5460000" algn="tl">
                  <a:srgbClr val="000000">
                    <a:alpha val="38000"/>
                  </a:srgbClr>
                </a:outerShdw>
              </a:effectLst>
              <a:latin typeface="French Script MT"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set>
                                      <p:cBhvr>
                                        <p:cTn id="12" dur="455" fill="hold">
                                          <p:stCondLst>
                                            <p:cond delay="0"/>
                                          </p:stCondLst>
                                        </p:cTn>
                                        <p:tgtEl>
                                          <p:spTgt spid="6"/>
                                        </p:tgtEl>
                                        <p:attrNameLst>
                                          <p:attrName>style.rotation</p:attrName>
                                        </p:attrNameLst>
                                      </p:cBhvr>
                                      <p:to>
                                        <p:strVal val="-45.0"/>
                                      </p:to>
                                    </p:set>
                                    <p:anim calcmode="lin" valueType="num">
                                      <p:cBhvr>
                                        <p:cTn id="1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S28397-005-f009"/>
          <p:cNvPicPr>
            <a:picLocks noChangeAspect="1" noChangeArrowheads="1"/>
          </p:cNvPicPr>
          <p:nvPr/>
        </p:nvPicPr>
        <p:blipFill>
          <a:blip r:embed="rId2" cstate="print">
            <a:clrChange>
              <a:clrFrom>
                <a:srgbClr val="FFFFFF"/>
              </a:clrFrom>
              <a:clrTo>
                <a:srgbClr val="FFFFFF">
                  <a:alpha val="0"/>
                </a:srgbClr>
              </a:clrTo>
            </a:clrChange>
            <a:lum bright="-30000"/>
          </a:blip>
          <a:srcRect l="49100" t="55665" b="4525"/>
          <a:stretch>
            <a:fillRect/>
          </a:stretch>
        </p:blipFill>
        <p:spPr bwMode="auto">
          <a:xfrm>
            <a:off x="2996876" y="4876800"/>
            <a:ext cx="2413324" cy="1905000"/>
          </a:xfrm>
          <a:prstGeom prst="rect">
            <a:avLst/>
          </a:prstGeom>
          <a:noFill/>
          <a:ln>
            <a:noFill/>
          </a:ln>
        </p:spPr>
      </p:pic>
      <p:pic>
        <p:nvPicPr>
          <p:cNvPr id="1027" name="Picture 3" descr="C:\Documents and Settings\DR.OMNIA\My Documents\My Pictures\AMI.jpg"/>
          <p:cNvPicPr>
            <a:picLocks noChangeAspect="1" noChangeArrowheads="1"/>
          </p:cNvPicPr>
          <p:nvPr/>
        </p:nvPicPr>
        <p:blipFill>
          <a:blip r:embed="rId3" cstate="print">
            <a:clrChange>
              <a:clrFrom>
                <a:srgbClr val="EAEAEA"/>
              </a:clrFrom>
              <a:clrTo>
                <a:srgbClr val="EAEAEA">
                  <a:alpha val="0"/>
                </a:srgbClr>
              </a:clrTo>
            </a:clrChange>
            <a:lum bright="-10000" contrast="30000"/>
          </a:blip>
          <a:srcRect/>
          <a:stretch>
            <a:fillRect/>
          </a:stretch>
        </p:blipFill>
        <p:spPr bwMode="auto">
          <a:xfrm>
            <a:off x="533400" y="115824"/>
            <a:ext cx="4391126" cy="3124200"/>
          </a:xfrm>
          <a:prstGeom prst="rect">
            <a:avLst/>
          </a:prstGeom>
          <a:noFill/>
        </p:spPr>
      </p:pic>
      <p:pic>
        <p:nvPicPr>
          <p:cNvPr id="25" name="Picture 4" descr="S01871-012-f018a"/>
          <p:cNvPicPr>
            <a:picLocks noChangeAspect="1" noChangeArrowheads="1"/>
          </p:cNvPicPr>
          <p:nvPr/>
        </p:nvPicPr>
        <p:blipFill>
          <a:blip r:embed="rId4" cstate="print">
            <a:lum bright="-14000" contrast="30000"/>
          </a:blip>
          <a:srcRect l="72504" t="2211" b="60193"/>
          <a:stretch>
            <a:fillRect/>
          </a:stretch>
        </p:blipFill>
        <p:spPr bwMode="auto">
          <a:xfrm>
            <a:off x="4017264" y="152400"/>
            <a:ext cx="1550286" cy="1447800"/>
          </a:xfrm>
          <a:prstGeom prst="rect">
            <a:avLst/>
          </a:prstGeom>
          <a:noFill/>
          <a:ln w="9525">
            <a:noFill/>
            <a:miter lim="800000"/>
            <a:headEnd/>
            <a:tailEnd/>
          </a:ln>
        </p:spPr>
      </p:pic>
      <p:sp>
        <p:nvSpPr>
          <p:cNvPr id="23" name="Rectangle 22"/>
          <p:cNvSpPr/>
          <p:nvPr/>
        </p:nvSpPr>
        <p:spPr>
          <a:xfrm>
            <a:off x="5777235" y="152400"/>
            <a:ext cx="3183885" cy="400110"/>
          </a:xfrm>
          <a:prstGeom prst="rect">
            <a:avLst/>
          </a:prstGeom>
          <a:solidFill>
            <a:schemeClr val="bg1"/>
          </a:solidFill>
        </p:spPr>
        <p:txBody>
          <a:bodyPr wrap="none">
            <a:spAutoFit/>
          </a:bodyPr>
          <a:lstStyle/>
          <a:p>
            <a:r>
              <a:rPr lang="en-US" sz="2000" dirty="0" smtClean="0">
                <a:solidFill>
                  <a:srgbClr val="C00000"/>
                </a:solidFill>
                <a:latin typeface="Bernard MT Condensed" pitchFamily="18" charset="0"/>
              </a:rPr>
              <a:t>SEQUENCE OF EVENTS AFTER AMI</a:t>
            </a:r>
            <a:endParaRPr lang="en-US" sz="2000" dirty="0">
              <a:solidFill>
                <a:srgbClr val="C00000"/>
              </a:solidFill>
              <a:latin typeface="Bernard MT Condensed" pitchFamily="18" charset="0"/>
            </a:endParaRPr>
          </a:p>
        </p:txBody>
      </p:sp>
      <p:grpSp>
        <p:nvGrpSpPr>
          <p:cNvPr id="2" name="Group 42"/>
          <p:cNvGrpSpPr/>
          <p:nvPr/>
        </p:nvGrpSpPr>
        <p:grpSpPr>
          <a:xfrm>
            <a:off x="5791200" y="609600"/>
            <a:ext cx="3200400" cy="4425482"/>
            <a:chOff x="5638800" y="679918"/>
            <a:chExt cx="3352800" cy="4529114"/>
          </a:xfrm>
        </p:grpSpPr>
        <p:pic>
          <p:nvPicPr>
            <p:cNvPr id="27" name="Picture 3" descr="S01871-012-f016a"/>
            <p:cNvPicPr>
              <a:picLocks noChangeAspect="1" noChangeArrowheads="1"/>
            </p:cNvPicPr>
            <p:nvPr/>
          </p:nvPicPr>
          <p:blipFill>
            <a:blip r:embed="rId5" cstate="print">
              <a:lum bright="-18000" contrast="10000"/>
            </a:blip>
            <a:srcRect r="13753" b="12500"/>
            <a:stretch>
              <a:fillRect/>
            </a:stretch>
          </p:blipFill>
          <p:spPr>
            <a:xfrm>
              <a:off x="5638800" y="932901"/>
              <a:ext cx="1592275" cy="1393241"/>
            </a:xfrm>
            <a:prstGeom prst="rect">
              <a:avLst/>
            </a:prstGeom>
            <a:noFill/>
            <a:ln>
              <a:solidFill>
                <a:srgbClr val="FF0000"/>
              </a:solidFill>
            </a:ln>
            <a:effectLst>
              <a:outerShdw dist="25399" dir="16200000" algn="ctr" rotWithShape="0">
                <a:srgbClr val="808080">
                  <a:alpha val="75000"/>
                </a:srgbClr>
              </a:outerShdw>
            </a:effectLst>
          </p:spPr>
        </p:pic>
        <p:pic>
          <p:nvPicPr>
            <p:cNvPr id="28" name="Picture 4" descr="S01871-012-f016b"/>
            <p:cNvPicPr>
              <a:picLocks noChangeAspect="1" noChangeArrowheads="1"/>
            </p:cNvPicPr>
            <p:nvPr/>
          </p:nvPicPr>
          <p:blipFill>
            <a:blip r:embed="rId6" cstate="print">
              <a:lum bright="-16000" contrast="14000"/>
            </a:blip>
            <a:srcRect l="4455" r="24272" b="12500"/>
            <a:stretch>
              <a:fillRect/>
            </a:stretch>
          </p:blipFill>
          <p:spPr>
            <a:xfrm>
              <a:off x="7395931" y="932901"/>
              <a:ext cx="1592275" cy="1393241"/>
            </a:xfrm>
            <a:prstGeom prst="rect">
              <a:avLst/>
            </a:prstGeom>
            <a:noFill/>
            <a:ln>
              <a:solidFill>
                <a:srgbClr val="FF0000"/>
              </a:solidFill>
            </a:ln>
            <a:effectLst>
              <a:outerShdw dist="25399" dir="16200000" algn="ctr" rotWithShape="0">
                <a:srgbClr val="808080">
                  <a:alpha val="75000"/>
                </a:srgbClr>
              </a:outerShdw>
            </a:effectLst>
          </p:spPr>
        </p:pic>
        <p:sp>
          <p:nvSpPr>
            <p:cNvPr id="29" name="Rectangle 8"/>
            <p:cNvSpPr>
              <a:spLocks noChangeArrowheads="1"/>
            </p:cNvSpPr>
            <p:nvPr/>
          </p:nvSpPr>
          <p:spPr bwMode="auto">
            <a:xfrm>
              <a:off x="5638800" y="2380702"/>
              <a:ext cx="1600200" cy="584775"/>
            </a:xfrm>
            <a:prstGeom prst="rect">
              <a:avLst/>
            </a:prstGeom>
            <a:solidFill>
              <a:srgbClr val="FFEFEF"/>
            </a:solidFill>
            <a:ln w="9525">
              <a:solidFill>
                <a:srgbClr val="FF0000"/>
              </a:solidFill>
              <a:miter lim="800000"/>
              <a:headEnd/>
              <a:tailEnd/>
            </a:ln>
            <a:effectLst/>
          </p:spPr>
          <p:txBody>
            <a:bodyPr wrap="square">
              <a:spAutoFit/>
            </a:bodyPr>
            <a:lstStyle/>
            <a:p>
              <a:pPr algn="ctr"/>
              <a:r>
                <a:rPr lang="en-US" sz="1600" dirty="0" err="1">
                  <a:solidFill>
                    <a:srgbClr val="C00000"/>
                  </a:solidFill>
                  <a:latin typeface="Bernard MT Condensed" pitchFamily="18" charset="0"/>
                </a:rPr>
                <a:t>C</a:t>
              </a:r>
              <a:r>
                <a:rPr lang="en-US" sz="1600" dirty="0" err="1" smtClean="0">
                  <a:solidFill>
                    <a:srgbClr val="C00000"/>
                  </a:solidFill>
                  <a:latin typeface="Bernard MT Condensed" pitchFamily="18" charset="0"/>
                </a:rPr>
                <a:t>oagulative</a:t>
              </a:r>
              <a:r>
                <a:rPr lang="en-US" sz="1600" dirty="0" smtClean="0">
                  <a:solidFill>
                    <a:srgbClr val="C00000"/>
                  </a:solidFill>
                  <a:latin typeface="Bernard MT Condensed" pitchFamily="18" charset="0"/>
                </a:rPr>
                <a:t> </a:t>
              </a:r>
              <a:r>
                <a:rPr lang="en-US" sz="1600" dirty="0">
                  <a:solidFill>
                    <a:srgbClr val="C00000"/>
                  </a:solidFill>
                  <a:latin typeface="Bernard MT Condensed" pitchFamily="18" charset="0"/>
                </a:rPr>
                <a:t>N</a:t>
              </a:r>
              <a:r>
                <a:rPr lang="en-US" sz="1600" dirty="0" smtClean="0">
                  <a:solidFill>
                    <a:srgbClr val="C00000"/>
                  </a:solidFill>
                  <a:latin typeface="Bernard MT Condensed" pitchFamily="18" charset="0"/>
                </a:rPr>
                <a:t>ecrosis</a:t>
              </a:r>
              <a:endParaRPr lang="en-US" sz="1600" dirty="0">
                <a:solidFill>
                  <a:srgbClr val="C00000"/>
                </a:solidFill>
                <a:latin typeface="Bernard MT Condensed" pitchFamily="18" charset="0"/>
              </a:endParaRPr>
            </a:p>
          </p:txBody>
        </p:sp>
        <p:sp>
          <p:nvSpPr>
            <p:cNvPr id="30" name="Rectangle 12"/>
            <p:cNvSpPr>
              <a:spLocks noChangeArrowheads="1"/>
            </p:cNvSpPr>
            <p:nvPr/>
          </p:nvSpPr>
          <p:spPr bwMode="auto">
            <a:xfrm>
              <a:off x="7391400" y="2380702"/>
              <a:ext cx="1600200" cy="584775"/>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err="1">
                  <a:solidFill>
                    <a:srgbClr val="C00000"/>
                  </a:solidFill>
                  <a:latin typeface="Bernard MT Condensed" pitchFamily="18" charset="0"/>
                </a:rPr>
                <a:t>Neutrophilic</a:t>
              </a:r>
              <a:r>
                <a:rPr lang="en-US" sz="1600" dirty="0">
                  <a:solidFill>
                    <a:srgbClr val="C00000"/>
                  </a:solidFill>
                  <a:latin typeface="Bernard MT Condensed" pitchFamily="18" charset="0"/>
                </a:rPr>
                <a:t> </a:t>
              </a:r>
              <a:r>
                <a:rPr lang="en-US" sz="1600" dirty="0" smtClean="0">
                  <a:solidFill>
                    <a:srgbClr val="C00000"/>
                  </a:solidFill>
                  <a:latin typeface="Bernard MT Condensed" pitchFamily="18" charset="0"/>
                </a:rPr>
                <a:t>Infiltrate </a:t>
              </a:r>
              <a:endParaRPr lang="en-US" sz="1600" dirty="0">
                <a:solidFill>
                  <a:srgbClr val="C00000"/>
                </a:solidFill>
                <a:latin typeface="Bernard MT Condensed" pitchFamily="18" charset="0"/>
              </a:endParaRPr>
            </a:p>
          </p:txBody>
        </p:sp>
        <p:sp>
          <p:nvSpPr>
            <p:cNvPr id="31" name="Rectangle 8"/>
            <p:cNvSpPr>
              <a:spLocks noChangeArrowheads="1"/>
            </p:cNvSpPr>
            <p:nvPr/>
          </p:nvSpPr>
          <p:spPr bwMode="auto">
            <a:xfrm>
              <a:off x="5638800" y="704302"/>
              <a:ext cx="1600200" cy="338554"/>
            </a:xfrm>
            <a:prstGeom prst="rect">
              <a:avLst/>
            </a:prstGeom>
            <a:solidFill>
              <a:srgbClr val="FFEFEF"/>
            </a:solidFill>
            <a:ln w="9525">
              <a:solidFill>
                <a:srgbClr val="FF0000"/>
              </a:solidFill>
              <a:miter lim="800000"/>
              <a:headEnd/>
              <a:tailEnd/>
            </a:ln>
            <a:effectLst/>
          </p:spPr>
          <p:txBody>
            <a:bodyPr wrap="square">
              <a:spAutoFit/>
            </a:bodyPr>
            <a:lstStyle/>
            <a:p>
              <a:pPr algn="ctr"/>
              <a:r>
                <a:rPr lang="en-US" sz="1600" dirty="0" smtClean="0">
                  <a:solidFill>
                    <a:srgbClr val="C00000"/>
                  </a:solidFill>
                  <a:latin typeface="Bernard MT Condensed" pitchFamily="18" charset="0"/>
                </a:rPr>
                <a:t>After 1 day</a:t>
              </a:r>
              <a:endParaRPr lang="en-US" sz="1600" dirty="0">
                <a:solidFill>
                  <a:srgbClr val="C00000"/>
                </a:solidFill>
                <a:latin typeface="Bernard MT Condensed" pitchFamily="18" charset="0"/>
              </a:endParaRPr>
            </a:p>
          </p:txBody>
        </p:sp>
        <p:sp>
          <p:nvSpPr>
            <p:cNvPr id="32" name="Rectangle 8"/>
            <p:cNvSpPr>
              <a:spLocks noChangeArrowheads="1"/>
            </p:cNvSpPr>
            <p:nvPr/>
          </p:nvSpPr>
          <p:spPr bwMode="auto">
            <a:xfrm>
              <a:off x="7391400" y="679918"/>
              <a:ext cx="1600200" cy="338554"/>
            </a:xfrm>
            <a:prstGeom prst="rect">
              <a:avLst/>
            </a:prstGeom>
            <a:solidFill>
              <a:srgbClr val="FFEFEF"/>
            </a:solidFill>
            <a:ln w="9525">
              <a:solidFill>
                <a:srgbClr val="FF0000"/>
              </a:solidFill>
              <a:miter lim="800000"/>
              <a:headEnd/>
              <a:tailEnd/>
            </a:ln>
            <a:effectLst/>
          </p:spPr>
          <p:txBody>
            <a:bodyPr wrap="square">
              <a:spAutoFit/>
            </a:bodyPr>
            <a:lstStyle/>
            <a:p>
              <a:pPr algn="ctr"/>
              <a:r>
                <a:rPr lang="en-US" sz="1600" dirty="0" smtClean="0">
                  <a:solidFill>
                    <a:srgbClr val="C00000"/>
                  </a:solidFill>
                  <a:latin typeface="Bernard MT Condensed" pitchFamily="18" charset="0"/>
                </a:rPr>
                <a:t>&lt; 3days</a:t>
              </a:r>
              <a:endParaRPr lang="en-US" sz="1600" dirty="0">
                <a:solidFill>
                  <a:srgbClr val="C00000"/>
                </a:solidFill>
                <a:latin typeface="Bernard MT Condensed" pitchFamily="18" charset="0"/>
              </a:endParaRPr>
            </a:p>
          </p:txBody>
        </p:sp>
        <p:pic>
          <p:nvPicPr>
            <p:cNvPr id="33" name="Picture 6" descr="S01871-012-f016d"/>
            <p:cNvPicPr>
              <a:picLocks noChangeAspect="1" noChangeArrowheads="1"/>
            </p:cNvPicPr>
            <p:nvPr/>
          </p:nvPicPr>
          <p:blipFill>
            <a:blip r:embed="rId7" cstate="print">
              <a:lum bright="-14000" contrast="12000"/>
            </a:blip>
            <a:srcRect l="13793" t="7692" r="8966" b="15385"/>
            <a:stretch>
              <a:fillRect/>
            </a:stretch>
          </p:blipFill>
          <p:spPr>
            <a:xfrm>
              <a:off x="5657088" y="3422677"/>
              <a:ext cx="1600200" cy="1393241"/>
            </a:xfrm>
            <a:prstGeom prst="rect">
              <a:avLst/>
            </a:prstGeom>
            <a:noFill/>
            <a:ln>
              <a:solidFill>
                <a:srgbClr val="FF0000"/>
              </a:solidFill>
            </a:ln>
            <a:effectLst>
              <a:outerShdw dist="25399" dir="16200000" algn="ctr" rotWithShape="0">
                <a:srgbClr val="808080">
                  <a:alpha val="75000"/>
                </a:srgbClr>
              </a:outerShdw>
            </a:effectLst>
          </p:spPr>
        </p:pic>
        <p:pic>
          <p:nvPicPr>
            <p:cNvPr id="34" name="Picture 18" descr="S01871-012-f016e"/>
            <p:cNvPicPr>
              <a:picLocks noChangeAspect="1" noChangeArrowheads="1"/>
            </p:cNvPicPr>
            <p:nvPr/>
          </p:nvPicPr>
          <p:blipFill>
            <a:blip r:embed="rId8" cstate="print">
              <a:lum bright="-14000" contrast="14000"/>
            </a:blip>
            <a:srcRect l="8571" t="4160" r="8571" b="11980"/>
            <a:stretch>
              <a:fillRect/>
            </a:stretch>
          </p:blipFill>
          <p:spPr bwMode="auto">
            <a:xfrm>
              <a:off x="7391400" y="3498877"/>
              <a:ext cx="1600200" cy="1393241"/>
            </a:xfrm>
            <a:prstGeom prst="rect">
              <a:avLst/>
            </a:prstGeom>
            <a:noFill/>
            <a:ln w="9525">
              <a:solidFill>
                <a:srgbClr val="FF0000"/>
              </a:solidFill>
              <a:miter lim="800000"/>
              <a:headEnd/>
              <a:tailEnd/>
            </a:ln>
            <a:effectLst>
              <a:outerShdw dist="25399" dir="16200000" algn="ctr" rotWithShape="0">
                <a:srgbClr val="808080">
                  <a:alpha val="75000"/>
                </a:srgbClr>
              </a:outerShdw>
            </a:effectLst>
          </p:spPr>
        </p:pic>
        <p:sp>
          <p:nvSpPr>
            <p:cNvPr id="35" name="Rectangle 14"/>
            <p:cNvSpPr>
              <a:spLocks noChangeArrowheads="1"/>
            </p:cNvSpPr>
            <p:nvPr/>
          </p:nvSpPr>
          <p:spPr bwMode="auto">
            <a:xfrm>
              <a:off x="5657087" y="4870477"/>
              <a:ext cx="1600200"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smtClean="0">
                  <a:solidFill>
                    <a:srgbClr val="C00000"/>
                  </a:solidFill>
                  <a:latin typeface="Bernard MT Condensed" pitchFamily="18" charset="0"/>
                </a:rPr>
                <a:t>Granulation T.</a:t>
              </a:r>
              <a:endParaRPr lang="en-US" sz="1600" dirty="0">
                <a:solidFill>
                  <a:srgbClr val="C00000"/>
                </a:solidFill>
                <a:latin typeface="Bernard MT Condensed" pitchFamily="18" charset="0"/>
              </a:endParaRPr>
            </a:p>
          </p:txBody>
        </p:sp>
        <p:sp>
          <p:nvSpPr>
            <p:cNvPr id="36" name="Rectangle 15"/>
            <p:cNvSpPr>
              <a:spLocks noChangeArrowheads="1"/>
            </p:cNvSpPr>
            <p:nvPr/>
          </p:nvSpPr>
          <p:spPr bwMode="auto">
            <a:xfrm>
              <a:off x="7391400" y="4870478"/>
              <a:ext cx="1600200"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spc="-60" dirty="0" smtClean="0">
                  <a:solidFill>
                    <a:srgbClr val="C00000"/>
                  </a:solidFill>
                  <a:latin typeface="Bernard MT Condensed" pitchFamily="18" charset="0"/>
                </a:rPr>
                <a:t>Scaring &amp; Fibrosis</a:t>
              </a:r>
              <a:endParaRPr lang="en-US" sz="1600" spc="-60" dirty="0">
                <a:solidFill>
                  <a:srgbClr val="C00000"/>
                </a:solidFill>
                <a:latin typeface="Bernard MT Condensed" pitchFamily="18" charset="0"/>
              </a:endParaRPr>
            </a:p>
          </p:txBody>
        </p:sp>
        <p:sp>
          <p:nvSpPr>
            <p:cNvPr id="37" name="Rectangle 14"/>
            <p:cNvSpPr>
              <a:spLocks noChangeArrowheads="1"/>
            </p:cNvSpPr>
            <p:nvPr/>
          </p:nvSpPr>
          <p:spPr bwMode="auto">
            <a:xfrm>
              <a:off x="5648025" y="3160324"/>
              <a:ext cx="1609262"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smtClean="0">
                  <a:solidFill>
                    <a:srgbClr val="C00000"/>
                  </a:solidFill>
                  <a:latin typeface="Bernard MT Condensed" pitchFamily="18" charset="0"/>
                </a:rPr>
                <a:t>1-2 weeks</a:t>
              </a:r>
              <a:endParaRPr lang="en-US" sz="1600" dirty="0">
                <a:solidFill>
                  <a:srgbClr val="C00000"/>
                </a:solidFill>
                <a:latin typeface="Bernard MT Condensed" pitchFamily="18" charset="0"/>
              </a:endParaRPr>
            </a:p>
          </p:txBody>
        </p:sp>
        <p:sp>
          <p:nvSpPr>
            <p:cNvPr id="38" name="Rectangle 14"/>
            <p:cNvSpPr>
              <a:spLocks noChangeArrowheads="1"/>
            </p:cNvSpPr>
            <p:nvPr/>
          </p:nvSpPr>
          <p:spPr bwMode="auto">
            <a:xfrm>
              <a:off x="7391400" y="3160323"/>
              <a:ext cx="1600200" cy="338554"/>
            </a:xfrm>
            <a:prstGeom prst="rect">
              <a:avLst/>
            </a:prstGeom>
            <a:solidFill>
              <a:srgbClr val="FFEFEF"/>
            </a:solidFill>
            <a:ln w="9525">
              <a:solidFill>
                <a:srgbClr val="FF0000"/>
              </a:solidFill>
              <a:miter lim="800000"/>
              <a:headEnd/>
              <a:tailEnd/>
            </a:ln>
            <a:effectLst/>
          </p:spPr>
          <p:txBody>
            <a:bodyPr wrap="square" anchor="ctr">
              <a:spAutoFit/>
            </a:bodyPr>
            <a:lstStyle/>
            <a:p>
              <a:pPr algn="ctr" eaLnBrk="1" hangingPunct="1"/>
              <a:r>
                <a:rPr lang="en-US" sz="1600" dirty="0" smtClean="0">
                  <a:solidFill>
                    <a:srgbClr val="C00000"/>
                  </a:solidFill>
                  <a:latin typeface="Bernard MT Condensed" pitchFamily="18" charset="0"/>
                </a:rPr>
                <a:t>&gt;3 weeks</a:t>
              </a:r>
              <a:endParaRPr lang="en-US" sz="1600" dirty="0">
                <a:solidFill>
                  <a:srgbClr val="C00000"/>
                </a:solidFill>
                <a:latin typeface="Bernard MT Condensed" pitchFamily="18" charset="0"/>
              </a:endParaRPr>
            </a:p>
          </p:txBody>
        </p:sp>
      </p:grpSp>
      <p:pic>
        <p:nvPicPr>
          <p:cNvPr id="39" name="Picture 2" descr="C:\Documents and Settings\DR.OMNIA\My Documents\My Pictures\thromb.jpg"/>
          <p:cNvPicPr>
            <a:picLocks noChangeAspect="1" noChangeArrowheads="1"/>
          </p:cNvPicPr>
          <p:nvPr/>
        </p:nvPicPr>
        <p:blipFill>
          <a:blip r:embed="rId9" cstate="print">
            <a:clrChange>
              <a:clrFrom>
                <a:srgbClr val="FFFFFF"/>
              </a:clrFrom>
              <a:clrTo>
                <a:srgbClr val="FFFFFF">
                  <a:alpha val="0"/>
                </a:srgbClr>
              </a:clrTo>
            </a:clrChange>
            <a:lum bright="-30000" contrast="40000"/>
          </a:blip>
          <a:srcRect l="60566" t="14072" r="1698" b="4491"/>
          <a:stretch>
            <a:fillRect/>
          </a:stretch>
        </p:blipFill>
        <p:spPr bwMode="auto">
          <a:xfrm>
            <a:off x="4648200" y="2667000"/>
            <a:ext cx="1143000" cy="1295400"/>
          </a:xfrm>
          <a:prstGeom prst="rect">
            <a:avLst/>
          </a:prstGeom>
          <a:noFill/>
        </p:spPr>
      </p:pic>
      <p:grpSp>
        <p:nvGrpSpPr>
          <p:cNvPr id="3" name="Group 41"/>
          <p:cNvGrpSpPr/>
          <p:nvPr/>
        </p:nvGrpSpPr>
        <p:grpSpPr>
          <a:xfrm>
            <a:off x="1141448" y="2667000"/>
            <a:ext cx="1623731" cy="1371600"/>
            <a:chOff x="1141448" y="2590801"/>
            <a:chExt cx="1623731" cy="1371600"/>
          </a:xfrm>
        </p:grpSpPr>
        <p:sp>
          <p:nvSpPr>
            <p:cNvPr id="41" name="Rectangle 40"/>
            <p:cNvSpPr/>
            <p:nvPr/>
          </p:nvSpPr>
          <p:spPr>
            <a:xfrm>
              <a:off x="1600200" y="28194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C:\Documents and Settings\DR.OMNIA\My Documents\My Pictures\thromb.jpg"/>
            <p:cNvPicPr>
              <a:picLocks noChangeAspect="1" noChangeArrowheads="1"/>
            </p:cNvPicPr>
            <p:nvPr/>
          </p:nvPicPr>
          <p:blipFill>
            <a:blip r:embed="rId9" cstate="print">
              <a:clrChange>
                <a:clrFrom>
                  <a:srgbClr val="FFFFFF"/>
                </a:clrFrom>
                <a:clrTo>
                  <a:srgbClr val="FFFFFF">
                    <a:alpha val="0"/>
                  </a:srgbClr>
                </a:clrTo>
              </a:clrChange>
              <a:lum bright="-30000" contrast="40000"/>
            </a:blip>
            <a:srcRect l="1698" t="14072" r="45472" b="4491"/>
            <a:stretch>
              <a:fillRect/>
            </a:stretch>
          </p:blipFill>
          <p:spPr bwMode="auto">
            <a:xfrm>
              <a:off x="1141448" y="2590801"/>
              <a:ext cx="1623731" cy="1371600"/>
            </a:xfrm>
            <a:prstGeom prst="rect">
              <a:avLst/>
            </a:prstGeom>
            <a:noFill/>
          </p:spPr>
        </p:pic>
      </p:grpSp>
      <p:pic>
        <p:nvPicPr>
          <p:cNvPr id="44" name="Picture 3" descr="S28397-005-f009"/>
          <p:cNvPicPr>
            <a:picLocks noChangeAspect="1" noChangeArrowheads="1"/>
          </p:cNvPicPr>
          <p:nvPr/>
        </p:nvPicPr>
        <p:blipFill>
          <a:blip r:embed="rId2" cstate="print">
            <a:clrChange>
              <a:clrFrom>
                <a:srgbClr val="FFFFFF"/>
              </a:clrFrom>
              <a:clrTo>
                <a:srgbClr val="FFFFFF">
                  <a:alpha val="0"/>
                </a:srgbClr>
              </a:clrTo>
            </a:clrChange>
          </a:blip>
          <a:srcRect t="27229" r="50943" b="15288"/>
          <a:stretch>
            <a:fillRect/>
          </a:stretch>
        </p:blipFill>
        <p:spPr bwMode="auto">
          <a:xfrm>
            <a:off x="6858000" y="4846320"/>
            <a:ext cx="1676400" cy="1828800"/>
          </a:xfrm>
          <a:prstGeom prst="rect">
            <a:avLst/>
          </a:prstGeom>
          <a:noFill/>
        </p:spPr>
      </p:pic>
      <p:sp>
        <p:nvSpPr>
          <p:cNvPr id="45" name="Rectangle 44"/>
          <p:cNvSpPr/>
          <p:nvPr/>
        </p:nvSpPr>
        <p:spPr>
          <a:xfrm>
            <a:off x="5105400" y="6400800"/>
            <a:ext cx="2597571" cy="400110"/>
          </a:xfrm>
          <a:prstGeom prst="rect">
            <a:avLst/>
          </a:prstGeom>
          <a:solidFill>
            <a:schemeClr val="bg1"/>
          </a:solidFill>
        </p:spPr>
        <p:txBody>
          <a:bodyPr wrap="none">
            <a:spAutoFit/>
          </a:bodyPr>
          <a:lstStyle/>
          <a:p>
            <a:r>
              <a:rPr lang="en-US" sz="2000" dirty="0" smtClean="0">
                <a:solidFill>
                  <a:srgbClr val="C00000"/>
                </a:solidFill>
                <a:latin typeface="Bernard MT Condensed" pitchFamily="18" charset="0"/>
              </a:rPr>
              <a:t>Post-myocardial Fibrosis</a:t>
            </a:r>
            <a:endParaRPr lang="en-US" sz="2000" dirty="0">
              <a:solidFill>
                <a:srgbClr val="C00000"/>
              </a:solidFill>
              <a:latin typeface="Bernard MT Condensed" pitchFamily="18" charset="0"/>
            </a:endParaRPr>
          </a:p>
        </p:txBody>
      </p:sp>
      <p:pic>
        <p:nvPicPr>
          <p:cNvPr id="46" name="Picture 3" descr="S28397-005-f009"/>
          <p:cNvPicPr>
            <a:picLocks noChangeAspect="1" noChangeArrowheads="1"/>
          </p:cNvPicPr>
          <p:nvPr/>
        </p:nvPicPr>
        <p:blipFill>
          <a:blip r:embed="rId2" cstate="print">
            <a:clrChange>
              <a:clrFrom>
                <a:srgbClr val="FFFFFF"/>
              </a:clrFrom>
              <a:clrTo>
                <a:srgbClr val="FFFFFF">
                  <a:alpha val="0"/>
                </a:srgbClr>
              </a:clrTo>
            </a:clrChange>
            <a:lum bright="-30000" contrast="30000"/>
          </a:blip>
          <a:srcRect l="54840" t="11589" r="2111" b="47179"/>
          <a:stretch>
            <a:fillRect/>
          </a:stretch>
        </p:blipFill>
        <p:spPr bwMode="auto">
          <a:xfrm>
            <a:off x="228600" y="4267200"/>
            <a:ext cx="2657856" cy="2474976"/>
          </a:xfrm>
          <a:prstGeom prst="rect">
            <a:avLst/>
          </a:prstGeom>
          <a:solidFill>
            <a:srgbClr val="FFEFEF"/>
          </a:solidFill>
          <a:ln>
            <a:solidFill>
              <a:schemeClr val="accent2"/>
            </a:solidFill>
          </a:ln>
        </p:spPr>
      </p:pic>
      <p:sp>
        <p:nvSpPr>
          <p:cNvPr id="47" name="Rectangle 46"/>
          <p:cNvSpPr/>
          <p:nvPr/>
        </p:nvSpPr>
        <p:spPr>
          <a:xfrm>
            <a:off x="2971800" y="4267200"/>
            <a:ext cx="2514600" cy="605294"/>
          </a:xfrm>
          <a:prstGeom prst="rect">
            <a:avLst/>
          </a:prstGeom>
          <a:solidFill>
            <a:srgbClr val="FFEFEF"/>
          </a:solidFill>
          <a:ln>
            <a:solidFill>
              <a:schemeClr val="accent2"/>
            </a:solidFill>
          </a:ln>
        </p:spPr>
        <p:txBody>
          <a:bodyPr wrap="square">
            <a:spAutoFit/>
          </a:bodyPr>
          <a:lstStyle/>
          <a:p>
            <a:pPr>
              <a:lnSpc>
                <a:spcPts val="2000"/>
              </a:lnSpc>
            </a:pPr>
            <a:r>
              <a:rPr lang="en-US" sz="2000" dirty="0" smtClean="0">
                <a:solidFill>
                  <a:srgbClr val="C00000"/>
                </a:solidFill>
                <a:latin typeface="Bernard MT Condensed" pitchFamily="18" charset="0"/>
              </a:rPr>
              <a:t>Benefits of adding ACE Inhibitors &amp; </a:t>
            </a:r>
            <a:r>
              <a:rPr lang="en-US" sz="2000" b="1" dirty="0" smtClean="0">
                <a:solidFill>
                  <a:srgbClr val="C00000"/>
                </a:solidFill>
                <a:latin typeface="Symbol" pitchFamily="18" charset="2"/>
              </a:rPr>
              <a:t>b</a:t>
            </a:r>
            <a:r>
              <a:rPr lang="en-US" sz="2000" dirty="0" smtClean="0">
                <a:solidFill>
                  <a:srgbClr val="C00000"/>
                </a:solidFill>
                <a:latin typeface="Bernard MT Condensed" pitchFamily="18" charset="0"/>
              </a:rPr>
              <a:t>-blockers</a:t>
            </a:r>
            <a:endParaRPr lang="en-US" sz="2000" dirty="0">
              <a:solidFill>
                <a:srgbClr val="C00000"/>
              </a:solidFill>
              <a:latin typeface="Bernard MT Condensed" pitchFamily="18" charset="0"/>
            </a:endParaRPr>
          </a:p>
        </p:txBody>
      </p:sp>
      <p:sp>
        <p:nvSpPr>
          <p:cNvPr id="48" name="Left Arrow 47"/>
          <p:cNvSpPr/>
          <p:nvPr/>
        </p:nvSpPr>
        <p:spPr>
          <a:xfrm>
            <a:off x="2639007" y="4419600"/>
            <a:ext cx="381000" cy="228600"/>
          </a:xfrm>
          <a:prstGeom prst="leftArrow">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8534400" y="62484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1000" fill="hold"/>
                                        <p:tgtEl>
                                          <p:spTgt spid="45"/>
                                        </p:tgtEl>
                                        <p:attrNameLst>
                                          <p:attrName>ppt_w</p:attrName>
                                        </p:attrNameLst>
                                      </p:cBhvr>
                                      <p:tavLst>
                                        <p:tav tm="0">
                                          <p:val>
                                            <p:strVal val="#ppt_w+.3"/>
                                          </p:val>
                                        </p:tav>
                                        <p:tav tm="100000">
                                          <p:val>
                                            <p:strVal val="#ppt_w"/>
                                          </p:val>
                                        </p:tav>
                                      </p:tavLst>
                                    </p:anim>
                                    <p:anim calcmode="lin" valueType="num">
                                      <p:cBhvr>
                                        <p:cTn id="23" dur="1000" fill="hold"/>
                                        <p:tgtEl>
                                          <p:spTgt spid="45"/>
                                        </p:tgtEl>
                                        <p:attrNameLst>
                                          <p:attrName>ppt_h</p:attrName>
                                        </p:attrNameLst>
                                      </p:cBhvr>
                                      <p:tavLst>
                                        <p:tav tm="0">
                                          <p:val>
                                            <p:strVal val="#ppt_h"/>
                                          </p:val>
                                        </p:tav>
                                        <p:tav tm="100000">
                                          <p:val>
                                            <p:strVal val="#ppt_h"/>
                                          </p:val>
                                        </p:tav>
                                      </p:tavLst>
                                    </p:anim>
                                    <p:animEffect transition="in" filter="fade">
                                      <p:cBhvr>
                                        <p:cTn id="24" dur="10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right)">
                                      <p:cBhvr>
                                        <p:cTn id="34" dur="1000"/>
                                        <p:tgtEl>
                                          <p:spTgt spid="47"/>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1000"/>
                                        <p:tgtEl>
                                          <p:spTgt spid="48"/>
                                        </p:tgtEl>
                                      </p:cBhvr>
                                    </p:animEffect>
                                  </p:childTnLst>
                                </p:cTn>
                              </p:par>
                            </p:childTnLst>
                          </p:cTn>
                        </p:par>
                        <p:par>
                          <p:cTn id="39" fill="hold">
                            <p:stCondLst>
                              <p:cond delay="2000"/>
                            </p:stCondLst>
                            <p:childTnLst>
                              <p:par>
                                <p:cTn id="40" presetID="18" presetClass="entr" presetSubtype="12"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trips(downLeft)">
                                      <p:cBhvr>
                                        <p:cTn id="4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5" grpId="0" animBg="1"/>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instablogsimages.com/images/2008/11/25/icu_bed_space_DVb5L_54.jpg"/>
          <p:cNvPicPr>
            <a:picLocks noChangeAspect="1" noChangeArrowheads="1"/>
          </p:cNvPicPr>
          <p:nvPr/>
        </p:nvPicPr>
        <p:blipFill>
          <a:blip r:embed="rId2" cstate="print"/>
          <a:srcRect/>
          <a:stretch>
            <a:fillRect/>
          </a:stretch>
        </p:blipFill>
        <p:spPr bwMode="auto">
          <a:xfrm>
            <a:off x="5722936" y="457200"/>
            <a:ext cx="2976563" cy="1905000"/>
          </a:xfrm>
          <a:prstGeom prst="rect">
            <a:avLst/>
          </a:prstGeom>
          <a:noFill/>
        </p:spPr>
      </p:pic>
      <p:pic>
        <p:nvPicPr>
          <p:cNvPr id="7" name="Picture 2" descr="http://www.nhlbi.nih.gov/health/dci/images/angio_lowres.gif"/>
          <p:cNvPicPr>
            <a:picLocks noChangeAspect="1" noChangeArrowheads="1"/>
          </p:cNvPicPr>
          <p:nvPr/>
        </p:nvPicPr>
        <p:blipFill>
          <a:blip r:embed="rId3" cstate="print">
            <a:lum bright="-10000" contrast="40000"/>
          </a:blip>
          <a:srcRect/>
          <a:stretch>
            <a:fillRect/>
          </a:stretch>
        </p:blipFill>
        <p:spPr bwMode="auto">
          <a:xfrm>
            <a:off x="76200" y="152400"/>
            <a:ext cx="3581400" cy="5312630"/>
          </a:xfrm>
          <a:prstGeom prst="rect">
            <a:avLst/>
          </a:prstGeom>
          <a:noFill/>
          <a:effectLst>
            <a:softEdge rad="31750"/>
          </a:effectLst>
        </p:spPr>
      </p:pic>
      <p:sp>
        <p:nvSpPr>
          <p:cNvPr id="9" name="Rectangle 8"/>
          <p:cNvSpPr/>
          <p:nvPr/>
        </p:nvSpPr>
        <p:spPr>
          <a:xfrm>
            <a:off x="4267200" y="533400"/>
            <a:ext cx="694421" cy="584775"/>
          </a:xfrm>
          <a:prstGeom prst="rect">
            <a:avLst/>
          </a:prstGeom>
          <a:solidFill>
            <a:schemeClr val="bg1"/>
          </a:solidFill>
        </p:spPr>
        <p:txBody>
          <a:bodyPr wrap="none">
            <a:spAutoFit/>
          </a:bodyPr>
          <a:lstStyle/>
          <a:p>
            <a:r>
              <a:rPr lang="en-US" sz="3200" dirty="0" smtClean="0">
                <a:solidFill>
                  <a:srgbClr val="C00000"/>
                </a:solidFill>
                <a:latin typeface="Bernard MT Condensed" pitchFamily="18" charset="0"/>
              </a:rPr>
              <a:t>PCI</a:t>
            </a:r>
            <a:endParaRPr lang="en-US" sz="3200" dirty="0"/>
          </a:p>
        </p:txBody>
      </p:sp>
      <p:sp>
        <p:nvSpPr>
          <p:cNvPr id="11" name="Rectangle 10"/>
          <p:cNvSpPr/>
          <p:nvPr/>
        </p:nvSpPr>
        <p:spPr>
          <a:xfrm>
            <a:off x="292100" y="4965700"/>
            <a:ext cx="2210862" cy="430887"/>
          </a:xfrm>
          <a:prstGeom prst="rect">
            <a:avLst/>
          </a:prstGeom>
          <a:solidFill>
            <a:schemeClr val="bg1"/>
          </a:solidFill>
        </p:spPr>
        <p:txBody>
          <a:bodyPr wrap="none">
            <a:spAutoFit/>
          </a:bodyPr>
          <a:lstStyle/>
          <a:p>
            <a:r>
              <a:rPr lang="en-US" sz="2200" dirty="0" err="1" smtClean="0">
                <a:solidFill>
                  <a:srgbClr val="C00000"/>
                </a:solidFill>
                <a:latin typeface="Bernard MT Condensed" pitchFamily="18" charset="0"/>
              </a:rPr>
              <a:t>Ballon</a:t>
            </a:r>
            <a:r>
              <a:rPr lang="en-US" sz="2200" dirty="0" smtClean="0">
                <a:solidFill>
                  <a:srgbClr val="C00000"/>
                </a:solidFill>
                <a:latin typeface="Bernard MT Condensed" pitchFamily="18" charset="0"/>
              </a:rPr>
              <a:t> Angioplasty</a:t>
            </a:r>
            <a:endParaRPr lang="en-US" sz="2200" dirty="0">
              <a:solidFill>
                <a:srgbClr val="C00000"/>
              </a:solidFill>
              <a:latin typeface="Bernard MT Condensed" pitchFamily="18" charset="0"/>
            </a:endParaRPr>
          </a:p>
        </p:txBody>
      </p:sp>
      <p:grpSp>
        <p:nvGrpSpPr>
          <p:cNvPr id="2" name="Group 9"/>
          <p:cNvGrpSpPr/>
          <p:nvPr/>
        </p:nvGrpSpPr>
        <p:grpSpPr>
          <a:xfrm>
            <a:off x="3953647" y="1447800"/>
            <a:ext cx="3513953" cy="5334000"/>
            <a:chOff x="3953647" y="1447800"/>
            <a:chExt cx="3513953" cy="5334000"/>
          </a:xfrm>
        </p:grpSpPr>
        <p:pic>
          <p:nvPicPr>
            <p:cNvPr id="8" name="Picture 2" descr="http://www.news-medical.net/image.axd?picture=2010%2F1%2Fstent_lowres.gif"/>
            <p:cNvPicPr>
              <a:picLocks noChangeAspect="1" noChangeArrowheads="1"/>
            </p:cNvPicPr>
            <p:nvPr/>
          </p:nvPicPr>
          <p:blipFill>
            <a:blip r:embed="rId4" cstate="print">
              <a:lum bright="-30000" contrast="40000"/>
            </a:blip>
            <a:srcRect/>
            <a:stretch>
              <a:fillRect/>
            </a:stretch>
          </p:blipFill>
          <p:spPr bwMode="auto">
            <a:xfrm>
              <a:off x="3953647" y="1447800"/>
              <a:ext cx="3513953" cy="5334000"/>
            </a:xfrm>
            <a:prstGeom prst="rect">
              <a:avLst/>
            </a:prstGeom>
            <a:noFill/>
            <a:effectLst>
              <a:softEdge rad="31750"/>
            </a:effectLst>
          </p:spPr>
        </p:pic>
        <p:sp>
          <p:nvSpPr>
            <p:cNvPr id="12" name="Rectangle 11"/>
            <p:cNvSpPr/>
            <p:nvPr/>
          </p:nvSpPr>
          <p:spPr>
            <a:xfrm>
              <a:off x="3961338" y="6248400"/>
              <a:ext cx="2497800" cy="430887"/>
            </a:xfrm>
            <a:prstGeom prst="rect">
              <a:avLst/>
            </a:prstGeom>
            <a:solidFill>
              <a:schemeClr val="bg1"/>
            </a:solidFill>
          </p:spPr>
          <p:txBody>
            <a:bodyPr wrap="none">
              <a:spAutoFit/>
            </a:bodyPr>
            <a:lstStyle/>
            <a:p>
              <a:r>
                <a:rPr lang="en-US" sz="2200" dirty="0" smtClean="0">
                  <a:solidFill>
                    <a:srgbClr val="C00000"/>
                  </a:solidFill>
                  <a:latin typeface="Bernard MT Condensed" pitchFamily="18" charset="0"/>
                </a:rPr>
                <a:t>+ STENT DEPLOYMENT</a:t>
              </a:r>
              <a:endParaRPr lang="en-US" sz="2200" dirty="0">
                <a:solidFill>
                  <a:srgbClr val="C00000"/>
                </a:solidFill>
                <a:latin typeface="Bernard MT Condensed" pitchFamily="18" charset="0"/>
              </a:endParaRPr>
            </a:p>
          </p:txBody>
        </p:sp>
      </p:grpSp>
      <p:sp>
        <p:nvSpPr>
          <p:cNvPr id="13" name="5-Point Star 12"/>
          <p:cNvSpPr/>
          <p:nvPr/>
        </p:nvSpPr>
        <p:spPr>
          <a:xfrm>
            <a:off x="8534400" y="61722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05362" y="228600"/>
            <a:ext cx="3586238"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Ca CHANNEL BLOCKERS</a:t>
            </a:r>
          </a:p>
        </p:txBody>
      </p:sp>
      <p:sp>
        <p:nvSpPr>
          <p:cNvPr id="13" name="TextBox 12"/>
          <p:cNvSpPr txBox="1"/>
          <p:nvPr/>
        </p:nvSpPr>
        <p:spPr>
          <a:xfrm>
            <a:off x="228600" y="228600"/>
            <a:ext cx="4090116"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Indications </a:t>
            </a:r>
            <a:r>
              <a:rPr lang="en-US" sz="2200" dirty="0" smtClean="0">
                <a:solidFill>
                  <a:srgbClr val="C00000"/>
                </a:solidFill>
                <a:latin typeface="Bernard MT Condensed" pitchFamily="18" charset="0"/>
              </a:rPr>
              <a:t>AS ANTIANGINAL</a:t>
            </a:r>
            <a:endParaRPr lang="en-US" sz="2200" dirty="0">
              <a:solidFill>
                <a:srgbClr val="C00000"/>
              </a:solidFill>
              <a:latin typeface="Bernard MT Condensed" pitchFamily="18" charset="0"/>
            </a:endParaRPr>
          </a:p>
        </p:txBody>
      </p:sp>
      <p:sp>
        <p:nvSpPr>
          <p:cNvPr id="14" name="TextBox 13"/>
          <p:cNvSpPr txBox="1"/>
          <p:nvPr/>
        </p:nvSpPr>
        <p:spPr>
          <a:xfrm>
            <a:off x="228600" y="609600"/>
            <a:ext cx="9067800" cy="5170646"/>
          </a:xfrm>
          <a:prstGeom prst="rect">
            <a:avLst/>
          </a:prstGeom>
          <a:noFill/>
        </p:spPr>
        <p:txBody>
          <a:bodyPr wrap="square" rtlCol="0">
            <a:spAutoFit/>
          </a:bodyPr>
          <a:lstStyle/>
          <a:p>
            <a:pPr lvl="0">
              <a:lnSpc>
                <a:spcPts val="2400"/>
              </a:lnSpc>
              <a:buBlip>
                <a:blip r:embed="rId2"/>
              </a:buBlip>
            </a:pPr>
            <a:r>
              <a:rPr lang="en-US" sz="2200" b="1" dirty="0" smtClean="0">
                <a:latin typeface="Arial Narrow" pitchFamily="34" charset="0"/>
              </a:rPr>
              <a:t> </a:t>
            </a:r>
            <a:r>
              <a:rPr lang="en-US" sz="2200" b="1" dirty="0" smtClean="0">
                <a:solidFill>
                  <a:srgbClr val="0000FF"/>
                </a:solidFill>
                <a:latin typeface="Arial Narrow" pitchFamily="34" charset="0"/>
              </a:rPr>
              <a:t>IN STABLE ANGINA</a:t>
            </a:r>
            <a:r>
              <a:rPr lang="en-US" sz="2200" b="1" dirty="0" smtClean="0">
                <a:latin typeface="Arial Narrow" pitchFamily="34" charset="0"/>
              </a:rPr>
              <a:t>; </a:t>
            </a:r>
          </a:p>
          <a:p>
            <a:pPr lvl="0">
              <a:lnSpc>
                <a:spcPts val="2400"/>
              </a:lnSpc>
            </a:pPr>
            <a:r>
              <a:rPr lang="en-US" sz="2200" b="1" dirty="0" smtClean="0">
                <a:latin typeface="Arial Narrow" pitchFamily="34" charset="0"/>
              </a:rPr>
              <a:t>    Regular </a:t>
            </a:r>
            <a:r>
              <a:rPr lang="en-US" sz="2200" b="1" dirty="0" smtClean="0">
                <a:latin typeface="Arial Narrow" pitchFamily="34" charset="0"/>
                <a:sym typeface="Wingdings 3"/>
              </a:rPr>
              <a:t>prophylaxis </a:t>
            </a:r>
          </a:p>
          <a:p>
            <a:pPr lvl="0">
              <a:lnSpc>
                <a:spcPts val="2400"/>
              </a:lnSpc>
            </a:pPr>
            <a:r>
              <a:rPr lang="en-US" sz="2200" b="1" dirty="0" smtClean="0">
                <a:latin typeface="Arial Narrow" pitchFamily="34" charset="0"/>
                <a:sym typeface="Wingdings 3"/>
              </a:rPr>
              <a:t>       Long acting </a:t>
            </a:r>
            <a:r>
              <a:rPr lang="en-US" sz="2200" b="1" dirty="0" err="1" smtClean="0">
                <a:latin typeface="Arial Narrow" pitchFamily="34" charset="0"/>
                <a:sym typeface="Wingdings 3"/>
              </a:rPr>
              <a:t>dihydropyridines</a:t>
            </a:r>
            <a:r>
              <a:rPr lang="en-US" sz="2200" b="1" dirty="0" smtClean="0">
                <a:latin typeface="Arial Narrow" pitchFamily="34" charset="0"/>
                <a:sym typeface="Wingdings 3"/>
              </a:rPr>
              <a:t> ; </a:t>
            </a:r>
            <a:r>
              <a:rPr lang="en-US" sz="2200" b="1" dirty="0" err="1" smtClean="0">
                <a:latin typeface="Arial Narrow" pitchFamily="34" charset="0"/>
                <a:sym typeface="Wingdings 3"/>
              </a:rPr>
              <a:t>amlodipine</a:t>
            </a:r>
            <a:r>
              <a:rPr lang="en-US" sz="2200" b="1" dirty="0" smtClean="0">
                <a:latin typeface="Arial Narrow" pitchFamily="34" charset="0"/>
                <a:sym typeface="Wingdings 3"/>
              </a:rPr>
              <a:t> &amp; SR formulation </a:t>
            </a:r>
            <a:r>
              <a:rPr lang="en-US" sz="2200" b="1" dirty="0" err="1" smtClean="0">
                <a:latin typeface="Arial Narrow" pitchFamily="34" charset="0"/>
                <a:sym typeface="Wingdings 3"/>
              </a:rPr>
              <a:t>nifedipine</a:t>
            </a:r>
            <a:r>
              <a:rPr lang="en-US" sz="2200" b="1" dirty="0" smtClean="0">
                <a:latin typeface="Arial Narrow" pitchFamily="34" charset="0"/>
                <a:sym typeface="Wingdings 3"/>
              </a:rPr>
              <a:t>,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err="1" smtClean="0">
                <a:latin typeface="Arial Narrow" pitchFamily="34" charset="0"/>
                <a:sym typeface="Wingdings 3"/>
              </a:rPr>
              <a:t>diltiazem</a:t>
            </a:r>
            <a:r>
              <a:rPr lang="en-US" sz="2200" b="1" dirty="0" smtClean="0">
                <a:latin typeface="Arial Narrow" pitchFamily="34" charset="0"/>
                <a:sym typeface="Wingdings 3"/>
              </a:rPr>
              <a:t> &gt; </a:t>
            </a:r>
            <a:r>
              <a:rPr lang="en-US" sz="2200" b="1" dirty="0" err="1" smtClean="0">
                <a:latin typeface="Arial Narrow" pitchFamily="34" charset="0"/>
                <a:sym typeface="Wingdings 3"/>
              </a:rPr>
              <a:t>verapamil</a:t>
            </a:r>
            <a:r>
              <a:rPr lang="en-US" sz="2200" b="1" dirty="0" smtClean="0">
                <a:latin typeface="Arial Narrow" pitchFamily="34" charset="0"/>
                <a:sym typeface="Wingdings 3"/>
              </a:rPr>
              <a:t> </a:t>
            </a:r>
          </a:p>
          <a:p>
            <a:pPr lvl="0">
              <a:lnSpc>
                <a:spcPts val="2400"/>
              </a:lnSpc>
            </a:pPr>
            <a:r>
              <a:rPr lang="en-US" sz="2200" b="1" dirty="0" smtClean="0">
                <a:latin typeface="Arial Narrow" pitchFamily="34" charset="0"/>
                <a:sym typeface="Wingdings 3"/>
              </a:rPr>
              <a:t>       Short acting </a:t>
            </a:r>
            <a:r>
              <a:rPr lang="en-US" sz="2200" b="1" dirty="0" err="1" smtClean="0">
                <a:latin typeface="Arial Narrow" pitchFamily="34" charset="0"/>
                <a:sym typeface="Wingdings 3"/>
              </a:rPr>
              <a:t>dihydropyridine</a:t>
            </a:r>
            <a:r>
              <a:rPr lang="en-US" sz="2200" b="1" dirty="0" smtClean="0">
                <a:latin typeface="Arial Narrow" pitchFamily="34" charset="0"/>
                <a:sym typeface="Wingdings 3"/>
              </a:rPr>
              <a:t> avoided  BP </a:t>
            </a:r>
            <a:r>
              <a:rPr lang="en-US" sz="2200" b="1" dirty="0" err="1" smtClean="0">
                <a:latin typeface="Arial Narrow" pitchFamily="34" charset="0"/>
                <a:sym typeface="Wingdings 3"/>
              </a:rPr>
              <a:t>symathetic</a:t>
            </a:r>
            <a:r>
              <a:rPr lang="en-US" sz="2200" b="1" dirty="0" smtClean="0">
                <a:latin typeface="Arial Narrow" pitchFamily="34" charset="0"/>
                <a:sym typeface="Wingdings 3"/>
              </a:rPr>
              <a:t> activation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err="1" smtClean="0">
                <a:latin typeface="Arial Narrow" pitchFamily="34" charset="0"/>
                <a:sym typeface="Wingdings 3"/>
              </a:rPr>
              <a:t>refelx</a:t>
            </a:r>
            <a:r>
              <a:rPr lang="en-US" sz="2200" b="1" dirty="0" smtClean="0">
                <a:latin typeface="Arial Narrow" pitchFamily="34" charset="0"/>
                <a:sym typeface="Wingdings 3"/>
              </a:rPr>
              <a:t> tachycardia +syncope impair coronary </a:t>
            </a:r>
            <a:r>
              <a:rPr lang="en-US" sz="2200" b="1" dirty="0" err="1" smtClean="0">
                <a:latin typeface="Arial Narrow" pitchFamily="34" charset="0"/>
                <a:sym typeface="Wingdings 3"/>
              </a:rPr>
              <a:t>fillingischemia</a:t>
            </a:r>
            <a:r>
              <a:rPr lang="en-US" sz="2200" b="1" dirty="0" smtClean="0">
                <a:latin typeface="Arial Narrow" pitchFamily="34" charset="0"/>
                <a:sym typeface="Wingdings 3"/>
              </a:rPr>
              <a:t> ….. </a:t>
            </a:r>
          </a:p>
          <a:p>
            <a:pPr lvl="0">
              <a:lnSpc>
                <a:spcPts val="2400"/>
              </a:lnSpc>
            </a:pPr>
            <a:endParaRPr lang="en-US" sz="2200" b="1" dirty="0" smtClean="0">
              <a:latin typeface="Arial Narrow" pitchFamily="34" charset="0"/>
              <a:sym typeface="Wingdings 3"/>
            </a:endParaRPr>
          </a:p>
          <a:p>
            <a:pPr marL="274320" lvl="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dirty="0" smtClean="0">
                <a:latin typeface="Arial Narrow" pitchFamily="34" charset="0"/>
                <a:sym typeface="Wingdings 3"/>
              </a:rPr>
              <a:t>Can be combined to </a:t>
            </a:r>
            <a:r>
              <a:rPr lang="en-US" sz="2200" b="1" dirty="0" smtClean="0">
                <a:latin typeface="Symbol" pitchFamily="18" charset="2"/>
                <a:sym typeface="Wingdings 3"/>
              </a:rPr>
              <a:t>b</a:t>
            </a:r>
            <a:r>
              <a:rPr lang="en-US" sz="2200" b="1" dirty="0" smtClean="0">
                <a:latin typeface="Arial Narrow" pitchFamily="34" charset="0"/>
                <a:sym typeface="Wingdings 3"/>
              </a:rPr>
              <a:t>-AR blockers??? Which group is much safer???</a:t>
            </a:r>
          </a:p>
          <a:p>
            <a:pPr marL="274320" lvl="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dirty="0" smtClean="0">
                <a:latin typeface="Arial Narrow" pitchFamily="34" charset="0"/>
                <a:sym typeface="Wingdings 3"/>
              </a:rPr>
              <a:t> Can be combined with nitrates??? Which group is much safer???</a:t>
            </a:r>
          </a:p>
          <a:p>
            <a:pPr marL="27432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3"/>
              </a:rPr>
              <a:t> </a:t>
            </a:r>
            <a:r>
              <a:rPr lang="en-US" sz="2200" b="1" dirty="0" smtClean="0">
                <a:solidFill>
                  <a:srgbClr val="CC0000"/>
                </a:solidFill>
                <a:latin typeface="Arial Narrow" pitchFamily="34" charset="0"/>
                <a:sym typeface="Wingdings 2"/>
              </a:rPr>
              <a:t> </a:t>
            </a:r>
            <a:r>
              <a:rPr lang="en-US" sz="2200" b="1" dirty="0" err="1" smtClean="0">
                <a:latin typeface="Arial Narrow" pitchFamily="34" charset="0"/>
                <a:sym typeface="Wingdings 3"/>
              </a:rPr>
              <a:t>Dihydropyridenes</a:t>
            </a:r>
            <a:r>
              <a:rPr lang="en-US" sz="2200" b="1" dirty="0" smtClean="0">
                <a:latin typeface="Arial Narrow" pitchFamily="34" charset="0"/>
                <a:sym typeface="Wingdings 3"/>
              </a:rPr>
              <a:t>  no  contractility  useful </a:t>
            </a:r>
            <a:r>
              <a:rPr lang="en-US" sz="2200" b="1" dirty="0" err="1" smtClean="0">
                <a:latin typeface="Arial Narrow" pitchFamily="34" charset="0"/>
                <a:sym typeface="Wingdings 3"/>
              </a:rPr>
              <a:t>antianginal</a:t>
            </a:r>
            <a:r>
              <a:rPr lang="en-US" sz="2200" b="1" dirty="0" smtClean="0">
                <a:latin typeface="Arial Narrow" pitchFamily="34" charset="0"/>
                <a:sym typeface="Wingdings 3"/>
              </a:rPr>
              <a:t> if with CHF</a:t>
            </a:r>
          </a:p>
          <a:p>
            <a:pPr marL="274320">
              <a:lnSpc>
                <a:spcPts val="2400"/>
              </a:lnSpc>
              <a:spcBef>
                <a:spcPts val="9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 </a:t>
            </a:r>
            <a:r>
              <a:rPr lang="en-US" sz="2200" b="1" dirty="0" err="1" smtClean="0">
                <a:latin typeface="Arial Narrow" pitchFamily="34" charset="0"/>
                <a:sym typeface="Wingdings 3"/>
              </a:rPr>
              <a:t>Verapamil</a:t>
            </a:r>
            <a:r>
              <a:rPr lang="en-US" sz="2200" b="1" dirty="0" smtClean="0">
                <a:latin typeface="Arial Narrow" pitchFamily="34" charset="0"/>
                <a:sym typeface="Wingdings 3"/>
              </a:rPr>
              <a:t> &amp; </a:t>
            </a:r>
            <a:r>
              <a:rPr lang="en-US" sz="2200" b="1" dirty="0" err="1" smtClean="0">
                <a:latin typeface="Arial Narrow" pitchFamily="34" charset="0"/>
                <a:sym typeface="Wingdings 3"/>
              </a:rPr>
              <a:t>diltiazem</a:t>
            </a:r>
            <a:r>
              <a:rPr lang="en-US" sz="2200" b="1" dirty="0" smtClean="0">
                <a:latin typeface="Arial Narrow" pitchFamily="34" charset="0"/>
                <a:sym typeface="Wingdings 3"/>
              </a:rPr>
              <a:t>  &lt; </a:t>
            </a:r>
            <a:r>
              <a:rPr lang="en-US" sz="2200" b="1" dirty="0" err="1" smtClean="0">
                <a:latin typeface="Arial Narrow" pitchFamily="34" charset="0"/>
                <a:sym typeface="Wingdings 3"/>
              </a:rPr>
              <a:t>vasoactivity</a:t>
            </a:r>
            <a:r>
              <a:rPr lang="en-US" sz="2200" b="1" dirty="0" smtClean="0">
                <a:latin typeface="Arial Narrow" pitchFamily="34" charset="0"/>
                <a:sym typeface="Wingdings 3"/>
              </a:rPr>
              <a:t>  as </a:t>
            </a:r>
            <a:r>
              <a:rPr lang="en-US" sz="2200" b="1" dirty="0" err="1" smtClean="0">
                <a:latin typeface="Arial Narrow" pitchFamily="34" charset="0"/>
                <a:sym typeface="Wingdings 3"/>
              </a:rPr>
              <a:t>antianginal</a:t>
            </a:r>
            <a:r>
              <a:rPr lang="en-US" sz="2200" b="1" dirty="0" smtClean="0">
                <a:latin typeface="Arial Narrow" pitchFamily="34" charset="0"/>
                <a:sym typeface="Wingdings 3"/>
              </a:rPr>
              <a:t>  if hypotension       </a:t>
            </a:r>
            <a:endParaRPr lang="en-US" sz="2200" b="1" dirty="0" smtClean="0">
              <a:latin typeface="Arial Narrow" pitchFamily="34" charset="0"/>
            </a:endParaRPr>
          </a:p>
          <a:p>
            <a:pPr lvl="0">
              <a:lnSpc>
                <a:spcPts val="2400"/>
              </a:lnSpc>
              <a:buBlip>
                <a:blip r:embed="rId2"/>
              </a:buBlip>
            </a:pPr>
            <a:endParaRPr lang="en-US" sz="2200" b="1" dirty="0" smtClean="0">
              <a:latin typeface="Arial Narrow" pitchFamily="34" charset="0"/>
            </a:endParaRPr>
          </a:p>
          <a:p>
            <a:pPr lvl="0">
              <a:lnSpc>
                <a:spcPts val="2400"/>
              </a:lnSpc>
              <a:buBlip>
                <a:blip r:embed="rId2"/>
              </a:buBlip>
            </a:pPr>
            <a:r>
              <a:rPr lang="en-US" sz="2200" b="1" dirty="0" smtClean="0">
                <a:latin typeface="Arial Narrow" pitchFamily="34" charset="0"/>
              </a:rPr>
              <a:t> </a:t>
            </a:r>
            <a:r>
              <a:rPr lang="en-US" sz="2000" b="1" dirty="0" smtClean="0">
                <a:solidFill>
                  <a:srgbClr val="0000FF"/>
                </a:solidFill>
                <a:latin typeface="Arial Narrow" pitchFamily="34" charset="0"/>
              </a:rPr>
              <a:t>IN VARIANT ANGINA</a:t>
            </a:r>
            <a:r>
              <a:rPr lang="en-US" sz="2200" b="1" dirty="0" smtClean="0">
                <a:latin typeface="Arial Narrow" pitchFamily="34" charset="0"/>
                <a:sym typeface="Wingdings 3"/>
              </a:rPr>
              <a:t> A</a:t>
            </a:r>
            <a:r>
              <a:rPr lang="en-US" sz="2200" b="1" dirty="0" smtClean="0">
                <a:latin typeface="Arial Narrow" pitchFamily="34" charset="0"/>
              </a:rPr>
              <a:t>ttacks prevented (&gt; 60%) / sometimes variably aborted </a:t>
            </a:r>
          </a:p>
          <a:p>
            <a:pPr lvl="0">
              <a:lnSpc>
                <a:spcPts val="2400"/>
              </a:lnSpc>
              <a:buBlip>
                <a:blip r:embed="rId2"/>
              </a:buBlip>
            </a:pPr>
            <a:endParaRPr lang="en-US" sz="2200" b="1" dirty="0" smtClean="0">
              <a:latin typeface="Arial Narrow" pitchFamily="34" charset="0"/>
            </a:endParaRPr>
          </a:p>
          <a:p>
            <a:pPr lvl="0">
              <a:lnSpc>
                <a:spcPts val="2400"/>
              </a:lnSpc>
              <a:buBlip>
                <a:blip r:embed="rId2"/>
              </a:buBlip>
            </a:pPr>
            <a:r>
              <a:rPr lang="en-US" sz="2200" b="1" dirty="0" smtClean="0">
                <a:solidFill>
                  <a:srgbClr val="0000FF"/>
                </a:solidFill>
                <a:latin typeface="Arial Narrow" pitchFamily="34" charset="0"/>
              </a:rPr>
              <a:t> IN UNSTABLE ANGINA</a:t>
            </a:r>
            <a:r>
              <a:rPr lang="en-US" sz="2200" b="1" dirty="0" smtClean="0">
                <a:latin typeface="Arial Narrow" pitchFamily="34" charset="0"/>
              </a:rPr>
              <a:t>; Seldom added in refractory cases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left)">
                                      <p:cBhvr>
                                        <p:cTn id="27" dur="20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left)">
                                      <p:cBhvr>
                                        <p:cTn id="32" dur="20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wipe(left)">
                                      <p:cBhvr>
                                        <p:cTn id="37" dur="20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wipe(left)">
                                      <p:cBhvr>
                                        <p:cTn id="42" dur="2000"/>
                                        <p:tgtEl>
                                          <p:spTgt spid="1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xEl>
                                              <p:pRg st="10" end="10"/>
                                            </p:txEl>
                                          </p:spTgt>
                                        </p:tgtEl>
                                        <p:attrNameLst>
                                          <p:attrName>style.visibility</p:attrName>
                                        </p:attrNameLst>
                                      </p:cBhvr>
                                      <p:to>
                                        <p:strVal val="visible"/>
                                      </p:to>
                                    </p:set>
                                    <p:animEffect transition="in" filter="wipe(left)">
                                      <p:cBhvr>
                                        <p:cTn id="47" dur="2000"/>
                                        <p:tgtEl>
                                          <p:spTgt spid="1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xEl>
                                              <p:pRg st="12" end="12"/>
                                            </p:txEl>
                                          </p:spTgt>
                                        </p:tgtEl>
                                        <p:attrNameLst>
                                          <p:attrName>style.visibility</p:attrName>
                                        </p:attrNameLst>
                                      </p:cBhvr>
                                      <p:to>
                                        <p:strVal val="visible"/>
                                      </p:to>
                                    </p:set>
                                    <p:animEffect transition="in" filter="wipe(left)">
                                      <p:cBhvr>
                                        <p:cTn id="52" dur="20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404" y="1727537"/>
            <a:ext cx="6388995" cy="1015663"/>
          </a:xfrm>
          <a:prstGeom prst="rect">
            <a:avLst/>
          </a:prstGeom>
          <a:noFill/>
        </p:spPr>
        <p:txBody>
          <a:bodyPr wrap="square" rtlCol="0">
            <a:spAutoFit/>
          </a:bodyPr>
          <a:lstStyle/>
          <a:p>
            <a:pPr lvl="0">
              <a:lnSpc>
                <a:spcPts val="2400"/>
              </a:lnSpc>
            </a:pPr>
            <a:r>
              <a:rPr lang="en-US" sz="2200" b="1" dirty="0" smtClean="0">
                <a:latin typeface="Arial Narrow" pitchFamily="34" charset="0"/>
              </a:rPr>
              <a:t>It has dual mechanism of action;</a:t>
            </a:r>
          </a:p>
          <a:p>
            <a:pPr lvl="0">
              <a:lnSpc>
                <a:spcPts val="2400"/>
              </a:lnSpc>
            </a:pPr>
            <a:r>
              <a:rPr lang="en-US" sz="2200" b="1" dirty="0" smtClean="0">
                <a:latin typeface="Arial Narrow" pitchFamily="34" charset="0"/>
              </a:rPr>
              <a:t>1. Opens K</a:t>
            </a:r>
            <a:r>
              <a:rPr lang="en-US" sz="2200" b="1" baseline="-25000" dirty="0" smtClean="0">
                <a:latin typeface="Arial Narrow" pitchFamily="34" charset="0"/>
              </a:rPr>
              <a:t>ATP</a:t>
            </a:r>
            <a:r>
              <a:rPr lang="en-US" sz="2200" b="1" dirty="0" smtClean="0">
                <a:latin typeface="Arial Narrow" pitchFamily="34" charset="0"/>
              </a:rPr>
              <a:t> channels (&gt; arteriolar dilator) </a:t>
            </a:r>
          </a:p>
          <a:p>
            <a:pPr lvl="0">
              <a:lnSpc>
                <a:spcPts val="2400"/>
              </a:lnSpc>
            </a:pPr>
            <a:r>
              <a:rPr lang="en-US" sz="2200" b="1" dirty="0" smtClean="0">
                <a:latin typeface="Arial Narrow" pitchFamily="34" charset="0"/>
              </a:rPr>
              <a:t>2. NO </a:t>
            </a:r>
            <a:r>
              <a:rPr lang="en-US" sz="2200" b="1" dirty="0" err="1" smtClean="0">
                <a:latin typeface="Arial Narrow" pitchFamily="34" charset="0"/>
              </a:rPr>
              <a:t>donner</a:t>
            </a:r>
            <a:r>
              <a:rPr lang="en-US" sz="2200" b="1" dirty="0" smtClean="0">
                <a:latin typeface="Arial Narrow" pitchFamily="34" charset="0"/>
              </a:rPr>
              <a:t> as it has a nitrate moiety (&gt; </a:t>
            </a:r>
            <a:r>
              <a:rPr lang="en-US" sz="2200" b="1" dirty="0" err="1" smtClean="0">
                <a:latin typeface="Arial Narrow" pitchFamily="34" charset="0"/>
              </a:rPr>
              <a:t>venular</a:t>
            </a:r>
            <a:r>
              <a:rPr lang="en-US" sz="2200" b="1" dirty="0" smtClean="0">
                <a:latin typeface="Arial Narrow" pitchFamily="34" charset="0"/>
              </a:rPr>
              <a:t> dilator)</a:t>
            </a:r>
          </a:p>
        </p:txBody>
      </p:sp>
      <p:sp>
        <p:nvSpPr>
          <p:cNvPr id="7" name="Freeform 6"/>
          <p:cNvSpPr/>
          <p:nvPr/>
        </p:nvSpPr>
        <p:spPr>
          <a:xfrm>
            <a:off x="4267200" y="1524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8" name="Rectangle 7"/>
          <p:cNvSpPr/>
          <p:nvPr/>
        </p:nvSpPr>
        <p:spPr>
          <a:xfrm>
            <a:off x="228600" y="165279"/>
            <a:ext cx="3337773"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K CHANNEL OPENERS</a:t>
            </a:r>
          </a:p>
        </p:txBody>
      </p:sp>
      <p:sp>
        <p:nvSpPr>
          <p:cNvPr id="11" name="Rectangle 10"/>
          <p:cNvSpPr/>
          <p:nvPr/>
        </p:nvSpPr>
        <p:spPr>
          <a:xfrm>
            <a:off x="228600" y="609600"/>
            <a:ext cx="1390124" cy="461665"/>
          </a:xfrm>
          <a:prstGeom prst="rect">
            <a:avLst/>
          </a:prstGeom>
        </p:spPr>
        <p:txBody>
          <a:bodyPr wrap="none">
            <a:spAutoFit/>
          </a:bodyPr>
          <a:lstStyle/>
          <a:p>
            <a:r>
              <a:rPr lang="en-US" sz="2400" dirty="0" err="1" smtClean="0">
                <a:solidFill>
                  <a:srgbClr val="6600FF"/>
                </a:solidFill>
                <a:latin typeface="Bernard MT Condensed" pitchFamily="18" charset="0"/>
              </a:rPr>
              <a:t>Nicorandil</a:t>
            </a:r>
            <a:endParaRPr lang="en-US" sz="2400" dirty="0">
              <a:solidFill>
                <a:srgbClr val="6600FF"/>
              </a:solidFill>
              <a:latin typeface="Bernard MT Condensed" pitchFamily="18" charset="0"/>
            </a:endParaRPr>
          </a:p>
        </p:txBody>
      </p:sp>
      <p:sp>
        <p:nvSpPr>
          <p:cNvPr id="14" name="TextBox 13"/>
          <p:cNvSpPr txBox="1"/>
          <p:nvPr/>
        </p:nvSpPr>
        <p:spPr>
          <a:xfrm>
            <a:off x="228600" y="1321713"/>
            <a:ext cx="15240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Mechanism</a:t>
            </a:r>
            <a:endParaRPr lang="en-US" sz="2200" dirty="0">
              <a:solidFill>
                <a:srgbClr val="CC0000"/>
              </a:solidFill>
              <a:latin typeface="Bernard MT Condensed" pitchFamily="18" charset="0"/>
            </a:endParaRPr>
          </a:p>
        </p:txBody>
      </p:sp>
      <p:pic>
        <p:nvPicPr>
          <p:cNvPr id="28" name="Picture 2"/>
          <p:cNvPicPr>
            <a:picLocks noChangeAspect="1" noChangeArrowheads="1"/>
          </p:cNvPicPr>
          <p:nvPr/>
        </p:nvPicPr>
        <p:blipFill>
          <a:blip r:embed="rId2" cstate="print"/>
          <a:srcRect l="22333" t="43154" r="39000" b="31761"/>
          <a:stretch>
            <a:fillRect/>
          </a:stretch>
        </p:blipFill>
        <p:spPr bwMode="auto">
          <a:xfrm>
            <a:off x="5257800" y="609600"/>
            <a:ext cx="3399692" cy="1676400"/>
          </a:xfrm>
          <a:prstGeom prst="rect">
            <a:avLst/>
          </a:prstGeom>
          <a:noFill/>
          <a:ln w="9525">
            <a:noFill/>
            <a:miter lim="800000"/>
            <a:headEnd/>
            <a:tailEnd/>
          </a:ln>
        </p:spPr>
      </p:pic>
      <p:cxnSp>
        <p:nvCxnSpPr>
          <p:cNvPr id="31" name="Straight Arrow Connector 30"/>
          <p:cNvCxnSpPr/>
          <p:nvPr/>
        </p:nvCxnSpPr>
        <p:spPr>
          <a:xfrm flipV="1">
            <a:off x="6553200" y="2362200"/>
            <a:ext cx="12192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381500" y="876300"/>
            <a:ext cx="12192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0"/>
          <p:cNvGrpSpPr/>
          <p:nvPr/>
        </p:nvGrpSpPr>
        <p:grpSpPr>
          <a:xfrm>
            <a:off x="152400" y="3352800"/>
            <a:ext cx="4800600" cy="3276600"/>
            <a:chOff x="152400" y="3352800"/>
            <a:chExt cx="4800600" cy="3276600"/>
          </a:xfrm>
        </p:grpSpPr>
        <p:grpSp>
          <p:nvGrpSpPr>
            <p:cNvPr id="3" name="Group 37"/>
            <p:cNvGrpSpPr/>
            <p:nvPr/>
          </p:nvGrpSpPr>
          <p:grpSpPr>
            <a:xfrm>
              <a:off x="152400" y="3352800"/>
              <a:ext cx="4800600" cy="3276600"/>
              <a:chOff x="152400" y="3352800"/>
              <a:chExt cx="4800600" cy="3276600"/>
            </a:xfrm>
          </p:grpSpPr>
          <p:pic>
            <p:nvPicPr>
              <p:cNvPr id="22" name="Picture 5" descr="C:\Users\Administrator\Pictures\K channel.png"/>
              <p:cNvPicPr>
                <a:picLocks noChangeAspect="1" noChangeArrowheads="1"/>
              </p:cNvPicPr>
              <p:nvPr/>
            </p:nvPicPr>
            <p:blipFill>
              <a:blip r:embed="rId3" cstate="print"/>
              <a:srcRect t="4444" r="5408" b="2222"/>
              <a:stretch>
                <a:fillRect/>
              </a:stretch>
            </p:blipFill>
            <p:spPr bwMode="auto">
              <a:xfrm>
                <a:off x="152400" y="3352800"/>
                <a:ext cx="4800600" cy="3276600"/>
              </a:xfrm>
              <a:prstGeom prst="rect">
                <a:avLst/>
              </a:prstGeom>
              <a:noFill/>
            </p:spPr>
          </p:pic>
          <p:sp>
            <p:nvSpPr>
              <p:cNvPr id="37" name="TextBox 36"/>
              <p:cNvSpPr txBox="1"/>
              <p:nvPr/>
            </p:nvSpPr>
            <p:spPr>
              <a:xfrm>
                <a:off x="2107842" y="3657600"/>
                <a:ext cx="609600" cy="369332"/>
              </a:xfrm>
              <a:prstGeom prst="rect">
                <a:avLst/>
              </a:prstGeom>
              <a:noFill/>
            </p:spPr>
            <p:txBody>
              <a:bodyPr wrap="square" rtlCol="0">
                <a:spAutoFit/>
              </a:bodyPr>
              <a:lstStyle/>
              <a:p>
                <a:r>
                  <a:rPr lang="en-US" dirty="0" smtClean="0">
                    <a:latin typeface="Bernard MT Condensed" pitchFamily="18" charset="0"/>
                  </a:rPr>
                  <a:t>L</a:t>
                </a:r>
                <a:endParaRPr lang="en-US" dirty="0">
                  <a:latin typeface="Bernard MT Condensed" pitchFamily="18" charset="0"/>
                </a:endParaRPr>
              </a:p>
            </p:txBody>
          </p:sp>
        </p:grpSp>
        <p:cxnSp>
          <p:nvCxnSpPr>
            <p:cNvPr id="40" name="Straight Arrow Connector 39"/>
            <p:cNvCxnSpPr/>
            <p:nvPr/>
          </p:nvCxnSpPr>
          <p:spPr>
            <a:xfrm rot="10800000">
              <a:off x="2591874" y="5461716"/>
              <a:ext cx="3810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5495012" y="3352800"/>
            <a:ext cx="1210588" cy="400110"/>
          </a:xfrm>
          <a:prstGeom prst="rect">
            <a:avLst/>
          </a:prstGeom>
          <a:solidFill>
            <a:srgbClr val="CCFFFF"/>
          </a:solidFill>
        </p:spPr>
        <p:txBody>
          <a:bodyPr wrap="none">
            <a:spAutoFit/>
          </a:bodyPr>
          <a:lstStyle/>
          <a:p>
            <a:r>
              <a:rPr lang="en-US" sz="2000" dirty="0" smtClean="0">
                <a:latin typeface="Bernard MT Condensed" pitchFamily="18" charset="0"/>
              </a:rPr>
              <a:t>1. On VSMC</a:t>
            </a:r>
            <a:endParaRPr lang="en-US" sz="2000" dirty="0"/>
          </a:p>
        </p:txBody>
      </p:sp>
      <p:sp>
        <p:nvSpPr>
          <p:cNvPr id="48" name="TextBox 47"/>
          <p:cNvSpPr txBox="1"/>
          <p:nvPr/>
        </p:nvSpPr>
        <p:spPr>
          <a:xfrm>
            <a:off x="228600" y="2845158"/>
            <a:ext cx="2286000" cy="430887"/>
          </a:xfrm>
          <a:prstGeom prst="rect">
            <a:avLst/>
          </a:prstGeom>
          <a:noFill/>
        </p:spPr>
        <p:txBody>
          <a:bodyPr wrap="square" rtlCol="0">
            <a:spAutoFit/>
          </a:bodyPr>
          <a:lstStyle/>
          <a:p>
            <a:r>
              <a:rPr lang="en-US" sz="2200" dirty="0" err="1" smtClean="0">
                <a:solidFill>
                  <a:srgbClr val="CC0000"/>
                </a:solidFill>
                <a:latin typeface="Bernard MT Condensed" pitchFamily="18" charset="0"/>
              </a:rPr>
              <a:t>Pharmacodynamic</a:t>
            </a:r>
            <a:endParaRPr lang="en-US" sz="2200" dirty="0">
              <a:solidFill>
                <a:srgbClr val="CC0000"/>
              </a:solidFill>
              <a:latin typeface="Bernard MT Condensed" pitchFamily="18" charset="0"/>
            </a:endParaRPr>
          </a:p>
        </p:txBody>
      </p:sp>
      <p:sp>
        <p:nvSpPr>
          <p:cNvPr id="36" name="Isosceles Triangle 35"/>
          <p:cNvSpPr/>
          <p:nvPr/>
        </p:nvSpPr>
        <p:spPr>
          <a:xfrm rot="6707425" flipV="1">
            <a:off x="3914560" y="5180942"/>
            <a:ext cx="279052" cy="41417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6" descr="http://www.dimensionsguide.com/wp-content/uploads/2009/11/Blood-Vessels-Diameter.jpg"/>
          <p:cNvPicPr>
            <a:picLocks noChangeAspect="1" noChangeArrowheads="1"/>
          </p:cNvPicPr>
          <p:nvPr/>
        </p:nvPicPr>
        <p:blipFill>
          <a:blip r:embed="rId4" cstate="print">
            <a:clrChange>
              <a:clrFrom>
                <a:srgbClr val="FFFFFF"/>
              </a:clrFrom>
              <a:clrTo>
                <a:srgbClr val="FFFFFF">
                  <a:alpha val="0"/>
                </a:srgbClr>
              </a:clrTo>
            </a:clrChange>
          </a:blip>
          <a:srcRect l="33634" r="41141" b="74400"/>
          <a:stretch>
            <a:fillRect/>
          </a:stretch>
        </p:blipFill>
        <p:spPr bwMode="auto">
          <a:xfrm rot="20836336">
            <a:off x="5419899" y="3697089"/>
            <a:ext cx="1151489" cy="908196"/>
          </a:xfrm>
          <a:prstGeom prst="rect">
            <a:avLst/>
          </a:prstGeom>
          <a:noFill/>
        </p:spPr>
      </p:pic>
      <p:sp>
        <p:nvSpPr>
          <p:cNvPr id="32" name="Rectangle 31"/>
          <p:cNvSpPr/>
          <p:nvPr/>
        </p:nvSpPr>
        <p:spPr>
          <a:xfrm>
            <a:off x="609600" y="5562600"/>
            <a:ext cx="1548822" cy="348813"/>
          </a:xfrm>
          <a:prstGeom prst="rect">
            <a:avLst/>
          </a:prstGeom>
        </p:spPr>
        <p:txBody>
          <a:bodyPr wrap="none">
            <a:spAutoFit/>
          </a:bodyPr>
          <a:lstStyle/>
          <a:p>
            <a:pPr>
              <a:lnSpc>
                <a:spcPts val="2000"/>
              </a:lnSpc>
            </a:pPr>
            <a:r>
              <a:rPr lang="en-US" dirty="0" smtClean="0">
                <a:latin typeface="Bernard MT Condensed" pitchFamily="18" charset="0"/>
                <a:sym typeface="Wingdings 3"/>
              </a:rPr>
              <a:t>Inhibit Ca entry</a:t>
            </a:r>
          </a:p>
        </p:txBody>
      </p:sp>
      <p:sp>
        <p:nvSpPr>
          <p:cNvPr id="27" name="Rectangle 26"/>
          <p:cNvSpPr/>
          <p:nvPr/>
        </p:nvSpPr>
        <p:spPr>
          <a:xfrm>
            <a:off x="4191000" y="5238690"/>
            <a:ext cx="1191352" cy="400110"/>
          </a:xfrm>
          <a:prstGeom prst="rect">
            <a:avLst/>
          </a:prstGeom>
          <a:solidFill>
            <a:srgbClr val="CCFFFF"/>
          </a:solidFill>
        </p:spPr>
        <p:txBody>
          <a:bodyPr wrap="none">
            <a:spAutoFit/>
          </a:bodyPr>
          <a:lstStyle/>
          <a:p>
            <a:r>
              <a:rPr lang="en-US" sz="2000" dirty="0" err="1" smtClean="0">
                <a:solidFill>
                  <a:srgbClr val="6600FF"/>
                </a:solidFill>
                <a:latin typeface="Bernard MT Condensed" pitchFamily="18" charset="0"/>
              </a:rPr>
              <a:t>Nicorandil</a:t>
            </a:r>
            <a:endParaRPr lang="en-US" sz="2000" dirty="0">
              <a:solidFill>
                <a:srgbClr val="6600FF"/>
              </a:solidFill>
              <a:latin typeface="Bernard MT Condensed" pitchFamily="18" charset="0"/>
            </a:endParaRPr>
          </a:p>
        </p:txBody>
      </p:sp>
      <p:sp>
        <p:nvSpPr>
          <p:cNvPr id="35" name="Rectangle 34"/>
          <p:cNvSpPr/>
          <p:nvPr/>
        </p:nvSpPr>
        <p:spPr>
          <a:xfrm>
            <a:off x="2514600" y="5903976"/>
            <a:ext cx="2856167" cy="400110"/>
          </a:xfrm>
          <a:prstGeom prst="rect">
            <a:avLst/>
          </a:prstGeom>
          <a:solidFill>
            <a:srgbClr val="CCFFFF"/>
          </a:solidFill>
        </p:spPr>
        <p:txBody>
          <a:bodyPr wrap="none">
            <a:spAutoFit/>
          </a:bodyPr>
          <a:lstStyle/>
          <a:p>
            <a:r>
              <a:rPr lang="en-US" sz="2000" dirty="0" smtClean="0">
                <a:solidFill>
                  <a:srgbClr val="6600FF"/>
                </a:solidFill>
                <a:latin typeface="Bernard MT Condensed" pitchFamily="18" charset="0"/>
              </a:rPr>
              <a:t>1.Opening of K</a:t>
            </a:r>
            <a:r>
              <a:rPr lang="en-US" sz="2000" baseline="-25000" dirty="0" smtClean="0">
                <a:solidFill>
                  <a:srgbClr val="6600FF"/>
                </a:solidFill>
                <a:latin typeface="Bernard MT Condensed" pitchFamily="18" charset="0"/>
              </a:rPr>
              <a:t>ATP</a:t>
            </a:r>
            <a:r>
              <a:rPr lang="en-US" sz="2000" dirty="0" smtClean="0">
                <a:solidFill>
                  <a:srgbClr val="6600FF"/>
                </a:solidFill>
                <a:latin typeface="Bernard MT Condensed" pitchFamily="18" charset="0"/>
              </a:rPr>
              <a:t> channels </a:t>
            </a:r>
          </a:p>
        </p:txBody>
      </p:sp>
      <p:sp>
        <p:nvSpPr>
          <p:cNvPr id="53" name="TextBox 52"/>
          <p:cNvSpPr txBox="1"/>
          <p:nvPr/>
        </p:nvSpPr>
        <p:spPr>
          <a:xfrm>
            <a:off x="6934200" y="5330865"/>
            <a:ext cx="2362200" cy="1374735"/>
          </a:xfrm>
          <a:prstGeom prst="rect">
            <a:avLst/>
          </a:prstGeom>
          <a:noFill/>
        </p:spPr>
        <p:txBody>
          <a:bodyPr wrap="square" rtlCol="0">
            <a:spAutoFit/>
          </a:bodyPr>
          <a:lstStyle/>
          <a:p>
            <a:pPr>
              <a:lnSpc>
                <a:spcPts val="2000"/>
              </a:lnSpc>
            </a:pPr>
            <a:r>
              <a:rPr lang="en-US" sz="2000" dirty="0" smtClean="0">
                <a:latin typeface="Bernard MT Condensed" pitchFamily="18" charset="0"/>
              </a:rPr>
              <a:t>K channel opening</a:t>
            </a:r>
          </a:p>
          <a:p>
            <a:pPr>
              <a:lnSpc>
                <a:spcPts val="2000"/>
              </a:lnSpc>
            </a:pPr>
            <a:r>
              <a:rPr lang="en-US" sz="2000" dirty="0" smtClean="0">
                <a:latin typeface="Bernard MT Condensed" pitchFamily="18" charset="0"/>
                <a:sym typeface="Wingdings 3"/>
              </a:rPr>
              <a:t></a:t>
            </a:r>
          </a:p>
          <a:p>
            <a:pPr>
              <a:lnSpc>
                <a:spcPts val="2000"/>
              </a:lnSpc>
            </a:pPr>
            <a:r>
              <a:rPr lang="en-US" sz="2000" dirty="0" err="1" smtClean="0">
                <a:latin typeface="Bernard MT Condensed" pitchFamily="18" charset="0"/>
              </a:rPr>
              <a:t>Repolarization</a:t>
            </a:r>
            <a:endParaRPr lang="en-US" sz="2000" dirty="0" smtClean="0">
              <a:latin typeface="Bernard MT Condensed" pitchFamily="18" charset="0"/>
            </a:endParaRPr>
          </a:p>
          <a:p>
            <a:pPr>
              <a:lnSpc>
                <a:spcPts val="2000"/>
              </a:lnSpc>
            </a:pPr>
            <a:r>
              <a:rPr lang="en-US" sz="2000" dirty="0" smtClean="0">
                <a:latin typeface="Bernard MT Condensed" pitchFamily="18" charset="0"/>
                <a:sym typeface="Wingdings 3"/>
              </a:rPr>
              <a:t></a:t>
            </a:r>
          </a:p>
          <a:p>
            <a:pPr>
              <a:lnSpc>
                <a:spcPts val="2000"/>
              </a:lnSpc>
            </a:pPr>
            <a:r>
              <a:rPr lang="en-US" sz="2000" dirty="0" smtClean="0">
                <a:solidFill>
                  <a:srgbClr val="C00000"/>
                </a:solidFill>
                <a:latin typeface="Bernard MT Condensed" pitchFamily="18" charset="0"/>
                <a:sym typeface="Wingdings 3"/>
              </a:rPr>
              <a:t>Cardiac work</a:t>
            </a:r>
            <a:endParaRPr lang="en-US" sz="2000" dirty="0">
              <a:solidFill>
                <a:srgbClr val="C00000"/>
              </a:solidFill>
              <a:latin typeface="Bernard MT Condensed" pitchFamily="18" charset="0"/>
            </a:endParaRPr>
          </a:p>
        </p:txBody>
      </p:sp>
      <p:pic>
        <p:nvPicPr>
          <p:cNvPr id="54" name="Picture 4" descr="http://img.medscape.com/fullsize/migrated/550/354/jic550354.fig1.gif"/>
          <p:cNvPicPr>
            <a:picLocks noChangeAspect="1" noChangeArrowheads="1"/>
          </p:cNvPicPr>
          <p:nvPr/>
        </p:nvPicPr>
        <p:blipFill>
          <a:blip r:embed="rId5" cstate="print">
            <a:clrChange>
              <a:clrFrom>
                <a:srgbClr val="FFFFFF"/>
              </a:clrFrom>
              <a:clrTo>
                <a:srgbClr val="FFFFFF">
                  <a:alpha val="0"/>
                </a:srgbClr>
              </a:clrTo>
            </a:clrChange>
          </a:blip>
          <a:srcRect l="1500" t="6234" r="52014" b="10649"/>
          <a:stretch>
            <a:fillRect/>
          </a:stretch>
        </p:blipFill>
        <p:spPr bwMode="auto">
          <a:xfrm>
            <a:off x="5486400" y="5029200"/>
            <a:ext cx="1371600" cy="1769807"/>
          </a:xfrm>
          <a:prstGeom prst="rect">
            <a:avLst/>
          </a:prstGeom>
          <a:noFill/>
        </p:spPr>
      </p:pic>
      <p:pic>
        <p:nvPicPr>
          <p:cNvPr id="44" name="Picture 6" descr="http://www.dimensionsguide.com/wp-content/uploads/2009/11/Blood-Vessels-Diameter.jpg"/>
          <p:cNvPicPr>
            <a:picLocks noChangeAspect="1" noChangeArrowheads="1"/>
          </p:cNvPicPr>
          <p:nvPr/>
        </p:nvPicPr>
        <p:blipFill>
          <a:blip r:embed="rId4" cstate="print"/>
          <a:srcRect l="45825" t="10390" r="43450" b="74026"/>
          <a:stretch>
            <a:fillRect/>
          </a:stretch>
        </p:blipFill>
        <p:spPr bwMode="auto">
          <a:xfrm>
            <a:off x="6019800" y="3962400"/>
            <a:ext cx="609600" cy="665018"/>
          </a:xfrm>
          <a:prstGeom prst="ellipse">
            <a:avLst/>
          </a:prstGeom>
          <a:noFill/>
        </p:spPr>
      </p:pic>
      <p:sp>
        <p:nvSpPr>
          <p:cNvPr id="55" name="TextBox 54"/>
          <p:cNvSpPr txBox="1"/>
          <p:nvPr/>
        </p:nvSpPr>
        <p:spPr>
          <a:xfrm>
            <a:off x="6934200" y="3349665"/>
            <a:ext cx="2286000" cy="1374735"/>
          </a:xfrm>
          <a:prstGeom prst="rect">
            <a:avLst/>
          </a:prstGeom>
          <a:noFill/>
        </p:spPr>
        <p:txBody>
          <a:bodyPr wrap="square" rtlCol="0">
            <a:spAutoFit/>
          </a:bodyPr>
          <a:lstStyle/>
          <a:p>
            <a:pPr>
              <a:lnSpc>
                <a:spcPts val="2000"/>
              </a:lnSpc>
            </a:pPr>
            <a:r>
              <a:rPr lang="en-US" sz="2000" dirty="0" smtClean="0">
                <a:latin typeface="Bernard MT Condensed" pitchFamily="18" charset="0"/>
              </a:rPr>
              <a:t>K channel opening</a:t>
            </a:r>
          </a:p>
          <a:p>
            <a:pPr>
              <a:lnSpc>
                <a:spcPts val="2000"/>
              </a:lnSpc>
            </a:pPr>
            <a:r>
              <a:rPr lang="en-US" sz="2000" dirty="0" smtClean="0">
                <a:latin typeface="Bernard MT Condensed" pitchFamily="18" charset="0"/>
                <a:sym typeface="Wingdings 3"/>
              </a:rPr>
              <a:t></a:t>
            </a:r>
          </a:p>
          <a:p>
            <a:pPr>
              <a:lnSpc>
                <a:spcPts val="2000"/>
              </a:lnSpc>
            </a:pPr>
            <a:r>
              <a:rPr lang="en-US" sz="2000" dirty="0" err="1" smtClean="0">
                <a:latin typeface="Bernard MT Condensed" pitchFamily="18" charset="0"/>
              </a:rPr>
              <a:t>Hyperpolarization</a:t>
            </a:r>
            <a:endParaRPr lang="en-US" sz="2000" dirty="0" smtClean="0">
              <a:latin typeface="Bernard MT Condensed" pitchFamily="18" charset="0"/>
            </a:endParaRPr>
          </a:p>
          <a:p>
            <a:pPr>
              <a:lnSpc>
                <a:spcPts val="2000"/>
              </a:lnSpc>
            </a:pPr>
            <a:r>
              <a:rPr lang="en-US" sz="2000" dirty="0" smtClean="0">
                <a:latin typeface="Bernard MT Condensed" pitchFamily="18" charset="0"/>
                <a:sym typeface="Wingdings 3"/>
              </a:rPr>
              <a:t></a:t>
            </a:r>
          </a:p>
          <a:p>
            <a:pPr>
              <a:lnSpc>
                <a:spcPts val="2000"/>
              </a:lnSpc>
            </a:pPr>
            <a:r>
              <a:rPr lang="en-US" sz="2000" dirty="0" smtClean="0">
                <a:solidFill>
                  <a:srgbClr val="C00000"/>
                </a:solidFill>
                <a:latin typeface="Bernard MT Condensed" pitchFamily="18" charset="0"/>
                <a:sym typeface="Wingdings 3"/>
              </a:rPr>
              <a:t>VASODILATATION</a:t>
            </a:r>
          </a:p>
        </p:txBody>
      </p:sp>
      <p:sp>
        <p:nvSpPr>
          <p:cNvPr id="39" name="Rectangle 38"/>
          <p:cNvSpPr/>
          <p:nvPr/>
        </p:nvSpPr>
        <p:spPr>
          <a:xfrm>
            <a:off x="5495012" y="4781490"/>
            <a:ext cx="2246834" cy="400110"/>
          </a:xfrm>
          <a:prstGeom prst="rect">
            <a:avLst/>
          </a:prstGeom>
          <a:solidFill>
            <a:srgbClr val="CCFFFF"/>
          </a:solidFill>
        </p:spPr>
        <p:txBody>
          <a:bodyPr wrap="none">
            <a:spAutoFit/>
          </a:bodyPr>
          <a:lstStyle/>
          <a:p>
            <a:r>
              <a:rPr lang="en-US" sz="2000" dirty="0" smtClean="0">
                <a:latin typeface="Bernard MT Condensed" pitchFamily="18" charset="0"/>
              </a:rPr>
              <a:t>1. On </a:t>
            </a:r>
            <a:r>
              <a:rPr lang="en-US" sz="2000" dirty="0" err="1" smtClean="0">
                <a:latin typeface="Bernard MT Condensed" pitchFamily="18" charset="0"/>
              </a:rPr>
              <a:t>Cardiomyocyte</a:t>
            </a:r>
            <a:endParaRPr lang="en-US" sz="20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par>
                                <p:cTn id="13" presetID="18" presetClass="entr" presetSubtype="3"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upRight)">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childTnLst>
                                </p:cTn>
                              </p:par>
                            </p:childTnLst>
                          </p:cTn>
                        </p:par>
                        <p:par>
                          <p:cTn id="31" fill="hold">
                            <p:stCondLst>
                              <p:cond delay="4000"/>
                            </p:stCondLst>
                            <p:childTnLst>
                              <p:par>
                                <p:cTn id="32" presetID="16" presetClass="entr" presetSubtype="37" fill="hold" grpId="0" nodeType="afterEffect">
                                  <p:stCondLst>
                                    <p:cond delay="1000"/>
                                  </p:stCondLst>
                                  <p:childTnLst>
                                    <p:set>
                                      <p:cBhvr>
                                        <p:cTn id="33" dur="1" fill="hold">
                                          <p:stCondLst>
                                            <p:cond delay="0"/>
                                          </p:stCondLst>
                                        </p:cTn>
                                        <p:tgtEl>
                                          <p:spTgt spid="35"/>
                                        </p:tgtEl>
                                        <p:attrNameLst>
                                          <p:attrName>style.visibility</p:attrName>
                                        </p:attrNameLst>
                                      </p:cBhvr>
                                      <p:to>
                                        <p:strVal val="visible"/>
                                      </p:to>
                                    </p:set>
                                    <p:animEffect transition="in" filter="barn(outVertical)">
                                      <p:cBhvr>
                                        <p:cTn id="34" dur="1000"/>
                                        <p:tgtEl>
                                          <p:spTgt spid="35"/>
                                        </p:tgtEl>
                                      </p:cBhvr>
                                    </p:animEffect>
                                  </p:childTnLst>
                                </p:cTn>
                              </p:par>
                            </p:childTnLst>
                          </p:cTn>
                        </p:par>
                        <p:par>
                          <p:cTn id="35" fill="hold">
                            <p:stCondLst>
                              <p:cond delay="6000"/>
                            </p:stCondLst>
                            <p:childTnLst>
                              <p:par>
                                <p:cTn id="36" presetID="10" presetClass="entr" presetSubtype="0" fill="hold" grpId="0" nodeType="afterEffect">
                                  <p:stCondLst>
                                    <p:cond delay="10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20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10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2000"/>
                                        <p:tgtEl>
                                          <p:spTgt spid="4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strips(downRight)">
                                      <p:cBhvr>
                                        <p:cTn id="55" dur="1000"/>
                                        <p:tgtEl>
                                          <p:spTgt spid="39"/>
                                        </p:tgtEl>
                                      </p:cBhvr>
                                    </p:animEffect>
                                  </p:childTnLst>
                                </p:cTn>
                              </p:par>
                              <p:par>
                                <p:cTn id="56" presetID="10"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2000"/>
                                        <p:tgtEl>
                                          <p:spTgt spid="5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animBg="1"/>
      <p:bldP spid="48" grpId="0"/>
      <p:bldP spid="36" grpId="0" animBg="1"/>
      <p:bldP spid="32" grpId="0"/>
      <p:bldP spid="27" grpId="0" animBg="1"/>
      <p:bldP spid="35" grpId="0" animBg="1"/>
      <p:bldP spid="53" grpId="0"/>
      <p:bldP spid="55" grpId="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800" y="1371600"/>
            <a:ext cx="1301959" cy="400110"/>
          </a:xfrm>
          <a:prstGeom prst="rect">
            <a:avLst/>
          </a:prstGeom>
          <a:solidFill>
            <a:srgbClr val="CCFFFF"/>
          </a:solidFill>
        </p:spPr>
        <p:txBody>
          <a:bodyPr wrap="none">
            <a:spAutoFit/>
          </a:bodyPr>
          <a:lstStyle/>
          <a:p>
            <a:r>
              <a:rPr lang="en-US" sz="2000" dirty="0" smtClean="0">
                <a:latin typeface="Bernard MT Condensed" pitchFamily="18" charset="0"/>
              </a:rPr>
              <a:t>2.  On VSMC</a:t>
            </a:r>
            <a:endParaRPr lang="en-US" sz="2000" dirty="0"/>
          </a:p>
        </p:txBody>
      </p:sp>
      <p:sp>
        <p:nvSpPr>
          <p:cNvPr id="13" name="Rectangle 12"/>
          <p:cNvSpPr/>
          <p:nvPr/>
        </p:nvSpPr>
        <p:spPr>
          <a:xfrm>
            <a:off x="304800" y="228600"/>
            <a:ext cx="1253869" cy="400110"/>
          </a:xfrm>
          <a:prstGeom prst="rect">
            <a:avLst/>
          </a:prstGeom>
          <a:solidFill>
            <a:srgbClr val="CCFFFF"/>
          </a:solidFill>
        </p:spPr>
        <p:txBody>
          <a:bodyPr wrap="none">
            <a:spAutoFit/>
          </a:bodyPr>
          <a:lstStyle/>
          <a:p>
            <a:r>
              <a:rPr lang="en-US" sz="2000" dirty="0" smtClean="0">
                <a:solidFill>
                  <a:srgbClr val="6600FF"/>
                </a:solidFill>
                <a:latin typeface="Bernard MT Condensed" pitchFamily="18" charset="0"/>
              </a:rPr>
              <a:t> </a:t>
            </a:r>
            <a:r>
              <a:rPr lang="en-US" sz="2000" dirty="0" err="1" smtClean="0">
                <a:solidFill>
                  <a:srgbClr val="6600FF"/>
                </a:solidFill>
                <a:latin typeface="Bernard MT Condensed" pitchFamily="18" charset="0"/>
              </a:rPr>
              <a:t>Nicorandil</a:t>
            </a:r>
            <a:endParaRPr lang="en-US" sz="2000" dirty="0">
              <a:solidFill>
                <a:srgbClr val="6600FF"/>
              </a:solidFill>
              <a:latin typeface="Bernard MT Condensed" pitchFamily="18" charset="0"/>
            </a:endParaRPr>
          </a:p>
        </p:txBody>
      </p:sp>
      <p:sp>
        <p:nvSpPr>
          <p:cNvPr id="15" name="Isosceles Triangle 14"/>
          <p:cNvSpPr/>
          <p:nvPr/>
        </p:nvSpPr>
        <p:spPr>
          <a:xfrm flipV="1">
            <a:off x="776964" y="636569"/>
            <a:ext cx="304800" cy="228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76400" y="1371600"/>
            <a:ext cx="2895600" cy="1502976"/>
          </a:xfrm>
          <a:prstGeom prst="rect">
            <a:avLst/>
          </a:prstGeom>
          <a:noFill/>
        </p:spPr>
        <p:txBody>
          <a:bodyPr wrap="square" rtlCol="0">
            <a:spAutoFit/>
          </a:bodyPr>
          <a:lstStyle/>
          <a:p>
            <a:pPr>
              <a:lnSpc>
                <a:spcPts val="2200"/>
              </a:lnSpc>
            </a:pPr>
            <a:r>
              <a:rPr lang="en-US" sz="2200" b="1" dirty="0" smtClean="0">
                <a:latin typeface="Arial Narrow" pitchFamily="34" charset="0"/>
                <a:sym typeface="Wingdings 3"/>
              </a:rPr>
              <a:t>NO </a:t>
            </a:r>
            <a:r>
              <a:rPr lang="en-US" sz="2200" b="1" dirty="0" err="1" smtClean="0">
                <a:latin typeface="Arial Narrow" pitchFamily="34" charset="0"/>
                <a:sym typeface="Wingdings 3"/>
              </a:rPr>
              <a:t>donner</a:t>
            </a:r>
            <a:endParaRPr lang="en-US" sz="2200" b="1" dirty="0" smtClean="0">
              <a:latin typeface="Arial Narrow" pitchFamily="34" charset="0"/>
              <a:sym typeface="Wingdings 3"/>
            </a:endParaRPr>
          </a:p>
          <a:p>
            <a:pPr>
              <a:lnSpc>
                <a:spcPts val="2200"/>
              </a:lnSpc>
            </a:pPr>
            <a:r>
              <a:rPr lang="en-US" sz="2200" b="1" dirty="0" smtClean="0">
                <a:latin typeface="Arial Narrow" pitchFamily="34" charset="0"/>
                <a:sym typeface="Wingdings 3"/>
              </a:rPr>
              <a:t></a:t>
            </a:r>
          </a:p>
          <a:p>
            <a:pPr>
              <a:lnSpc>
                <a:spcPts val="2200"/>
              </a:lnSpc>
            </a:pPr>
            <a:r>
              <a:rPr lang="en-US" sz="2200" b="1" dirty="0" smtClean="0">
                <a:latin typeface="Arial Narrow" pitchFamily="34" charset="0"/>
                <a:sym typeface="Wingdings 3"/>
              </a:rPr>
              <a:t> </a:t>
            </a:r>
            <a:r>
              <a:rPr lang="en-US" sz="2200" b="1" dirty="0" err="1" smtClean="0">
                <a:latin typeface="Arial Narrow" pitchFamily="34" charset="0"/>
                <a:sym typeface="Wingdings 3"/>
              </a:rPr>
              <a:t>cGMP</a:t>
            </a:r>
            <a:r>
              <a:rPr lang="en-US" sz="2200" b="1" dirty="0" smtClean="0">
                <a:latin typeface="Arial Narrow" pitchFamily="34" charset="0"/>
                <a:sym typeface="Wingdings 3"/>
              </a:rPr>
              <a:t>/ PKG</a:t>
            </a:r>
            <a:endParaRPr lang="en-US" sz="2200" b="1" dirty="0" smtClean="0">
              <a:latin typeface="Arial Narrow" pitchFamily="34" charset="0"/>
            </a:endParaRPr>
          </a:p>
          <a:p>
            <a:pPr>
              <a:lnSpc>
                <a:spcPts val="2200"/>
              </a:lnSpc>
            </a:pPr>
            <a:r>
              <a:rPr lang="en-US" sz="2200" b="1" dirty="0" smtClean="0">
                <a:latin typeface="Arial Narrow" pitchFamily="34" charset="0"/>
                <a:sym typeface="Wingdings 3"/>
              </a:rPr>
              <a:t></a:t>
            </a:r>
          </a:p>
          <a:p>
            <a:pPr>
              <a:lnSpc>
                <a:spcPts val="2200"/>
              </a:lnSpc>
            </a:pPr>
            <a:r>
              <a:rPr lang="en-US" sz="2200" dirty="0" smtClean="0">
                <a:solidFill>
                  <a:srgbClr val="C00000"/>
                </a:solidFill>
                <a:latin typeface="Bernard MT Condensed" pitchFamily="18" charset="0"/>
                <a:sym typeface="Wingdings 3"/>
              </a:rPr>
              <a:t>VASODILATATION</a:t>
            </a:r>
          </a:p>
        </p:txBody>
      </p:sp>
      <p:pic>
        <p:nvPicPr>
          <p:cNvPr id="18" name="Picture 6" descr="http://www.dimensionsguide.com/wp-content/uploads/2009/11/Blood-Vessels-Diameter.jpg"/>
          <p:cNvPicPr>
            <a:picLocks noChangeAspect="1" noChangeArrowheads="1"/>
          </p:cNvPicPr>
          <p:nvPr/>
        </p:nvPicPr>
        <p:blipFill>
          <a:blip r:embed="rId3" cstate="print"/>
          <a:srcRect l="45825" t="10390" r="43450" b="74026"/>
          <a:stretch>
            <a:fillRect/>
          </a:stretch>
        </p:blipFill>
        <p:spPr bwMode="auto">
          <a:xfrm>
            <a:off x="3962400" y="1524000"/>
            <a:ext cx="609600" cy="665018"/>
          </a:xfrm>
          <a:prstGeom prst="ellipse">
            <a:avLst/>
          </a:prstGeom>
          <a:noFill/>
        </p:spPr>
      </p:pic>
      <p:pic>
        <p:nvPicPr>
          <p:cNvPr id="19" name="Picture 6" descr="http://www.dimensionsguide.com/wp-content/uploads/2009/11/Blood-Vessels-Diameter.jpg"/>
          <p:cNvPicPr>
            <a:picLocks noChangeAspect="1" noChangeArrowheads="1"/>
          </p:cNvPicPr>
          <p:nvPr/>
        </p:nvPicPr>
        <p:blipFill>
          <a:blip r:embed="rId3" cstate="print">
            <a:clrChange>
              <a:clrFrom>
                <a:srgbClr val="FFFFFF"/>
              </a:clrFrom>
              <a:clrTo>
                <a:srgbClr val="FFFFFF">
                  <a:alpha val="0"/>
                </a:srgbClr>
              </a:clrTo>
            </a:clrChange>
          </a:blip>
          <a:srcRect l="33634" r="41141" b="74400"/>
          <a:stretch>
            <a:fillRect/>
          </a:stretch>
        </p:blipFill>
        <p:spPr bwMode="auto">
          <a:xfrm rot="20836336">
            <a:off x="3438700" y="1258690"/>
            <a:ext cx="1151489" cy="908196"/>
          </a:xfrm>
          <a:prstGeom prst="rect">
            <a:avLst/>
          </a:prstGeom>
          <a:noFill/>
        </p:spPr>
      </p:pic>
      <p:grpSp>
        <p:nvGrpSpPr>
          <p:cNvPr id="2" name="Group 33"/>
          <p:cNvGrpSpPr/>
          <p:nvPr/>
        </p:nvGrpSpPr>
        <p:grpSpPr>
          <a:xfrm>
            <a:off x="304800" y="4038600"/>
            <a:ext cx="6096000" cy="1488996"/>
            <a:chOff x="304800" y="5064204"/>
            <a:chExt cx="6096000" cy="1488996"/>
          </a:xfrm>
        </p:grpSpPr>
        <p:sp>
          <p:nvSpPr>
            <p:cNvPr id="22" name="Rectangle 21"/>
            <p:cNvSpPr/>
            <p:nvPr/>
          </p:nvSpPr>
          <p:spPr>
            <a:xfrm>
              <a:off x="304800" y="5445204"/>
              <a:ext cx="6096000" cy="1107996"/>
            </a:xfrm>
            <a:prstGeom prst="rect">
              <a:avLst/>
            </a:prstGeom>
          </p:spPr>
          <p:txBody>
            <a:bodyPr wrap="square">
              <a:spAutoFit/>
            </a:bodyPr>
            <a:lstStyle/>
            <a:p>
              <a:r>
                <a:rPr lang="en-US" sz="2200" b="1" dirty="0" smtClean="0">
                  <a:latin typeface="Arial Narrow" pitchFamily="34" charset="0"/>
                </a:rPr>
                <a:t>Flushing, headache, </a:t>
              </a:r>
            </a:p>
            <a:p>
              <a:r>
                <a:rPr lang="en-US" sz="2200" b="1" dirty="0" smtClean="0">
                  <a:latin typeface="Arial Narrow" pitchFamily="34" charset="0"/>
                </a:rPr>
                <a:t>Hypotension, palpitation, weakness</a:t>
              </a:r>
            </a:p>
            <a:p>
              <a:r>
                <a:rPr lang="en-US" sz="2200" b="1" dirty="0" smtClean="0">
                  <a:latin typeface="Arial Narrow" pitchFamily="34" charset="0"/>
                </a:rPr>
                <a:t>Mouth &amp; </a:t>
              </a:r>
              <a:r>
                <a:rPr lang="en-US" sz="2200" b="1" dirty="0" err="1" smtClean="0">
                  <a:latin typeface="Arial Narrow" pitchFamily="34" charset="0"/>
                </a:rPr>
                <a:t>peri</a:t>
              </a:r>
              <a:r>
                <a:rPr lang="en-US" sz="2200" b="1" dirty="0" smtClean="0">
                  <a:latin typeface="Arial Narrow" pitchFamily="34" charset="0"/>
                </a:rPr>
                <a:t>-anal ulcers, nausea and vomiting. </a:t>
              </a:r>
            </a:p>
          </p:txBody>
        </p:sp>
        <p:sp>
          <p:nvSpPr>
            <p:cNvPr id="23" name="TextBox 22"/>
            <p:cNvSpPr txBox="1"/>
            <p:nvPr/>
          </p:nvSpPr>
          <p:spPr>
            <a:xfrm>
              <a:off x="304800" y="5064204"/>
              <a:ext cx="8382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ADRs</a:t>
              </a:r>
              <a:endParaRPr lang="en-US" sz="2200" dirty="0">
                <a:solidFill>
                  <a:srgbClr val="CC0000"/>
                </a:solidFill>
                <a:latin typeface="Bernard MT Condensed" pitchFamily="18" charset="0"/>
              </a:endParaRPr>
            </a:p>
          </p:txBody>
        </p:sp>
      </p:grpSp>
      <p:grpSp>
        <p:nvGrpSpPr>
          <p:cNvPr id="3" name="Group 32"/>
          <p:cNvGrpSpPr/>
          <p:nvPr/>
        </p:nvGrpSpPr>
        <p:grpSpPr>
          <a:xfrm>
            <a:off x="304800" y="2971800"/>
            <a:ext cx="8839200" cy="811887"/>
            <a:chOff x="304800" y="4233445"/>
            <a:chExt cx="8839200" cy="811887"/>
          </a:xfrm>
        </p:grpSpPr>
        <p:sp>
          <p:nvSpPr>
            <p:cNvPr id="24" name="TextBox 23"/>
            <p:cNvSpPr txBox="1"/>
            <p:nvPr/>
          </p:nvSpPr>
          <p:spPr>
            <a:xfrm>
              <a:off x="304800" y="4233445"/>
              <a:ext cx="4090116"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Indications</a:t>
              </a:r>
              <a:endParaRPr lang="en-US" sz="2200" dirty="0">
                <a:solidFill>
                  <a:srgbClr val="CC0000"/>
                </a:solidFill>
                <a:latin typeface="Bernard MT Condensed" pitchFamily="18" charset="0"/>
              </a:endParaRPr>
            </a:p>
          </p:txBody>
        </p:sp>
        <p:sp>
          <p:nvSpPr>
            <p:cNvPr id="25" name="Rectangle 24"/>
            <p:cNvSpPr/>
            <p:nvPr/>
          </p:nvSpPr>
          <p:spPr>
            <a:xfrm>
              <a:off x="304800" y="4614445"/>
              <a:ext cx="8839200" cy="430887"/>
            </a:xfrm>
            <a:prstGeom prst="rect">
              <a:avLst/>
            </a:prstGeom>
          </p:spPr>
          <p:txBody>
            <a:bodyPr wrap="square">
              <a:spAutoFit/>
            </a:bodyPr>
            <a:lstStyle/>
            <a:p>
              <a:r>
                <a:rPr lang="en-US" sz="2200" b="1" dirty="0" smtClean="0">
                  <a:latin typeface="Arial Narrow" pitchFamily="34" charset="0"/>
                </a:rPr>
                <a:t>Prophylactic 2nd line therapy in stable angina &amp; refractory variant angina </a:t>
              </a:r>
            </a:p>
          </p:txBody>
        </p:sp>
      </p:grpSp>
      <p:sp>
        <p:nvSpPr>
          <p:cNvPr id="31" name="Rectangle 30"/>
          <p:cNvSpPr/>
          <p:nvPr/>
        </p:nvSpPr>
        <p:spPr>
          <a:xfrm>
            <a:off x="5486400" y="228600"/>
            <a:ext cx="3337773" cy="433965"/>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Tempus Sans ITC" pitchFamily="82" charset="0"/>
              </a:rPr>
              <a:t>K CHANNEL OPENERS</a:t>
            </a:r>
          </a:p>
        </p:txBody>
      </p:sp>
      <p:sp>
        <p:nvSpPr>
          <p:cNvPr id="35" name="Rectangle 34"/>
          <p:cNvSpPr/>
          <p:nvPr/>
        </p:nvSpPr>
        <p:spPr>
          <a:xfrm>
            <a:off x="304800" y="914400"/>
            <a:ext cx="2467342" cy="400110"/>
          </a:xfrm>
          <a:prstGeom prst="rect">
            <a:avLst/>
          </a:prstGeom>
          <a:solidFill>
            <a:srgbClr val="CCFFFF"/>
          </a:solidFill>
        </p:spPr>
        <p:txBody>
          <a:bodyPr wrap="none">
            <a:spAutoFit/>
          </a:bodyPr>
          <a:lstStyle/>
          <a:p>
            <a:r>
              <a:rPr lang="en-US" sz="2000" dirty="0" smtClean="0">
                <a:solidFill>
                  <a:srgbClr val="6600FF"/>
                </a:solidFill>
                <a:latin typeface="Bernard MT Condensed" pitchFamily="18" charset="0"/>
              </a:rPr>
              <a:t>2. Acting as NO </a:t>
            </a:r>
            <a:r>
              <a:rPr lang="en-US" sz="2000" dirty="0" err="1" smtClean="0">
                <a:solidFill>
                  <a:srgbClr val="6600FF"/>
                </a:solidFill>
                <a:latin typeface="Bernard MT Condensed" pitchFamily="18" charset="0"/>
              </a:rPr>
              <a:t>donner</a:t>
            </a:r>
            <a:r>
              <a:rPr lang="en-US" sz="2000" dirty="0" smtClean="0">
                <a:solidFill>
                  <a:srgbClr val="6600FF"/>
                </a:solidFill>
                <a:latin typeface="Bernard MT Condensed" pitchFamily="18" charset="0"/>
              </a:rPr>
              <a:t> </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Documents and Settings\DR.OMNIA\My Documents\My Pictures\Angina.png"/>
          <p:cNvPicPr>
            <a:picLocks noChangeAspect="1" noChangeArrowheads="1"/>
          </p:cNvPicPr>
          <p:nvPr/>
        </p:nvPicPr>
        <p:blipFill>
          <a:blip r:embed="rId2" cstate="print"/>
          <a:srcRect/>
          <a:stretch>
            <a:fillRect/>
          </a:stretch>
        </p:blipFill>
        <p:spPr bwMode="auto">
          <a:xfrm>
            <a:off x="6655025" y="152400"/>
            <a:ext cx="2336575" cy="3352800"/>
          </a:xfrm>
          <a:prstGeom prst="ellipse">
            <a:avLst/>
          </a:prstGeom>
          <a:noFill/>
        </p:spPr>
      </p:pic>
      <p:sp>
        <p:nvSpPr>
          <p:cNvPr id="14" name="Freeform 13"/>
          <p:cNvSpPr/>
          <p:nvPr/>
        </p:nvSpPr>
        <p:spPr>
          <a:xfrm>
            <a:off x="152400" y="381000"/>
            <a:ext cx="6477000" cy="1384995"/>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r>
              <a:rPr lang="en-US" sz="36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DRUGS USED IN TREATMENT OF </a:t>
            </a:r>
            <a:r>
              <a:rPr lang="en-US" sz="4800" b="1" spc="50" dirty="0" smtClean="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rPr>
              <a:t>ANGINA</a:t>
            </a:r>
            <a:endParaRPr lang="en-US" sz="4800" b="1" spc="50" dirty="0">
              <a:ln w="11430">
                <a:solidFill>
                  <a:schemeClr val="accent6">
                    <a:lumMod val="20000"/>
                    <a:lumOff val="80000"/>
                  </a:schemeClr>
                </a:solidFill>
              </a:ln>
              <a:solidFill>
                <a:srgbClr val="CC0000"/>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20" name="Rectangle 19"/>
          <p:cNvSpPr/>
          <p:nvPr/>
        </p:nvSpPr>
        <p:spPr>
          <a:xfrm>
            <a:off x="1207235" y="3733800"/>
            <a:ext cx="527901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mpus Sans ITC" pitchFamily="82" charset="0"/>
              </a:rPr>
              <a:t> – AR BLOCKERS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838200" y="3604592"/>
            <a:ext cx="649538"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solidFill>
                  <a:srgbClr val="7030A0"/>
                </a:solidFill>
                <a:effectLst>
                  <a:outerShdw blurRad="88000" dist="50800" dir="5040000" algn="tl">
                    <a:schemeClr val="accent4">
                      <a:tint val="80000"/>
                      <a:satMod val="250000"/>
                      <a:alpha val="45000"/>
                    </a:schemeClr>
                  </a:outerShdw>
                </a:effectLst>
                <a:latin typeface="Symbol" pitchFamily="18" charset="2"/>
              </a:rPr>
              <a:t>b</a:t>
            </a:r>
            <a:endParaRPr lang="en-US" sz="6600" b="1" cap="none" spc="0" dirty="0">
              <a:ln>
                <a:prstDash val="solid"/>
              </a:ln>
              <a:solidFill>
                <a:srgbClr val="7030A0"/>
              </a:solidFill>
              <a:effectLst>
                <a:outerShdw blurRad="88000" dist="50800" dir="5040000" algn="tl">
                  <a:schemeClr val="accent4">
                    <a:tint val="80000"/>
                    <a:satMod val="250000"/>
                    <a:alpha val="45000"/>
                  </a:schemeClr>
                </a:outerShdw>
              </a:effectLst>
            </a:endParaRPr>
          </a:p>
        </p:txBody>
      </p:sp>
      <p:sp>
        <p:nvSpPr>
          <p:cNvPr id="7" name="5-Point Star 6"/>
          <p:cNvSpPr/>
          <p:nvPr/>
        </p:nvSpPr>
        <p:spPr>
          <a:xfrm>
            <a:off x="8458200" y="60960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76200" y="685800"/>
            <a:ext cx="3036408" cy="646331"/>
          </a:xfrm>
          <a:prstGeom prst="rect">
            <a:avLst/>
          </a:prstGeom>
          <a:noFill/>
        </p:spPr>
        <p:txBody>
          <a:bodyPr wrap="none" lIns="91440" tIns="45720" rIns="91440" bIns="45720">
            <a:spAutoFit/>
          </a:bodyPr>
          <a:lstStyle/>
          <a:p>
            <a:pPr algn="ctr"/>
            <a:r>
              <a:rPr lang="en-US" sz="36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CARDIOMYOCYTE</a:t>
            </a:r>
            <a:endParaRPr lang="en-US" sz="36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endParaRPr>
          </a:p>
        </p:txBody>
      </p:sp>
      <p:sp>
        <p:nvSpPr>
          <p:cNvPr id="8" name="Rectangle 7"/>
          <p:cNvSpPr/>
          <p:nvPr/>
        </p:nvSpPr>
        <p:spPr>
          <a:xfrm>
            <a:off x="76200" y="101600"/>
            <a:ext cx="2904962" cy="487249"/>
          </a:xfrm>
          <a:prstGeom prst="rect">
            <a:avLst/>
          </a:prstGeom>
          <a:solidFill>
            <a:srgbClr val="C00000"/>
          </a:solidFill>
        </p:spPr>
        <p:txBody>
          <a:bodyPr wrap="none">
            <a:spAutoFit/>
          </a:bodyPr>
          <a:lstStyle/>
          <a:p>
            <a:pPr marL="342900" lvl="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Symbol" pitchFamily="18" charset="2"/>
              </a:rPr>
              <a:t>b </a:t>
            </a:r>
            <a:r>
              <a:rPr lang="en-US" sz="2800" b="1" dirty="0" smtClean="0">
                <a:solidFill>
                  <a:schemeClr val="bg1"/>
                </a:solidFill>
                <a:effectLst>
                  <a:outerShdw blurRad="38100" dist="38100" dir="2700000" algn="tl">
                    <a:srgbClr val="000000"/>
                  </a:outerShdw>
                </a:effectLst>
                <a:latin typeface="Arial Narrow" pitchFamily="34" charset="0"/>
              </a:rPr>
              <a:t>- </a:t>
            </a:r>
            <a:r>
              <a:rPr lang="en-US" sz="2800" b="1" dirty="0" smtClean="0">
                <a:solidFill>
                  <a:schemeClr val="bg1"/>
                </a:solidFill>
                <a:effectLst>
                  <a:outerShdw blurRad="38100" dist="38100" dir="2700000" algn="tl">
                    <a:srgbClr val="000000"/>
                  </a:outerShdw>
                </a:effectLst>
                <a:latin typeface="Tempus Sans ITC" pitchFamily="82" charset="0"/>
              </a:rPr>
              <a:t>AR BLOCKERS</a:t>
            </a:r>
          </a:p>
        </p:txBody>
      </p:sp>
      <p:sp>
        <p:nvSpPr>
          <p:cNvPr id="91" name="TextBox 90"/>
          <p:cNvSpPr txBox="1"/>
          <p:nvPr/>
        </p:nvSpPr>
        <p:spPr>
          <a:xfrm>
            <a:off x="76200" y="1229380"/>
            <a:ext cx="2704563" cy="523220"/>
          </a:xfrm>
          <a:prstGeom prst="rect">
            <a:avLst/>
          </a:prstGeom>
          <a:noFill/>
        </p:spPr>
        <p:txBody>
          <a:bodyPr wrap="square" rtlCol="0">
            <a:spAutoFit/>
          </a:bodyPr>
          <a:lstStyle/>
          <a:p>
            <a:pPr algn="r"/>
            <a:r>
              <a:rPr lang="en-US" sz="2800" dirty="0" smtClean="0">
                <a:solidFill>
                  <a:srgbClr val="C00000"/>
                </a:solidFill>
                <a:latin typeface="Bernard MT Condensed" pitchFamily="18" charset="0"/>
                <a:sym typeface="Wingdings 3"/>
              </a:rPr>
              <a:t> </a:t>
            </a:r>
            <a:r>
              <a:rPr lang="en-US" sz="2800" dirty="0" smtClean="0">
                <a:solidFill>
                  <a:srgbClr val="C00000"/>
                </a:solidFill>
                <a:latin typeface="Bernard MT Condensed" pitchFamily="18" charset="0"/>
              </a:rPr>
              <a:t>Cardiac Work</a:t>
            </a:r>
            <a:endParaRPr lang="en-US" sz="2800" dirty="0">
              <a:solidFill>
                <a:srgbClr val="C00000"/>
              </a:solidFill>
              <a:latin typeface="Bernard MT Condensed" pitchFamily="18" charset="0"/>
            </a:endParaRPr>
          </a:p>
        </p:txBody>
      </p:sp>
      <p:sp>
        <p:nvSpPr>
          <p:cNvPr id="93" name="Rectangle 92"/>
          <p:cNvSpPr/>
          <p:nvPr/>
        </p:nvSpPr>
        <p:spPr>
          <a:xfrm>
            <a:off x="152400" y="1905000"/>
            <a:ext cx="4001416" cy="424732"/>
          </a:xfrm>
          <a:prstGeom prst="rect">
            <a:avLst/>
          </a:prstGeom>
          <a:solidFill>
            <a:srgbClr val="C00000"/>
          </a:solidFill>
        </p:spPr>
        <p:txBody>
          <a:bodyPr wrap="none">
            <a:spAutoFit/>
          </a:bodyPr>
          <a:lstStyle/>
          <a:p>
            <a:pPr marL="34290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1</a:t>
            </a:r>
            <a:r>
              <a:rPr lang="en-US" sz="2400" b="1" dirty="0" smtClean="0">
                <a:solidFill>
                  <a:schemeClr val="bg1"/>
                </a:solidFill>
                <a:effectLst>
                  <a:outerShdw blurRad="38100" dist="38100" dir="2700000" algn="tl">
                    <a:srgbClr val="000000"/>
                  </a:outerShdw>
                </a:effectLst>
                <a:latin typeface="Symbol" pitchFamily="18" charset="2"/>
              </a:rPr>
              <a:t> </a:t>
            </a:r>
            <a:r>
              <a:rPr lang="en-US" sz="2400" b="1" dirty="0" smtClean="0">
                <a:solidFill>
                  <a:schemeClr val="bg1"/>
                </a:solidFill>
                <a:effectLst>
                  <a:outerShdw blurRad="38100" dist="38100" dir="2700000" algn="tl">
                    <a:srgbClr val="000000"/>
                  </a:outerShdw>
                </a:effectLst>
                <a:latin typeface="Arial Narrow" pitchFamily="34" charset="0"/>
              </a:rPr>
              <a:t>– Selective &gt; Non – Selective</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sp>
        <p:nvSpPr>
          <p:cNvPr id="95" name="Rectangle 94"/>
          <p:cNvSpPr/>
          <p:nvPr/>
        </p:nvSpPr>
        <p:spPr>
          <a:xfrm>
            <a:off x="304800" y="2362200"/>
            <a:ext cx="1602811" cy="1107996"/>
          </a:xfrm>
          <a:prstGeom prst="rect">
            <a:avLst/>
          </a:prstGeom>
          <a:solidFill>
            <a:srgbClr val="FFEFEF"/>
          </a:solidFill>
        </p:spPr>
        <p:txBody>
          <a:bodyPr wrap="none">
            <a:spAutoFit/>
          </a:bodyPr>
          <a:lstStyle/>
          <a:p>
            <a:pPr>
              <a:buBlip>
                <a:blip r:embed="rId3"/>
              </a:buBlip>
            </a:pPr>
            <a:r>
              <a:rPr lang="en-US" sz="2200" dirty="0" smtClean="0">
                <a:solidFill>
                  <a:srgbClr val="6600FF"/>
                </a:solidFill>
                <a:latin typeface="Bernard MT Condensed" pitchFamily="18" charset="0"/>
              </a:rPr>
              <a:t> </a:t>
            </a:r>
            <a:r>
              <a:rPr lang="en-US" sz="2200" dirty="0" err="1" smtClean="0">
                <a:solidFill>
                  <a:srgbClr val="6600FF"/>
                </a:solidFill>
                <a:latin typeface="Bernard MT Condensed" pitchFamily="18" charset="0"/>
              </a:rPr>
              <a:t>Atenolol</a:t>
            </a:r>
            <a:endParaRPr lang="en-US" sz="2200" dirty="0" smtClean="0">
              <a:solidFill>
                <a:srgbClr val="6600FF"/>
              </a:solidFill>
              <a:latin typeface="Bernard MT Condensed" pitchFamily="18" charset="0"/>
            </a:endParaRPr>
          </a:p>
          <a:p>
            <a:pPr>
              <a:buBlip>
                <a:blip r:embed="rId3"/>
              </a:buBlip>
            </a:pPr>
            <a:r>
              <a:rPr lang="en-US" sz="2200" dirty="0" smtClean="0">
                <a:solidFill>
                  <a:srgbClr val="6600FF"/>
                </a:solidFill>
                <a:latin typeface="Bernard MT Condensed" pitchFamily="18" charset="0"/>
              </a:rPr>
              <a:t> </a:t>
            </a:r>
            <a:r>
              <a:rPr lang="en-US" sz="2200" dirty="0" err="1" smtClean="0">
                <a:solidFill>
                  <a:srgbClr val="6600FF"/>
                </a:solidFill>
                <a:latin typeface="Bernard MT Condensed" pitchFamily="18" charset="0"/>
              </a:rPr>
              <a:t>Bisoprolol</a:t>
            </a:r>
            <a:endParaRPr lang="en-US" sz="2200" dirty="0" smtClean="0">
              <a:solidFill>
                <a:srgbClr val="6600FF"/>
              </a:solidFill>
              <a:latin typeface="Bernard MT Condensed" pitchFamily="18" charset="0"/>
            </a:endParaRPr>
          </a:p>
          <a:p>
            <a:pPr>
              <a:buBlip>
                <a:blip r:embed="rId3"/>
              </a:buBlip>
            </a:pPr>
            <a:r>
              <a:rPr lang="en-US" sz="2200" dirty="0" smtClean="0">
                <a:solidFill>
                  <a:srgbClr val="6600FF"/>
                </a:solidFill>
                <a:latin typeface="Bernard MT Condensed" pitchFamily="18" charset="0"/>
              </a:rPr>
              <a:t> </a:t>
            </a:r>
            <a:r>
              <a:rPr lang="en-US" sz="2200" dirty="0" err="1" smtClean="0">
                <a:solidFill>
                  <a:srgbClr val="6600FF"/>
                </a:solidFill>
                <a:latin typeface="Bernard MT Condensed" pitchFamily="18" charset="0"/>
              </a:rPr>
              <a:t>Metoprolol</a:t>
            </a:r>
            <a:endParaRPr lang="en-US" sz="2200" dirty="0">
              <a:solidFill>
                <a:srgbClr val="6600FF"/>
              </a:solidFill>
              <a:latin typeface="Bernard MT Condensed" pitchFamily="18" charset="0"/>
            </a:endParaRPr>
          </a:p>
        </p:txBody>
      </p:sp>
      <p:sp>
        <p:nvSpPr>
          <p:cNvPr id="57" name="TextBox 56"/>
          <p:cNvSpPr txBox="1"/>
          <p:nvPr/>
        </p:nvSpPr>
        <p:spPr>
          <a:xfrm>
            <a:off x="5638800" y="2057400"/>
            <a:ext cx="2057400" cy="430887"/>
          </a:xfrm>
          <a:prstGeom prst="rect">
            <a:avLst/>
          </a:prstGeom>
          <a:noFill/>
        </p:spPr>
        <p:txBody>
          <a:bodyPr wrap="square" rtlCol="0">
            <a:spAutoFit/>
          </a:bodyPr>
          <a:lstStyle/>
          <a:p>
            <a:r>
              <a:rPr lang="en-US" sz="2200" dirty="0" smtClean="0">
                <a:solidFill>
                  <a:srgbClr val="C00000"/>
                </a:solidFill>
                <a:latin typeface="Bernard MT Condensed" pitchFamily="18" charset="0"/>
              </a:rPr>
              <a:t>NO Relaxation</a:t>
            </a:r>
            <a:endParaRPr lang="en-US" sz="2200" dirty="0">
              <a:solidFill>
                <a:srgbClr val="C00000"/>
              </a:solidFill>
              <a:latin typeface="Bernard MT Condensed" pitchFamily="18" charset="0"/>
            </a:endParaRPr>
          </a:p>
        </p:txBody>
      </p:sp>
      <p:sp>
        <p:nvSpPr>
          <p:cNvPr id="64" name="Rectangle 63"/>
          <p:cNvSpPr/>
          <p:nvPr/>
        </p:nvSpPr>
        <p:spPr>
          <a:xfrm>
            <a:off x="3088213" y="783516"/>
            <a:ext cx="569387" cy="430824"/>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1</a:t>
            </a:r>
            <a:r>
              <a:rPr lang="en-US" sz="2400" b="1" dirty="0" smtClean="0">
                <a:solidFill>
                  <a:schemeClr val="bg1"/>
                </a:solidFill>
                <a:effectLst>
                  <a:outerShdw blurRad="38100" dist="38100" dir="2700000" algn="tl">
                    <a:srgbClr val="000000"/>
                  </a:outerShdw>
                </a:effectLst>
                <a:latin typeface="Symbol" pitchFamily="18" charset="2"/>
              </a:rPr>
              <a:t> </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sp>
        <p:nvSpPr>
          <p:cNvPr id="81" name="TextBox 80"/>
          <p:cNvSpPr txBox="1"/>
          <p:nvPr/>
        </p:nvSpPr>
        <p:spPr>
          <a:xfrm>
            <a:off x="152400" y="3912513"/>
            <a:ext cx="4114800" cy="430887"/>
          </a:xfrm>
          <a:prstGeom prst="rect">
            <a:avLst/>
          </a:prstGeom>
          <a:noFill/>
        </p:spPr>
        <p:txBody>
          <a:bodyPr wrap="square" rtlCol="0">
            <a:spAutoFit/>
          </a:bodyPr>
          <a:lstStyle/>
          <a:p>
            <a:r>
              <a:rPr lang="en-US" sz="2200" dirty="0" err="1" smtClean="0">
                <a:solidFill>
                  <a:srgbClr val="CC0000"/>
                </a:solidFill>
                <a:latin typeface="Bernard MT Condensed" pitchFamily="18" charset="0"/>
              </a:rPr>
              <a:t>Pharmacodynamic</a:t>
            </a:r>
            <a:r>
              <a:rPr lang="en-US" sz="2200" dirty="0" smtClean="0">
                <a:solidFill>
                  <a:srgbClr val="CC0000"/>
                </a:solidFill>
                <a:latin typeface="Bernard MT Condensed" pitchFamily="18" charset="0"/>
              </a:rPr>
              <a:t> Actions </a:t>
            </a:r>
            <a:endParaRPr lang="en-US" sz="2200" dirty="0">
              <a:solidFill>
                <a:srgbClr val="CC0000"/>
              </a:solidFill>
              <a:latin typeface="Bernard MT Condensed" pitchFamily="18" charset="0"/>
            </a:endParaRPr>
          </a:p>
        </p:txBody>
      </p:sp>
      <p:sp>
        <p:nvSpPr>
          <p:cNvPr id="96" name="TextBox 95"/>
          <p:cNvSpPr txBox="1"/>
          <p:nvPr/>
        </p:nvSpPr>
        <p:spPr>
          <a:xfrm>
            <a:off x="152400" y="4369713"/>
            <a:ext cx="2971800" cy="430887"/>
          </a:xfrm>
          <a:prstGeom prst="rect">
            <a:avLst/>
          </a:prstGeom>
          <a:noFill/>
        </p:spPr>
        <p:txBody>
          <a:bodyPr wrap="square" rtlCol="0">
            <a:spAutoFit/>
          </a:bodyPr>
          <a:lstStyle/>
          <a:p>
            <a:r>
              <a:rPr lang="en-US" sz="2200" dirty="0" smtClean="0">
                <a:solidFill>
                  <a:srgbClr val="0000FF"/>
                </a:solidFill>
                <a:latin typeface="Bernard MT Condensed" pitchFamily="18" charset="0"/>
              </a:rPr>
              <a:t>1. Anti-</a:t>
            </a:r>
            <a:r>
              <a:rPr lang="en-US" sz="2200" dirty="0" err="1" smtClean="0">
                <a:solidFill>
                  <a:srgbClr val="0000FF"/>
                </a:solidFill>
                <a:latin typeface="Bernard MT Condensed" pitchFamily="18" charset="0"/>
              </a:rPr>
              <a:t>Anginal</a:t>
            </a:r>
            <a:r>
              <a:rPr lang="en-US" sz="2200" dirty="0" smtClean="0">
                <a:solidFill>
                  <a:srgbClr val="0000FF"/>
                </a:solidFill>
                <a:latin typeface="Bernard MT Condensed" pitchFamily="18" charset="0"/>
              </a:rPr>
              <a:t> Actions</a:t>
            </a:r>
            <a:endParaRPr lang="en-US" sz="2200" dirty="0">
              <a:solidFill>
                <a:srgbClr val="0000FF"/>
              </a:solidFill>
              <a:latin typeface="Bernard MT Condensed" pitchFamily="18" charset="0"/>
            </a:endParaRPr>
          </a:p>
        </p:txBody>
      </p:sp>
      <p:sp>
        <p:nvSpPr>
          <p:cNvPr id="97" name="Rectangle 96"/>
          <p:cNvSpPr/>
          <p:nvPr/>
        </p:nvSpPr>
        <p:spPr>
          <a:xfrm>
            <a:off x="152400" y="4876800"/>
            <a:ext cx="4876800" cy="1695336"/>
          </a:xfrm>
          <a:prstGeom prst="rect">
            <a:avLst/>
          </a:prstGeom>
        </p:spPr>
        <p:txBody>
          <a:bodyPr wrap="square">
            <a:spAutoFit/>
          </a:bodyPr>
          <a:lstStyle/>
          <a:p>
            <a:pPr>
              <a:lnSpc>
                <a:spcPts val="2500"/>
              </a:lnSpc>
            </a:pPr>
            <a:r>
              <a:rPr lang="en-US" sz="2200" b="1" spc="-30" dirty="0" smtClean="0">
                <a:latin typeface="Arial Narrow" pitchFamily="34" charset="0"/>
                <a:sym typeface="Wingdings 3"/>
              </a:rPr>
              <a:t>cardiac work </a:t>
            </a:r>
            <a:r>
              <a:rPr lang="en-US" sz="2200" b="1" spc="-30" dirty="0" smtClean="0">
                <a:latin typeface="Arial Narrow" pitchFamily="34" charset="0"/>
              </a:rPr>
              <a:t>through  their </a:t>
            </a:r>
          </a:p>
          <a:p>
            <a:pPr marL="457200" indent="-457200">
              <a:lnSpc>
                <a:spcPts val="2500"/>
              </a:lnSpc>
              <a:buBlip>
                <a:blip r:embed="rId3"/>
              </a:buBlip>
            </a:pPr>
            <a:r>
              <a:rPr lang="en-US" sz="2200" b="1" spc="-30" dirty="0" smtClean="0">
                <a:latin typeface="Arial Narrow" pitchFamily="34" charset="0"/>
              </a:rPr>
              <a:t>-</a:t>
            </a:r>
            <a:r>
              <a:rPr lang="en-US" sz="2200" b="1" spc="-30" dirty="0" err="1" smtClean="0">
                <a:latin typeface="Arial Narrow" pitchFamily="34" charset="0"/>
              </a:rPr>
              <a:t>ve</a:t>
            </a:r>
            <a:r>
              <a:rPr lang="en-US" sz="2200" b="1" spc="-30" dirty="0" smtClean="0">
                <a:latin typeface="Arial Narrow" pitchFamily="34" charset="0"/>
              </a:rPr>
              <a:t> </a:t>
            </a:r>
            <a:r>
              <a:rPr lang="en-US" sz="2200" b="1" spc="-30" dirty="0" err="1" smtClean="0">
                <a:latin typeface="Arial Narrow" pitchFamily="34" charset="0"/>
              </a:rPr>
              <a:t>inotropic</a:t>
            </a:r>
            <a:r>
              <a:rPr lang="en-US" sz="2200" b="1" spc="-30" dirty="0" smtClean="0">
                <a:latin typeface="Arial Narrow" pitchFamily="34" charset="0"/>
              </a:rPr>
              <a:t> &amp; </a:t>
            </a:r>
            <a:r>
              <a:rPr lang="en-US" sz="2200" b="1" spc="-30" dirty="0" err="1" smtClean="0">
                <a:latin typeface="Arial Narrow" pitchFamily="34" charset="0"/>
              </a:rPr>
              <a:t>chronotropic</a:t>
            </a:r>
            <a:r>
              <a:rPr lang="en-US" sz="2200" b="1" spc="-30" dirty="0" smtClean="0">
                <a:latin typeface="Arial Narrow" pitchFamily="34" charset="0"/>
              </a:rPr>
              <a:t> action</a:t>
            </a:r>
          </a:p>
          <a:p>
            <a:pPr marL="457200" indent="-457200">
              <a:lnSpc>
                <a:spcPts val="2500"/>
              </a:lnSpc>
              <a:buBlip>
                <a:blip r:embed="rId3"/>
              </a:buBlip>
            </a:pPr>
            <a:r>
              <a:rPr lang="en-US" sz="2200" b="1" spc="-30" dirty="0" smtClean="0">
                <a:latin typeface="Arial Narrow" pitchFamily="34" charset="0"/>
                <a:sym typeface="Wingdings 3"/>
              </a:rPr>
              <a:t></a:t>
            </a:r>
            <a:r>
              <a:rPr lang="en-US" sz="2200" b="1" spc="-30" dirty="0" err="1" smtClean="0">
                <a:latin typeface="Arial Narrow" pitchFamily="34" charset="0"/>
                <a:sym typeface="Wingdings 3"/>
              </a:rPr>
              <a:t>afterload</a:t>
            </a:r>
            <a:endParaRPr lang="en-US" sz="2200" b="1" spc="-30" dirty="0" smtClean="0">
              <a:latin typeface="Arial Narrow" pitchFamily="34" charset="0"/>
              <a:sym typeface="Wingdings 3"/>
            </a:endParaRPr>
          </a:p>
          <a:p>
            <a:pPr marL="457200" indent="-457200">
              <a:lnSpc>
                <a:spcPts val="2500"/>
              </a:lnSpc>
              <a:buBlip>
                <a:blip r:embed="rId3"/>
              </a:buBlip>
            </a:pPr>
            <a:r>
              <a:rPr lang="en-US" sz="2200" b="1" spc="-30" dirty="0" smtClean="0">
                <a:latin typeface="Arial Narrow" pitchFamily="34" charset="0"/>
                <a:sym typeface="Wingdings 3"/>
              </a:rPr>
              <a:t></a:t>
            </a:r>
            <a:r>
              <a:rPr lang="en-US" sz="2200" b="1" spc="-30" dirty="0" err="1" smtClean="0">
                <a:latin typeface="Arial Narrow" pitchFamily="34" charset="0"/>
                <a:sym typeface="Wingdings 3"/>
              </a:rPr>
              <a:t>renin</a:t>
            </a:r>
            <a:r>
              <a:rPr lang="en-US" sz="2200" b="1" spc="-30" dirty="0" smtClean="0">
                <a:latin typeface="Arial Narrow" pitchFamily="34" charset="0"/>
                <a:sym typeface="Wingdings 3"/>
              </a:rPr>
              <a:t> </a:t>
            </a:r>
            <a:r>
              <a:rPr lang="en-US" sz="2200" b="1" spc="-30" dirty="0" err="1" smtClean="0">
                <a:latin typeface="Arial Narrow" pitchFamily="34" charset="0"/>
                <a:sym typeface="Wingdings 3"/>
              </a:rPr>
              <a:t>angiotensin</a:t>
            </a:r>
            <a:r>
              <a:rPr lang="en-US" sz="2200" b="1" spc="-30" dirty="0" smtClean="0">
                <a:latin typeface="Arial Narrow" pitchFamily="34" charset="0"/>
                <a:sym typeface="Wingdings 3"/>
              </a:rPr>
              <a:t> release</a:t>
            </a:r>
            <a:r>
              <a:rPr lang="en-US" sz="2200" b="1" spc="-30" dirty="0" smtClean="0">
                <a:latin typeface="Arial Narrow" pitchFamily="34" charset="0"/>
              </a:rPr>
              <a:t> </a:t>
            </a:r>
          </a:p>
          <a:p>
            <a:pPr>
              <a:lnSpc>
                <a:spcPts val="2500"/>
              </a:lnSpc>
            </a:pPr>
            <a:r>
              <a:rPr lang="en-US" sz="2200" b="1" spc="-30" dirty="0" smtClean="0">
                <a:latin typeface="Arial Narrow" pitchFamily="34" charset="0"/>
                <a:sym typeface="Wingdings 3"/>
              </a:rPr>
              <a:t>    </a:t>
            </a:r>
            <a:r>
              <a:rPr lang="en-US" sz="2400" dirty="0" smtClean="0">
                <a:solidFill>
                  <a:srgbClr val="CC0000"/>
                </a:solidFill>
                <a:latin typeface="Bernard MT Condensed" pitchFamily="18" charset="0"/>
                <a:sym typeface="Wingdings 3"/>
              </a:rPr>
              <a:t></a:t>
            </a:r>
            <a:r>
              <a:rPr lang="en-US" sz="2200" spc="-30" dirty="0" smtClean="0">
                <a:solidFill>
                  <a:srgbClr val="CC0000"/>
                </a:solidFill>
                <a:latin typeface="Bernard MT Condensed" pitchFamily="18" charset="0"/>
              </a:rPr>
              <a:t>myocardial oxygen demand </a:t>
            </a:r>
            <a:endParaRPr lang="en-US" sz="2200" spc="-30" dirty="0">
              <a:solidFill>
                <a:srgbClr val="CC0000"/>
              </a:solidFill>
              <a:latin typeface="Bernard MT Condensed" pitchFamily="18" charset="0"/>
            </a:endParaRPr>
          </a:p>
        </p:txBody>
      </p:sp>
      <p:sp>
        <p:nvSpPr>
          <p:cNvPr id="99" name="Rectangle 98"/>
          <p:cNvSpPr/>
          <p:nvPr/>
        </p:nvSpPr>
        <p:spPr>
          <a:xfrm>
            <a:off x="4876800" y="4876800"/>
            <a:ext cx="3810000" cy="1695336"/>
          </a:xfrm>
          <a:prstGeom prst="rect">
            <a:avLst/>
          </a:prstGeom>
        </p:spPr>
        <p:txBody>
          <a:bodyPr wrap="square">
            <a:spAutoFit/>
          </a:bodyPr>
          <a:lstStyle/>
          <a:p>
            <a:pPr algn="just">
              <a:lnSpc>
                <a:spcPts val="2500"/>
              </a:lnSpc>
            </a:pPr>
            <a:r>
              <a:rPr lang="en-US" sz="2200" b="1" spc="-30" dirty="0" smtClean="0">
                <a:latin typeface="Arial Narrow" pitchFamily="34" charset="0"/>
                <a:sym typeface="Wingdings 3"/>
              </a:rPr>
              <a:t>Though no coronary dilatation, yet  prolonged diastole   perfusion time   coronary filling &amp; flow  </a:t>
            </a:r>
          </a:p>
          <a:p>
            <a:pPr algn="just">
              <a:lnSpc>
                <a:spcPts val="2500"/>
              </a:lnSpc>
            </a:pPr>
            <a:r>
              <a:rPr lang="en-US" sz="2400" dirty="0" smtClean="0">
                <a:solidFill>
                  <a:srgbClr val="CC0000"/>
                </a:solidFill>
                <a:latin typeface="Bernard MT Condensed" pitchFamily="18" charset="0"/>
                <a:sym typeface="Wingdings 3"/>
              </a:rPr>
              <a:t></a:t>
            </a:r>
            <a:r>
              <a:rPr lang="en-US" sz="2200" dirty="0" smtClean="0">
                <a:solidFill>
                  <a:srgbClr val="CC0000"/>
                </a:solidFill>
                <a:latin typeface="Bernard MT Condensed" pitchFamily="18" charset="0"/>
                <a:sym typeface="Wingdings 3"/>
              </a:rPr>
              <a:t>myocardial oxygen supply</a:t>
            </a:r>
          </a:p>
        </p:txBody>
      </p:sp>
      <p:grpSp>
        <p:nvGrpSpPr>
          <p:cNvPr id="2" name="Group 19"/>
          <p:cNvGrpSpPr/>
          <p:nvPr/>
        </p:nvGrpSpPr>
        <p:grpSpPr>
          <a:xfrm>
            <a:off x="5517780" y="152400"/>
            <a:ext cx="2079810" cy="1988641"/>
            <a:chOff x="-22410" y="762000"/>
            <a:chExt cx="2079810" cy="1988641"/>
          </a:xfrm>
        </p:grpSpPr>
        <p:sp>
          <p:nvSpPr>
            <p:cNvPr id="92" name="TextBox 91"/>
            <p:cNvSpPr txBox="1"/>
            <p:nvPr/>
          </p:nvSpPr>
          <p:spPr>
            <a:xfrm>
              <a:off x="0" y="1474113"/>
              <a:ext cx="2057400" cy="430887"/>
            </a:xfrm>
            <a:prstGeom prst="rect">
              <a:avLst/>
            </a:prstGeom>
            <a:noFill/>
          </p:spPr>
          <p:txBody>
            <a:bodyPr wrap="square" rtlCol="0">
              <a:spAutoFit/>
            </a:bodyPr>
            <a:lstStyle/>
            <a:p>
              <a:pPr algn="r"/>
              <a:r>
                <a:rPr lang="en-US" sz="2200" dirty="0" smtClean="0">
                  <a:solidFill>
                    <a:srgbClr val="C00000"/>
                  </a:solidFill>
                  <a:latin typeface="Bernard MT Condensed" pitchFamily="18" charset="0"/>
                </a:rPr>
                <a:t>NO Vasodilatation</a:t>
              </a:r>
              <a:endParaRPr lang="en-US" sz="2200" dirty="0">
                <a:solidFill>
                  <a:srgbClr val="C00000"/>
                </a:solidFill>
                <a:latin typeface="Bernard MT Condensed" pitchFamily="18" charset="0"/>
              </a:endParaRPr>
            </a:p>
          </p:txBody>
        </p:sp>
        <p:sp>
          <p:nvSpPr>
            <p:cNvPr id="54" name="Rectangle 53"/>
            <p:cNvSpPr/>
            <p:nvPr/>
          </p:nvSpPr>
          <p:spPr>
            <a:xfrm>
              <a:off x="-22410" y="854333"/>
              <a:ext cx="1225014" cy="769441"/>
            </a:xfrm>
            <a:prstGeom prst="rect">
              <a:avLst/>
            </a:prstGeom>
            <a:noFill/>
          </p:spPr>
          <p:txBody>
            <a:bodyPr wrap="none" lIns="91440" tIns="45720" rIns="91440" bIns="45720">
              <a:spAutoFit/>
            </a:bodyPr>
            <a:lstStyle/>
            <a:p>
              <a:pPr algn="ct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VSMC</a:t>
              </a:r>
            </a:p>
          </p:txBody>
        </p:sp>
        <p:sp>
          <p:nvSpPr>
            <p:cNvPr id="56" name="Rectangle 55"/>
            <p:cNvSpPr/>
            <p:nvPr/>
          </p:nvSpPr>
          <p:spPr>
            <a:xfrm>
              <a:off x="76200" y="1981200"/>
              <a:ext cx="954107" cy="769441"/>
            </a:xfrm>
            <a:prstGeom prst="rect">
              <a:avLst/>
            </a:prstGeom>
            <a:noFill/>
          </p:spPr>
          <p:txBody>
            <a:bodyPr wrap="none" lIns="91440" tIns="45720" rIns="91440" bIns="45720">
              <a:spAutoFit/>
            </a:bodyPr>
            <a:lstStyle/>
            <a:p>
              <a:pPr algn="ctr"/>
              <a:r>
                <a:rPr lang="en-US" sz="4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nard MT Condensed" pitchFamily="18" charset="0"/>
                </a:rPr>
                <a:t>SMC</a:t>
              </a:r>
            </a:p>
          </p:txBody>
        </p:sp>
        <p:sp>
          <p:nvSpPr>
            <p:cNvPr id="66" name="Rectangle 65"/>
            <p:cNvSpPr/>
            <p:nvPr/>
          </p:nvSpPr>
          <p:spPr>
            <a:xfrm>
              <a:off x="990600" y="1905000"/>
              <a:ext cx="569387" cy="430824"/>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2</a:t>
              </a:r>
              <a:r>
                <a:rPr lang="en-US" sz="2400" b="1" dirty="0" smtClean="0">
                  <a:solidFill>
                    <a:schemeClr val="bg1"/>
                  </a:solidFill>
                  <a:effectLst>
                    <a:outerShdw blurRad="38100" dist="38100" dir="2700000" algn="tl">
                      <a:srgbClr val="000000"/>
                    </a:outerShdw>
                  </a:effectLst>
                  <a:latin typeface="Symbol" pitchFamily="18" charset="2"/>
                </a:rPr>
                <a:t> </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sp>
          <p:nvSpPr>
            <p:cNvPr id="19" name="Rectangle 18"/>
            <p:cNvSpPr/>
            <p:nvPr/>
          </p:nvSpPr>
          <p:spPr>
            <a:xfrm>
              <a:off x="1143000" y="762000"/>
              <a:ext cx="569387" cy="430824"/>
            </a:xfrm>
            <a:prstGeom prst="rect">
              <a:avLst/>
            </a:prstGeom>
            <a:solidFill>
              <a:srgbClr val="C00000"/>
            </a:solidFill>
          </p:spPr>
          <p:txBody>
            <a:bodyPr wrap="none">
              <a:spAutoFit/>
            </a:bodyPr>
            <a:lstStyle/>
            <a:p>
              <a:pPr marL="342900" lvl="0" indent="-342900">
                <a:lnSpc>
                  <a:spcPct val="90000"/>
                </a:lnSpc>
                <a:spcBef>
                  <a:spcPct val="20000"/>
                </a:spcBef>
                <a:defRPr/>
              </a:pPr>
              <a:r>
                <a:rPr lang="en-US" sz="2400" b="1" dirty="0" smtClean="0">
                  <a:solidFill>
                    <a:schemeClr val="bg1"/>
                  </a:solidFill>
                  <a:effectLst>
                    <a:outerShdw blurRad="38100" dist="38100" dir="2700000" algn="tl">
                      <a:srgbClr val="000000"/>
                    </a:outerShdw>
                  </a:effectLst>
                  <a:latin typeface="Symbol" pitchFamily="18" charset="2"/>
                </a:rPr>
                <a:t>B</a:t>
              </a:r>
              <a:r>
                <a:rPr lang="en-US" sz="2400" b="1" baseline="-25000" dirty="0" smtClean="0">
                  <a:solidFill>
                    <a:schemeClr val="bg1"/>
                  </a:solidFill>
                  <a:effectLst>
                    <a:outerShdw blurRad="38100" dist="38100" dir="2700000" algn="tl">
                      <a:srgbClr val="000000"/>
                    </a:outerShdw>
                  </a:effectLst>
                  <a:latin typeface="Symbol" pitchFamily="18" charset="2"/>
                </a:rPr>
                <a:t>2</a:t>
              </a:r>
              <a:r>
                <a:rPr lang="en-US" sz="2400" b="1" dirty="0" smtClean="0">
                  <a:solidFill>
                    <a:schemeClr val="bg1"/>
                  </a:solidFill>
                  <a:effectLst>
                    <a:outerShdw blurRad="38100" dist="38100" dir="2700000" algn="tl">
                      <a:srgbClr val="000000"/>
                    </a:outerShdw>
                  </a:effectLst>
                  <a:latin typeface="Symbol" pitchFamily="18" charset="2"/>
                </a:rPr>
                <a:t> </a:t>
              </a:r>
              <a:endParaRPr lang="en-US" sz="2400" b="1" dirty="0" smtClean="0">
                <a:solidFill>
                  <a:schemeClr val="bg1"/>
                </a:solidFill>
                <a:effectLst>
                  <a:outerShdw blurRad="38100" dist="38100" dir="2700000" algn="tl">
                    <a:srgbClr val="000000"/>
                  </a:outerShdw>
                </a:effectLst>
                <a:latin typeface="Tempus Sans ITC" pitchFamily="82"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2000"/>
                                        <p:tgtEl>
                                          <p:spTgt spid="9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strips(downRight)">
                                      <p:cBhvr>
                                        <p:cTn id="15" dur="1000"/>
                                        <p:tgtEl>
                                          <p:spTgt spid="81"/>
                                        </p:tgtEl>
                                      </p:cBhvr>
                                    </p:animEffect>
                                  </p:childTnLst>
                                </p:cTn>
                              </p:par>
                            </p:childTnLst>
                          </p:cTn>
                        </p:par>
                        <p:par>
                          <p:cTn id="16" fill="hold">
                            <p:stCondLst>
                              <p:cond delay="1000"/>
                            </p:stCondLst>
                            <p:childTnLst>
                              <p:par>
                                <p:cTn id="17" presetID="18" presetClass="entr" presetSubtype="6"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strips(downRight)">
                                      <p:cBhvr>
                                        <p:cTn id="19" dur="1000"/>
                                        <p:tgtEl>
                                          <p:spTgt spid="9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10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1000" fill="hold"/>
                                        <p:tgtEl>
                                          <p:spTgt spid="99"/>
                                        </p:tgtEl>
                                        <p:attrNameLst>
                                          <p:attrName>ppt_x</p:attrName>
                                        </p:attrNameLst>
                                      </p:cBhvr>
                                      <p:tavLst>
                                        <p:tav tm="0">
                                          <p:val>
                                            <p:strVal val="#ppt_x-.2"/>
                                          </p:val>
                                        </p:tav>
                                        <p:tav tm="100000">
                                          <p:val>
                                            <p:strVal val="#ppt_x"/>
                                          </p:val>
                                        </p:tav>
                                      </p:tavLst>
                                    </p:anim>
                                    <p:anim calcmode="lin" valueType="num">
                                      <p:cBhvr>
                                        <p:cTn id="29" dur="1000" fill="hold"/>
                                        <p:tgtEl>
                                          <p:spTgt spid="9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81" grpId="0"/>
      <p:bldP spid="96" grpId="0"/>
      <p:bldP spid="97" grpId="0"/>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343400" y="76200"/>
            <a:ext cx="4724400" cy="457200"/>
          </a:xfrm>
          <a:custGeom>
            <a:avLst/>
            <a:gdLst>
              <a:gd name="connsiteX0" fmla="*/ 0 w 6572633"/>
              <a:gd name="connsiteY0" fmla="*/ 2297251 h 2297251"/>
              <a:gd name="connsiteX1" fmla="*/ 7650 w 6572633"/>
              <a:gd name="connsiteY1" fmla="*/ 0 h 2297251"/>
              <a:gd name="connsiteX2" fmla="*/ 6572633 w 6572633"/>
              <a:gd name="connsiteY2" fmla="*/ 0 h 2297251"/>
              <a:gd name="connsiteX3" fmla="*/ 6564983 w 6572633"/>
              <a:gd name="connsiteY3" fmla="*/ 2297251 h 2297251"/>
              <a:gd name="connsiteX4" fmla="*/ 0 w 6572633"/>
              <a:gd name="connsiteY4" fmla="*/ 2297251 h 2297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633" h="2297251">
                <a:moveTo>
                  <a:pt x="0" y="2297251"/>
                </a:moveTo>
                <a:lnTo>
                  <a:pt x="7650" y="0"/>
                </a:lnTo>
                <a:lnTo>
                  <a:pt x="6572633" y="0"/>
                </a:lnTo>
                <a:lnTo>
                  <a:pt x="6564983" y="2297251"/>
                </a:lnTo>
                <a:lnTo>
                  <a:pt x="0" y="2297251"/>
                </a:lnTo>
                <a:close/>
              </a:path>
            </a:pathLst>
          </a:custGeom>
          <a:noFill/>
        </p:spPr>
        <p:txBody>
          <a:bodyPr wrap="square" lIns="91440" tIns="45720" rIns="91440" bIns="45720">
            <a:prstTxWarp prst="textWave1">
              <a:avLst/>
            </a:prstTxWarp>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3600" b="1" spc="50" dirty="0" smtClean="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rPr>
              <a:t>ANTIANGINAL DRUGS</a:t>
            </a:r>
            <a:endParaRPr lang="en-US" sz="3600" b="1" spc="50" dirty="0">
              <a:ln w="11430">
                <a:solidFill>
                  <a:schemeClr val="accent6">
                    <a:lumMod val="20000"/>
                    <a:lumOff val="80000"/>
                  </a:schemeClr>
                </a:solidFill>
              </a:ln>
              <a:solidFill>
                <a:schemeClr val="accent6">
                  <a:lumMod val="50000"/>
                </a:schemeClr>
              </a:solidFill>
              <a:effectLst>
                <a:outerShdw blurRad="60007" dist="200025" dir="15000000" sy="30000" kx="-1800000" algn="bl" rotWithShape="0">
                  <a:prstClr val="black">
                    <a:alpha val="32000"/>
                  </a:prstClr>
                </a:outerShdw>
                <a:reflection blurRad="6350" stA="55000" endA="300" endPos="45500" dir="5400000" sy="-100000" algn="bl" rotWithShape="0"/>
              </a:effectLst>
            </a:endParaRPr>
          </a:p>
        </p:txBody>
      </p:sp>
      <p:sp>
        <p:nvSpPr>
          <p:cNvPr id="16" name="Rectangle 15"/>
          <p:cNvSpPr/>
          <p:nvPr/>
        </p:nvSpPr>
        <p:spPr>
          <a:xfrm>
            <a:off x="76200" y="101600"/>
            <a:ext cx="2904962" cy="487249"/>
          </a:xfrm>
          <a:prstGeom prst="rect">
            <a:avLst/>
          </a:prstGeom>
          <a:solidFill>
            <a:srgbClr val="C00000"/>
          </a:solidFill>
        </p:spPr>
        <p:txBody>
          <a:bodyPr wrap="none">
            <a:spAutoFit/>
          </a:bodyPr>
          <a:lstStyle/>
          <a:p>
            <a:pPr marL="342900" lvl="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Symbol" pitchFamily="18" charset="2"/>
              </a:rPr>
              <a:t>b </a:t>
            </a:r>
            <a:r>
              <a:rPr lang="en-US" sz="2800" b="1" dirty="0" smtClean="0">
                <a:solidFill>
                  <a:schemeClr val="bg1"/>
                </a:solidFill>
                <a:effectLst>
                  <a:outerShdw blurRad="38100" dist="38100" dir="2700000" algn="tl">
                    <a:srgbClr val="000000"/>
                  </a:outerShdw>
                </a:effectLst>
                <a:latin typeface="Arial Narrow" pitchFamily="34" charset="0"/>
              </a:rPr>
              <a:t>- </a:t>
            </a:r>
            <a:r>
              <a:rPr lang="en-US" sz="2800" b="1" dirty="0" smtClean="0">
                <a:solidFill>
                  <a:schemeClr val="bg1"/>
                </a:solidFill>
                <a:effectLst>
                  <a:outerShdw blurRad="38100" dist="38100" dir="2700000" algn="tl">
                    <a:srgbClr val="000000"/>
                  </a:outerShdw>
                </a:effectLst>
                <a:latin typeface="Tempus Sans ITC" pitchFamily="82" charset="0"/>
              </a:rPr>
              <a:t>AR BLOCKERS</a:t>
            </a:r>
          </a:p>
        </p:txBody>
      </p:sp>
      <p:sp>
        <p:nvSpPr>
          <p:cNvPr id="22" name="TextBox 21"/>
          <p:cNvSpPr txBox="1"/>
          <p:nvPr/>
        </p:nvSpPr>
        <p:spPr>
          <a:xfrm>
            <a:off x="0" y="635913"/>
            <a:ext cx="4090116"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Indications as </a:t>
            </a:r>
            <a:r>
              <a:rPr lang="en-US" sz="2200" dirty="0" err="1" smtClean="0">
                <a:solidFill>
                  <a:srgbClr val="CC0000"/>
                </a:solidFill>
                <a:latin typeface="Bernard MT Condensed" pitchFamily="18" charset="0"/>
              </a:rPr>
              <a:t>antianginal</a:t>
            </a:r>
            <a:endParaRPr lang="en-US" sz="2200" dirty="0">
              <a:solidFill>
                <a:srgbClr val="CC0000"/>
              </a:solidFill>
              <a:latin typeface="Bernard MT Condensed" pitchFamily="18" charset="0"/>
            </a:endParaRPr>
          </a:p>
        </p:txBody>
      </p:sp>
      <p:sp>
        <p:nvSpPr>
          <p:cNvPr id="23" name="TextBox 22"/>
          <p:cNvSpPr txBox="1"/>
          <p:nvPr/>
        </p:nvSpPr>
        <p:spPr>
          <a:xfrm>
            <a:off x="76200" y="990600"/>
            <a:ext cx="8915400" cy="3631763"/>
          </a:xfrm>
          <a:prstGeom prst="rect">
            <a:avLst/>
          </a:prstGeom>
          <a:noFill/>
        </p:spPr>
        <p:txBody>
          <a:bodyPr wrap="square" rtlCol="0">
            <a:spAutoFit/>
          </a:bodyPr>
          <a:lstStyle/>
          <a:p>
            <a:pPr lvl="0">
              <a:lnSpc>
                <a:spcPts val="2400"/>
              </a:lnSpc>
              <a:spcBef>
                <a:spcPts val="600"/>
              </a:spcBef>
              <a:buBlip>
                <a:blip r:embed="rId2"/>
              </a:buBlip>
            </a:pPr>
            <a:r>
              <a:rPr lang="en-US" sz="2200" b="1" dirty="0" smtClean="0">
                <a:latin typeface="Arial Narrow" pitchFamily="34" charset="0"/>
              </a:rPr>
              <a:t> </a:t>
            </a:r>
            <a:r>
              <a:rPr lang="en-US" sz="2200" b="1" dirty="0" smtClean="0">
                <a:solidFill>
                  <a:srgbClr val="0000FF"/>
                </a:solidFill>
                <a:latin typeface="Arial Narrow" pitchFamily="34" charset="0"/>
              </a:rPr>
              <a:t>IN STABLE ANGINA; </a:t>
            </a:r>
          </a:p>
          <a:p>
            <a:pPr lvl="0">
              <a:lnSpc>
                <a:spcPts val="2400"/>
              </a:lnSpc>
            </a:pPr>
            <a:r>
              <a:rPr lang="en-US" sz="2200" b="1" dirty="0" smtClean="0">
                <a:latin typeface="Arial Narrow" pitchFamily="34" charset="0"/>
              </a:rPr>
              <a:t>    Regular </a:t>
            </a:r>
            <a:r>
              <a:rPr lang="en-US" sz="2200" b="1" dirty="0" smtClean="0">
                <a:latin typeface="Arial Narrow" pitchFamily="34" charset="0"/>
                <a:sym typeface="Wingdings 3"/>
              </a:rPr>
              <a:t>prophylaxis  Cardio-selective are better. Why??? </a:t>
            </a:r>
            <a:r>
              <a:rPr lang="en-US" sz="2200" b="1" spc="-40" dirty="0" smtClean="0">
                <a:latin typeface="Arial Narrow" pitchFamily="34" charset="0"/>
                <a:sym typeface="Wingdings 3"/>
              </a:rPr>
              <a:t> </a:t>
            </a:r>
            <a:r>
              <a:rPr lang="en-US" sz="2200" b="1" dirty="0" smtClean="0">
                <a:latin typeface="Arial Narrow" pitchFamily="34" charset="0"/>
                <a:sym typeface="Wingdings 3"/>
              </a:rPr>
              <a:t>to spare </a:t>
            </a:r>
            <a:r>
              <a:rPr lang="en-US" sz="2200" b="1" dirty="0" smtClean="0">
                <a:latin typeface="Symbol" pitchFamily="18" charset="2"/>
                <a:sym typeface="Wingdings 3"/>
              </a:rPr>
              <a:t>b</a:t>
            </a:r>
            <a:r>
              <a:rPr lang="en-US" sz="2200" b="1" baseline="-25000" dirty="0" smtClean="0">
                <a:latin typeface="Symbol" pitchFamily="18" charset="2"/>
                <a:sym typeface="Wingdings 3"/>
              </a:rPr>
              <a:t>2</a:t>
            </a:r>
            <a:r>
              <a:rPr lang="en-US" sz="2200" b="1" dirty="0" smtClean="0">
                <a:latin typeface="Arial Narrow" pitchFamily="34" charset="0"/>
                <a:sym typeface="Wingdings 3"/>
              </a:rPr>
              <a:t>-AR </a:t>
            </a:r>
          </a:p>
          <a:p>
            <a:pPr lvl="0">
              <a:lnSpc>
                <a:spcPts val="2400"/>
              </a:lnSpc>
              <a:spcBef>
                <a:spcPts val="600"/>
              </a:spcBef>
            </a:pPr>
            <a:r>
              <a:rPr lang="en-US" sz="2200" b="1" spc="-40" dirty="0" smtClean="0">
                <a:latin typeface="Arial Narrow" pitchFamily="34" charset="0"/>
                <a:sym typeface="Wingdings 3"/>
              </a:rPr>
              <a:t>    They are 1</a:t>
            </a:r>
            <a:r>
              <a:rPr lang="en-US" sz="2200" b="1" spc="-40" baseline="30000" dirty="0" smtClean="0">
                <a:latin typeface="Arial Narrow" pitchFamily="34" charset="0"/>
                <a:sym typeface="Wingdings 3"/>
              </a:rPr>
              <a:t>st</a:t>
            </a:r>
            <a:r>
              <a:rPr lang="en-US" sz="2200" b="1" spc="-40" dirty="0" smtClean="0">
                <a:latin typeface="Arial Narrow" pitchFamily="34" charset="0"/>
                <a:sym typeface="Wingdings 3"/>
              </a:rPr>
              <a:t> choice on prolonged use   incidence of sudden death specially </a:t>
            </a:r>
            <a:br>
              <a:rPr lang="en-US" sz="2200" b="1" spc="-40" dirty="0" smtClean="0">
                <a:latin typeface="Arial Narrow" pitchFamily="34" charset="0"/>
                <a:sym typeface="Wingdings 3"/>
              </a:rPr>
            </a:br>
            <a:r>
              <a:rPr lang="en-US" sz="2200" b="1" spc="-40" dirty="0" smtClean="0">
                <a:latin typeface="Arial Narrow" pitchFamily="34" charset="0"/>
                <a:sym typeface="Wingdings 3"/>
              </a:rPr>
              <a:t>    due to ventricular tachycardia   by their </a:t>
            </a:r>
            <a:r>
              <a:rPr lang="en-US" sz="2200" b="1" spc="-40" dirty="0" err="1" smtClean="0">
                <a:latin typeface="Arial Narrow" pitchFamily="34" charset="0"/>
                <a:sym typeface="Wingdings 3"/>
              </a:rPr>
              <a:t>antiarrhythmic</a:t>
            </a:r>
            <a:r>
              <a:rPr lang="en-US" sz="2200" b="1" spc="-40" dirty="0" smtClean="0">
                <a:latin typeface="Arial Narrow" pitchFamily="34" charset="0"/>
                <a:sym typeface="Wingdings 3"/>
              </a:rPr>
              <a:t>  action.  </a:t>
            </a:r>
          </a:p>
          <a:p>
            <a:pPr marL="274320" lvl="0">
              <a:lnSpc>
                <a:spcPts val="2400"/>
              </a:lnSpc>
              <a:spcBef>
                <a:spcPts val="6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u="heavy" dirty="0" smtClean="0">
                <a:uFill>
                  <a:solidFill>
                    <a:srgbClr val="C00000"/>
                  </a:solidFill>
                </a:uFill>
                <a:latin typeface="Arial Narrow" pitchFamily="34" charset="0"/>
                <a:sym typeface="Wingdings 3"/>
              </a:rPr>
              <a:t>Can be combined with nitrates </a:t>
            </a:r>
            <a:r>
              <a:rPr lang="en-US" sz="2200" b="1" dirty="0" smtClean="0">
                <a:latin typeface="Arial Narrow" pitchFamily="34" charset="0"/>
                <a:sym typeface="Wingdings 3"/>
              </a:rPr>
              <a:t> abolish its induced reflex tachycardia. </a:t>
            </a:r>
          </a:p>
          <a:p>
            <a:pPr marL="274320">
              <a:lnSpc>
                <a:spcPts val="2400"/>
              </a:lnSpc>
              <a:spcBef>
                <a:spcPts val="600"/>
              </a:spcBef>
            </a:pPr>
            <a:r>
              <a:rPr lang="en-US" sz="2200" b="1" dirty="0" smtClean="0">
                <a:latin typeface="Arial Narrow" pitchFamily="34" charset="0"/>
                <a:sym typeface="Wingdings 3"/>
              </a:rPr>
              <a:t>   </a:t>
            </a:r>
            <a:r>
              <a:rPr lang="en-US" sz="2200" b="1" dirty="0" smtClean="0">
                <a:solidFill>
                  <a:srgbClr val="CC0000"/>
                </a:solidFill>
                <a:latin typeface="Arial Narrow" pitchFamily="34" charset="0"/>
                <a:sym typeface="Wingdings 2"/>
              </a:rPr>
              <a:t></a:t>
            </a:r>
            <a:r>
              <a:rPr lang="en-US" sz="2200" b="1" u="heavy" dirty="0" smtClean="0">
                <a:uFill>
                  <a:solidFill>
                    <a:srgbClr val="C00000"/>
                  </a:solidFill>
                </a:uFill>
                <a:latin typeface="Arial Narrow" pitchFamily="34" charset="0"/>
                <a:sym typeface="Wingdings 2"/>
              </a:rPr>
              <a:t>Can be combined with </a:t>
            </a:r>
            <a:r>
              <a:rPr lang="en-US" sz="2200" b="1" u="heavy" dirty="0" err="1" smtClean="0">
                <a:uFill>
                  <a:solidFill>
                    <a:srgbClr val="C00000"/>
                  </a:solidFill>
                </a:uFill>
                <a:latin typeface="Arial Narrow" pitchFamily="34" charset="0"/>
                <a:sym typeface="Wingdings 2"/>
              </a:rPr>
              <a:t>d</a:t>
            </a:r>
            <a:r>
              <a:rPr lang="en-US" sz="2200" b="1" u="heavy" dirty="0" err="1" smtClean="0">
                <a:uFill>
                  <a:solidFill>
                    <a:srgbClr val="C00000"/>
                  </a:solidFill>
                </a:uFill>
                <a:latin typeface="Arial Narrow" pitchFamily="34" charset="0"/>
                <a:sym typeface="Wingdings 3"/>
              </a:rPr>
              <a:t>ihydropyridene</a:t>
            </a:r>
            <a:r>
              <a:rPr lang="en-US" sz="2200" b="1" u="heavy" dirty="0" smtClean="0">
                <a:uFill>
                  <a:solidFill>
                    <a:srgbClr val="C00000"/>
                  </a:solidFill>
                </a:uFill>
                <a:latin typeface="Arial Narrow" pitchFamily="34" charset="0"/>
                <a:sym typeface="Wingdings 3"/>
              </a:rPr>
              <a:t> CCBs </a:t>
            </a:r>
            <a:r>
              <a:rPr lang="en-US" sz="2200" b="1" dirty="0" smtClean="0">
                <a:latin typeface="Arial Narrow" pitchFamily="34" charset="0"/>
                <a:sym typeface="Wingdings 3"/>
              </a:rPr>
              <a:t>but not </a:t>
            </a:r>
            <a:r>
              <a:rPr lang="en-US" sz="2200" b="1" dirty="0" err="1" smtClean="0">
                <a:latin typeface="Arial Narrow" pitchFamily="34" charset="0"/>
                <a:sym typeface="Wingdings 3"/>
              </a:rPr>
              <a:t>verapamil</a:t>
            </a:r>
            <a:r>
              <a:rPr lang="en-US" sz="2200" b="1" dirty="0" smtClean="0">
                <a:latin typeface="Arial Narrow" pitchFamily="34" charset="0"/>
                <a:sym typeface="Wingdings 3"/>
              </a:rPr>
              <a:t> nor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err="1" smtClean="0">
                <a:latin typeface="Arial Narrow" pitchFamily="34" charset="0"/>
                <a:sym typeface="Wingdings 3"/>
              </a:rPr>
              <a:t>diltiazem</a:t>
            </a:r>
            <a:r>
              <a:rPr lang="en-US" sz="2200" b="1" dirty="0" smtClean="0">
                <a:latin typeface="Arial Narrow" pitchFamily="34" charset="0"/>
                <a:sym typeface="Wingdings 3"/>
              </a:rPr>
              <a:t>  for fear of conduction defect (</a:t>
            </a:r>
            <a:r>
              <a:rPr lang="en-US" sz="2200" b="1" dirty="0" err="1" smtClean="0">
                <a:latin typeface="Arial Narrow" pitchFamily="34" charset="0"/>
                <a:sym typeface="Wingdings 3"/>
              </a:rPr>
              <a:t>bradycardia</a:t>
            </a:r>
            <a:r>
              <a:rPr lang="en-US" sz="2200" b="1" dirty="0" smtClean="0">
                <a:latin typeface="Arial Narrow" pitchFamily="34" charset="0"/>
                <a:sym typeface="Wingdings 3"/>
              </a:rPr>
              <a:t>, heart block)</a:t>
            </a:r>
          </a:p>
          <a:p>
            <a:pPr>
              <a:lnSpc>
                <a:spcPts val="2400"/>
              </a:lnSpc>
              <a:spcBef>
                <a:spcPts val="600"/>
              </a:spcBef>
              <a:buBlip>
                <a:blip r:embed="rId3"/>
              </a:buBlip>
            </a:pPr>
            <a:r>
              <a:rPr lang="en-US" sz="2200" b="1" dirty="0" smtClean="0">
                <a:solidFill>
                  <a:srgbClr val="0000FF"/>
                </a:solidFill>
                <a:latin typeface="Arial Narrow" pitchFamily="34" charset="0"/>
                <a:sym typeface="Wingdings 3"/>
              </a:rPr>
              <a:t> </a:t>
            </a:r>
            <a:r>
              <a:rPr lang="en-US" sz="2200" b="1" dirty="0" smtClean="0">
                <a:solidFill>
                  <a:srgbClr val="0000FF"/>
                </a:solidFill>
                <a:latin typeface="Arial Narrow" pitchFamily="34" charset="0"/>
              </a:rPr>
              <a:t>IN VARIANT ANGINA</a:t>
            </a:r>
            <a:r>
              <a:rPr lang="en-US" sz="2200" b="1" dirty="0" smtClean="0">
                <a:latin typeface="Arial Narrow" pitchFamily="34" charset="0"/>
                <a:sym typeface="Wingdings 3"/>
              </a:rPr>
              <a:t> contraindicated </a:t>
            </a:r>
            <a:r>
              <a:rPr lang="en-US" sz="2000" b="1" dirty="0" smtClean="0">
                <a:latin typeface="Arial Narrow" pitchFamily="34" charset="0"/>
                <a:sym typeface="Wingdings 3"/>
              </a:rPr>
              <a:t> </a:t>
            </a:r>
            <a:r>
              <a:rPr lang="en-US" sz="2200" b="1" dirty="0" smtClean="0">
                <a:latin typeface="Arial Narrow" pitchFamily="34" charset="0"/>
                <a:sym typeface="Wingdings 3"/>
              </a:rPr>
              <a:t>as it has no vasodilator action &amp; </a:t>
            </a:r>
            <a:br>
              <a:rPr lang="en-US" sz="2200" b="1" dirty="0" smtClean="0">
                <a:latin typeface="Arial Narrow" pitchFamily="34" charset="0"/>
                <a:sym typeface="Wingdings 3"/>
              </a:rPr>
            </a:br>
            <a:r>
              <a:rPr lang="en-US" sz="2200" b="1" dirty="0" smtClean="0">
                <a:latin typeface="Arial Narrow" pitchFamily="34" charset="0"/>
                <a:sym typeface="Wingdings 3"/>
              </a:rPr>
              <a:t>    </a:t>
            </a:r>
            <a:r>
              <a:rPr lang="en-US" sz="2200" b="1" dirty="0" smtClean="0">
                <a:latin typeface="Arial Narrow" pitchFamily="34" charset="0"/>
                <a:sym typeface="Symbol" pitchFamily="18" charset="2"/>
              </a:rPr>
              <a:t>allow unopposed -adrenergic coronary vasoconstriction to occur. </a:t>
            </a:r>
            <a:endParaRPr lang="en-US" sz="2200" b="1" dirty="0" smtClean="0">
              <a:latin typeface="Arial Narrow" pitchFamily="34" charset="0"/>
              <a:sym typeface="Wingdings 3"/>
            </a:endParaRPr>
          </a:p>
          <a:p>
            <a:pPr lvl="0">
              <a:lnSpc>
                <a:spcPts val="2400"/>
              </a:lnSpc>
              <a:spcBef>
                <a:spcPts val="600"/>
              </a:spcBef>
              <a:buBlip>
                <a:blip r:embed="rId2"/>
              </a:buBlip>
            </a:pPr>
            <a:r>
              <a:rPr lang="en-US" sz="2200" b="1" dirty="0" smtClean="0">
                <a:latin typeface="Arial Narrow" pitchFamily="34" charset="0"/>
              </a:rPr>
              <a:t> </a:t>
            </a:r>
            <a:r>
              <a:rPr lang="en-US" sz="2200" b="1" dirty="0" smtClean="0">
                <a:solidFill>
                  <a:srgbClr val="0000FF"/>
                </a:solidFill>
                <a:latin typeface="Arial Narrow" pitchFamily="34" charset="0"/>
              </a:rPr>
              <a:t>IN UNSTABLE ANGINA </a:t>
            </a:r>
            <a:r>
              <a:rPr lang="en-US" sz="2200" b="1" dirty="0" smtClean="0">
                <a:latin typeface="Arial Narrow" pitchFamily="34" charset="0"/>
                <a:sym typeface="Wingdings 3"/>
              </a:rPr>
              <a:t> halts progression to </a:t>
            </a:r>
            <a:r>
              <a:rPr lang="en-US" sz="2200" b="1" dirty="0" smtClean="0">
                <a:latin typeface="Arial Narrow" pitchFamily="34" charset="0"/>
              </a:rPr>
              <a:t>AMI </a:t>
            </a:r>
            <a:r>
              <a:rPr lang="en-US" sz="2400" b="1" dirty="0" smtClean="0">
                <a:latin typeface="Arial Narrow" pitchFamily="34" charset="0"/>
                <a:sym typeface="Wingdings 3"/>
              </a:rPr>
              <a:t> </a:t>
            </a:r>
            <a:r>
              <a:rPr lang="en-US" sz="2200" b="1" dirty="0" smtClean="0">
                <a:latin typeface="Arial Narrow" pitchFamily="34" charset="0"/>
              </a:rPr>
              <a:t>improve survival</a:t>
            </a:r>
          </a:p>
        </p:txBody>
      </p:sp>
      <p:sp>
        <p:nvSpPr>
          <p:cNvPr id="11" name="Rectangle 10"/>
          <p:cNvSpPr/>
          <p:nvPr/>
        </p:nvSpPr>
        <p:spPr>
          <a:xfrm>
            <a:off x="82164" y="4535031"/>
            <a:ext cx="8858280" cy="2246769"/>
          </a:xfrm>
          <a:prstGeom prst="rect">
            <a:avLst/>
          </a:prstGeom>
        </p:spPr>
        <p:txBody>
          <a:bodyPr wrap="square">
            <a:spAutoFit/>
          </a:bodyPr>
          <a:lstStyle/>
          <a:p>
            <a:pPr>
              <a:lnSpc>
                <a:spcPts val="2400"/>
              </a:lnSpc>
              <a:buBlip>
                <a:blip r:embed="rId3"/>
              </a:buBlip>
            </a:pPr>
            <a:r>
              <a:rPr lang="en-US" sz="2200" b="1" dirty="0" smtClean="0">
                <a:latin typeface="Arial Narrow" pitchFamily="34" charset="0"/>
                <a:sym typeface="Wingdings 3"/>
              </a:rPr>
              <a:t> In Myocardial Infarction; given early </a:t>
            </a:r>
            <a:r>
              <a:rPr lang="en-US" sz="2200" dirty="0" smtClean="0">
                <a:latin typeface="Arial Narrow" pitchFamily="34" charset="0"/>
                <a:sym typeface="Wingdings 3"/>
              </a:rPr>
              <a:t></a:t>
            </a:r>
            <a:r>
              <a:rPr lang="en-US" sz="2200" b="1" dirty="0" smtClean="0">
                <a:uFill>
                  <a:solidFill>
                    <a:srgbClr val="FF0000"/>
                  </a:solidFill>
                </a:uFill>
                <a:latin typeface="Arial Narrow" pitchFamily="34" charset="0"/>
                <a:sym typeface="Wingdings 3"/>
              </a:rPr>
              <a:t> </a:t>
            </a:r>
            <a:r>
              <a:rPr lang="en-US" sz="2200" b="1" u="sng" dirty="0" smtClean="0">
                <a:uFill>
                  <a:solidFill>
                    <a:srgbClr val="FF0000"/>
                  </a:solidFill>
                </a:uFill>
                <a:latin typeface="Arial Narrow" pitchFamily="34" charset="0"/>
                <a:sym typeface="Wingdings 3"/>
              </a:rPr>
              <a:t>infarct size,</a:t>
            </a:r>
          </a:p>
          <a:p>
            <a:pPr>
              <a:lnSpc>
                <a:spcPts val="2400"/>
              </a:lnSpc>
            </a:pPr>
            <a:r>
              <a:rPr lang="en-US" sz="2200" b="1" dirty="0" smtClean="0">
                <a:uFill>
                  <a:solidFill>
                    <a:srgbClr val="FF0000"/>
                  </a:solidFill>
                </a:uFill>
                <a:latin typeface="Arial Narrow" pitchFamily="34" charset="0"/>
                <a:sym typeface="Wingdings 3"/>
              </a:rPr>
              <a:t>     </a:t>
            </a:r>
            <a:r>
              <a:rPr lang="en-US" sz="2200" b="1" u="sng" dirty="0" smtClean="0">
                <a:uFill>
                  <a:solidFill>
                    <a:srgbClr val="FF0000"/>
                  </a:solidFill>
                </a:uFill>
                <a:latin typeface="Arial Narrow" pitchFamily="34" charset="0"/>
                <a:sym typeface="Wingdings 3"/>
              </a:rPr>
              <a:t>morbidity &amp; mortality</a:t>
            </a:r>
            <a:r>
              <a:rPr lang="en-US" sz="2200" dirty="0" smtClean="0">
                <a:latin typeface="Arial Narrow" pitchFamily="34" charset="0"/>
                <a:sym typeface="Wingdings 3"/>
              </a:rPr>
              <a:t>  </a:t>
            </a:r>
            <a:r>
              <a:rPr lang="en-US" sz="2200" b="1" dirty="0" smtClean="0">
                <a:solidFill>
                  <a:srgbClr val="4E00C0"/>
                </a:solidFill>
                <a:latin typeface="Arial Narrow" pitchFamily="34" charset="0"/>
                <a:sym typeface="Wingdings 3"/>
              </a:rPr>
              <a:t>CARDIOPROTECTIVE</a:t>
            </a:r>
            <a:r>
              <a:rPr lang="en-US" sz="2200" dirty="0" smtClean="0">
                <a:solidFill>
                  <a:srgbClr val="4E00C0"/>
                </a:solidFill>
                <a:latin typeface="Arial Narrow" pitchFamily="34" charset="0"/>
                <a:sym typeface="Wingdings 3"/>
              </a:rPr>
              <a:t> </a:t>
            </a:r>
            <a:endParaRPr lang="en-US" sz="2200" b="1" dirty="0" smtClean="0">
              <a:solidFill>
                <a:srgbClr val="4E00C0"/>
              </a:solidFill>
              <a:latin typeface="Arial Narrow" pitchFamily="34" charset="0"/>
              <a:sym typeface="Wingdings 3"/>
            </a:endParaRPr>
          </a:p>
          <a:p>
            <a:pPr lvl="1">
              <a:lnSpc>
                <a:spcPts val="2400"/>
              </a:lnSpc>
            </a:pPr>
            <a:r>
              <a:rPr lang="en-US" sz="2200" b="1" dirty="0" smtClean="0">
                <a:uFill>
                  <a:solidFill>
                    <a:srgbClr val="FF0000"/>
                  </a:solidFill>
                </a:uFill>
                <a:latin typeface="Arial Narrow" pitchFamily="34" charset="0"/>
                <a:sym typeface="Wingdings 3"/>
              </a:rPr>
              <a:t></a:t>
            </a:r>
            <a:r>
              <a:rPr lang="en-US" sz="2200" dirty="0" smtClean="0">
                <a:latin typeface="Arial Narrow" pitchFamily="34" charset="0"/>
              </a:rPr>
              <a:t> </a:t>
            </a:r>
            <a:r>
              <a:rPr lang="en-US" sz="2200" b="1" dirty="0" smtClean="0">
                <a:latin typeface="Arial Narrow" pitchFamily="34" charset="0"/>
              </a:rPr>
              <a:t>myocardial O</a:t>
            </a:r>
            <a:r>
              <a:rPr lang="en-US" sz="2200" b="1" baseline="-25000" dirty="0" smtClean="0">
                <a:latin typeface="Arial Narrow" pitchFamily="34" charset="0"/>
              </a:rPr>
              <a:t>2</a:t>
            </a:r>
            <a:r>
              <a:rPr lang="en-US" sz="2200" b="1" dirty="0" smtClean="0">
                <a:latin typeface="Arial Narrow" pitchFamily="34" charset="0"/>
              </a:rPr>
              <a:t> demand.</a:t>
            </a:r>
          </a:p>
          <a:p>
            <a:pPr lvl="1">
              <a:lnSpc>
                <a:spcPts val="2400"/>
              </a:lnSpc>
            </a:pPr>
            <a:r>
              <a:rPr lang="en-US" sz="2200" b="1" dirty="0" smtClean="0">
                <a:latin typeface="Arial Narrow" pitchFamily="34" charset="0"/>
              </a:rPr>
              <a:t> </a:t>
            </a:r>
            <a:r>
              <a:rPr lang="en-US" sz="2200" b="1" dirty="0" smtClean="0">
                <a:latin typeface="Arial Narrow" pitchFamily="34" charset="0"/>
                <a:sym typeface="Wingdings 3"/>
              </a:rPr>
              <a:t> </a:t>
            </a:r>
            <a:r>
              <a:rPr lang="en-US" sz="2200" b="1" dirty="0" smtClean="0">
                <a:latin typeface="Arial Narrow" pitchFamily="34" charset="0"/>
              </a:rPr>
              <a:t>Redistribution of blood flow in the myocardium.</a:t>
            </a:r>
          </a:p>
          <a:p>
            <a:pPr lvl="1">
              <a:lnSpc>
                <a:spcPts val="2400"/>
              </a:lnSpc>
              <a:buFont typeface="Wingdings 3" pitchFamily="18" charset="2"/>
              <a:buChar char="¤"/>
            </a:pPr>
            <a:r>
              <a:rPr lang="en-US" sz="2200" b="1" dirty="0" smtClean="0">
                <a:latin typeface="Arial Narrow" pitchFamily="34" charset="0"/>
              </a:rPr>
              <a:t>free fatty acids.</a:t>
            </a:r>
          </a:p>
          <a:p>
            <a:pPr lvl="1">
              <a:lnSpc>
                <a:spcPts val="2400"/>
              </a:lnSpc>
            </a:pPr>
            <a:r>
              <a:rPr lang="en-US" sz="2200" b="1" dirty="0" smtClean="0">
                <a:latin typeface="Arial Narrow" pitchFamily="34" charset="0"/>
              </a:rPr>
              <a:t>  Anti-arrhythmic action.</a:t>
            </a:r>
          </a:p>
          <a:p>
            <a:pPr lvl="1">
              <a:lnSpc>
                <a:spcPts val="2400"/>
              </a:lnSpc>
            </a:pPr>
            <a:r>
              <a:rPr lang="en-US" sz="2200" b="1" dirty="0" smtClean="0">
                <a:latin typeface="Arial Narrow" pitchFamily="34" charset="0"/>
              </a:rPr>
              <a:t> </a:t>
            </a:r>
            <a:r>
              <a:rPr lang="en-US" sz="2200" b="1" dirty="0" smtClean="0">
                <a:uFill>
                  <a:solidFill>
                    <a:srgbClr val="FF0000"/>
                  </a:solidFill>
                </a:uFill>
                <a:latin typeface="Arial Narrow" pitchFamily="34" charset="0"/>
                <a:sym typeface="Wingdings 3"/>
              </a:rPr>
              <a:t> </a:t>
            </a:r>
            <a:r>
              <a:rPr lang="en-US" sz="2200" b="1" dirty="0" smtClean="0">
                <a:latin typeface="Arial Narrow" pitchFamily="34" charset="0"/>
              </a:rPr>
              <a:t>incidence of sudden death</a:t>
            </a:r>
            <a:r>
              <a:rPr lang="en-US" sz="2200" b="1" dirty="0" smtClean="0"/>
              <a:t>.  </a:t>
            </a:r>
          </a:p>
        </p:txBody>
      </p:sp>
      <p:grpSp>
        <p:nvGrpSpPr>
          <p:cNvPr id="2" name="Group 11"/>
          <p:cNvGrpSpPr/>
          <p:nvPr/>
        </p:nvGrpSpPr>
        <p:grpSpPr>
          <a:xfrm>
            <a:off x="5878158" y="4885946"/>
            <a:ext cx="1000132" cy="894983"/>
            <a:chOff x="5786446" y="703906"/>
            <a:chExt cx="1000132" cy="1010582"/>
          </a:xfrm>
        </p:grpSpPr>
        <p:sp>
          <p:nvSpPr>
            <p:cNvPr id="13" name="Right Brace 12"/>
            <p:cNvSpPr/>
            <p:nvPr/>
          </p:nvSpPr>
          <p:spPr>
            <a:xfrm>
              <a:off x="6072198" y="1071546"/>
              <a:ext cx="357190" cy="64294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786446" y="703906"/>
              <a:ext cx="1000132" cy="714380"/>
            </a:xfrm>
            <a:prstGeom prst="arc">
              <a:avLst>
                <a:gd name="adj1" fmla="val 16200000"/>
                <a:gd name="adj2" fmla="val 403612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14"/>
          <p:cNvGrpSpPr/>
          <p:nvPr/>
        </p:nvGrpSpPr>
        <p:grpSpPr>
          <a:xfrm>
            <a:off x="3511188" y="6230114"/>
            <a:ext cx="1098866" cy="394080"/>
            <a:chOff x="3500430" y="2428868"/>
            <a:chExt cx="1098866" cy="500066"/>
          </a:xfrm>
        </p:grpSpPr>
        <p:sp>
          <p:nvSpPr>
            <p:cNvPr id="17" name="Arc 16"/>
            <p:cNvSpPr/>
            <p:nvPr/>
          </p:nvSpPr>
          <p:spPr>
            <a:xfrm>
              <a:off x="3742040" y="2428868"/>
              <a:ext cx="857256" cy="500066"/>
            </a:xfrm>
            <a:prstGeom prst="arc">
              <a:avLst>
                <a:gd name="adj1" fmla="val 16200000"/>
                <a:gd name="adj2" fmla="val 403612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a:endCxn id="17" idx="0"/>
            </p:cNvCxnSpPr>
            <p:nvPr/>
          </p:nvCxnSpPr>
          <p:spPr>
            <a:xfrm>
              <a:off x="3500430" y="2428868"/>
              <a:ext cx="67023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strips(downRight)">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strips(downRight)">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strips(downRight)">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strips(downRight)">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strips(downRight)">
                                      <p:cBhvr>
                                        <p:cTn id="27" dur="20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5" end="5"/>
                                            </p:txEl>
                                          </p:spTgt>
                                        </p:tgtEl>
                                        <p:attrNameLst>
                                          <p:attrName>style.visibility</p:attrName>
                                        </p:attrNameLst>
                                      </p:cBhvr>
                                      <p:to>
                                        <p:strVal val="visible"/>
                                      </p:to>
                                    </p:set>
                                    <p:animEffect transition="in" filter="strips(downRight)">
                                      <p:cBhvr>
                                        <p:cTn id="32" dur="2000"/>
                                        <p:tgtEl>
                                          <p:spTgt spid="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Effect transition="in" filter="strips(downRight)">
                                      <p:cBhvr>
                                        <p:cTn id="37" dur="2000"/>
                                        <p:tgtEl>
                                          <p:spTgt spid="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strips(downLeft)">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up)">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838200"/>
            <a:ext cx="1676400" cy="430887"/>
          </a:xfrm>
          <a:prstGeom prst="rect">
            <a:avLst/>
          </a:prstGeom>
          <a:noFill/>
        </p:spPr>
        <p:txBody>
          <a:bodyPr wrap="square" rtlCol="0">
            <a:spAutoFit/>
          </a:bodyPr>
          <a:lstStyle/>
          <a:p>
            <a:r>
              <a:rPr lang="en-US" sz="2200" dirty="0" smtClean="0">
                <a:solidFill>
                  <a:srgbClr val="CC0000"/>
                </a:solidFill>
                <a:latin typeface="Bernard MT Condensed" pitchFamily="18" charset="0"/>
              </a:rPr>
              <a:t>Precautions</a:t>
            </a:r>
            <a:endParaRPr lang="en-US" sz="2200" dirty="0">
              <a:solidFill>
                <a:srgbClr val="CC0000"/>
              </a:solidFill>
              <a:latin typeface="Bernard MT Condensed" pitchFamily="18" charset="0"/>
            </a:endParaRPr>
          </a:p>
        </p:txBody>
      </p:sp>
      <p:sp>
        <p:nvSpPr>
          <p:cNvPr id="8" name="TextBox 7"/>
          <p:cNvSpPr txBox="1"/>
          <p:nvPr/>
        </p:nvSpPr>
        <p:spPr>
          <a:xfrm>
            <a:off x="304800" y="1295400"/>
            <a:ext cx="8839200" cy="3447098"/>
          </a:xfrm>
          <a:prstGeom prst="rect">
            <a:avLst/>
          </a:prstGeom>
          <a:noFill/>
        </p:spPr>
        <p:txBody>
          <a:bodyPr wrap="square" rtlCol="0">
            <a:spAutoFit/>
          </a:bodyPr>
          <a:lstStyle/>
          <a:p>
            <a:pPr>
              <a:spcBef>
                <a:spcPts val="600"/>
              </a:spcBef>
              <a:buBlip>
                <a:blip r:embed="rId2"/>
              </a:buBlip>
            </a:pPr>
            <a:r>
              <a:rPr lang="en-US" sz="2200" b="1" dirty="0" smtClean="0">
                <a:latin typeface="Arial Narrow" pitchFamily="34" charset="0"/>
                <a:sym typeface="Symbol" pitchFamily="18" charset="2"/>
              </a:rPr>
              <a:t>- blockers should be withdrawn gradually as s</a:t>
            </a:r>
            <a:r>
              <a:rPr lang="en-US" sz="2200" b="1" dirty="0" smtClean="0">
                <a:latin typeface="Arial Narrow" pitchFamily="34" charset="0"/>
              </a:rPr>
              <a:t>udden stoppage </a:t>
            </a:r>
            <a:r>
              <a:rPr lang="en-US" sz="2200" b="1" dirty="0" smtClean="0">
                <a:latin typeface="Arial Narrow" pitchFamily="34" charset="0"/>
                <a:sym typeface="Wingdings 3"/>
              </a:rPr>
              <a:t></a:t>
            </a:r>
            <a:r>
              <a:rPr lang="en-US" sz="2200" b="1" dirty="0" smtClean="0">
                <a:latin typeface="Arial Narrow" pitchFamily="34" charset="0"/>
              </a:rPr>
              <a:t> give rise </a:t>
            </a:r>
            <a:br>
              <a:rPr lang="en-US" sz="2200" b="1" dirty="0" smtClean="0">
                <a:latin typeface="Arial Narrow" pitchFamily="34" charset="0"/>
              </a:rPr>
            </a:br>
            <a:r>
              <a:rPr lang="en-US" sz="2200" b="1" dirty="0" smtClean="0">
                <a:latin typeface="Arial Narrow" pitchFamily="34" charset="0"/>
              </a:rPr>
              <a:t>   to a withdrawal manifestations:</a:t>
            </a:r>
          </a:p>
          <a:p>
            <a:pPr lvl="0">
              <a:spcBef>
                <a:spcPts val="600"/>
              </a:spcBef>
            </a:pPr>
            <a:r>
              <a:rPr lang="en-US" sz="2200" b="1" dirty="0" smtClean="0">
                <a:latin typeface="Arial Narrow" pitchFamily="34" charset="0"/>
              </a:rPr>
              <a:t>    Rebound angina, arrhythmia, myocardial infarction &amp; hypertension   </a:t>
            </a:r>
            <a:br>
              <a:rPr lang="en-US" sz="2200" b="1" dirty="0" smtClean="0">
                <a:latin typeface="Arial Narrow" pitchFamily="34" charset="0"/>
              </a:rPr>
            </a:br>
            <a:r>
              <a:rPr lang="en-US" sz="2200" b="1" dirty="0" smtClean="0">
                <a:latin typeface="Arial Narrow" pitchFamily="34" charset="0"/>
              </a:rPr>
              <a:t>    WHY ? </a:t>
            </a:r>
            <a:r>
              <a:rPr lang="en-US" sz="2200" b="1" dirty="0" smtClean="0">
                <a:latin typeface="Arial Narrow" pitchFamily="34" charset="0"/>
                <a:sym typeface="Wingdings 3"/>
              </a:rPr>
              <a:t> </a:t>
            </a:r>
            <a:r>
              <a:rPr lang="en-US" sz="2200" b="1" u="heavy" dirty="0" smtClean="0">
                <a:uFill>
                  <a:solidFill>
                    <a:srgbClr val="FF0000"/>
                  </a:solidFill>
                </a:uFill>
                <a:latin typeface="Arial Narrow" pitchFamily="34" charset="0"/>
                <a:sym typeface="Wingdings 3"/>
              </a:rPr>
              <a:t>U</a:t>
            </a:r>
            <a:r>
              <a:rPr lang="en-US" sz="2200" b="1" u="heavy" dirty="0" smtClean="0">
                <a:uFill>
                  <a:solidFill>
                    <a:srgbClr val="FF0000"/>
                  </a:solidFill>
                </a:uFill>
                <a:latin typeface="Arial Narrow" pitchFamily="34" charset="0"/>
              </a:rPr>
              <a:t>p-regulation of </a:t>
            </a:r>
            <a:r>
              <a:rPr lang="en-US" sz="2200" b="1" u="heavy" dirty="0" smtClean="0">
                <a:uFill>
                  <a:solidFill>
                    <a:srgbClr val="FF0000"/>
                  </a:solidFill>
                </a:uFill>
                <a:latin typeface="Arial Narrow" pitchFamily="34" charset="0"/>
                <a:sym typeface="Symbol"/>
              </a:rPr>
              <a:t></a:t>
            </a:r>
            <a:r>
              <a:rPr lang="en-US" sz="2200" b="1" u="heavy" dirty="0" smtClean="0">
                <a:uFill>
                  <a:solidFill>
                    <a:srgbClr val="FF0000"/>
                  </a:solidFill>
                </a:uFill>
                <a:latin typeface="Arial Narrow" pitchFamily="34" charset="0"/>
              </a:rPr>
              <a:t>-receptors.</a:t>
            </a:r>
          </a:p>
          <a:p>
            <a:pPr lvl="0">
              <a:spcBef>
                <a:spcPts val="600"/>
              </a:spcBef>
              <a:buBlip>
                <a:blip r:embed="rId2"/>
              </a:buBlip>
            </a:pPr>
            <a:r>
              <a:rPr lang="en-US" sz="2200" b="1" dirty="0" smtClean="0">
                <a:latin typeface="Arial Narrow" pitchFamily="34" charset="0"/>
              </a:rPr>
              <a:t>Non-selective are better avoided as they blocks </a:t>
            </a:r>
            <a:r>
              <a:rPr lang="en-US" sz="2200" b="1" dirty="0" err="1" smtClean="0">
                <a:latin typeface="Arial Narrow" pitchFamily="34" charset="0"/>
              </a:rPr>
              <a:t>vasodilatory</a:t>
            </a:r>
            <a:r>
              <a:rPr lang="en-US" sz="2200" b="1" dirty="0" smtClean="0">
                <a:latin typeface="Arial Narrow" pitchFamily="34" charset="0"/>
              </a:rPr>
              <a:t> effects of </a:t>
            </a:r>
            <a:br>
              <a:rPr lang="en-US" sz="2200" b="1" dirty="0" smtClean="0">
                <a:latin typeface="Arial Narrow" pitchFamily="34" charset="0"/>
              </a:rPr>
            </a:br>
            <a:r>
              <a:rPr lang="en-US" sz="2200" b="1" dirty="0" smtClean="0">
                <a:latin typeface="Arial Narrow" pitchFamily="34" charset="0"/>
              </a:rPr>
              <a:t>    sympathetic stimulation </a:t>
            </a:r>
            <a:r>
              <a:rPr lang="en-US" sz="2200" b="1" dirty="0" smtClean="0">
                <a:latin typeface="Arial Narrow" pitchFamily="34" charset="0"/>
                <a:sym typeface="Wingdings 3"/>
              </a:rPr>
              <a:t> </a:t>
            </a:r>
            <a:r>
              <a:rPr lang="en-US" sz="2200" b="1" dirty="0" err="1" smtClean="0">
                <a:latin typeface="Arial Narrow" pitchFamily="34" charset="0"/>
                <a:sym typeface="Wingdings 3"/>
              </a:rPr>
              <a:t>afterload</a:t>
            </a:r>
            <a:r>
              <a:rPr lang="en-US" sz="2200" b="1" dirty="0" smtClean="0">
                <a:latin typeface="Arial Narrow" pitchFamily="34" charset="0"/>
                <a:sym typeface="Wingdings 3"/>
              </a:rPr>
              <a:t> &amp;  </a:t>
            </a:r>
            <a:r>
              <a:rPr lang="en-US" sz="2200" b="1" dirty="0" smtClean="0">
                <a:latin typeface="Arial Narrow" pitchFamily="34" charset="0"/>
              </a:rPr>
              <a:t>oxygen consumption.</a:t>
            </a:r>
          </a:p>
          <a:p>
            <a:pPr lvl="0">
              <a:spcBef>
                <a:spcPts val="600"/>
              </a:spcBef>
              <a:buBlip>
                <a:blip r:embed="rId2"/>
              </a:buBlip>
            </a:pPr>
            <a:r>
              <a:rPr lang="en-US" sz="2200" b="1" dirty="0" smtClean="0">
                <a:latin typeface="Arial Narrow" pitchFamily="34" charset="0"/>
              </a:rPr>
              <a:t> Not used in variant angina </a:t>
            </a:r>
            <a:r>
              <a:rPr lang="en-US" sz="2200" b="1" dirty="0" smtClean="0">
                <a:latin typeface="Arial Narrow" pitchFamily="34" charset="0"/>
                <a:sym typeface="Wingdings 3"/>
              </a:rPr>
              <a:t> </a:t>
            </a:r>
            <a:r>
              <a:rPr lang="en-US" sz="2200" b="1" dirty="0" smtClean="0">
                <a:latin typeface="Arial Narrow" pitchFamily="34" charset="0"/>
              </a:rPr>
              <a:t>worsen symptoms and </a:t>
            </a:r>
            <a:r>
              <a:rPr lang="en-US" sz="2200" b="1" dirty="0" err="1" smtClean="0">
                <a:latin typeface="Arial Narrow" pitchFamily="34" charset="0"/>
              </a:rPr>
              <a:t>aggrevate</a:t>
            </a:r>
            <a:r>
              <a:rPr lang="en-US" sz="2200" b="1" dirty="0" smtClean="0">
                <a:latin typeface="Arial Narrow" pitchFamily="34" charset="0"/>
              </a:rPr>
              <a:t> condition</a:t>
            </a:r>
          </a:p>
          <a:p>
            <a:pPr lvl="0">
              <a:spcBef>
                <a:spcPts val="600"/>
              </a:spcBef>
              <a:buBlip>
                <a:blip r:embed="rId2"/>
              </a:buBlip>
            </a:pPr>
            <a:r>
              <a:rPr lang="en-US" sz="2200" b="1" dirty="0" smtClean="0">
                <a:latin typeface="Arial Narrow" pitchFamily="34" charset="0"/>
              </a:rPr>
              <a:t> Given to diabetics with ischemic heart disease </a:t>
            </a:r>
            <a:r>
              <a:rPr lang="en-US" sz="2200" b="1" dirty="0" smtClean="0">
                <a:latin typeface="Arial Narrow" pitchFamily="34" charset="0"/>
                <a:sym typeface="Wingdings 3"/>
              </a:rPr>
              <a:t> </a:t>
            </a:r>
            <a:r>
              <a:rPr lang="en-US" sz="2200" b="1" dirty="0" smtClean="0">
                <a:latin typeface="Arial Narrow" pitchFamily="34" charset="0"/>
              </a:rPr>
              <a:t>[Benefits &gt; hazards)  &amp; </a:t>
            </a:r>
            <a:br>
              <a:rPr lang="en-US" sz="2200" b="1" dirty="0" smtClean="0">
                <a:latin typeface="Arial Narrow" pitchFamily="34" charset="0"/>
              </a:rPr>
            </a:br>
            <a:r>
              <a:rPr lang="en-US" sz="2200" b="1" dirty="0" smtClean="0">
                <a:latin typeface="Arial Narrow" pitchFamily="34" charset="0"/>
              </a:rPr>
              <a:t>    ACE inhibitor must too be added specially in ACSs</a:t>
            </a:r>
            <a:endParaRPr lang="en-US" sz="2200" b="1" dirty="0">
              <a:latin typeface="Arial Narrow" pitchFamily="34" charset="0"/>
            </a:endParaRPr>
          </a:p>
        </p:txBody>
      </p:sp>
      <p:sp>
        <p:nvSpPr>
          <p:cNvPr id="17" name="Rectangle 16"/>
          <p:cNvSpPr/>
          <p:nvPr/>
        </p:nvSpPr>
        <p:spPr>
          <a:xfrm>
            <a:off x="6096000" y="228600"/>
            <a:ext cx="2904962" cy="487249"/>
          </a:xfrm>
          <a:prstGeom prst="rect">
            <a:avLst/>
          </a:prstGeom>
          <a:solidFill>
            <a:srgbClr val="C00000"/>
          </a:solidFill>
        </p:spPr>
        <p:txBody>
          <a:bodyPr wrap="none">
            <a:spAutoFit/>
          </a:bodyPr>
          <a:lstStyle/>
          <a:p>
            <a:pPr marL="342900" lvl="0" indent="-342900">
              <a:lnSpc>
                <a:spcPct val="90000"/>
              </a:lnSpc>
              <a:spcBef>
                <a:spcPct val="20000"/>
              </a:spcBef>
              <a:defRPr/>
            </a:pPr>
            <a:r>
              <a:rPr lang="en-US" sz="2800" b="1" dirty="0" smtClean="0">
                <a:solidFill>
                  <a:schemeClr val="bg1"/>
                </a:solidFill>
                <a:effectLst>
                  <a:outerShdw blurRad="38100" dist="38100" dir="2700000" algn="tl">
                    <a:srgbClr val="000000"/>
                  </a:outerShdw>
                </a:effectLst>
                <a:latin typeface="Symbol" pitchFamily="18" charset="2"/>
              </a:rPr>
              <a:t>b </a:t>
            </a:r>
            <a:r>
              <a:rPr lang="en-US" sz="2800" b="1" dirty="0" smtClean="0">
                <a:solidFill>
                  <a:schemeClr val="bg1"/>
                </a:solidFill>
                <a:effectLst>
                  <a:outerShdw blurRad="38100" dist="38100" dir="2700000" algn="tl">
                    <a:srgbClr val="000000"/>
                  </a:outerShdw>
                </a:effectLst>
                <a:latin typeface="Arial Narrow" pitchFamily="34" charset="0"/>
              </a:rPr>
              <a:t>- </a:t>
            </a:r>
            <a:r>
              <a:rPr lang="en-US" sz="2800" b="1" dirty="0" smtClean="0">
                <a:solidFill>
                  <a:schemeClr val="bg1"/>
                </a:solidFill>
                <a:effectLst>
                  <a:outerShdw blurRad="38100" dist="38100" dir="2700000" algn="tl">
                    <a:srgbClr val="000000"/>
                  </a:outerShdw>
                </a:effectLst>
                <a:latin typeface="Tempus Sans ITC" pitchFamily="82" charset="0"/>
              </a:rPr>
              <a:t>AR BLOCKERS</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1296</Words>
  <Application>Microsoft Office PowerPoint</Application>
  <PresentationFormat>On-screen Show (4:3)</PresentationFormat>
  <Paragraphs>294</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3</cp:revision>
  <dcterms:created xsi:type="dcterms:W3CDTF">2012-03-20T08:23:18Z</dcterms:created>
  <dcterms:modified xsi:type="dcterms:W3CDTF">2014-04-03T04:31:31Z</dcterms:modified>
</cp:coreProperties>
</file>