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337" r:id="rId2"/>
    <p:sldId id="256" r:id="rId3"/>
    <p:sldId id="260" r:id="rId4"/>
    <p:sldId id="257" r:id="rId5"/>
    <p:sldId id="332" r:id="rId6"/>
    <p:sldId id="331" r:id="rId7"/>
    <p:sldId id="338" r:id="rId8"/>
    <p:sldId id="339" r:id="rId9"/>
    <p:sldId id="280" r:id="rId10"/>
    <p:sldId id="319" r:id="rId11"/>
    <p:sldId id="268" r:id="rId12"/>
    <p:sldId id="291" r:id="rId13"/>
    <p:sldId id="286" r:id="rId14"/>
    <p:sldId id="284" r:id="rId15"/>
    <p:sldId id="285" r:id="rId16"/>
    <p:sldId id="290" r:id="rId17"/>
    <p:sldId id="287" r:id="rId18"/>
    <p:sldId id="288" r:id="rId19"/>
    <p:sldId id="298" r:id="rId20"/>
    <p:sldId id="289" r:id="rId21"/>
    <p:sldId id="292" r:id="rId22"/>
    <p:sldId id="293" r:id="rId23"/>
    <p:sldId id="271" r:id="rId24"/>
    <p:sldId id="300" r:id="rId25"/>
    <p:sldId id="301" r:id="rId26"/>
    <p:sldId id="302" r:id="rId27"/>
    <p:sldId id="305" r:id="rId28"/>
    <p:sldId id="304" r:id="rId29"/>
    <p:sldId id="306" r:id="rId30"/>
    <p:sldId id="308" r:id="rId31"/>
    <p:sldId id="307" r:id="rId32"/>
    <p:sldId id="315" r:id="rId33"/>
    <p:sldId id="309" r:id="rId34"/>
    <p:sldId id="317" r:id="rId35"/>
    <p:sldId id="326" r:id="rId36"/>
    <p:sldId id="311" r:id="rId37"/>
    <p:sldId id="318" r:id="rId38"/>
    <p:sldId id="333" r:id="rId39"/>
    <p:sldId id="334" r:id="rId40"/>
    <p:sldId id="335" r:id="rId41"/>
    <p:sldId id="336" r:id="rId42"/>
    <p:sldId id="320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003300"/>
    <a:srgbClr val="660033"/>
    <a:srgbClr val="0000FF"/>
    <a:srgbClr val="FFFFFF"/>
    <a:srgbClr val="FFFFDD"/>
    <a:srgbClr val="FFFF99"/>
    <a:srgbClr val="000000"/>
    <a:srgbClr val="DE6F00"/>
    <a:srgbClr val="B52D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226" autoAdjust="0"/>
  </p:normalViewPr>
  <p:slideViewPr>
    <p:cSldViewPr>
      <p:cViewPr>
        <p:scale>
          <a:sx n="100" d="100"/>
          <a:sy n="10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FA6B5-697D-4217-B571-6CDE9CD6E318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2B24F-545A-444C-93A3-DED8A4C98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17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C1F61E4-EAA0-4E65-8121-F74C31DCDC18}" type="datetimeFigureOut">
              <a:rPr lang="en-US"/>
              <a:pPr>
                <a:defRPr/>
              </a:pPr>
              <a:t>3/31/2014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A0853B1B-EC12-4B0E-B8CF-45ABD3040FC5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38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53B1B-EC12-4B0E-B8CF-45ABD3040FC5}" type="slidenum">
              <a:rPr lang="ar-SA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0015AB-568F-4151-9CAE-1AC1E49B923B}" type="slidenum">
              <a:rPr lang="ar-SA"/>
              <a:pPr/>
              <a:t>41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b="1"/>
              <a:t>For the chronic treatment there are two possibilities, an oral calcium channel blocker, such as amlodipine or verapamil, or a long-acting nitrate preparation, such as the transdermal form of nitroglycerin given once a day at bedtime to prevent the early morning episodes. -Adrenoceptor blockers</a:t>
            </a:r>
          </a:p>
          <a:p>
            <a:pPr algn="l" rtl="0"/>
            <a:r>
              <a:rPr lang="en-US" b="1"/>
              <a:t>are not used for patients with coronary vasospasm, as they may worsen the condition.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0A2B41-A347-4ABD-ABEF-42F869592407}" type="slidenum">
              <a:rPr lang="ar-SA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="1" dirty="0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0A2B41-A347-4ABD-ABEF-42F869592407}" type="slidenum">
              <a:rPr lang="ar-SA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53B1B-EC12-4B0E-B8CF-45ABD3040FC5}" type="slidenum">
              <a:rPr lang="ar-SA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53B1B-EC12-4B0E-B8CF-45ABD3040FC5}" type="slidenum">
              <a:rPr lang="ar-SA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53B1B-EC12-4B0E-B8CF-45ABD3040FC5}" type="slidenum">
              <a:rPr lang="ar-SA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CDE47F-C531-4F11-AEDD-71BF4C43A1CF}" type="slidenum">
              <a:rPr lang="ar-SA"/>
              <a:pPr/>
              <a:t>38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b="1"/>
              <a:t>Ergonovine test</a:t>
            </a:r>
          </a:p>
          <a:p>
            <a:r>
              <a:rPr lang="en-US" b="1"/>
              <a:t>performed if angina is thought to be caused by coronary artery spasm. The procedure is conducted during coronary angiography.</a:t>
            </a:r>
          </a:p>
          <a:p>
            <a:r>
              <a:rPr lang="en-US" b="1"/>
              <a:t>The artery-narrowing drug ergonovine (or, alternatively, acetylcholine) is injected to provoke coronary artery spasm.</a:t>
            </a:r>
          </a:p>
          <a:p>
            <a:pPr algn="l" rtl="0"/>
            <a:r>
              <a:rPr lang="en-US" b="1"/>
              <a:t>If the individual experiences severe arterial spasm in response to ergonovine, he or she probably has variant angina.</a:t>
            </a:r>
            <a:r>
              <a:rPr lang="en-US"/>
              <a:t> </a:t>
            </a:r>
            <a:endParaRPr lang="ar-SA" b="1"/>
          </a:p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4BB106-4DEB-456A-84A0-D4DF2A57251F}" type="slidenum">
              <a:rPr lang="ar-SA"/>
              <a:pPr/>
              <a:t>39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b="1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0015AB-568F-4151-9CAE-1AC1E49B923B}" type="slidenum">
              <a:rPr lang="ar-SA"/>
              <a:pPr/>
              <a:t>40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b="1"/>
              <a:t>For the chronic treatment there are two possibilities, an oral calcium channel blocker, such as amlodipine or verapamil, or a long-acting nitrate preparation, such as the transdermal form of nitroglycerin given once a day at bedtime to prevent the early morning episodes. -Adrenoceptor blockers</a:t>
            </a:r>
          </a:p>
          <a:p>
            <a:pPr algn="l" rtl="0"/>
            <a:r>
              <a:rPr lang="en-US" b="1"/>
              <a:t>are not used for patients with coronary vasospasm, as they may worsen the condition.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58E94-362F-44B9-829C-0246EFE1B5CF}" type="datetimeFigureOut">
              <a:rPr lang="en-US"/>
              <a:pPr>
                <a:defRPr/>
              </a:pPr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1D5C2-C59F-4B55-ACA4-D00BC4D108AD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B7357-E4B8-4A1F-8587-928421F501E7}" type="datetimeFigureOut">
              <a:rPr lang="en-US"/>
              <a:pPr>
                <a:defRPr/>
              </a:pPr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A19E0-C065-4E25-8BDA-032F3FADBAC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F144C-6A24-481F-93C6-B8B619B11C04}" type="datetimeFigureOut">
              <a:rPr lang="en-US"/>
              <a:pPr>
                <a:defRPr/>
              </a:pPr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AF575-4613-474B-8234-B320C124303E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F6682-0836-47B7-85E4-AF3C37EA613C}" type="datetimeFigureOut">
              <a:rPr lang="en-US"/>
              <a:pPr>
                <a:defRPr/>
              </a:pPr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3D8BD4-9B32-4FDF-987D-C8593A56D5A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52FF2-9636-489C-90DD-01763BCB41A5}" type="datetimeFigureOut">
              <a:rPr lang="en-US"/>
              <a:pPr>
                <a:defRPr/>
              </a:pPr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F6C42-344B-425E-AA7E-B98B9288481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E963A-1BE4-4F20-BC95-033076F23800}" type="datetimeFigureOut">
              <a:rPr lang="en-US"/>
              <a:pPr>
                <a:defRPr/>
              </a:pPr>
              <a:t>3/31/2014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05EA1-8D61-4205-A8B0-AA3CABDF5B82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0B9F0-92CB-471C-828B-AA4FE12F6F30}" type="datetimeFigureOut">
              <a:rPr lang="en-US"/>
              <a:pPr>
                <a:defRPr/>
              </a:pPr>
              <a:t>3/31/2014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085C3-3C46-468B-A9D8-80E70BDE35F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DF69D-2567-43F0-9093-F20356527448}" type="datetimeFigureOut">
              <a:rPr lang="en-US"/>
              <a:pPr>
                <a:defRPr/>
              </a:pPr>
              <a:t>3/31/2014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DA99C-7082-4743-BD12-E575D6747CAA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F123B-0B1F-4CCF-889C-2C3B1450FA58}" type="datetimeFigureOut">
              <a:rPr lang="en-US"/>
              <a:pPr>
                <a:defRPr/>
              </a:pPr>
              <a:t>3/31/2014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356F0-7846-4ABF-A63D-A3338894F85A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CC121-A97B-4B08-8112-11E0730D9A50}" type="datetimeFigureOut">
              <a:rPr lang="en-US"/>
              <a:pPr>
                <a:defRPr/>
              </a:pPr>
              <a:t>3/31/2014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E8C71-CD5C-4154-B55C-3994BC695E1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EF042-C188-4033-B9B0-6054EE24E35E}" type="datetimeFigureOut">
              <a:rPr lang="en-US"/>
              <a:pPr>
                <a:defRPr/>
              </a:pPr>
              <a:t>3/31/2014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2FC722-3552-49FD-A742-21A3D82F619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46000">
              <a:schemeClr val="accent1">
                <a:tint val="44500"/>
                <a:satMod val="160000"/>
              </a:schemeClr>
            </a:gs>
            <a:gs pos="46000">
              <a:srgbClr val="E2D09E"/>
            </a:gs>
            <a:gs pos="61000">
              <a:srgbClr val="DEC98E"/>
            </a:gs>
            <a:gs pos="91000">
              <a:schemeClr val="bg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550605-C80F-4D6B-A342-560C67019767}" type="datetimeFigureOut">
              <a:rPr lang="en-US"/>
              <a:pPr>
                <a:defRPr/>
              </a:pPr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97B9F9D-1640-47E1-82F2-DCD7828E7057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med">
    <p:blinds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jpeg"/><Relationship Id="rId20" Type="http://schemas.openxmlformats.org/officeDocument/2006/relationships/image" Target="../media/image18.png"/><Relationship Id="rId1" Type="http://schemas.openxmlformats.org/officeDocument/2006/relationships/audio" Target="../media/audio1.wav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3.jpeg"/><Relationship Id="rId7" Type="http://schemas.openxmlformats.org/officeDocument/2006/relationships/image" Target="../media/image44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gif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acc.org/SiteCollectionDocuments/Publications/cln/2007%20November/Nov07-series-image.jpg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5.gif"/><Relationship Id="rId2" Type="http://schemas.openxmlformats.org/officeDocument/2006/relationships/hyperlink" Target="http://www.aacc.org/SiteCollectionDocuments/Publications/cln/2007%20November/Nov07-series-image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3.jpeg"/><Relationship Id="rId7" Type="http://schemas.openxmlformats.org/officeDocument/2006/relationships/image" Target="../media/image44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7.jpeg"/><Relationship Id="rId7" Type="http://schemas.openxmlformats.org/officeDocument/2006/relationships/image" Target="../media/image60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gif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acc.org/SiteCollectionDocuments/Publications/cln/2007%20November/Nov07-series-image.jpg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4" Type="http://schemas.openxmlformats.org/officeDocument/2006/relationships/hyperlink" Target="lipoprotein%20turnover.wmv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://img1.photographersdirect.com/img/38/wm/pd171748.jpg"/>
          <p:cNvPicPr>
            <a:picLocks noChangeAspect="1" noChangeArrowheads="1"/>
          </p:cNvPicPr>
          <p:nvPr/>
        </p:nvPicPr>
        <p:blipFill>
          <a:blip r:embed="rId3" cstate="print"/>
          <a:srcRect l="10000" r="33333" b="21519"/>
          <a:stretch>
            <a:fillRect/>
          </a:stretch>
        </p:blipFill>
        <p:spPr bwMode="auto">
          <a:xfrm rot="805600">
            <a:off x="5430105" y="875671"/>
            <a:ext cx="1961111" cy="171494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2"/>
          <p:cNvGrpSpPr/>
          <p:nvPr/>
        </p:nvGrpSpPr>
        <p:grpSpPr>
          <a:xfrm rot="745239" flipH="1">
            <a:off x="5326197" y="2268510"/>
            <a:ext cx="1005011" cy="756459"/>
            <a:chOff x="2815166" y="1905000"/>
            <a:chExt cx="1299634" cy="990600"/>
          </a:xfrm>
        </p:grpSpPr>
        <p:pic>
          <p:nvPicPr>
            <p:cNvPr id="34" name="Picture 11" descr="http://static8.businessinsider.com/image/4a954d6aba05f533727b929b/mcdonalds-big-mac-hamburger-sandwhich-burger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5600" y="1905000"/>
              <a:ext cx="1219200" cy="914400"/>
            </a:xfrm>
            <a:prstGeom prst="rect">
              <a:avLst/>
            </a:prstGeom>
            <a:noFill/>
          </p:spPr>
        </p:pic>
        <p:pic>
          <p:nvPicPr>
            <p:cNvPr id="35" name="Picture 15" descr="http://thefatkidfoodblog.files.wordpress.com/2011/03/largefrieslg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0" t="1056" r="14667" b="2944"/>
            <a:stretch>
              <a:fillRect/>
            </a:stretch>
          </p:blipFill>
          <p:spPr bwMode="auto">
            <a:xfrm>
              <a:off x="2815166" y="2362200"/>
              <a:ext cx="385234" cy="533400"/>
            </a:xfrm>
            <a:prstGeom prst="rect">
              <a:avLst/>
            </a:prstGeom>
            <a:noFill/>
          </p:spPr>
        </p:pic>
      </p:grpSp>
      <p:pic>
        <p:nvPicPr>
          <p:cNvPr id="12" name="Picture 11" descr="http://img1.photographersdirect.com/img/38/wm/pd171748.jpg"/>
          <p:cNvPicPr>
            <a:picLocks noChangeAspect="1" noChangeArrowheads="1"/>
          </p:cNvPicPr>
          <p:nvPr/>
        </p:nvPicPr>
        <p:blipFill>
          <a:blip r:embed="rId3" cstate="print"/>
          <a:srcRect l="10000" r="33333" b="21519"/>
          <a:stretch>
            <a:fillRect/>
          </a:stretch>
        </p:blipFill>
        <p:spPr bwMode="auto">
          <a:xfrm rot="20794400" flipH="1">
            <a:off x="1447984" y="824006"/>
            <a:ext cx="1961111" cy="171494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9"/>
          <p:cNvGrpSpPr/>
          <p:nvPr/>
        </p:nvGrpSpPr>
        <p:grpSpPr>
          <a:xfrm rot="20854761">
            <a:off x="2431734" y="2328825"/>
            <a:ext cx="1081265" cy="764235"/>
            <a:chOff x="2815166" y="1905000"/>
            <a:chExt cx="1299634" cy="990600"/>
          </a:xfrm>
        </p:grpSpPr>
        <p:pic>
          <p:nvPicPr>
            <p:cNvPr id="31" name="Picture 11" descr="http://static8.businessinsider.com/image/4a954d6aba05f533727b929b/mcdonalds-big-mac-hamburger-sandwhich-burger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5600" y="1905000"/>
              <a:ext cx="1219200" cy="914400"/>
            </a:xfrm>
            <a:prstGeom prst="rect">
              <a:avLst/>
            </a:prstGeom>
            <a:noFill/>
          </p:spPr>
        </p:pic>
        <p:pic>
          <p:nvPicPr>
            <p:cNvPr id="32" name="Picture 15" descr="http://thefatkidfoodblog.files.wordpress.com/2011/03/largefrieslg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0" t="1056" r="14667" b="2944"/>
            <a:stretch>
              <a:fillRect/>
            </a:stretch>
          </p:blipFill>
          <p:spPr bwMode="auto">
            <a:xfrm>
              <a:off x="2815166" y="2362200"/>
              <a:ext cx="385234" cy="533400"/>
            </a:xfrm>
            <a:prstGeom prst="rect">
              <a:avLst/>
            </a:prstGeom>
            <a:noFill/>
          </p:spPr>
        </p:pic>
      </p:grpSp>
      <p:pic>
        <p:nvPicPr>
          <p:cNvPr id="8" name="Picture 4" descr="http://img1.photographersdirect.com/img/38/wm/pd171746.jpg"/>
          <p:cNvPicPr>
            <a:picLocks noChangeAspect="1" noChangeArrowheads="1"/>
          </p:cNvPicPr>
          <p:nvPr/>
        </p:nvPicPr>
        <p:blipFill>
          <a:blip r:embed="rId8" cstate="print"/>
          <a:srcRect l="6667" r="23333" b="23567"/>
          <a:stretch>
            <a:fillRect/>
          </a:stretch>
        </p:blipFill>
        <p:spPr bwMode="auto">
          <a:xfrm>
            <a:off x="3195232" y="152400"/>
            <a:ext cx="2422548" cy="1905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9" descr="DESCRIPTION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C1C0D2"/>
              </a:clrFrom>
              <a:clrTo>
                <a:srgbClr val="C1C0D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1905000"/>
            <a:ext cx="1725282" cy="1143000"/>
          </a:xfrm>
          <a:prstGeom prst="rect">
            <a:avLst/>
          </a:prstGeom>
          <a:noFill/>
        </p:spPr>
      </p:pic>
      <p:pic>
        <p:nvPicPr>
          <p:cNvPr id="13" name="Picture 23" descr="http://26.media.tumblr.com/tumblr_kxlccwZwGE1qzyrcto1_400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E6E5E1"/>
              </a:clrFrom>
              <a:clrTo>
                <a:srgbClr val="E6E5E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2438400"/>
            <a:ext cx="1524000" cy="1416784"/>
          </a:xfrm>
          <a:prstGeom prst="rect">
            <a:avLst/>
          </a:prstGeom>
          <a:noFill/>
        </p:spPr>
      </p:pic>
      <p:grpSp>
        <p:nvGrpSpPr>
          <p:cNvPr id="4" name="Group 14"/>
          <p:cNvGrpSpPr/>
          <p:nvPr/>
        </p:nvGrpSpPr>
        <p:grpSpPr>
          <a:xfrm rot="20854761">
            <a:off x="3047432" y="1941914"/>
            <a:ext cx="1143000" cy="838200"/>
            <a:chOff x="2815166" y="1905000"/>
            <a:chExt cx="1299634" cy="990600"/>
          </a:xfrm>
        </p:grpSpPr>
        <p:pic>
          <p:nvPicPr>
            <p:cNvPr id="17" name="Picture 11" descr="http://static8.businessinsider.com/image/4a954d6aba05f533727b929b/mcdonalds-big-mac-hamburger-sandwhich-burger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5600" y="1905000"/>
              <a:ext cx="1219200" cy="914400"/>
            </a:xfrm>
            <a:prstGeom prst="rect">
              <a:avLst/>
            </a:prstGeom>
            <a:noFill/>
          </p:spPr>
        </p:pic>
        <p:pic>
          <p:nvPicPr>
            <p:cNvPr id="23" name="Picture 15" descr="http://thefatkidfoodblog.files.wordpress.com/2011/03/largefrieslg.jpg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0" t="1056" r="14667" b="2944"/>
            <a:stretch>
              <a:fillRect/>
            </a:stretch>
          </p:blipFill>
          <p:spPr bwMode="auto">
            <a:xfrm>
              <a:off x="2815166" y="2362200"/>
              <a:ext cx="385234" cy="533400"/>
            </a:xfrm>
            <a:prstGeom prst="rect">
              <a:avLst/>
            </a:prstGeom>
            <a:noFill/>
          </p:spPr>
        </p:pic>
      </p:grpSp>
      <p:grpSp>
        <p:nvGrpSpPr>
          <p:cNvPr id="5" name="Group 23"/>
          <p:cNvGrpSpPr/>
          <p:nvPr/>
        </p:nvGrpSpPr>
        <p:grpSpPr>
          <a:xfrm rot="745239" flipH="1">
            <a:off x="4877368" y="1941913"/>
            <a:ext cx="1143000" cy="838200"/>
            <a:chOff x="2815166" y="1905000"/>
            <a:chExt cx="1299634" cy="990600"/>
          </a:xfrm>
        </p:grpSpPr>
        <p:pic>
          <p:nvPicPr>
            <p:cNvPr id="25" name="Picture 11" descr="http://static8.businessinsider.com/image/4a954d6aba05f533727b929b/mcdonalds-big-mac-hamburger-sandwhich-burger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5600" y="1905000"/>
              <a:ext cx="1219200" cy="914400"/>
            </a:xfrm>
            <a:prstGeom prst="rect">
              <a:avLst/>
            </a:prstGeom>
            <a:noFill/>
          </p:spPr>
        </p:pic>
        <p:pic>
          <p:nvPicPr>
            <p:cNvPr id="26" name="Picture 15" descr="http://thefatkidfoodblog.files.wordpress.com/2011/03/largefrieslg.jpg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0" t="1056" r="14667" b="2944"/>
            <a:stretch>
              <a:fillRect/>
            </a:stretch>
          </p:blipFill>
          <p:spPr bwMode="auto">
            <a:xfrm>
              <a:off x="2815166" y="2362200"/>
              <a:ext cx="385234" cy="533400"/>
            </a:xfrm>
            <a:prstGeom prst="rect">
              <a:avLst/>
            </a:prstGeom>
            <a:noFill/>
          </p:spPr>
        </p:pic>
      </p:grpSp>
      <p:grpSp>
        <p:nvGrpSpPr>
          <p:cNvPr id="6" name="Group 26"/>
          <p:cNvGrpSpPr/>
          <p:nvPr/>
        </p:nvGrpSpPr>
        <p:grpSpPr>
          <a:xfrm rot="20854761">
            <a:off x="3199832" y="2475314"/>
            <a:ext cx="1143000" cy="838200"/>
            <a:chOff x="2815166" y="1905000"/>
            <a:chExt cx="1299634" cy="990600"/>
          </a:xfrm>
        </p:grpSpPr>
        <p:pic>
          <p:nvPicPr>
            <p:cNvPr id="28" name="Picture 11" descr="http://static8.businessinsider.com/image/4a954d6aba05f533727b929b/mcdonalds-big-mac-hamburger-sandwhich-burger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5600" y="1905000"/>
              <a:ext cx="1219200" cy="914400"/>
            </a:xfrm>
            <a:prstGeom prst="rect">
              <a:avLst/>
            </a:prstGeom>
            <a:noFill/>
          </p:spPr>
        </p:pic>
        <p:pic>
          <p:nvPicPr>
            <p:cNvPr id="29" name="Picture 15" descr="http://thefatkidfoodblog.files.wordpress.com/2011/03/largefrieslg.jpg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0" t="1056" r="14667" b="2944"/>
            <a:stretch>
              <a:fillRect/>
            </a:stretch>
          </p:blipFill>
          <p:spPr bwMode="auto">
            <a:xfrm>
              <a:off x="2815166" y="2362200"/>
              <a:ext cx="385234" cy="533400"/>
            </a:xfrm>
            <a:prstGeom prst="rect">
              <a:avLst/>
            </a:prstGeom>
            <a:noFill/>
          </p:spPr>
        </p:pic>
      </p:grpSp>
      <p:grpSp>
        <p:nvGrpSpPr>
          <p:cNvPr id="7" name="Group 35"/>
          <p:cNvGrpSpPr/>
          <p:nvPr/>
        </p:nvGrpSpPr>
        <p:grpSpPr>
          <a:xfrm rot="745239" flipH="1">
            <a:off x="4724967" y="2551512"/>
            <a:ext cx="1143000" cy="838200"/>
            <a:chOff x="2815166" y="1905000"/>
            <a:chExt cx="1299634" cy="990600"/>
          </a:xfrm>
        </p:grpSpPr>
        <p:pic>
          <p:nvPicPr>
            <p:cNvPr id="37" name="Picture 11" descr="http://static8.businessinsider.com/image/4a954d6aba05f533727b929b/mcdonalds-big-mac-hamburger-sandwhich-burger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5600" y="1905000"/>
              <a:ext cx="1219200" cy="914400"/>
            </a:xfrm>
            <a:prstGeom prst="rect">
              <a:avLst/>
            </a:prstGeom>
            <a:noFill/>
          </p:spPr>
        </p:pic>
        <p:pic>
          <p:nvPicPr>
            <p:cNvPr id="38" name="Picture 15" descr="http://thefatkidfoodblog.files.wordpress.com/2011/03/largefrieslg.jpg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0" t="1056" r="14667" b="2944"/>
            <a:stretch>
              <a:fillRect/>
            </a:stretch>
          </p:blipFill>
          <p:spPr bwMode="auto">
            <a:xfrm>
              <a:off x="2815166" y="2362200"/>
              <a:ext cx="385234" cy="533400"/>
            </a:xfrm>
            <a:prstGeom prst="rect">
              <a:avLst/>
            </a:prstGeom>
            <a:noFill/>
          </p:spPr>
        </p:pic>
      </p:grpSp>
      <p:pic>
        <p:nvPicPr>
          <p:cNvPr id="39" name="Picture 2" descr="http://cdn.content.compendiumblog.com/uploads/user/fe206767-c12a-4ee4-b4fe-cefa54834f13/c6ff1a89-2ca5-453f-9b60-e91b4adb76c6/Image/7b9657bdbbed4aa4dc8e0c8b07f1f7a2/200118373_001.jpg"/>
          <p:cNvPicPr>
            <a:picLocks noChangeAspect="1" noChangeArrowheads="1"/>
          </p:cNvPicPr>
          <p:nvPr/>
        </p:nvPicPr>
        <p:blipFill>
          <a:blip r:embed="rId13" cstate="print"/>
          <a:srcRect t="44588" b="6796"/>
          <a:stretch>
            <a:fillRect/>
          </a:stretch>
        </p:blipFill>
        <p:spPr bwMode="auto">
          <a:xfrm>
            <a:off x="2971800" y="1600200"/>
            <a:ext cx="3124200" cy="19812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8" descr="http://www.paramedic-resource-centre.com/downloads/animations/moving_animated_amb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447800" y="1676400"/>
            <a:ext cx="11756565" cy="6400800"/>
          </a:xfrm>
          <a:prstGeom prst="rect">
            <a:avLst/>
          </a:prstGeom>
          <a:noFill/>
        </p:spPr>
      </p:pic>
      <p:pic>
        <p:nvPicPr>
          <p:cNvPr id="41" name="Picture 2" descr="http://mopprod-e.uhc.com/mopp/static/MOP/ADAM/Graphics/Images/en/1135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57" t="26229" r="1443" b="6271"/>
          <a:stretch>
            <a:fillRect/>
          </a:stretch>
        </p:blipFill>
        <p:spPr bwMode="auto">
          <a:xfrm>
            <a:off x="1524000" y="990600"/>
            <a:ext cx="5825067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9" descr="http://4.bp.blogspot.com/-_dBSEJFB51U/TZqPOJzcboI/AAAAAAAAARI/21Kdu343WCs/s320/stelevation.jpg"/>
          <p:cNvPicPr>
            <a:picLocks noChangeAspect="1" noChangeArrowheads="1"/>
          </p:cNvPicPr>
          <p:nvPr/>
        </p:nvPicPr>
        <p:blipFill>
          <a:blip r:embed="rId16" cstate="print"/>
          <a:srcRect l="58333" t="13889" r="8333" b="38889"/>
          <a:stretch>
            <a:fillRect/>
          </a:stretch>
        </p:blipFill>
        <p:spPr bwMode="auto">
          <a:xfrm rot="1267364">
            <a:off x="3707891" y="1645242"/>
            <a:ext cx="914400" cy="1295400"/>
          </a:xfrm>
          <a:prstGeom prst="rect">
            <a:avLst/>
          </a:prstGeom>
          <a:noFill/>
        </p:spPr>
      </p:pic>
      <p:pic>
        <p:nvPicPr>
          <p:cNvPr id="43" name="Picture 9" descr="http://4.bp.blogspot.com/-_dBSEJFB51U/TZqPOJzcboI/AAAAAAAAARI/21Kdu343WCs/s320/stelevation.jpg"/>
          <p:cNvPicPr>
            <a:picLocks noChangeAspect="1" noChangeArrowheads="1"/>
          </p:cNvPicPr>
          <p:nvPr/>
        </p:nvPicPr>
        <p:blipFill>
          <a:blip r:embed="rId16" cstate="print"/>
          <a:srcRect l="58333" t="13889" r="8333" b="38889"/>
          <a:stretch>
            <a:fillRect/>
          </a:stretch>
        </p:blipFill>
        <p:spPr bwMode="auto">
          <a:xfrm rot="1545274">
            <a:off x="3893619" y="2039321"/>
            <a:ext cx="914400" cy="1295400"/>
          </a:xfrm>
          <a:prstGeom prst="rect">
            <a:avLst/>
          </a:prstGeom>
          <a:noFill/>
        </p:spPr>
      </p:pic>
      <p:pic>
        <p:nvPicPr>
          <p:cNvPr id="44" name="Picture 9" descr="http://4.bp.blogspot.com/-_dBSEJFB51U/TZqPOJzcboI/AAAAAAAAARI/21Kdu343WCs/s320/stelevation.jpg"/>
          <p:cNvPicPr>
            <a:picLocks noChangeAspect="1" noChangeArrowheads="1"/>
          </p:cNvPicPr>
          <p:nvPr/>
        </p:nvPicPr>
        <p:blipFill>
          <a:blip r:embed="rId16" cstate="print"/>
          <a:srcRect l="58333" t="13889" r="8333" b="38889"/>
          <a:stretch>
            <a:fillRect/>
          </a:stretch>
        </p:blipFill>
        <p:spPr bwMode="auto">
          <a:xfrm rot="1251556">
            <a:off x="4239263" y="2558746"/>
            <a:ext cx="914400" cy="1295400"/>
          </a:xfrm>
          <a:prstGeom prst="rect">
            <a:avLst/>
          </a:prstGeom>
          <a:noFill/>
        </p:spPr>
      </p:pic>
      <p:pic>
        <p:nvPicPr>
          <p:cNvPr id="45" name="Picture 9" descr="http://4.bp.blogspot.com/-_dBSEJFB51U/TZqPOJzcboI/AAAAAAAAARI/21Kdu343WCs/s320/stelevation.jpg"/>
          <p:cNvPicPr>
            <a:picLocks noChangeAspect="1" noChangeArrowheads="1"/>
          </p:cNvPicPr>
          <p:nvPr/>
        </p:nvPicPr>
        <p:blipFill>
          <a:blip r:embed="rId16" cstate="print"/>
          <a:srcRect l="58333" t="13889" r="8333" b="38889"/>
          <a:stretch>
            <a:fillRect/>
          </a:stretch>
        </p:blipFill>
        <p:spPr bwMode="auto">
          <a:xfrm rot="940266">
            <a:off x="4702041" y="3079883"/>
            <a:ext cx="914400" cy="1295400"/>
          </a:xfrm>
          <a:prstGeom prst="rect">
            <a:avLst/>
          </a:prstGeom>
          <a:noFill/>
        </p:spPr>
      </p:pic>
      <p:pic>
        <p:nvPicPr>
          <p:cNvPr id="46" name="Picture 9" descr="http://4.bp.blogspot.com/-_dBSEJFB51U/TZqPOJzcboI/AAAAAAAAARI/21Kdu343WCs/s320/stelevation.jpg"/>
          <p:cNvPicPr>
            <a:picLocks noChangeAspect="1" noChangeArrowheads="1"/>
          </p:cNvPicPr>
          <p:nvPr/>
        </p:nvPicPr>
        <p:blipFill>
          <a:blip r:embed="rId16" cstate="print"/>
          <a:srcRect l="58333" t="13889" r="8333" b="38889"/>
          <a:stretch>
            <a:fillRect/>
          </a:stretch>
        </p:blipFill>
        <p:spPr bwMode="auto">
          <a:xfrm>
            <a:off x="5228745" y="3737732"/>
            <a:ext cx="914400" cy="1295400"/>
          </a:xfrm>
          <a:prstGeom prst="rect">
            <a:avLst/>
          </a:prstGeom>
          <a:noFill/>
        </p:spPr>
      </p:pic>
      <p:pic>
        <p:nvPicPr>
          <p:cNvPr id="1028" name="Picture 4" descr="http://static.medshop.com.au/images/D/8679_Littmann_stethoscope_select_rb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3276600"/>
            <a:ext cx="2819400" cy="2819400"/>
          </a:xfrm>
          <a:prstGeom prst="rect">
            <a:avLst/>
          </a:prstGeom>
          <a:noFill/>
        </p:spPr>
      </p:pic>
      <p:pic>
        <p:nvPicPr>
          <p:cNvPr id="1030" name="Picture 6" descr="http://www.revealsciences.com/images/test_tubes.jpg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4724400"/>
            <a:ext cx="2438400" cy="1600200"/>
          </a:xfrm>
          <a:prstGeom prst="rect">
            <a:avLst/>
          </a:prstGeom>
          <a:noFill/>
        </p:spPr>
      </p:pic>
      <p:sp>
        <p:nvSpPr>
          <p:cNvPr id="61" name="Rectangle 60"/>
          <p:cNvSpPr/>
          <p:nvPr/>
        </p:nvSpPr>
        <p:spPr>
          <a:xfrm>
            <a:off x="4818959" y="6172200"/>
            <a:ext cx="37154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gradFill>
                  <a:gsLst>
                    <a:gs pos="6000">
                      <a:srgbClr val="0000FF"/>
                    </a:gs>
                    <a:gs pos="23000">
                      <a:schemeClr val="accent1">
                        <a:tint val="44500"/>
                        <a:satMod val="160000"/>
                        <a:alpha val="92000"/>
                      </a:schemeClr>
                    </a:gs>
                    <a:gs pos="57000">
                      <a:schemeClr val="bg1"/>
                    </a:gs>
                    <a:gs pos="91000">
                      <a:schemeClr val="bg1"/>
                    </a:gs>
                  </a:gsLst>
                  <a:lin ang="5400000" scaled="1"/>
                </a:gradFill>
                <a:effectLst>
                  <a:outerShdw blurRad="63500" dist="50800" algn="l" rotWithShape="0">
                    <a:srgbClr val="00B0F0"/>
                  </a:outerShdw>
                </a:effectLst>
              </a:rPr>
              <a:t>HEART ATTACK</a:t>
            </a:r>
            <a:endParaRPr lang="en-US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gradFill>
                <a:gsLst>
                  <a:gs pos="6000">
                    <a:srgbClr val="0000FF"/>
                  </a:gs>
                  <a:gs pos="23000">
                    <a:schemeClr val="accent1">
                      <a:tint val="44500"/>
                      <a:satMod val="160000"/>
                      <a:alpha val="92000"/>
                    </a:schemeClr>
                  </a:gs>
                  <a:gs pos="57000">
                    <a:schemeClr val="bg1"/>
                  </a:gs>
                  <a:gs pos="91000">
                    <a:schemeClr val="bg1"/>
                  </a:gs>
                </a:gsLst>
                <a:lin ang="5400000" scaled="1"/>
              </a:gradFill>
              <a:effectLst>
                <a:outerShdw blurRad="63500" dist="50800" algn="l" rotWithShape="0">
                  <a:srgbClr val="00B0F0"/>
                </a:outerShdw>
              </a:effectLst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8077200" y="5562600"/>
            <a:ext cx="10310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gradFill>
                  <a:gsLst>
                    <a:gs pos="6000">
                      <a:srgbClr val="0000FF"/>
                    </a:gs>
                    <a:gs pos="23000">
                      <a:schemeClr val="accent1">
                        <a:tint val="44500"/>
                        <a:satMod val="160000"/>
                        <a:alpha val="92000"/>
                      </a:schemeClr>
                    </a:gs>
                    <a:gs pos="57000">
                      <a:schemeClr val="bg1"/>
                    </a:gs>
                    <a:gs pos="91000">
                      <a:schemeClr val="bg1"/>
                    </a:gs>
                  </a:gsLst>
                  <a:lin ang="5400000" scaled="1"/>
                </a:gradFill>
                <a:effectLst>
                  <a:outerShdw blurRad="63500" dist="50800" algn="l" rotWithShape="0">
                    <a:srgbClr val="00B0F0"/>
                  </a:outerShdw>
                </a:effectLst>
              </a:rPr>
              <a:t>AMI</a:t>
            </a:r>
          </a:p>
        </p:txBody>
      </p:sp>
      <p:sp>
        <p:nvSpPr>
          <p:cNvPr id="63" name="Rectangle 62"/>
          <p:cNvSpPr/>
          <p:nvPr/>
        </p:nvSpPr>
        <p:spPr>
          <a:xfrm>
            <a:off x="73190" y="-13127"/>
            <a:ext cx="1755610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gradFill>
                  <a:gsLst>
                    <a:gs pos="6000">
                      <a:srgbClr val="0000FF"/>
                    </a:gs>
                    <a:gs pos="23000">
                      <a:schemeClr val="accent1">
                        <a:tint val="44500"/>
                        <a:satMod val="160000"/>
                        <a:alpha val="92000"/>
                      </a:schemeClr>
                    </a:gs>
                    <a:gs pos="57000">
                      <a:schemeClr val="bg1"/>
                    </a:gs>
                    <a:gs pos="91000">
                      <a:schemeClr val="bg1"/>
                    </a:gs>
                  </a:gsLst>
                  <a:lin ang="5400000" scaled="1"/>
                </a:gradFill>
                <a:effectLst>
                  <a:outerShdw blurRad="63500" dist="50800" algn="l" rotWithShape="0">
                    <a:srgbClr val="00B0F0"/>
                  </a:outerShdw>
                </a:effectLst>
                <a:latin typeface="Bodoni MT" pitchFamily="18" charset="0"/>
              </a:rPr>
              <a:t>?</a:t>
            </a:r>
          </a:p>
        </p:txBody>
      </p:sp>
      <p:pic>
        <p:nvPicPr>
          <p:cNvPr id="64" name="Picture 21" descr="http://www.cbsnews.com/i/cbsnews/2006/08/08/image1876985g.jpg"/>
          <p:cNvPicPr>
            <a:picLocks noChangeAspect="1" noChangeArrowheads="1"/>
          </p:cNvPicPr>
          <p:nvPr/>
        </p:nvPicPr>
        <p:blipFill>
          <a:blip r:embed="rId19" cstate="print"/>
          <a:srcRect l="1442" t="1923" r="1923" b="3846"/>
          <a:stretch>
            <a:fillRect/>
          </a:stretch>
        </p:blipFill>
        <p:spPr bwMode="auto">
          <a:xfrm>
            <a:off x="1752600" y="1981200"/>
            <a:ext cx="5105400" cy="3733800"/>
          </a:xfrm>
          <a:prstGeom prst="rect">
            <a:avLst/>
          </a:prstGeom>
          <a:noFill/>
        </p:spPr>
      </p:pic>
      <p:sp>
        <p:nvSpPr>
          <p:cNvPr id="65" name="Rectangle 64"/>
          <p:cNvSpPr/>
          <p:nvPr/>
        </p:nvSpPr>
        <p:spPr>
          <a:xfrm>
            <a:off x="6934200" y="2133600"/>
            <a:ext cx="1755610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gradFill>
                  <a:gsLst>
                    <a:gs pos="6000">
                      <a:srgbClr val="0000FF"/>
                    </a:gs>
                    <a:gs pos="23000">
                      <a:schemeClr val="accent1">
                        <a:tint val="44500"/>
                        <a:satMod val="160000"/>
                        <a:alpha val="92000"/>
                      </a:schemeClr>
                    </a:gs>
                    <a:gs pos="57000">
                      <a:schemeClr val="bg1"/>
                    </a:gs>
                    <a:gs pos="91000">
                      <a:schemeClr val="bg1"/>
                    </a:gs>
                  </a:gsLst>
                  <a:lin ang="5400000" scaled="1"/>
                </a:gradFill>
                <a:effectLst>
                  <a:outerShdw blurRad="63500" dist="50800" algn="l" rotWithShape="0">
                    <a:srgbClr val="00B0F0"/>
                  </a:outerShdw>
                </a:effectLst>
                <a:latin typeface="Bodoni MT" pitchFamily="18" charset="0"/>
              </a:rPr>
              <a:t>?</a:t>
            </a:r>
          </a:p>
        </p:txBody>
      </p:sp>
      <p:pic>
        <p:nvPicPr>
          <p:cNvPr id="47" name="amb.wav">
            <a:hlinkClick r:id="" action="ppaction://media"/>
          </p:cNvPr>
          <p:cNvPicPr>
            <a:picLocks noRot="1" noChangeAspect="1"/>
          </p:cNvPicPr>
          <p:nvPr>
            <a:wavAudioFile r:embed="rId1" name="amb.wav"/>
          </p:nvPr>
        </p:nvPicPr>
        <p:blipFill>
          <a:blip r:embed="rId2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3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6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0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4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500"/>
                            </p:stCondLst>
                            <p:childTnLst>
                              <p:par>
                                <p:cTn id="14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8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000"/>
                            </p:stCondLst>
                            <p:childTnLst>
                              <p:par>
                                <p:cTn id="15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500"/>
                            </p:stCondLst>
                            <p:childTnLst>
                              <p:par>
                                <p:cTn id="156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7000"/>
                            </p:stCondLst>
                            <p:childTnLst>
                              <p:par>
                                <p:cTn id="160" presetID="18" presetClass="entr" presetSubtype="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4" presetID="47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0" presetID="2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5" dur="2904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>
                <p:cTn id="2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  <p:bldLst>
      <p:bldP spid="61" grpId="0"/>
      <p:bldP spid="62" grpId="0"/>
      <p:bldP spid="62" grpId="1"/>
      <p:bldP spid="63" grpId="0"/>
      <p:bldP spid="6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295400" y="2209800"/>
            <a:ext cx="8229600" cy="35814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-30" dirty="0">
                <a:latin typeface="+mn-lt"/>
                <a:cs typeface="+mn-cs"/>
              </a:rPr>
              <a:t>1-Inhibits cholesterol absorption in the intestine</a:t>
            </a: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6600"/>
                </a:solidFill>
                <a:latin typeface="+mn-lt"/>
                <a:cs typeface="+mn-cs"/>
              </a:rPr>
              <a:t>    </a:t>
            </a:r>
            <a:r>
              <a:rPr lang="en-US" sz="2400" dirty="0" err="1">
                <a:solidFill>
                  <a:srgbClr val="FF6600"/>
                </a:solidFill>
                <a:latin typeface="Bernard MT Condensed" pitchFamily="18" charset="0"/>
                <a:cs typeface="+mn-cs"/>
              </a:rPr>
              <a:t>Ezetimibe</a:t>
            </a:r>
            <a:endParaRPr lang="el-GR" sz="2400" dirty="0">
              <a:solidFill>
                <a:srgbClr val="FF6600"/>
              </a:solidFill>
              <a:latin typeface="Bernard MT Condensed" pitchFamily="18" charset="0"/>
              <a:cs typeface="+mn-cs"/>
            </a:endParaRP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-30" dirty="0">
                <a:latin typeface="+mn-lt"/>
                <a:cs typeface="+mn-cs"/>
              </a:rPr>
              <a:t>2-Sequester bile acids in the </a:t>
            </a:r>
            <a:r>
              <a:rPr lang="en-US" sz="2600" b="1" spc="-30" dirty="0" smtClean="0">
                <a:latin typeface="+mn-lt"/>
                <a:cs typeface="+mn-cs"/>
              </a:rPr>
              <a:t>intestine</a:t>
            </a:r>
            <a:endParaRPr lang="en-US" sz="2800" dirty="0">
              <a:latin typeface="+mn-lt"/>
              <a:cs typeface="+mn-cs"/>
            </a:endParaRP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6600"/>
                </a:solidFill>
                <a:latin typeface="+mn-lt"/>
                <a:cs typeface="+mn-cs"/>
              </a:rPr>
              <a:t>    </a:t>
            </a:r>
            <a:r>
              <a:rPr lang="en-US" sz="2400" dirty="0">
                <a:solidFill>
                  <a:srgbClr val="FF6600"/>
                </a:solidFill>
                <a:latin typeface="Bernard MT Condensed" pitchFamily="18" charset="0"/>
                <a:cs typeface="+mn-cs"/>
              </a:rPr>
              <a:t>Exchange resins</a:t>
            </a: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-30" dirty="0">
                <a:latin typeface="+mn-lt"/>
                <a:cs typeface="+mn-cs"/>
              </a:rPr>
              <a:t>3-Inhibits synthesis of cholesterol</a:t>
            </a: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6600"/>
                </a:solidFill>
                <a:latin typeface="+mn-lt"/>
                <a:cs typeface="+mn-cs"/>
              </a:rPr>
              <a:t>    </a:t>
            </a:r>
            <a:r>
              <a:rPr lang="en-US" sz="2400" dirty="0">
                <a:solidFill>
                  <a:srgbClr val="FF6600"/>
                </a:solidFill>
                <a:latin typeface="Bernard MT Condensed" pitchFamily="18" charset="0"/>
                <a:cs typeface="+mn-cs"/>
              </a:rPr>
              <a:t>Inhibitors of </a:t>
            </a:r>
            <a:r>
              <a:rPr lang="en-US" sz="2400" dirty="0" err="1">
                <a:solidFill>
                  <a:srgbClr val="FF6600"/>
                </a:solidFill>
                <a:latin typeface="Bernard MT Condensed" pitchFamily="18" charset="0"/>
                <a:cs typeface="+mn-cs"/>
              </a:rPr>
              <a:t>hydroxymethylglutaryl</a:t>
            </a:r>
            <a:r>
              <a:rPr lang="en-US" sz="2400" dirty="0">
                <a:solidFill>
                  <a:srgbClr val="FF6600"/>
                </a:solidFill>
                <a:latin typeface="Bernard MT Condensed" pitchFamily="18" charset="0"/>
                <a:cs typeface="+mn-cs"/>
              </a:rPr>
              <a:t> coenzyme A </a:t>
            </a:r>
            <a:r>
              <a:rPr lang="en-US" sz="2400" dirty="0" err="1">
                <a:solidFill>
                  <a:srgbClr val="FF6600"/>
                </a:solidFill>
                <a:latin typeface="Bernard MT Condensed" pitchFamily="18" charset="0"/>
                <a:cs typeface="+mn-cs"/>
              </a:rPr>
              <a:t>reductase</a:t>
            </a:r>
            <a:r>
              <a:rPr lang="en-US" sz="2400" dirty="0">
                <a:solidFill>
                  <a:srgbClr val="FF6600"/>
                </a:solidFill>
                <a:latin typeface="Bernard MT Condensed" pitchFamily="18" charset="0"/>
                <a:cs typeface="+mn-cs"/>
              </a:rPr>
              <a:t>    (HMG-COA </a:t>
            </a:r>
            <a:r>
              <a:rPr lang="en-US" sz="2400" dirty="0" err="1">
                <a:solidFill>
                  <a:srgbClr val="FF6600"/>
                </a:solidFill>
                <a:latin typeface="Bernard MT Condensed" pitchFamily="18" charset="0"/>
                <a:cs typeface="+mn-cs"/>
              </a:rPr>
              <a:t>Reductase</a:t>
            </a:r>
            <a:r>
              <a:rPr lang="en-US" sz="2400" dirty="0">
                <a:solidFill>
                  <a:srgbClr val="FF6600"/>
                </a:solidFill>
                <a:latin typeface="Bernard MT Condensed" pitchFamily="18" charset="0"/>
                <a:cs typeface="+mn-cs"/>
              </a:rPr>
              <a:t>)</a:t>
            </a:r>
            <a:endParaRPr lang="en-US" sz="2800" dirty="0">
              <a:solidFill>
                <a:srgbClr val="FF6600"/>
              </a:solidFill>
              <a:latin typeface="Bernard MT Condensed" pitchFamily="18" charset="0"/>
              <a:cs typeface="+mn-cs"/>
            </a:endParaRP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-30" dirty="0">
                <a:latin typeface="+mn-lt"/>
                <a:cs typeface="+mn-cs"/>
              </a:rPr>
              <a:t>4-Alter relative levels &amp; patterns of different plasma LPs</a:t>
            </a:r>
            <a:endParaRPr lang="ar-SA" sz="2600" b="1" spc="-30" dirty="0">
              <a:latin typeface="+mn-lt"/>
              <a:cs typeface="+mn-cs"/>
            </a:endParaRP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6600"/>
                </a:solidFill>
                <a:latin typeface="+mn-lt"/>
                <a:cs typeface="+mn-cs"/>
              </a:rPr>
              <a:t>    </a:t>
            </a:r>
            <a:r>
              <a:rPr lang="en-US" sz="2400" dirty="0" err="1">
                <a:solidFill>
                  <a:srgbClr val="FF6600"/>
                </a:solidFill>
                <a:latin typeface="Bernard MT Condensed" pitchFamily="18" charset="0"/>
                <a:cs typeface="+mn-cs"/>
              </a:rPr>
              <a:t>Fibrates</a:t>
            </a:r>
            <a:r>
              <a:rPr lang="en-US" sz="2400" dirty="0">
                <a:solidFill>
                  <a:srgbClr val="FF6600"/>
                </a:solidFill>
                <a:latin typeface="Bernard MT Condensed" pitchFamily="18" charset="0"/>
                <a:cs typeface="+mn-cs"/>
              </a:rPr>
              <a:t>, Nicotinic acids</a:t>
            </a: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FF6600"/>
              </a:solidFill>
              <a:latin typeface="+mn-lt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47959"/>
            <a:ext cx="9144000" cy="9643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50" dirty="0">
                <a:ln w="285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CC00"/>
                </a:solidFill>
                <a:effectLst>
                  <a:outerShdw blurRad="50800" dist="50800" dir="5400000" algn="ctr" rotWithShape="0">
                    <a:srgbClr val="D60093"/>
                  </a:outerShdw>
                </a:effectLst>
                <a:latin typeface="+mn-lt"/>
                <a:cs typeface="+mn-cs"/>
              </a:rPr>
              <a:t>THERAPEUTIC STRATEGIES </a:t>
            </a:r>
            <a:r>
              <a:rPr lang="en-US" sz="3200" b="1" spc="50" dirty="0" smtClean="0">
                <a:ln w="285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CC00"/>
                </a:solidFill>
                <a:effectLst>
                  <a:outerShdw blurRad="50800" dist="50800" dir="5400000" algn="ctr" rotWithShape="0">
                    <a:srgbClr val="D60093"/>
                  </a:outerShdw>
                </a:effectLst>
                <a:latin typeface="+mn-lt"/>
                <a:cs typeface="+mn-cs"/>
              </a:rPr>
              <a:t>FOR </a:t>
            </a:r>
            <a:r>
              <a:rPr lang="en-US" sz="3200" b="1" spc="50" dirty="0">
                <a:ln w="285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CC00"/>
                </a:solidFill>
                <a:effectLst>
                  <a:outerShdw blurRad="50800" dist="50800" dir="5400000" algn="ctr" rotWithShape="0">
                    <a:srgbClr val="D60093"/>
                  </a:outerShdw>
                </a:effectLst>
                <a:latin typeface="+mn-lt"/>
                <a:cs typeface="+mn-cs"/>
              </a:rPr>
              <a:t>TREATMENT OF HYPERLIPIDEMIA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354330" y="1676400"/>
            <a:ext cx="471347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3175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</a:srgbClr>
                  </a:outerShdw>
                </a:effectLst>
                <a:latin typeface="+mn-lt"/>
                <a:cs typeface="+mn-cs"/>
              </a:rPr>
              <a:t>ANTIHYPERLIPIDEMIC AGENTS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879" y="1066800"/>
            <a:ext cx="542167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3175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</a:srgbClr>
                  </a:outerShdw>
                </a:effectLst>
                <a:latin typeface="+mn-lt"/>
                <a:cs typeface="+mn-cs"/>
              </a:rPr>
              <a:t>THERAPEUTIC LIFESTYLE CHANGES</a:t>
            </a:r>
            <a:endParaRPr lang="en-US" sz="2800" b="1" dirty="0">
              <a:ln w="3175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</a:srgbClr>
                </a:outerShdw>
              </a:effectLst>
              <a:latin typeface="+mn-lt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248400" y="838200"/>
            <a:ext cx="1981994" cy="838200"/>
            <a:chOff x="6248400" y="838200"/>
            <a:chExt cx="1981994" cy="1829594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6248400" y="838200"/>
              <a:ext cx="19812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5400000">
              <a:off x="7315200" y="1752600"/>
              <a:ext cx="18288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901801" y="838200"/>
            <a:ext cx="1993799" cy="305594"/>
            <a:chOff x="901801" y="838200"/>
            <a:chExt cx="1993799" cy="305594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914400" y="838200"/>
              <a:ext cx="19812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>
              <a:off x="750195" y="990600"/>
              <a:ext cx="3048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5715000" y="5562600"/>
            <a:ext cx="308552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3175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</a:srgbClr>
                  </a:outerShdw>
                </a:effectLst>
                <a:latin typeface="+mn-lt"/>
                <a:cs typeface="+mn-cs"/>
              </a:rPr>
              <a:t>ADJUVANT AGENTS</a:t>
            </a:r>
            <a:endParaRPr lang="en-US" sz="2800" b="1" dirty="0">
              <a:ln w="3175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01807" y="5992968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  <a:latin typeface="Bernard MT Condensed" pitchFamily="18" charset="0"/>
              </a:rPr>
              <a:t>Omega-3-Fatty Acids, </a:t>
            </a:r>
            <a:r>
              <a:rPr lang="en-US" sz="2400" dirty="0" err="1" smtClean="0">
                <a:solidFill>
                  <a:srgbClr val="FF6600"/>
                </a:solidFill>
                <a:latin typeface="Bernard MT Condensed" pitchFamily="18" charset="0"/>
              </a:rPr>
              <a:t>Stanols</a:t>
            </a:r>
            <a:endParaRPr lang="en-US" sz="2400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4" grpId="0"/>
      <p:bldP spid="16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25000">
              <a:schemeClr val="accent1">
                <a:tint val="44500"/>
                <a:satMod val="160000"/>
              </a:schemeClr>
            </a:gs>
            <a:gs pos="46000">
              <a:srgbClr val="E2D09E"/>
            </a:gs>
            <a:gs pos="61000">
              <a:srgbClr val="DEC98E"/>
            </a:gs>
            <a:gs pos="91000">
              <a:schemeClr val="bg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15"/>
          <p:cNvGrpSpPr>
            <a:grpSpLocks/>
          </p:cNvGrpSpPr>
          <p:nvPr/>
        </p:nvGrpSpPr>
        <p:grpSpPr bwMode="auto">
          <a:xfrm>
            <a:off x="209550" y="495300"/>
            <a:ext cx="8782050" cy="6248400"/>
            <a:chOff x="210268" y="495837"/>
            <a:chExt cx="8781332" cy="6248400"/>
          </a:xfrm>
        </p:grpSpPr>
        <p:pic>
          <p:nvPicPr>
            <p:cNvPr id="28681" name="Picture 3" descr="C:\Users\Administrator\Pictures\stoey.png"/>
            <p:cNvPicPr>
              <a:picLocks noChangeAspect="1" noChangeArrowheads="1"/>
            </p:cNvPicPr>
            <p:nvPr/>
          </p:nvPicPr>
          <p:blipFill>
            <a:blip r:embed="rId2" cstate="print"/>
            <a:srcRect l="1666" t="2406" r="3333"/>
            <a:stretch>
              <a:fillRect/>
            </a:stretch>
          </p:blipFill>
          <p:spPr bwMode="auto">
            <a:xfrm>
              <a:off x="210268" y="495837"/>
              <a:ext cx="8781332" cy="624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2" name="Picture 3" descr="C:\Users\Administrator\Pictures\stoey.png"/>
            <p:cNvPicPr>
              <a:picLocks noChangeAspect="1" noChangeArrowheads="1"/>
            </p:cNvPicPr>
            <p:nvPr/>
          </p:nvPicPr>
          <p:blipFill>
            <a:blip r:embed="rId2" cstate="print"/>
            <a:srcRect l="47008" t="1785" r="28262" b="92262"/>
            <a:stretch>
              <a:fillRect/>
            </a:stretch>
          </p:blipFill>
          <p:spPr bwMode="auto">
            <a:xfrm>
              <a:off x="5163268" y="507642"/>
              <a:ext cx="2286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4400925" y="505362"/>
              <a:ext cx="838131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8675" name="Group 16"/>
          <p:cNvGrpSpPr>
            <a:grpSpLocks/>
          </p:cNvGrpSpPr>
          <p:nvPr/>
        </p:nvGrpSpPr>
        <p:grpSpPr bwMode="auto">
          <a:xfrm>
            <a:off x="361950" y="5408613"/>
            <a:ext cx="3276600" cy="415925"/>
            <a:chOff x="362668" y="5409126"/>
            <a:chExt cx="3276600" cy="414754"/>
          </a:xfrm>
        </p:grpSpPr>
        <p:sp>
          <p:nvSpPr>
            <p:cNvPr id="28679" name="TextBox 2"/>
            <p:cNvSpPr txBox="1">
              <a:spLocks noChangeArrowheads="1"/>
            </p:cNvSpPr>
            <p:nvPr/>
          </p:nvSpPr>
          <p:spPr bwMode="auto">
            <a:xfrm>
              <a:off x="362668" y="5485326"/>
              <a:ext cx="32766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>
                  <a:latin typeface="Calibri" pitchFamily="34" charset="0"/>
                </a:rPr>
                <a:t>Improve endothelial function</a:t>
              </a: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397593" y="5409126"/>
              <a:ext cx="2590800" cy="38151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cxnSp>
        <p:nvCxnSpPr>
          <p:cNvPr id="12" name="Straight Connector 11"/>
          <p:cNvCxnSpPr/>
          <p:nvPr/>
        </p:nvCxnSpPr>
        <p:spPr>
          <a:xfrm rot="16200000" flipH="1">
            <a:off x="1790700" y="3390900"/>
            <a:ext cx="6858000" cy="76200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7" name="TextBox 13"/>
          <p:cNvSpPr txBox="1">
            <a:spLocks noChangeArrowheads="1"/>
          </p:cNvSpPr>
          <p:nvPr/>
        </p:nvSpPr>
        <p:spPr bwMode="auto">
          <a:xfrm>
            <a:off x="990600" y="57150"/>
            <a:ext cx="3810000" cy="400050"/>
          </a:xfrm>
          <a:prstGeom prst="rect">
            <a:avLst/>
          </a:prstGeom>
          <a:solidFill>
            <a:srgbClr val="FEEC02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CC0000"/>
                </a:solidFill>
                <a:latin typeface="Bernard MT Condensed" pitchFamily="18" charset="0"/>
              </a:rPr>
              <a:t>TARGETING ENDOGENOUS PATHWAYS</a:t>
            </a:r>
          </a:p>
        </p:txBody>
      </p:sp>
      <p:sp>
        <p:nvSpPr>
          <p:cNvPr id="28678" name="TextBox 14"/>
          <p:cNvSpPr txBox="1">
            <a:spLocks noChangeArrowheads="1"/>
          </p:cNvSpPr>
          <p:nvPr/>
        </p:nvSpPr>
        <p:spPr bwMode="auto">
          <a:xfrm>
            <a:off x="5334000" y="57150"/>
            <a:ext cx="3810000" cy="400050"/>
          </a:xfrm>
          <a:prstGeom prst="rect">
            <a:avLst/>
          </a:prstGeom>
          <a:solidFill>
            <a:srgbClr val="FEEC02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CC0000"/>
                </a:solidFill>
                <a:latin typeface="Bernard MT Condensed" pitchFamily="18" charset="0"/>
              </a:rPr>
              <a:t>TARGETING EXOGENOUS PATHWAYS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772400" y="533400"/>
            <a:ext cx="114300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705600" y="3733800"/>
            <a:ext cx="83820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048869" y="1219200"/>
            <a:ext cx="1474695" cy="4572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09600" y="1896034"/>
            <a:ext cx="1524000" cy="46616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734670" y="2658035"/>
            <a:ext cx="1008530" cy="54236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962400" y="4706471"/>
            <a:ext cx="838200" cy="3810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81000" y="5410200"/>
            <a:ext cx="2590800" cy="3810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28600" y="533400"/>
            <a:ext cx="4953000" cy="617220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257800" y="522516"/>
            <a:ext cx="3733800" cy="617220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8534400" y="63246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0" grpId="1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304800" y="2143780"/>
            <a:ext cx="4953000" cy="523220"/>
          </a:xfrm>
          <a:prstGeom prst="rect">
            <a:avLst/>
          </a:prstGeom>
          <a:solidFill>
            <a:srgbClr val="FEEC02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CC0000"/>
                </a:solidFill>
                <a:latin typeface="Bernard MT Condensed" pitchFamily="18" charset="0"/>
              </a:rPr>
              <a:t>TARGETING </a:t>
            </a:r>
            <a:r>
              <a:rPr lang="en-US" sz="2800" dirty="0">
                <a:solidFill>
                  <a:srgbClr val="CC0000"/>
                </a:solidFill>
                <a:latin typeface="Bernard MT Condensed" pitchFamily="18" charset="0"/>
              </a:rPr>
              <a:t>EXOGENOUS PATHWAYS</a:t>
            </a:r>
          </a:p>
        </p:txBody>
      </p:sp>
      <p:pic>
        <p:nvPicPr>
          <p:cNvPr id="9220" name="Picture 4" descr="http://journals.prous.com/journals/dnp/20021502/html/dn150069/images/Kostner_f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7EBEE"/>
              </a:clrFrom>
              <a:clrTo>
                <a:srgbClr val="E7EB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912902">
            <a:off x="4419600" y="2566355"/>
            <a:ext cx="3762375" cy="2628900"/>
          </a:xfrm>
          <a:prstGeom prst="rect">
            <a:avLst/>
          </a:prstGeom>
          <a:noFill/>
        </p:spPr>
      </p:pic>
      <p:pic>
        <p:nvPicPr>
          <p:cNvPr id="6" name="Picture 4" descr="http://www.hdlforum.org/ktmlstandard/images/uploads/HDL-home.jpg?0.868934050785710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9298" t="2632" r="21053" b="18421"/>
          <a:stretch>
            <a:fillRect/>
          </a:stretch>
        </p:blipFill>
        <p:spPr bwMode="auto">
          <a:xfrm>
            <a:off x="4028440" y="2667000"/>
            <a:ext cx="1018139" cy="1066800"/>
          </a:xfrm>
          <a:prstGeom prst="ellipse">
            <a:avLst/>
          </a:prstGeom>
          <a:noFill/>
        </p:spPr>
      </p:pic>
      <p:pic>
        <p:nvPicPr>
          <p:cNvPr id="7" name="Picture 6" descr="http://www.ncrr.nih.gov/publications/ncrr_reporter/spring2007/images/ld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3FFE9"/>
              </a:clrFrom>
              <a:clrTo>
                <a:srgbClr val="F3FF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2974012"/>
            <a:ext cx="3200400" cy="3731587"/>
          </a:xfrm>
          <a:prstGeom prst="rect">
            <a:avLst/>
          </a:prstGeom>
          <a:noFill/>
        </p:spPr>
      </p:pic>
      <p:pic>
        <p:nvPicPr>
          <p:cNvPr id="8" name="Picture 4" descr="http://www.hdlforum.org/ktmlstandard/images/uploads/HDL-home.jpg?0.868934050785710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9298" t="2632" r="21053" b="18421"/>
          <a:stretch>
            <a:fillRect/>
          </a:stretch>
        </p:blipFill>
        <p:spPr bwMode="auto">
          <a:xfrm>
            <a:off x="5105400" y="1371600"/>
            <a:ext cx="1018139" cy="1066800"/>
          </a:xfrm>
          <a:prstGeom prst="ellipse">
            <a:avLst/>
          </a:prstGeom>
          <a:noFill/>
        </p:spPr>
      </p:pic>
      <p:pic>
        <p:nvPicPr>
          <p:cNvPr id="11" name="Picture 4" descr="http://www.hdlforum.org/ktmlstandard/images/uploads/HDL-home.jpg?0.868934050785710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9298" t="2632" r="21053" b="18421"/>
          <a:stretch>
            <a:fillRect/>
          </a:stretch>
        </p:blipFill>
        <p:spPr bwMode="auto">
          <a:xfrm>
            <a:off x="6019800" y="1447800"/>
            <a:ext cx="509070" cy="533400"/>
          </a:xfrm>
          <a:prstGeom prst="ellipse">
            <a:avLst/>
          </a:prstGeom>
          <a:noFill/>
        </p:spPr>
      </p:pic>
      <p:pic>
        <p:nvPicPr>
          <p:cNvPr id="12" name="Picture 4" descr="http://www.hdlforum.org/ktmlstandard/images/uploads/HDL-home.jpg?0.868934050785710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9298" t="2632" r="21053" b="18421"/>
          <a:stretch>
            <a:fillRect/>
          </a:stretch>
        </p:blipFill>
        <p:spPr bwMode="auto">
          <a:xfrm>
            <a:off x="7086600" y="2590800"/>
            <a:ext cx="509070" cy="533400"/>
          </a:xfrm>
          <a:prstGeom prst="ellipse">
            <a:avLst/>
          </a:prstGeom>
          <a:noFill/>
        </p:spPr>
      </p:pic>
      <p:pic>
        <p:nvPicPr>
          <p:cNvPr id="13" name="Picture 83" descr="nrd2353-f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20000" contrast="30000"/>
          </a:blip>
          <a:srcRect r="69784" b="68789"/>
          <a:stretch>
            <a:fillRect/>
          </a:stretch>
        </p:blipFill>
        <p:spPr bwMode="auto">
          <a:xfrm>
            <a:off x="4228342" y="4419600"/>
            <a:ext cx="2324858" cy="1694481"/>
          </a:xfrm>
          <a:prstGeom prst="flowChartDelay">
            <a:avLst/>
          </a:prstGeom>
          <a:noFill/>
          <a:ln>
            <a:noFill/>
          </a:ln>
        </p:spPr>
      </p:pic>
      <p:sp>
        <p:nvSpPr>
          <p:cNvPr id="10" name="5-Point Star 9"/>
          <p:cNvSpPr/>
          <p:nvPr/>
        </p:nvSpPr>
        <p:spPr>
          <a:xfrm>
            <a:off x="8534400" y="62484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360052" y="2623238"/>
            <a:ext cx="6745311" cy="3777562"/>
            <a:chOff x="2688336" y="2323488"/>
            <a:chExt cx="6745311" cy="3777562"/>
          </a:xfrm>
        </p:grpSpPr>
        <p:pic>
          <p:nvPicPr>
            <p:cNvPr id="29711" name="Picture 15" descr="C:\Documents and Settings\DR.OMNIA\My Documents\My Pictures\intestin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81400" y="2323488"/>
              <a:ext cx="5053012" cy="3777562"/>
            </a:xfrm>
            <a:prstGeom prst="rect">
              <a:avLst/>
            </a:prstGeom>
            <a:noFill/>
          </p:spPr>
        </p:pic>
        <p:sp>
          <p:nvSpPr>
            <p:cNvPr id="11" name="Flowchart: Direct Access Storage 10"/>
            <p:cNvSpPr/>
            <p:nvPr/>
          </p:nvSpPr>
          <p:spPr>
            <a:xfrm>
              <a:off x="5486400" y="5105400"/>
              <a:ext cx="990600" cy="381000"/>
            </a:xfrm>
            <a:prstGeom prst="flowChartMagneticDrum">
              <a:avLst/>
            </a:prstGeom>
            <a:gradFill flip="none" rotWithShape="1">
              <a:gsLst>
                <a:gs pos="0">
                  <a:srgbClr val="0099FF">
                    <a:alpha val="77000"/>
                  </a:srgbClr>
                </a:gs>
                <a:gs pos="50000">
                  <a:schemeClr val="bg1">
                    <a:alpha val="20000"/>
                  </a:schemeClr>
                </a:gs>
                <a:gs pos="100000">
                  <a:srgbClr val="0099FF">
                    <a:alpha val="78000"/>
                  </a:srgbClr>
                </a:gs>
              </a:gsLst>
              <a:lin ang="5400000" scaled="1"/>
              <a:tileRect/>
            </a:gradFill>
            <a:ln w="6350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" name="Rectangle 11"/>
            <p:cNvSpPr/>
            <p:nvPr/>
          </p:nvSpPr>
          <p:spPr>
            <a:xfrm>
              <a:off x="2688336" y="5191095"/>
              <a:ext cx="2798065" cy="528350"/>
            </a:xfrm>
            <a:prstGeom prst="rect">
              <a:avLst/>
            </a:prstGeom>
            <a:solidFill>
              <a:srgbClr val="F2B800"/>
            </a:solidFill>
          </p:spPr>
          <p:txBody>
            <a:bodyPr wrap="square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en-US" b="1" dirty="0" smtClean="0">
                  <a:latin typeface="Arial Narrow" pitchFamily="34" charset="0"/>
                </a:rPr>
                <a:t>SELECTIVE CHOLESTEROL TRANSPORTER INHIBITORS </a:t>
              </a:r>
              <a:endParaRPr lang="en-US" dirty="0">
                <a:solidFill>
                  <a:srgbClr val="C00000"/>
                </a:solidFill>
                <a:latin typeface="Bernard MT Condensed" pitchFamily="18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5943600" y="4724400"/>
              <a:ext cx="762000" cy="381000"/>
              <a:chOff x="5638800" y="4419600"/>
              <a:chExt cx="762000" cy="3810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5638800" y="4457088"/>
                <a:ext cx="76199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b="1" dirty="0">
                    <a:solidFill>
                      <a:schemeClr val="bg1"/>
                    </a:solidFill>
                    <a:effectLst>
                      <a:outerShdw blurRad="50800" dist="50800" dir="5400000" algn="ctr" rotWithShape="0">
                        <a:schemeClr val="tx1"/>
                      </a:outerShdw>
                    </a:effectLst>
                    <a:latin typeface="Arial Narrow" pitchFamily="34" charset="0"/>
                  </a:rPr>
                  <a:t>NPC1L1</a:t>
                </a:r>
                <a:endParaRPr lang="en-US" sz="1400" dirty="0">
                  <a:solidFill>
                    <a:schemeClr val="bg1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638800" y="4419600"/>
                <a:ext cx="762000" cy="381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5" name="Picture 4" descr="http://www.caymanchem.com/images/articles/screen/2102-2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0667" t="3517" b="38461"/>
            <a:stretch>
              <a:fillRect/>
            </a:stretch>
          </p:blipFill>
          <p:spPr bwMode="auto">
            <a:xfrm>
              <a:off x="8595447" y="297180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7"/>
          <p:cNvSpPr/>
          <p:nvPr/>
        </p:nvSpPr>
        <p:spPr>
          <a:xfrm>
            <a:off x="228600" y="808879"/>
            <a:ext cx="5181600" cy="374461"/>
          </a:xfrm>
          <a:prstGeom prst="rect">
            <a:avLst/>
          </a:prstGeom>
          <a:solidFill>
            <a:srgbClr val="FFC819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ts val="2200"/>
              </a:lnSpc>
              <a:defRPr/>
            </a:pPr>
            <a:r>
              <a:rPr lang="en-US" sz="2000" dirty="0" smtClean="0">
                <a:latin typeface="Bernard MT Condensed" pitchFamily="18" charset="0"/>
              </a:rPr>
              <a:t>1. Inhibition of Cholesterol Absorption in Intestine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215720" y="240405"/>
            <a:ext cx="8699679" cy="461665"/>
          </a:xfrm>
          <a:prstGeom prst="rect">
            <a:avLst/>
          </a:prstGeom>
          <a:solidFill>
            <a:srgbClr val="FEEC02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CC0000"/>
                </a:solidFill>
                <a:latin typeface="Bernard MT Condensed" pitchFamily="18" charset="0"/>
              </a:rPr>
              <a:t>TARGETING </a:t>
            </a:r>
            <a:r>
              <a:rPr lang="en-US" sz="2400" dirty="0">
                <a:solidFill>
                  <a:srgbClr val="CC0000"/>
                </a:solidFill>
                <a:latin typeface="Bernard MT Condensed" pitchFamily="18" charset="0"/>
              </a:rPr>
              <a:t>EXOGENOUS PATHWAYS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8600" y="1828800"/>
            <a:ext cx="3702927" cy="374461"/>
          </a:xfrm>
          <a:prstGeom prst="rect">
            <a:avLst/>
          </a:prstGeom>
          <a:solidFill>
            <a:srgbClr val="FFC819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ts val="2200"/>
              </a:lnSpc>
              <a:defRPr/>
            </a:pPr>
            <a:r>
              <a:rPr lang="en-US" sz="2000" dirty="0" smtClean="0">
                <a:latin typeface="Bernard MT Condensed" pitchFamily="18" charset="0"/>
              </a:rPr>
              <a:t>2</a:t>
            </a:r>
            <a:r>
              <a:rPr lang="en-US" sz="2000" dirty="0">
                <a:latin typeface="Bernard MT Condensed" pitchFamily="18" charset="0"/>
              </a:rPr>
              <a:t>. Sequester Bile Acids in Intestine</a:t>
            </a:r>
          </a:p>
        </p:txBody>
      </p:sp>
      <p:sp>
        <p:nvSpPr>
          <p:cNvPr id="19" name="Rectangle 11"/>
          <p:cNvSpPr/>
          <p:nvPr/>
        </p:nvSpPr>
        <p:spPr>
          <a:xfrm>
            <a:off x="234506" y="1358236"/>
            <a:ext cx="5158913" cy="318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1700"/>
              </a:lnSpc>
            </a:pPr>
            <a:r>
              <a:rPr lang="en-US" sz="2200" b="1" dirty="0" smtClean="0">
                <a:latin typeface="Arial Narrow" pitchFamily="34" charset="0"/>
              </a:rPr>
              <a:t>Selective </a:t>
            </a:r>
            <a:r>
              <a:rPr lang="en-US" sz="2200" b="1" dirty="0">
                <a:latin typeface="Arial Narrow" pitchFamily="34" charset="0"/>
              </a:rPr>
              <a:t>C Transporter Inhibitors; </a:t>
            </a:r>
            <a:r>
              <a:rPr lang="en-US" sz="2000" dirty="0" err="1">
                <a:solidFill>
                  <a:srgbClr val="C00000"/>
                </a:solidFill>
                <a:latin typeface="Bernard MT Condensed" pitchFamily="18" charset="0"/>
              </a:rPr>
              <a:t>Ezetimibe</a:t>
            </a:r>
            <a:endParaRPr lang="en-US" sz="20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22" name="Rectangle 11"/>
          <p:cNvSpPr/>
          <p:nvPr/>
        </p:nvSpPr>
        <p:spPr>
          <a:xfrm>
            <a:off x="234507" y="2286000"/>
            <a:ext cx="32706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Sequestrants</a:t>
            </a:r>
            <a:r>
              <a:rPr lang="en-US" sz="2200" b="1" dirty="0" smtClean="0">
                <a:latin typeface="Arial Narrow" pitchFamily="34" charset="0"/>
              </a:rPr>
              <a:t>;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     </a:t>
            </a:r>
            <a:r>
              <a:rPr lang="en-US" sz="2000" dirty="0" err="1" smtClean="0">
                <a:solidFill>
                  <a:srgbClr val="C00000"/>
                </a:solidFill>
                <a:latin typeface="Bernard MT Condensed" pitchFamily="18" charset="0"/>
              </a:rPr>
              <a:t>Colestipol</a:t>
            </a:r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  <a:latin typeface="Bernard MT Condensed" pitchFamily="18" charset="0"/>
              </a:rPr>
              <a:t>Colesevelam</a:t>
            </a:r>
            <a:endParaRPr lang="en-US" sz="2000" dirty="0" smtClean="0">
              <a:solidFill>
                <a:srgbClr val="C00000"/>
              </a:solidFill>
              <a:latin typeface="Bernard MT Condensed" pitchFamily="18" charset="0"/>
            </a:endParaRPr>
          </a:p>
          <a:p>
            <a:pPr>
              <a:lnSpc>
                <a:spcPts val="2400"/>
              </a:lnSpc>
            </a:pPr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</a:rPr>
              <a:t>         &amp; </a:t>
            </a:r>
            <a:r>
              <a:rPr lang="en-US" sz="2000" dirty="0" err="1" smtClean="0">
                <a:solidFill>
                  <a:srgbClr val="C00000"/>
                </a:solidFill>
                <a:latin typeface="Bernard MT Condensed" pitchFamily="18" charset="0"/>
              </a:rPr>
              <a:t>Cholestyramine</a:t>
            </a:r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</a:rPr>
              <a:t> </a:t>
            </a:r>
            <a:endParaRPr lang="en-US" sz="22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27" name="Rectangle 11"/>
          <p:cNvSpPr/>
          <p:nvPr/>
        </p:nvSpPr>
        <p:spPr>
          <a:xfrm>
            <a:off x="2667000" y="4749452"/>
            <a:ext cx="1780032" cy="310341"/>
          </a:xfrm>
          <a:prstGeom prst="rect">
            <a:avLst/>
          </a:prstGeom>
          <a:solidFill>
            <a:srgbClr val="F2B800"/>
          </a:solidFill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en-US" b="1" dirty="0" smtClean="0">
                <a:latin typeface="Arial Narrow" pitchFamily="34" charset="0"/>
              </a:rPr>
              <a:t>SEQUESTRANTS </a:t>
            </a:r>
            <a:endParaRPr lang="en-US" i="1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52400"/>
            <a:ext cx="239118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EZETIMIBE</a:t>
            </a: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304800" y="838200"/>
            <a:ext cx="136928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Mechanism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0800" y="292100"/>
            <a:ext cx="6019800" cy="4508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-30" dirty="0">
                <a:latin typeface="Arial Narrow" pitchFamily="34" charset="0"/>
                <a:cs typeface="+mn-cs"/>
                <a:sym typeface="Wingdings 3"/>
              </a:rPr>
              <a:t></a:t>
            </a:r>
            <a:r>
              <a:rPr lang="en-US" sz="2400" b="1" spc="-30" dirty="0">
                <a:latin typeface="Arial Narrow" pitchFamily="34" charset="0"/>
                <a:cs typeface="+mn-cs"/>
              </a:rPr>
              <a:t>Is </a:t>
            </a:r>
            <a:r>
              <a:rPr lang="en-US" sz="2400" b="1" spc="-30" dirty="0" smtClean="0">
                <a:latin typeface="Arial Narrow" pitchFamily="34" charset="0"/>
                <a:cs typeface="+mn-cs"/>
              </a:rPr>
              <a:t>a selective </a:t>
            </a:r>
            <a:r>
              <a:rPr lang="en-US" sz="2400" b="1" spc="-30" dirty="0">
                <a:latin typeface="Arial Narrow" pitchFamily="34" charset="0"/>
                <a:cs typeface="+mn-cs"/>
              </a:rPr>
              <a:t>C absorption inhibitor</a:t>
            </a:r>
            <a:endParaRPr lang="en-US" sz="2400" dirty="0">
              <a:latin typeface="Arial Narrow" pitchFamily="34" charset="0"/>
              <a:cs typeface="+mn-cs"/>
            </a:endParaRPr>
          </a:p>
        </p:txBody>
      </p:sp>
      <p:sp>
        <p:nvSpPr>
          <p:cNvPr id="30725" name="TextBox 6"/>
          <p:cNvSpPr txBox="1">
            <a:spLocks noChangeArrowheads="1"/>
          </p:cNvSpPr>
          <p:nvPr/>
        </p:nvSpPr>
        <p:spPr bwMode="auto">
          <a:xfrm>
            <a:off x="381000" y="152400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179576"/>
            <a:ext cx="868680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u="heavy" spc="-30" dirty="0">
                <a:uFill>
                  <a:solidFill>
                    <a:srgbClr val="0000FF"/>
                  </a:solidFill>
                </a:uFill>
                <a:latin typeface="Arial Narrow" pitchFamily="34" charset="0"/>
                <a:cs typeface="+mn-cs"/>
              </a:rPr>
              <a:t>Blocks sterol transporter </a:t>
            </a:r>
            <a:r>
              <a:rPr lang="en-US" sz="2200" b="1" spc="-30" dirty="0">
                <a:latin typeface="Arial Narrow" pitchFamily="34" charset="0"/>
                <a:cs typeface="+mn-cs"/>
              </a:rPr>
              <a:t>(NPC1L1) located on brush border of small intestine that is responsible for C translocation inside </a:t>
            </a:r>
            <a:r>
              <a:rPr lang="en-US" sz="2200" b="1" spc="-30" dirty="0" err="1">
                <a:latin typeface="Arial Narrow" pitchFamily="34" charset="0"/>
                <a:cs typeface="+mn-cs"/>
              </a:rPr>
              <a:t>entrocytes</a:t>
            </a:r>
            <a:r>
              <a:rPr lang="en-US" sz="2200" b="1" spc="-30" dirty="0">
                <a:latin typeface="Arial Narrow" pitchFamily="34" charset="0"/>
                <a:cs typeface="+mn-cs"/>
              </a:rPr>
              <a:t> to be </a:t>
            </a:r>
            <a:r>
              <a:rPr lang="en-US" sz="2200" b="1" spc="-30" dirty="0" err="1">
                <a:latin typeface="Arial Narrow" pitchFamily="34" charset="0"/>
                <a:cs typeface="+mn-cs"/>
              </a:rPr>
              <a:t>esterified</a:t>
            </a:r>
            <a:r>
              <a:rPr lang="en-US" sz="2200" b="1" spc="-30" dirty="0">
                <a:latin typeface="Arial Narrow" pitchFamily="34" charset="0"/>
                <a:cs typeface="+mn-cs"/>
              </a:rPr>
              <a:t> &amp; incorporated in </a:t>
            </a:r>
            <a:r>
              <a:rPr lang="en-US" sz="2200" b="1" spc="-30" dirty="0" smtClean="0">
                <a:latin typeface="Arial Narrow" pitchFamily="34" charset="0"/>
                <a:cs typeface="+mn-cs"/>
              </a:rPr>
              <a:t>CMs </a:t>
            </a:r>
            <a:r>
              <a:rPr lang="en-US" sz="2200" b="1" u="heavy" spc="-30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  <a:cs typeface="+mn-cs"/>
                <a:sym typeface="Wingdings 3"/>
              </a:rPr>
              <a:t></a:t>
            </a:r>
            <a:r>
              <a:rPr lang="en-US" sz="2200" u="heavy" dirty="0">
                <a:uFill>
                  <a:solidFill>
                    <a:srgbClr val="0000FF"/>
                  </a:solidFill>
                </a:uFill>
              </a:rPr>
              <a:t> </a:t>
            </a:r>
            <a:r>
              <a:rPr lang="en-US" sz="2200" b="1" u="heavy" spc="-30" dirty="0">
                <a:uFill>
                  <a:solidFill>
                    <a:srgbClr val="0000FF"/>
                  </a:solidFill>
                </a:uFill>
                <a:latin typeface="Arial Narrow" pitchFamily="34" charset="0"/>
                <a:cs typeface="+mn-cs"/>
              </a:rPr>
              <a:t>pool of cholesterol available to the liver 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</a:t>
            </a:r>
            <a:r>
              <a:rPr lang="en-US" sz="2200" b="1" u="heavy" spc="-30" dirty="0" err="1" smtClean="0">
                <a:uFill>
                  <a:solidFill>
                    <a:srgbClr val="0000FF"/>
                  </a:solidFill>
                </a:uFill>
                <a:latin typeface="Arial Narrow" pitchFamily="34" charset="0"/>
                <a:cs typeface="+mn-cs"/>
              </a:rPr>
              <a:t>upregulate</a:t>
            </a:r>
            <a:r>
              <a:rPr lang="en-US" sz="2200" b="1" u="heavy" spc="-30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  <a:cs typeface="+mn-cs"/>
              </a:rPr>
              <a:t> LDL </a:t>
            </a:r>
            <a:r>
              <a:rPr lang="en-US" sz="2200" b="1" u="heavy" spc="-30" dirty="0">
                <a:uFill>
                  <a:solidFill>
                    <a:srgbClr val="0000FF"/>
                  </a:solidFill>
                </a:uFill>
                <a:latin typeface="Arial Narrow" pitchFamily="34" charset="0"/>
                <a:cs typeface="+mn-cs"/>
              </a:rPr>
              <a:t>receptor</a:t>
            </a:r>
            <a:r>
              <a:rPr lang="en-US" sz="2200" b="1" spc="-30" dirty="0">
                <a:latin typeface="Arial Narrow" pitchFamily="34" charset="0"/>
                <a:cs typeface="+mn-cs"/>
              </a:rPr>
              <a:t>, trapping more LDL particles from </a:t>
            </a:r>
            <a:r>
              <a:rPr lang="en-US" sz="2200" b="1" spc="-30" dirty="0" smtClean="0">
                <a:latin typeface="Arial Narrow" pitchFamily="34" charset="0"/>
                <a:cs typeface="+mn-cs"/>
              </a:rPr>
              <a:t>blood.</a:t>
            </a:r>
            <a:endParaRPr lang="en-US" sz="2200" b="1" spc="-30" dirty="0">
              <a:latin typeface="Arial Narrow" pitchFamily="34" charset="0"/>
              <a:cs typeface="+mn-cs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16992" y="2564166"/>
            <a:ext cx="276229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Pharmacological action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2923830"/>
            <a:ext cx="8680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pc="-30" dirty="0">
                <a:latin typeface="Arial Narrow" pitchFamily="34" charset="0"/>
                <a:cs typeface="+mn-cs"/>
                <a:sym typeface="Wingdings 3"/>
              </a:rPr>
              <a:t>LDL 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20% </a:t>
            </a:r>
            <a:r>
              <a:rPr lang="en-US" sz="2200" b="1" spc="-30" dirty="0" smtClean="0">
                <a:latin typeface="Arial Narrow" pitchFamily="34" charset="0"/>
                <a:cs typeface="+mn-cs"/>
              </a:rPr>
              <a:t>54</a:t>
            </a:r>
            <a:r>
              <a:rPr lang="en-US" sz="2200" b="1" spc="-30" dirty="0">
                <a:latin typeface="Arial Narrow" pitchFamily="34" charset="0"/>
                <a:cs typeface="+mn-cs"/>
              </a:rPr>
              <a:t>% </a:t>
            </a:r>
            <a:r>
              <a:rPr lang="en-US" sz="2200" b="1" spc="-30" dirty="0" smtClean="0">
                <a:latin typeface="Arial Narrow" pitchFamily="34" charset="0"/>
                <a:cs typeface="+mn-cs"/>
              </a:rPr>
              <a:t>of intestinal </a:t>
            </a:r>
            <a:r>
              <a:rPr lang="en-US" sz="2200" b="1" spc="-30" dirty="0">
                <a:latin typeface="Arial Narrow" pitchFamily="34" charset="0"/>
                <a:cs typeface="+mn-cs"/>
              </a:rPr>
              <a:t>cholesterol </a:t>
            </a:r>
            <a:r>
              <a:rPr lang="en-US" sz="2200" b="1" spc="-30" dirty="0" smtClean="0">
                <a:latin typeface="Arial Narrow" pitchFamily="34" charset="0"/>
                <a:cs typeface="+mn-cs"/>
              </a:rPr>
              <a:t>+ </a:t>
            </a:r>
            <a:r>
              <a:rPr lang="en-US" sz="2200" b="1" spc="-30" dirty="0" err="1" smtClean="0">
                <a:latin typeface="Arial Narrow" pitchFamily="34" charset="0"/>
                <a:cs typeface="+mn-cs"/>
              </a:rPr>
              <a:t>phytosterol</a:t>
            </a:r>
            <a:r>
              <a:rPr lang="en-US" sz="2200" b="1" spc="-30" dirty="0" smtClean="0">
                <a:latin typeface="Arial Narrow" pitchFamily="34" charset="0"/>
                <a:cs typeface="+mn-cs"/>
              </a:rPr>
              <a:t> absorption are </a:t>
            </a:r>
            <a:r>
              <a:rPr lang="en-US" sz="2200" b="1" spc="-30" dirty="0">
                <a:latin typeface="Arial Narrow" pitchFamily="34" charset="0"/>
                <a:cs typeface="+mn-cs"/>
              </a:rPr>
              <a:t>blocked</a:t>
            </a:r>
          </a:p>
          <a:p>
            <a:r>
              <a:rPr lang="en-US" sz="2200" b="1" spc="-30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200" b="1" spc="-30" dirty="0" smtClean="0">
                <a:latin typeface="Arial Narrow" pitchFamily="34" charset="0"/>
                <a:cs typeface="+mn-cs"/>
              </a:rPr>
              <a:t>TG  8% , 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 HDL 1-4% </a:t>
            </a:r>
            <a:r>
              <a:rPr lang="en-US" sz="2200" b="1" spc="-30" dirty="0" smtClean="0">
                <a:latin typeface="Arial Narrow" pitchFamily="34" charset="0"/>
                <a:cs typeface="+mn-cs"/>
              </a:rPr>
              <a:t>no effect </a:t>
            </a:r>
            <a:r>
              <a:rPr lang="en-US" sz="2200" b="1" spc="-30" dirty="0">
                <a:latin typeface="Arial Narrow" pitchFamily="34" charset="0"/>
                <a:cs typeface="+mn-cs"/>
              </a:rPr>
              <a:t>on </a:t>
            </a:r>
            <a:r>
              <a:rPr lang="en-US" sz="2200" b="1" spc="-30" dirty="0" smtClean="0">
                <a:latin typeface="Arial Narrow" pitchFamily="34" charset="0"/>
                <a:cs typeface="+mn-cs"/>
              </a:rPr>
              <a:t>steroids, lipid-soluble vitamins, bile a. </a:t>
            </a:r>
            <a:endParaRPr lang="en-US" sz="2200" b="1" spc="-30" dirty="0">
              <a:latin typeface="Arial Narrow" pitchFamily="34" charset="0"/>
              <a:cs typeface="+mn-cs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81000" y="3722406"/>
            <a:ext cx="212590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Pharmacokinetics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1856" y="4061421"/>
            <a:ext cx="83058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73000"/>
              <a:buBlip>
                <a:blip r:embed="rId2"/>
              </a:buBlip>
            </a:pPr>
            <a:r>
              <a:rPr lang="en-US" sz="2200" b="1" spc="-30" dirty="0" smtClean="0">
                <a:latin typeface="Arial Narrow" pitchFamily="34" charset="0"/>
                <a:cs typeface="+mn-cs"/>
              </a:rPr>
              <a:t> Absorbed </a:t>
            </a:r>
            <a:r>
              <a:rPr lang="en-US" sz="2200" b="1" spc="-30" dirty="0">
                <a:latin typeface="Arial Narrow" pitchFamily="34" charset="0"/>
                <a:cs typeface="+mn-cs"/>
              </a:rPr>
              <a:t>&amp; conjugated in intestine to active </a:t>
            </a:r>
            <a:r>
              <a:rPr lang="en-US" sz="2200" b="1" spc="-30" dirty="0" err="1" smtClean="0">
                <a:latin typeface="Arial Narrow" pitchFamily="34" charset="0"/>
                <a:cs typeface="+mn-cs"/>
              </a:rPr>
              <a:t>glucuronide</a:t>
            </a:r>
            <a:r>
              <a:rPr lang="en-US" sz="2200" b="1" spc="-30" dirty="0" smtClean="0">
                <a:latin typeface="Arial Narrow" pitchFamily="34" charset="0"/>
                <a:cs typeface="+mn-cs"/>
              </a:rPr>
              <a:t> (&gt; potent )</a:t>
            </a:r>
            <a:endParaRPr lang="en-US" sz="2200" b="1" spc="-30" dirty="0">
              <a:latin typeface="Arial Narrow" pitchFamily="34" charset="0"/>
              <a:cs typeface="+mn-cs"/>
            </a:endParaRPr>
          </a:p>
          <a:p>
            <a:pPr>
              <a:buSzPct val="73000"/>
              <a:buBlip>
                <a:blip r:embed="rId2"/>
              </a:buBlip>
            </a:pPr>
            <a:r>
              <a:rPr lang="en-US" sz="2200" b="1" spc="-30" dirty="0" smtClean="0">
                <a:latin typeface="Arial Narrow" pitchFamily="34" charset="0"/>
                <a:cs typeface="+mn-cs"/>
              </a:rPr>
              <a:t> Reaches </a:t>
            </a:r>
            <a:r>
              <a:rPr lang="en-US" sz="2200" b="1" spc="-30" dirty="0">
                <a:latin typeface="Arial Narrow" pitchFamily="34" charset="0"/>
                <a:cs typeface="+mn-cs"/>
              </a:rPr>
              <a:t>peak blood level in 12–14 hours</a:t>
            </a:r>
          </a:p>
          <a:p>
            <a:pPr>
              <a:buSzPct val="73000"/>
              <a:buBlip>
                <a:blip r:embed="rId2"/>
              </a:buBlip>
            </a:pPr>
            <a:r>
              <a:rPr lang="en-US" sz="2200" b="1" spc="-30" dirty="0" smtClean="0">
                <a:latin typeface="Arial Narrow" pitchFamily="34" charset="0"/>
                <a:cs typeface="+mn-cs"/>
              </a:rPr>
              <a:t> Its </a:t>
            </a:r>
            <a:r>
              <a:rPr lang="en-US" sz="2200" b="1" spc="-30" dirty="0">
                <a:latin typeface="Arial Narrow" pitchFamily="34" charset="0"/>
                <a:cs typeface="+mn-cs"/>
              </a:rPr>
              <a:t>half-life is 22 hours </a:t>
            </a:r>
          </a:p>
          <a:p>
            <a:pPr>
              <a:buSzPct val="73000"/>
              <a:buBlip>
                <a:blip r:embed="rId2"/>
              </a:buBlip>
            </a:pPr>
            <a:r>
              <a:rPr lang="en-US" sz="2200" b="1" spc="-30" dirty="0" smtClean="0">
                <a:latin typeface="Arial Narrow" pitchFamily="34" charset="0"/>
                <a:cs typeface="+mn-cs"/>
              </a:rPr>
              <a:t> Undergoes </a:t>
            </a:r>
            <a:r>
              <a:rPr lang="en-US" sz="2200" b="1" spc="-30" dirty="0" err="1" smtClean="0">
                <a:latin typeface="Arial Narrow" pitchFamily="34" charset="0"/>
                <a:cs typeface="+mn-cs"/>
              </a:rPr>
              <a:t>enterohepatic</a:t>
            </a:r>
            <a:r>
              <a:rPr lang="en-US" sz="2200" b="1" spc="-30" dirty="0" smtClean="0">
                <a:latin typeface="Arial Narrow" pitchFamily="34" charset="0"/>
                <a:cs typeface="+mn-cs"/>
              </a:rPr>
              <a:t> </a:t>
            </a:r>
            <a:r>
              <a:rPr lang="en-US" sz="2200" b="1" spc="-30" dirty="0">
                <a:latin typeface="Arial Narrow" pitchFamily="34" charset="0"/>
                <a:cs typeface="+mn-cs"/>
              </a:rPr>
              <a:t>circulation </a:t>
            </a:r>
            <a:r>
              <a:rPr lang="en-US" sz="2200" b="1" spc="-30" dirty="0" smtClean="0">
                <a:latin typeface="Arial Narrow" pitchFamily="34" charset="0"/>
                <a:cs typeface="+mn-cs"/>
              </a:rPr>
              <a:t>(prolong action of drug)</a:t>
            </a:r>
          </a:p>
          <a:p>
            <a:pPr>
              <a:buSzPct val="73000"/>
              <a:buBlip>
                <a:blip r:embed="rId2"/>
              </a:buBlip>
            </a:pPr>
            <a:r>
              <a:rPr lang="en-US" sz="2200" b="1" spc="-30" dirty="0" smtClean="0">
                <a:latin typeface="Arial Narrow" pitchFamily="34" charset="0"/>
                <a:cs typeface="+mn-cs"/>
              </a:rPr>
              <a:t> 80</a:t>
            </a:r>
            <a:r>
              <a:rPr lang="en-US" sz="2200" b="1" spc="-30" dirty="0">
                <a:latin typeface="Arial Narrow" pitchFamily="34" charset="0"/>
                <a:cs typeface="+mn-cs"/>
              </a:rPr>
              <a:t>% of the drug is excreted in </a:t>
            </a:r>
            <a:r>
              <a:rPr lang="en-US" sz="2200" b="1" spc="-30" dirty="0" smtClean="0">
                <a:latin typeface="Arial Narrow" pitchFamily="34" charset="0"/>
                <a:cs typeface="+mn-cs"/>
              </a:rPr>
              <a:t>feces</a:t>
            </a:r>
          </a:p>
          <a:p>
            <a:pPr>
              <a:buSzPct val="73000"/>
            </a:pPr>
            <a:endParaRPr lang="en-US" sz="900" b="1" spc="-30" dirty="0" smtClean="0">
              <a:latin typeface="Arial Narrow" pitchFamily="34" charset="0"/>
              <a:cs typeface="+mn-cs"/>
            </a:endParaRPr>
          </a:p>
          <a:p>
            <a:pPr>
              <a:buSzPct val="73000"/>
            </a:pPr>
            <a:r>
              <a:rPr lang="en-US" sz="2200" b="1" u="sng" spc="-30" dirty="0" smtClean="0">
                <a:latin typeface="Arial Narrow" pitchFamily="34" charset="0"/>
                <a:cs typeface="+mn-cs"/>
              </a:rPr>
              <a:t>N.B. </a:t>
            </a:r>
            <a:r>
              <a:rPr lang="en-US" sz="2200" b="1" i="1" spc="-30" dirty="0" smtClean="0">
                <a:latin typeface="Arial Narrow" pitchFamily="34" charset="0"/>
                <a:cs typeface="+mn-cs"/>
              </a:rPr>
              <a:t>Drug level </a:t>
            </a:r>
            <a:r>
              <a:rPr lang="en-US" sz="2200" b="1" i="1" spc="-30" dirty="0" smtClean="0">
                <a:latin typeface="Arial Narrow" pitchFamily="34" charset="0"/>
                <a:cs typeface="+mn-cs"/>
                <a:sym typeface="Wingdings 3"/>
              </a:rPr>
              <a:t>if with </a:t>
            </a:r>
            <a:r>
              <a:rPr lang="en-US" sz="2200" b="1" i="1" spc="-30" dirty="0" err="1" smtClean="0">
                <a:latin typeface="Arial Narrow" pitchFamily="34" charset="0"/>
                <a:cs typeface="+mn-cs"/>
                <a:sym typeface="Wingdings 3"/>
              </a:rPr>
              <a:t>statins</a:t>
            </a:r>
            <a:r>
              <a:rPr lang="en-US" sz="2200" b="1" i="1" spc="-30" dirty="0" smtClean="0">
                <a:latin typeface="Arial Narrow" pitchFamily="34" charset="0"/>
                <a:cs typeface="+mn-cs"/>
                <a:sym typeface="Wingdings 3"/>
              </a:rPr>
              <a:t> &amp; </a:t>
            </a:r>
            <a:r>
              <a:rPr lang="en-US" sz="2200" b="1" i="1" spc="-30" dirty="0">
                <a:latin typeface="Arial Narrow" pitchFamily="34" charset="0"/>
                <a:sym typeface="Wingdings 3"/>
              </a:rPr>
              <a:t></a:t>
            </a:r>
            <a:r>
              <a:rPr lang="en-US" sz="2200" b="1" i="1" spc="-30" dirty="0" smtClean="0">
                <a:latin typeface="Arial Narrow" pitchFamily="34" charset="0"/>
                <a:cs typeface="+mn-cs"/>
                <a:sym typeface="Wingdings 3"/>
              </a:rPr>
              <a:t> if with </a:t>
            </a:r>
            <a:r>
              <a:rPr lang="en-US" sz="2200" b="1" i="1" spc="-30" dirty="0" err="1" smtClean="0">
                <a:latin typeface="Arial Narrow" pitchFamily="34" charset="0"/>
                <a:cs typeface="+mn-cs"/>
                <a:sym typeface="Wingdings 3"/>
              </a:rPr>
              <a:t>cholystyramine</a:t>
            </a:r>
            <a:endParaRPr lang="en-US" i="1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662190"/>
            <a:ext cx="822960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heavy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As </a:t>
            </a:r>
            <a:r>
              <a:rPr lang="en-US" sz="2400" b="1" u="heavy" spc="-30" dirty="0" err="1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Monotherapy</a:t>
            </a:r>
            <a:r>
              <a:rPr lang="en-US" sz="2400" b="1" u="heavy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;</a:t>
            </a:r>
          </a:p>
          <a:p>
            <a:pPr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Arial Narrow" pitchFamily="34" charset="0"/>
              </a:rPr>
              <a:t>Pry prevention of low risk of CHD i.e. need </a:t>
            </a:r>
            <a:r>
              <a:rPr lang="en-US" sz="2400" b="1" dirty="0" err="1" smtClean="0">
                <a:latin typeface="Arial Narrow" pitchFamily="34" charset="0"/>
              </a:rPr>
              <a:t>modest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</a:t>
            </a:r>
            <a:r>
              <a:rPr lang="en-US" sz="2400" b="1" dirty="0" err="1" smtClean="0">
                <a:latin typeface="Arial Narrow" pitchFamily="34" charset="0"/>
              </a:rPr>
              <a:t>LDL</a:t>
            </a:r>
            <a:endParaRPr lang="en-US" sz="2400" b="1" dirty="0" smtClean="0">
              <a:latin typeface="Arial Narrow" pitchFamily="34" charset="0"/>
            </a:endParaRPr>
          </a:p>
          <a:p>
            <a:pPr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latin typeface="Arial Narrow" pitchFamily="34" charset="0"/>
              </a:rPr>
              <a:t>Statin</a:t>
            </a:r>
            <a:r>
              <a:rPr lang="en-US" sz="2400" b="1" dirty="0" smtClean="0">
                <a:latin typeface="Arial Narrow" pitchFamily="34" charset="0"/>
              </a:rPr>
              <a:t>-intolerant patients </a:t>
            </a:r>
          </a:p>
        </p:txBody>
      </p:sp>
      <p:sp>
        <p:nvSpPr>
          <p:cNvPr id="7" name="Rectangle 6"/>
          <p:cNvSpPr/>
          <p:nvPr/>
        </p:nvSpPr>
        <p:spPr>
          <a:xfrm>
            <a:off x="164205" y="1828800"/>
            <a:ext cx="3874395" cy="2798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heavy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As Combination Therapy</a:t>
            </a:r>
            <a:r>
              <a:rPr lang="en-US" sz="2400" b="1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;</a:t>
            </a:r>
            <a:r>
              <a:rPr lang="en-US" sz="2400" b="1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</a:rPr>
              <a:t> safe</a:t>
            </a:r>
          </a:p>
          <a:p>
            <a:pPr indent="-342900" fontAlgn="auto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With </a:t>
            </a:r>
            <a:r>
              <a:rPr lang="en-GB" sz="2400" b="1" spc="-30" dirty="0" err="1" smtClean="0">
                <a:latin typeface="Arial Narrow" pitchFamily="34" charset="0"/>
                <a:cs typeface="+mn-cs"/>
                <a:sym typeface="Wingdings 3"/>
              </a:rPr>
              <a:t>statins</a:t>
            </a:r>
            <a:r>
              <a:rPr lang="en-GB" sz="2400" b="1" spc="-30" dirty="0" smtClean="0">
                <a:latin typeface="Arial Narrow" pitchFamily="34" charset="0"/>
                <a:cs typeface="+mn-cs"/>
                <a:sym typeface="Wingdings 3"/>
              </a:rPr>
              <a:t>; </a:t>
            </a:r>
            <a:r>
              <a:rPr lang="en-GB" sz="2400" b="1" spc="-30" dirty="0" smtClean="0">
                <a:latin typeface="Arial Narrow" pitchFamily="34" charset="0"/>
                <a:sym typeface="Wingdings 3"/>
              </a:rPr>
              <a:t>synergistic</a:t>
            </a:r>
            <a:r>
              <a:rPr lang="en-GB" sz="24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</a:p>
          <a:p>
            <a:pPr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spc="-30" dirty="0" smtClean="0">
                <a:latin typeface="Arial Narrow" pitchFamily="34" charset="0"/>
                <a:cs typeface="+mn-cs"/>
                <a:sym typeface="Wingdings 3"/>
              </a:rPr>
              <a:t>In moderate/severe  LDL</a:t>
            </a:r>
          </a:p>
          <a:p>
            <a:pPr indent="-342900" fontAlgn="auto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Or If must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statin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dose                                                                       </a:t>
            </a: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because of side effects</a:t>
            </a:r>
          </a:p>
          <a:p>
            <a:pPr indent="-342900" fontAlgn="auto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Or With other lipid lowering drugs; As </a:t>
            </a:r>
            <a:r>
              <a:rPr lang="en-US" sz="2400" b="1" spc="-30" dirty="0" err="1" smtClean="0">
                <a:latin typeface="Arial Narrow" pitchFamily="34" charset="0"/>
                <a:cs typeface="+mn-cs"/>
                <a:sym typeface="Wingdings 3"/>
              </a:rPr>
              <a:t>fibrates</a:t>
            </a: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,  </a:t>
            </a:r>
            <a:endParaRPr lang="en-US" sz="2400" b="1" spc="-30" dirty="0">
              <a:latin typeface="Arial Narrow" pitchFamily="34" charset="0"/>
              <a:cs typeface="+mn-cs"/>
              <a:sym typeface="Wingdings 3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2400" y="254913"/>
            <a:ext cx="13773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Indications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28600" y="4800600"/>
            <a:ext cx="248657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ADRs &amp; Interactions 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5231249"/>
            <a:ext cx="8305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Not common.</a:t>
            </a:r>
          </a:p>
          <a:p>
            <a:pPr marL="342900" indent="-34290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GIT disturbance, headache, fatigue, </a:t>
            </a:r>
            <a:r>
              <a:rPr lang="en-US" sz="2400" b="1" spc="-30" dirty="0" err="1" smtClean="0">
                <a:latin typeface="Arial Narrow" pitchFamily="34" charset="0"/>
                <a:cs typeface="+mn-cs"/>
                <a:sym typeface="Wingdings 3"/>
              </a:rPr>
              <a:t>artheralgia</a:t>
            </a: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&amp;  </a:t>
            </a:r>
            <a:r>
              <a:rPr lang="en-US" sz="2400" b="1" spc="-30" dirty="0" err="1" smtClean="0">
                <a:latin typeface="Arial Narrow" pitchFamily="34" charset="0"/>
                <a:cs typeface="+mn-cs"/>
                <a:sym typeface="Wingdings 3"/>
              </a:rPr>
              <a:t>myalgia</a:t>
            </a: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.</a:t>
            </a:r>
          </a:p>
          <a:p>
            <a:pPr marL="342900" indent="-34290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Seldom reversible impairment of hepatic function</a:t>
            </a:r>
            <a:endParaRPr lang="en-US" sz="2400" b="1" spc="-30" dirty="0">
              <a:latin typeface="Arial Narrow" pitchFamily="34" charset="0"/>
              <a:cs typeface="+mn-cs"/>
              <a:sym typeface="Wingdings 3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886200" y="1371600"/>
            <a:ext cx="5410200" cy="3771901"/>
            <a:chOff x="3810000" y="1943099"/>
            <a:chExt cx="5410200" cy="3771901"/>
          </a:xfrm>
        </p:grpSpPr>
        <p:pic>
          <p:nvPicPr>
            <p:cNvPr id="13" name="Picture 2" descr="http://www.sisalombardia.it/diapo/ezetimibe/ezetimibe2.JPG"/>
            <p:cNvPicPr>
              <a:picLocks noChangeAspect="1" noChangeArrowheads="1"/>
            </p:cNvPicPr>
            <p:nvPr/>
          </p:nvPicPr>
          <p:blipFill>
            <a:blip r:embed="rId2" cstate="print"/>
            <a:srcRect l="5556" t="20741" r="1111" b="5926"/>
            <a:stretch>
              <a:fillRect/>
            </a:stretch>
          </p:blipFill>
          <p:spPr bwMode="auto">
            <a:xfrm>
              <a:off x="3810000" y="1943099"/>
              <a:ext cx="5108986" cy="3771901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7924800" y="4914899"/>
              <a:ext cx="1295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srgbClr val="FFC000"/>
                  </a:solidFill>
                  <a:latin typeface="Arial Rounded MT Bold" pitchFamily="34" charset="0"/>
                </a:rPr>
                <a:t>Ezatimibe</a:t>
              </a:r>
              <a:endParaRPr lang="en-US" sz="1400" dirty="0">
                <a:solidFill>
                  <a:srgbClr val="FFC000"/>
                </a:solidFill>
                <a:latin typeface="Arial Rounded MT Bold" pitchFamily="34" charset="0"/>
              </a:endParaRP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52400"/>
            <a:ext cx="533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BILE ACID SEQUESTRANTS</a:t>
            </a:r>
            <a:endParaRPr lang="en-U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9484" y="647163"/>
            <a:ext cx="495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Are polymeric anion exchange resins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04800" y="1016913"/>
            <a:ext cx="136928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Mechanism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5530" y="1396284"/>
            <a:ext cx="88027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Bind bile acids [BA]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preventing their </a:t>
            </a:r>
            <a:r>
              <a:rPr lang="en-US" sz="2200" b="1" u="heavy" dirty="0" err="1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enterohepatic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 recycling &amp; 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  <a:sym typeface="Wingdings 3"/>
              </a:rPr>
              <a:t> fecal excretion  (10 folds).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So in liver  BA will   C absorption  &amp; its hepatic breakdown  c</a:t>
            </a:r>
            <a:r>
              <a:rPr lang="en-US" sz="2200" b="1" dirty="0" smtClean="0">
                <a:latin typeface="Arial Narrow" pitchFamily="34" charset="0"/>
              </a:rPr>
              <a:t>ompensatory 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  <a:sym typeface="Wingdings 3"/>
              </a:rPr>
              <a:t>LDL R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that will hepatic C uptake &amp; </a:t>
            </a:r>
            <a:r>
              <a:rPr lang="en-US" sz="2200" b="1" dirty="0" smtClean="0">
                <a:latin typeface="Arial Narrow" pitchFamily="34" charset="0"/>
              </a:rPr>
              <a:t>plasma &amp; tissue C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LDL. </a:t>
            </a:r>
            <a:r>
              <a:rPr lang="en-US" sz="2200" b="1" dirty="0" smtClean="0">
                <a:latin typeface="Arial Narrow" pitchFamily="34" charset="0"/>
              </a:rPr>
              <a:t> Liver tries to c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ompensate by C synthesis but this is usually insufficient </a:t>
            </a:r>
            <a:r>
              <a:rPr lang="en-US" sz="2200" b="1" dirty="0" smtClean="0">
                <a:latin typeface="Arial Narrow" pitchFamily="34" charset="0"/>
              </a:rPr>
              <a:t>to overcome its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 </a:t>
            </a:r>
            <a:r>
              <a:rPr lang="en-US" sz="2200" b="1" dirty="0" smtClean="0">
                <a:latin typeface="Arial Narrow" pitchFamily="34" charset="0"/>
              </a:rPr>
              <a:t> catabolism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37032" y="3048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  <a:latin typeface="Bernard MT Condensed" pitchFamily="18" charset="0"/>
              </a:rPr>
              <a:t>Cholestyramine</a:t>
            </a:r>
            <a:r>
              <a:rPr lang="en-US" dirty="0" smtClean="0">
                <a:solidFill>
                  <a:srgbClr val="C00000"/>
                </a:solidFill>
                <a:latin typeface="Bernard MT Condensed" pitchFamily="18" charset="0"/>
              </a:rPr>
              <a:t>, </a:t>
            </a:r>
            <a:r>
              <a:rPr lang="en-US" dirty="0" err="1" smtClean="0">
                <a:solidFill>
                  <a:srgbClr val="C00000"/>
                </a:solidFill>
                <a:latin typeface="Bernard MT Condensed" pitchFamily="18" charset="0"/>
              </a:rPr>
              <a:t>Colestipol</a:t>
            </a:r>
            <a:r>
              <a:rPr lang="en-US" dirty="0" smtClean="0">
                <a:solidFill>
                  <a:srgbClr val="C00000"/>
                </a:solidFill>
                <a:latin typeface="Bernard MT Condensed" pitchFamily="18" charset="0"/>
              </a:rPr>
              <a:t>, </a:t>
            </a:r>
            <a:r>
              <a:rPr lang="en-US" dirty="0" err="1" smtClean="0">
                <a:solidFill>
                  <a:srgbClr val="C00000"/>
                </a:solidFill>
                <a:latin typeface="Bernard MT Condensed" pitchFamily="18" charset="0"/>
              </a:rPr>
              <a:t>Colesevelam</a:t>
            </a:r>
            <a:r>
              <a:rPr lang="en-US" dirty="0" smtClean="0">
                <a:solidFill>
                  <a:srgbClr val="C00000"/>
                </a:solidFill>
                <a:latin typeface="Bernard MT Condensed" pitchFamily="18" charset="0"/>
              </a:rPr>
              <a:t> </a:t>
            </a:r>
            <a:endParaRPr lang="en-US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pic>
        <p:nvPicPr>
          <p:cNvPr id="16" name="Picture 2" descr="http://www.lipidsonline.org/slides/slideimgs/talk023__s011_f.gif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 l="3711" t="11633" r="3106" b="18567"/>
          <a:stretch>
            <a:fillRect/>
          </a:stretch>
        </p:blipFill>
        <p:spPr bwMode="auto">
          <a:xfrm>
            <a:off x="1092558" y="3010437"/>
            <a:ext cx="7086600" cy="36540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28600" y="152400"/>
            <a:ext cx="276229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Pharmacological action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533400"/>
            <a:ext cx="304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spc="-30" dirty="0">
                <a:latin typeface="Arial Narrow" pitchFamily="34" charset="0"/>
                <a:cs typeface="+mn-cs"/>
                <a:sym typeface="Wingdings 3"/>
              </a:rPr>
              <a:t>LDL 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15-30%</a:t>
            </a:r>
          </a:p>
          <a:p>
            <a:pPr>
              <a:lnSpc>
                <a:spcPts val="2400"/>
              </a:lnSpc>
            </a:pPr>
            <a:r>
              <a:rPr lang="en-US" sz="2200" b="1" spc="-30" dirty="0" smtClean="0">
                <a:latin typeface="Arial Narrow" pitchFamily="34" charset="0"/>
                <a:sym typeface="Wingdings 3"/>
              </a:rPr>
              <a:t> HDL 3-5%</a:t>
            </a:r>
            <a:endParaRPr lang="en-US" sz="2200" b="1" spc="-30" dirty="0">
              <a:latin typeface="Arial Narrow" pitchFamily="34" charset="0"/>
              <a:cs typeface="+mn-cs"/>
            </a:endParaRPr>
          </a:p>
          <a:p>
            <a:pPr>
              <a:lnSpc>
                <a:spcPts val="2400"/>
              </a:lnSpc>
            </a:pPr>
            <a:r>
              <a:rPr lang="en-US" sz="2200" b="1" spc="-30" dirty="0" smtClean="0">
                <a:latin typeface="Arial Narrow" pitchFamily="34" charset="0"/>
                <a:sym typeface="Wingdings 3"/>
              </a:rPr>
              <a:t> </a:t>
            </a:r>
            <a:r>
              <a:rPr lang="en-US" sz="2200" b="1" spc="-30" dirty="0" smtClean="0">
                <a:latin typeface="Arial Narrow" pitchFamily="34" charset="0"/>
                <a:cs typeface="+mn-cs"/>
              </a:rPr>
              <a:t>TG  &amp; VLDL </a:t>
            </a:r>
          </a:p>
          <a:p>
            <a:pPr>
              <a:lnSpc>
                <a:spcPts val="2400"/>
              </a:lnSpc>
            </a:pPr>
            <a:r>
              <a:rPr lang="en-US" sz="2200" b="1" spc="-30" dirty="0" smtClean="0">
                <a:latin typeface="Arial Narrow" pitchFamily="34" charset="0"/>
                <a:cs typeface="+mn-cs"/>
              </a:rPr>
              <a:t>( initial &amp; transient )   </a:t>
            </a:r>
            <a:r>
              <a:rPr lang="en-US" sz="2200" b="1" spc="-60" dirty="0" smtClean="0">
                <a:latin typeface="Arial Narrow" pitchFamily="34" charset="0"/>
                <a:cs typeface="+mn-cs"/>
              </a:rPr>
              <a:t>but show marked </a:t>
            </a:r>
            <a:r>
              <a:rPr lang="en-US" sz="2200" b="1" spc="-60" dirty="0" smtClean="0">
                <a:latin typeface="Arial Narrow" pitchFamily="34" charset="0"/>
                <a:sym typeface="Wingdings 3"/>
              </a:rPr>
              <a:t> </a:t>
            </a:r>
            <a:r>
              <a:rPr lang="en-US" sz="2200" b="1" spc="-60" dirty="0" smtClean="0">
                <a:latin typeface="Arial Narrow" pitchFamily="34" charset="0"/>
                <a:cs typeface="+mn-cs"/>
              </a:rPr>
              <a:t>in </a:t>
            </a:r>
            <a:r>
              <a:rPr lang="en-US" sz="2200" b="1" spc="-60" dirty="0" smtClean="0">
                <a:latin typeface="Arial Narrow" pitchFamily="34" charset="0"/>
              </a:rPr>
              <a:t>type </a:t>
            </a:r>
            <a:r>
              <a:rPr lang="en-US" sz="2200" b="1" spc="-60" dirty="0" err="1" smtClean="0">
                <a:latin typeface="Arial Narrow" pitchFamily="34" charset="0"/>
                <a:cs typeface="+mn-cs"/>
              </a:rPr>
              <a:t>IIb</a:t>
            </a:r>
            <a:r>
              <a:rPr lang="en-US" sz="2200" b="1" spc="-60" dirty="0" smtClean="0">
                <a:latin typeface="Arial Narrow" pitchFamily="34" charset="0"/>
                <a:cs typeface="+mn-cs"/>
              </a:rPr>
              <a:t> </a:t>
            </a:r>
            <a:r>
              <a:rPr lang="en-US" sz="2200" b="1" spc="-60" dirty="0" err="1" smtClean="0">
                <a:latin typeface="Arial Narrow" pitchFamily="34" charset="0"/>
                <a:cs typeface="+mn-cs"/>
              </a:rPr>
              <a:t>Hyperlipoproteinemia</a:t>
            </a:r>
            <a:r>
              <a:rPr lang="en-US" sz="2200" b="1" spc="-60" dirty="0" smtClean="0">
                <a:latin typeface="Arial Narrow" pitchFamily="34" charset="0"/>
                <a:cs typeface="+mn-cs"/>
              </a:rPr>
              <a:t> </a:t>
            </a:r>
            <a:endParaRPr lang="en-US" sz="2200" b="1" spc="-60" dirty="0">
              <a:latin typeface="Arial Narrow" pitchFamily="34" charset="0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3587496"/>
            <a:ext cx="8763000" cy="2567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spc="-30" dirty="0" smtClean="0">
                <a:uFill>
                  <a:solidFill>
                    <a:srgbClr val="8E0069"/>
                  </a:solidFill>
                </a:uFill>
                <a:latin typeface="Bernard MT Condensed" pitchFamily="18" charset="0"/>
                <a:cs typeface="+mn-cs"/>
                <a:sym typeface="Wingdings 3"/>
              </a:rPr>
              <a:t>A. In </a:t>
            </a:r>
            <a:r>
              <a:rPr lang="en-US" sz="2200" spc="-30" dirty="0" err="1" smtClean="0">
                <a:uFill>
                  <a:solidFill>
                    <a:srgbClr val="8E0069"/>
                  </a:solidFill>
                </a:uFill>
                <a:latin typeface="Bernard MT Condensed" pitchFamily="18" charset="0"/>
                <a:cs typeface="+mn-cs"/>
                <a:sym typeface="Wingdings 3"/>
              </a:rPr>
              <a:t>Hyperlipidemia</a:t>
            </a:r>
            <a:endParaRPr lang="en-US" sz="2200" spc="-30" dirty="0" smtClean="0">
              <a:uFill>
                <a:solidFill>
                  <a:srgbClr val="8E0069"/>
                </a:solidFill>
              </a:uFill>
              <a:latin typeface="Bernard MT Condensed" pitchFamily="18" charset="0"/>
              <a:cs typeface="+mn-cs"/>
              <a:sym typeface="Wingdings 3"/>
            </a:endParaRPr>
          </a:p>
          <a:p>
            <a:pPr indent="-342900" fontAlgn="auto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b="1" u="heavy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As </a:t>
            </a:r>
            <a:r>
              <a:rPr lang="en-US" sz="2400" b="1" u="heavy" spc="-30" dirty="0" err="1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Monotherapy</a:t>
            </a:r>
            <a:r>
              <a:rPr lang="en-US" sz="2400" b="1" u="heavy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; </a:t>
            </a:r>
          </a:p>
          <a:p>
            <a:pPr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Seldom if </a:t>
            </a:r>
            <a:r>
              <a:rPr lang="en-US" sz="2400" b="1" spc="-30" dirty="0" err="1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statin</a:t>
            </a:r>
            <a:r>
              <a:rPr lang="en-US" sz="2400" b="1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 is                                                                                          contraindicated &amp; levels are not high</a:t>
            </a:r>
          </a:p>
          <a:p>
            <a:pPr indent="-342900" fontAlgn="auto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400" b="1" u="heavy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As combination; </a:t>
            </a:r>
            <a:r>
              <a:rPr lang="en-US" sz="2400" b="1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with </a:t>
            </a:r>
            <a:r>
              <a:rPr lang="en-US" sz="2400" b="1" spc="-30" dirty="0" err="1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statins</a:t>
            </a:r>
            <a:r>
              <a:rPr lang="en-US" sz="2400" b="1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 in type </a:t>
            </a:r>
            <a:r>
              <a:rPr lang="en-US" sz="2400" b="1" spc="-30" dirty="0" err="1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IIa</a:t>
            </a:r>
            <a:r>
              <a:rPr lang="en-US" sz="2400" b="1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400" b="1" spc="-30" dirty="0" err="1" smtClean="0">
                <a:latin typeface="Arial Narrow" pitchFamily="34" charset="0"/>
              </a:rPr>
              <a:t>Hyperlipoproteinemia</a:t>
            </a:r>
            <a:r>
              <a:rPr lang="en-US" sz="2400" b="1" spc="-30" dirty="0" smtClean="0">
                <a:latin typeface="Arial Narrow" pitchFamily="34" charset="0"/>
              </a:rPr>
              <a:t>. </a:t>
            </a:r>
          </a:p>
          <a:p>
            <a:pPr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-30" dirty="0" err="1" smtClean="0">
                <a:latin typeface="Arial Narrow" pitchFamily="34" charset="0"/>
              </a:rPr>
              <a:t>Statins</a:t>
            </a:r>
            <a:r>
              <a:rPr lang="en-US" sz="2400" b="1" spc="-30" dirty="0" smtClean="0">
                <a:latin typeface="Arial Narrow" pitchFamily="34" charset="0"/>
              </a:rPr>
              <a:t> offsets the </a:t>
            </a:r>
            <a:r>
              <a:rPr lang="en-US" sz="2400" b="1" spc="-30" dirty="0" smtClean="0">
                <a:latin typeface="Arial Narrow" pitchFamily="34" charset="0"/>
                <a:sym typeface="Wingdings 3"/>
              </a:rPr>
              <a:t>c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ompensatory  in  C synthesis</a:t>
            </a:r>
            <a:r>
              <a:rPr lang="en-US" sz="2400" b="1" spc="-30" dirty="0" smtClean="0">
                <a:latin typeface="Arial Narrow" pitchFamily="34" charset="0"/>
              </a:rPr>
              <a:t> by resins &amp; potentiate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 LDL R synergism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37744" y="3169920"/>
            <a:ext cx="13773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Indications</a:t>
            </a:r>
            <a:endParaRPr lang="en-US" sz="2200" dirty="0">
              <a:solidFill>
                <a:srgbClr val="FF6600"/>
              </a:solidFill>
              <a:latin typeface="Bernard MT Condensed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895600" y="189962"/>
            <a:ext cx="6172200" cy="4458238"/>
            <a:chOff x="3505200" y="914400"/>
            <a:chExt cx="5562600" cy="3505200"/>
          </a:xfrm>
        </p:grpSpPr>
        <p:grpSp>
          <p:nvGrpSpPr>
            <p:cNvPr id="18" name="Group 19"/>
            <p:cNvGrpSpPr/>
            <p:nvPr/>
          </p:nvGrpSpPr>
          <p:grpSpPr>
            <a:xfrm>
              <a:off x="3505200" y="914400"/>
              <a:ext cx="5562600" cy="3505200"/>
              <a:chOff x="3429000" y="762000"/>
              <a:chExt cx="5715000" cy="3505200"/>
            </a:xfrm>
          </p:grpSpPr>
          <p:pic>
            <p:nvPicPr>
              <p:cNvPr id="20" name="Picture 6" descr="http://img.medscape.com/slide/migrated/editorial/cmecircle/2007/7652/images/ganda/slide24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4552" t="19697" r="11232" b="10606"/>
              <a:stretch>
                <a:fillRect/>
              </a:stretch>
            </p:blipFill>
            <p:spPr bwMode="auto">
              <a:xfrm>
                <a:off x="3505200" y="762000"/>
                <a:ext cx="5638800" cy="3505200"/>
              </a:xfrm>
              <a:prstGeom prst="rect">
                <a:avLst/>
              </a:prstGeom>
              <a:noFill/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3429000" y="3733800"/>
                <a:ext cx="533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bg1"/>
                    </a:solidFill>
                    <a:latin typeface="Arial Narrow" pitchFamily="34" charset="0"/>
                  </a:rPr>
                  <a:t>BA</a:t>
                </a:r>
                <a:endParaRPr lang="en-US" sz="1400" b="1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3834684" y="1066800"/>
              <a:ext cx="1613800" cy="375424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dirty="0" err="1" smtClean="0">
                  <a:solidFill>
                    <a:schemeClr val="bg1"/>
                  </a:solidFill>
                  <a:latin typeface="Bernard MT Condensed" pitchFamily="18" charset="0"/>
                </a:rPr>
                <a:t>Cholestyramine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16795" y="6064401"/>
            <a:ext cx="89272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N.B. </a:t>
            </a:r>
            <a:r>
              <a:rPr lang="en-US" sz="2200" b="1" i="1" dirty="0" smtClean="0">
                <a:latin typeface="Arial Narrow" pitchFamily="34" charset="0"/>
              </a:rPr>
              <a:t>Resins must be taken in 2-3 doses with meals / lack effect if between meals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8600" y="1474113"/>
            <a:ext cx="71846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ADRs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878449"/>
            <a:ext cx="7162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182880">
              <a:lnSpc>
                <a:spcPts val="2600"/>
              </a:lnSpc>
              <a:spcBef>
                <a:spcPts val="3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 </a:t>
            </a:r>
            <a:r>
              <a:rPr lang="en-US" sz="2400" b="1" spc="-30" dirty="0" smtClean="0">
                <a:latin typeface="Arial Narrow" pitchFamily="34" charset="0"/>
                <a:cs typeface="+mn-cs"/>
              </a:rPr>
              <a:t>GIT bloating, diarrhea, constipation, dyspepsia</a:t>
            </a:r>
          </a:p>
          <a:p>
            <a:pPr marL="0" lvl="1" indent="-182880">
              <a:lnSpc>
                <a:spcPts val="2600"/>
              </a:lnSpc>
              <a:spcBef>
                <a:spcPts val="3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 </a:t>
            </a:r>
            <a:r>
              <a:rPr lang="en-US" sz="2400" b="1" spc="-30" dirty="0" smtClean="0">
                <a:latin typeface="Arial Narrow" pitchFamily="34" charset="0"/>
                <a:cs typeface="+mn-cs"/>
              </a:rPr>
              <a:t>absorption of fat soluble vitamins </a:t>
            </a:r>
            <a:r>
              <a:rPr lang="en-US" sz="2000" b="1" i="1" spc="-30" dirty="0" smtClean="0">
                <a:latin typeface="Arial Narrow" pitchFamily="34" charset="0"/>
                <a:cs typeface="+mn-cs"/>
              </a:rPr>
              <a:t>( A, D, E, K) </a:t>
            </a:r>
            <a:endParaRPr lang="en-US" sz="2400" b="1" i="1" spc="-30" dirty="0" smtClean="0">
              <a:latin typeface="Arial Narrow" pitchFamily="34" charset="0"/>
              <a:cs typeface="+mn-cs"/>
            </a:endParaRPr>
          </a:p>
          <a:p>
            <a:pPr marL="0" lvl="1" indent="-182880">
              <a:lnSpc>
                <a:spcPts val="2600"/>
              </a:lnSpc>
              <a:spcBef>
                <a:spcPts val="3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</a:rPr>
              <a:t> Dry flaking skin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5373624"/>
            <a:ext cx="8763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 </a:t>
            </a:r>
            <a:r>
              <a:rPr lang="en-US" sz="2400" b="1" spc="-30" dirty="0" smtClean="0">
                <a:latin typeface="Arial Narrow" pitchFamily="34" charset="0"/>
                <a:sym typeface="Wingdings 3"/>
              </a:rPr>
              <a:t>absorption of s</a:t>
            </a: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ome drugs; </a:t>
            </a:r>
            <a:r>
              <a:rPr lang="en-US" sz="2200" b="1" spc="-30" dirty="0" err="1" smtClean="0">
                <a:solidFill>
                  <a:srgbClr val="DE6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arrow" pitchFamily="34" charset="0"/>
                <a:cs typeface="+mn-cs"/>
                <a:sym typeface="Wingdings 3"/>
              </a:rPr>
              <a:t>Digoxin</a:t>
            </a:r>
            <a:r>
              <a:rPr lang="en-US" sz="2200" b="1" spc="-30" dirty="0" smtClean="0">
                <a:solidFill>
                  <a:srgbClr val="DE6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arrow" pitchFamily="34" charset="0"/>
                <a:cs typeface="+mn-cs"/>
                <a:sym typeface="Wingdings 3"/>
              </a:rPr>
              <a:t>, </a:t>
            </a:r>
            <a:r>
              <a:rPr lang="en-US" sz="2200" b="1" spc="-30" dirty="0" err="1" smtClean="0">
                <a:solidFill>
                  <a:srgbClr val="DE6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arrow" pitchFamily="34" charset="0"/>
                <a:cs typeface="+mn-cs"/>
              </a:rPr>
              <a:t>Thiazides</a:t>
            </a:r>
            <a:r>
              <a:rPr lang="en-US" sz="2200" b="1" spc="-30" dirty="0" smtClean="0">
                <a:solidFill>
                  <a:srgbClr val="DE6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arrow" pitchFamily="34" charset="0"/>
                <a:cs typeface="+mn-cs"/>
              </a:rPr>
              <a:t>, </a:t>
            </a:r>
            <a:r>
              <a:rPr lang="en-US" sz="2200" b="1" spc="-30" dirty="0" err="1" smtClean="0">
                <a:solidFill>
                  <a:srgbClr val="DE6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arrow" pitchFamily="34" charset="0"/>
                <a:cs typeface="+mn-cs"/>
              </a:rPr>
              <a:t>Frusemide</a:t>
            </a:r>
            <a:r>
              <a:rPr lang="en-US" sz="2200" b="1" spc="-30" dirty="0" smtClean="0">
                <a:solidFill>
                  <a:srgbClr val="DE6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arrow" pitchFamily="34" charset="0"/>
                <a:cs typeface="+mn-cs"/>
              </a:rPr>
              <a:t>, </a:t>
            </a:r>
            <a:r>
              <a:rPr lang="en-US" sz="2200" b="1" spc="-30" dirty="0" err="1" smtClean="0">
                <a:solidFill>
                  <a:srgbClr val="DE6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arrow" pitchFamily="34" charset="0"/>
                <a:cs typeface="+mn-cs"/>
              </a:rPr>
              <a:t>Propranolol</a:t>
            </a:r>
            <a:r>
              <a:rPr lang="en-US" sz="2200" b="1" spc="-30" dirty="0" smtClean="0">
                <a:solidFill>
                  <a:srgbClr val="DE6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arrow" pitchFamily="34" charset="0"/>
                <a:cs typeface="+mn-cs"/>
              </a:rPr>
              <a:t>,  </a:t>
            </a:r>
            <a:br>
              <a:rPr lang="en-US" sz="2200" b="1" spc="-30" dirty="0" smtClean="0">
                <a:solidFill>
                  <a:srgbClr val="DE6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arrow" pitchFamily="34" charset="0"/>
                <a:cs typeface="+mn-cs"/>
              </a:rPr>
            </a:br>
            <a:r>
              <a:rPr lang="en-US" sz="2200" b="1" spc="-30" dirty="0" smtClean="0">
                <a:solidFill>
                  <a:srgbClr val="DE6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arrow" pitchFamily="34" charset="0"/>
                <a:cs typeface="+mn-cs"/>
              </a:rPr>
              <a:t>    L-thyroxin, </a:t>
            </a:r>
            <a:r>
              <a:rPr lang="en-US" sz="2200" b="1" spc="-30" dirty="0" err="1" smtClean="0">
                <a:solidFill>
                  <a:srgbClr val="DE6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arrow" pitchFamily="34" charset="0"/>
                <a:cs typeface="+mn-cs"/>
              </a:rPr>
              <a:t>Warfarin</a:t>
            </a:r>
            <a:r>
              <a:rPr lang="en-US" sz="2200" b="1" spc="-30" dirty="0" smtClean="0">
                <a:solidFill>
                  <a:srgbClr val="DE6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arrow" pitchFamily="34" charset="0"/>
                <a:cs typeface="+mn-cs"/>
              </a:rPr>
              <a:t> anticoagulant</a:t>
            </a:r>
          </a:p>
          <a:p>
            <a:pPr lvl="0">
              <a:lnSpc>
                <a:spcPts val="2600"/>
              </a:lnSpc>
              <a:spcBef>
                <a:spcPts val="600"/>
              </a:spcBef>
              <a:buClr>
                <a:srgbClr val="C00000"/>
              </a:buClr>
              <a:buSzPct val="73000"/>
            </a:pPr>
            <a:r>
              <a:rPr lang="en-US" sz="2400" b="1" u="sng" spc="-30" dirty="0" smtClean="0">
                <a:latin typeface="Arial Narrow" pitchFamily="34" charset="0"/>
                <a:cs typeface="+mn-cs"/>
              </a:rPr>
              <a:t>N.B. </a:t>
            </a:r>
            <a:r>
              <a:rPr lang="en-US" sz="2400" b="1" spc="-30" dirty="0" smtClean="0">
                <a:latin typeface="Arial Narrow" pitchFamily="34" charset="0"/>
                <a:cs typeface="+mn-cs"/>
              </a:rPr>
              <a:t>So these drugs must be taken 1 hr before or 4 hrs after </a:t>
            </a:r>
            <a:r>
              <a:rPr lang="en-US" sz="2400" b="1" spc="-30" dirty="0" err="1" smtClean="0">
                <a:latin typeface="Arial Narrow" pitchFamily="34" charset="0"/>
                <a:cs typeface="+mn-cs"/>
              </a:rPr>
              <a:t>sequestrantes</a:t>
            </a:r>
            <a:endParaRPr lang="en-US" sz="2400" b="1" spc="-30" dirty="0" smtClean="0">
              <a:latin typeface="Arial Narrow" pitchFamily="34" charset="0"/>
              <a:cs typeface="+mn-cs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28600" y="5029200"/>
            <a:ext cx="146867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Interactions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17805" y="2998113"/>
            <a:ext cx="206819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Contraindications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1921" y="3345944"/>
            <a:ext cx="4800600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</a:rPr>
              <a:t> </a:t>
            </a:r>
            <a:r>
              <a:rPr lang="en-US" sz="2400" b="1" spc="-30" dirty="0" err="1" smtClean="0">
                <a:latin typeface="Arial Narrow" pitchFamily="34" charset="0"/>
                <a:cs typeface="+mn-cs"/>
              </a:rPr>
              <a:t>Biliary</a:t>
            </a:r>
            <a:r>
              <a:rPr lang="en-US" sz="2400" b="1" spc="-30" dirty="0" smtClean="0">
                <a:latin typeface="Arial Narrow" pitchFamily="34" charset="0"/>
                <a:cs typeface="+mn-cs"/>
              </a:rPr>
              <a:t> obstruction.</a:t>
            </a:r>
          </a:p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</a:rPr>
              <a:t> Diverticulitis</a:t>
            </a:r>
          </a:p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</a:rPr>
              <a:t> Chronic constipation.</a:t>
            </a:r>
          </a:p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</a:rPr>
              <a:t> Severe </a:t>
            </a:r>
            <a:r>
              <a:rPr lang="en-US" sz="2400" b="1" spc="-30" dirty="0" err="1" smtClean="0">
                <a:latin typeface="Arial Narrow" pitchFamily="34" charset="0"/>
                <a:cs typeface="+mn-cs"/>
              </a:rPr>
              <a:t>hypertriglyceridemia</a:t>
            </a:r>
            <a:endParaRPr lang="en-US" sz="2400" b="1" spc="-30" dirty="0" smtClean="0">
              <a:latin typeface="Arial Narrow" pitchFamily="34" charset="0"/>
              <a:cs typeface="+mn-cs"/>
            </a:endParaRPr>
          </a:p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</a:rPr>
              <a:t> Type </a:t>
            </a:r>
            <a:r>
              <a:rPr lang="en-US" sz="2400" b="1" spc="-30" dirty="0" err="1" smtClean="0">
                <a:latin typeface="Arial Narrow" pitchFamily="34" charset="0"/>
                <a:cs typeface="+mn-cs"/>
              </a:rPr>
              <a:t>IIb</a:t>
            </a:r>
            <a:r>
              <a:rPr lang="en-US" sz="2400" b="1" spc="-30" dirty="0" smtClean="0">
                <a:latin typeface="Arial Narrow" pitchFamily="34" charset="0"/>
                <a:cs typeface="+mn-cs"/>
              </a:rPr>
              <a:t> </a:t>
            </a:r>
            <a:r>
              <a:rPr lang="en-US" sz="2400" b="1" spc="-30" dirty="0" err="1" smtClean="0">
                <a:latin typeface="Arial Narrow" pitchFamily="34" charset="0"/>
                <a:cs typeface="+mn-cs"/>
              </a:rPr>
              <a:t>Hyperlipoproteinemia</a:t>
            </a:r>
            <a:endParaRPr lang="en-US" sz="2400" b="1" spc="-30" dirty="0" smtClean="0">
              <a:latin typeface="Arial Narrow" pitchFamily="34" charset="0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1051" y="381000"/>
            <a:ext cx="2257349" cy="412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spc="-30" dirty="0" smtClean="0">
                <a:uFill>
                  <a:solidFill>
                    <a:srgbClr val="8E0069"/>
                  </a:solidFill>
                </a:uFill>
                <a:latin typeface="Bernard MT Condensed" pitchFamily="18" charset="0"/>
                <a:sym typeface="Wingdings 3"/>
              </a:rPr>
              <a:t>B. Other Indications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" y="716087"/>
            <a:ext cx="7315200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182880">
              <a:lnSpc>
                <a:spcPts val="2600"/>
              </a:lnSpc>
              <a:spcBef>
                <a:spcPts val="3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Pruritus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due to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biliary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stasis</a:t>
            </a:r>
          </a:p>
          <a:p>
            <a:pPr marL="0" lvl="1" indent="-182880">
              <a:lnSpc>
                <a:spcPts val="2600"/>
              </a:lnSpc>
              <a:spcBef>
                <a:spcPts val="3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Digitalis poisoning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pawelmazur.org/blog/wp-content/uploads/2010/07/live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632458"/>
            <a:ext cx="3437680" cy="2263142"/>
          </a:xfrm>
          <a:prstGeom prst="flowChartDocument">
            <a:avLst/>
          </a:prstGeom>
          <a:noFill/>
        </p:spPr>
      </p:pic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228600" y="2160432"/>
            <a:ext cx="5029200" cy="523220"/>
          </a:xfrm>
          <a:prstGeom prst="rect">
            <a:avLst/>
          </a:prstGeom>
          <a:solidFill>
            <a:srgbClr val="FEEC02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C0000"/>
                </a:solidFill>
                <a:latin typeface="Bernard MT Condensed" pitchFamily="18" charset="0"/>
              </a:rPr>
              <a:t>TARGETING ENDOGENOUS PATHWAYS</a:t>
            </a:r>
          </a:p>
        </p:txBody>
      </p:sp>
      <p:pic>
        <p:nvPicPr>
          <p:cNvPr id="9218" name="Picture 2" descr="http://www.plaquetec.com/1.jpg"/>
          <p:cNvPicPr>
            <a:picLocks noChangeAspect="1" noChangeArrowheads="1"/>
          </p:cNvPicPr>
          <p:nvPr/>
        </p:nvPicPr>
        <p:blipFill>
          <a:blip r:embed="rId3" cstate="print"/>
          <a:srcRect l="6977" t="4925" r="4651" b="6430"/>
          <a:stretch>
            <a:fillRect/>
          </a:stretch>
        </p:blipFill>
        <p:spPr bwMode="auto">
          <a:xfrm>
            <a:off x="2895600" y="3168316"/>
            <a:ext cx="3733800" cy="3537284"/>
          </a:xfrm>
          <a:prstGeom prst="roundRect">
            <a:avLst/>
          </a:prstGeom>
          <a:noFill/>
        </p:spPr>
      </p:pic>
      <p:pic>
        <p:nvPicPr>
          <p:cNvPr id="9220" name="Picture 4" descr="http://journals.prous.com/journals/dnp/20021502/html/dn150069/images/Kostner_f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7EBEE"/>
              </a:clrFrom>
              <a:clrTo>
                <a:srgbClr val="E7EB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912902">
            <a:off x="4419600" y="2566355"/>
            <a:ext cx="3762375" cy="2628900"/>
          </a:xfrm>
          <a:prstGeom prst="rect">
            <a:avLst/>
          </a:prstGeom>
          <a:noFill/>
        </p:spPr>
      </p:pic>
      <p:pic>
        <p:nvPicPr>
          <p:cNvPr id="6" name="Picture 4" descr="http://www.hdlforum.org/ktmlstandard/images/uploads/HDL-home.jpg?0.868934050785710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9298" t="2632" r="21053" b="18421"/>
          <a:stretch>
            <a:fillRect/>
          </a:stretch>
        </p:blipFill>
        <p:spPr bwMode="auto">
          <a:xfrm>
            <a:off x="4028440" y="2667000"/>
            <a:ext cx="1018139" cy="1066800"/>
          </a:xfrm>
          <a:prstGeom prst="ellipse">
            <a:avLst/>
          </a:prstGeom>
          <a:noFill/>
        </p:spPr>
      </p:pic>
      <p:pic>
        <p:nvPicPr>
          <p:cNvPr id="7" name="Picture 6" descr="http://www.ncrr.nih.gov/publications/ncrr_reporter/spring2007/images/ldl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3FFE9"/>
              </a:clrFrom>
              <a:clrTo>
                <a:srgbClr val="F3FF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2974012"/>
            <a:ext cx="3200400" cy="3731587"/>
          </a:xfrm>
          <a:prstGeom prst="rect">
            <a:avLst/>
          </a:prstGeom>
          <a:noFill/>
        </p:spPr>
      </p:pic>
      <p:pic>
        <p:nvPicPr>
          <p:cNvPr id="8" name="Picture 4" descr="http://www.hdlforum.org/ktmlstandard/images/uploads/HDL-home.jpg?0.868934050785710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9298" t="2632" r="21053" b="18421"/>
          <a:stretch>
            <a:fillRect/>
          </a:stretch>
        </p:blipFill>
        <p:spPr bwMode="auto">
          <a:xfrm>
            <a:off x="4953000" y="1371600"/>
            <a:ext cx="1018139" cy="1066800"/>
          </a:xfrm>
          <a:prstGeom prst="ellipse">
            <a:avLst/>
          </a:prstGeom>
          <a:noFill/>
        </p:spPr>
      </p:pic>
      <p:pic>
        <p:nvPicPr>
          <p:cNvPr id="10" name="Picture 4" descr="http://www.hdlforum.org/ktmlstandard/images/uploads/HDL-home.jpg?0.868934050785710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9298" t="2632" r="21053" b="18421"/>
          <a:stretch>
            <a:fillRect/>
          </a:stretch>
        </p:blipFill>
        <p:spPr bwMode="auto">
          <a:xfrm>
            <a:off x="5943600" y="1447800"/>
            <a:ext cx="609600" cy="638735"/>
          </a:xfrm>
          <a:prstGeom prst="ellipse">
            <a:avLst/>
          </a:prstGeom>
          <a:noFill/>
        </p:spPr>
      </p:pic>
      <p:pic>
        <p:nvPicPr>
          <p:cNvPr id="11" name="Picture 4" descr="http://www.hdlforum.org/ktmlstandard/images/uploads/HDL-home.jpg?0.868934050785710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9298" t="2632" r="21053" b="18421"/>
          <a:stretch>
            <a:fillRect/>
          </a:stretch>
        </p:blipFill>
        <p:spPr bwMode="auto">
          <a:xfrm>
            <a:off x="8305800" y="2743200"/>
            <a:ext cx="609600" cy="638735"/>
          </a:xfrm>
          <a:prstGeom prst="ellipse">
            <a:avLst/>
          </a:prstGeom>
          <a:noFill/>
        </p:spPr>
      </p:pic>
      <p:pic>
        <p:nvPicPr>
          <p:cNvPr id="12" name="Picture 4" descr="http://www.hdlforum.org/ktmlstandard/images/uploads/HDL-home.jpg?0.868934050785710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9298" t="2632" r="21053" b="18421"/>
          <a:stretch>
            <a:fillRect/>
          </a:stretch>
        </p:blipFill>
        <p:spPr bwMode="auto">
          <a:xfrm>
            <a:off x="5638800" y="5562600"/>
            <a:ext cx="609600" cy="638735"/>
          </a:xfrm>
          <a:prstGeom prst="ellipse">
            <a:avLst/>
          </a:prstGeom>
          <a:noFill/>
        </p:spPr>
      </p:pic>
      <p:pic>
        <p:nvPicPr>
          <p:cNvPr id="13" name="Picture 12" descr="http://www.nature.com/nrg/journal/v7/n3/images/nrg1805-f2.jpg"/>
          <p:cNvPicPr>
            <a:picLocks noChangeAspect="1" noChangeArrowheads="1"/>
          </p:cNvPicPr>
          <p:nvPr/>
        </p:nvPicPr>
        <p:blipFill>
          <a:blip r:embed="rId8" cstate="print"/>
          <a:srcRect l="1600" t="41975" r="77600" b="45679"/>
          <a:stretch>
            <a:fillRect/>
          </a:stretch>
        </p:blipFill>
        <p:spPr bwMode="auto">
          <a:xfrm>
            <a:off x="2450205" y="5715000"/>
            <a:ext cx="1074420" cy="826477"/>
          </a:xfrm>
          <a:prstGeom prst="ellipse">
            <a:avLst/>
          </a:prstGeom>
          <a:noFill/>
        </p:spPr>
      </p:pic>
      <p:sp>
        <p:nvSpPr>
          <p:cNvPr id="14" name="5-Point Star 13"/>
          <p:cNvSpPr/>
          <p:nvPr/>
        </p:nvSpPr>
        <p:spPr>
          <a:xfrm>
            <a:off x="8534400" y="63246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www.infarktforschung.de/grafics/cellular_atherogenesis_matt_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3" y="4233863"/>
            <a:ext cx="9117012" cy="263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ttp://img.medscape.com/slide/migrated/editorial/cmecircle/2004/2888/images/brewer/still11.gif"/>
          <p:cNvPicPr/>
          <p:nvPr/>
        </p:nvPicPr>
        <p:blipFill>
          <a:blip r:embed="rId3" cstate="print"/>
          <a:srcRect l="39583" t="37877" r="31667" b="26613"/>
          <a:stretch>
            <a:fillRect/>
          </a:stretch>
        </p:blipFill>
        <p:spPr bwMode="auto">
          <a:xfrm>
            <a:off x="7010400" y="152400"/>
            <a:ext cx="1752600" cy="18288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http://img.medscape.com/slide/migrated/editorial/cmecircle/2004/2888/images/brewer/still11.gif"/>
          <p:cNvPicPr/>
          <p:nvPr/>
        </p:nvPicPr>
        <p:blipFill>
          <a:blip r:embed="rId3" cstate="print"/>
          <a:srcRect l="39583" t="37877" r="31667" b="26613"/>
          <a:stretch>
            <a:fillRect/>
          </a:stretch>
        </p:blipFill>
        <p:spPr bwMode="auto">
          <a:xfrm>
            <a:off x="304800" y="5638800"/>
            <a:ext cx="533400" cy="6096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http://img.medscape.com/slide/migrated/editorial/cmecircle/2004/2888/images/brewer/still11.gif"/>
          <p:cNvPicPr/>
          <p:nvPr/>
        </p:nvPicPr>
        <p:blipFill>
          <a:blip r:embed="rId3" cstate="print"/>
          <a:srcRect l="39583" t="37877" r="31667" b="26613"/>
          <a:stretch>
            <a:fillRect/>
          </a:stretch>
        </p:blipFill>
        <p:spPr bwMode="auto">
          <a:xfrm>
            <a:off x="914400" y="5257800"/>
            <a:ext cx="533400" cy="6096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http://img.medscape.com/slide/migrated/editorial/cmecircle/2004/2888/images/brewer/still11.gif"/>
          <p:cNvPicPr/>
          <p:nvPr/>
        </p:nvPicPr>
        <p:blipFill>
          <a:blip r:embed="rId3" cstate="print"/>
          <a:srcRect l="39583" t="37877" r="31667" b="26613"/>
          <a:stretch>
            <a:fillRect/>
          </a:stretch>
        </p:blipFill>
        <p:spPr bwMode="auto">
          <a:xfrm>
            <a:off x="1600200" y="5486400"/>
            <a:ext cx="533400" cy="6096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http://img.medscape.com/slide/migrated/editorial/cmecircle/2004/2888/images/brewer/still11.gif"/>
          <p:cNvPicPr/>
          <p:nvPr/>
        </p:nvPicPr>
        <p:blipFill>
          <a:blip r:embed="rId3" cstate="print"/>
          <a:srcRect l="39583" t="37877" r="31667" b="26613"/>
          <a:stretch>
            <a:fillRect/>
          </a:stretch>
        </p:blipFill>
        <p:spPr bwMode="auto">
          <a:xfrm>
            <a:off x="6705600" y="5715000"/>
            <a:ext cx="533400" cy="6096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http://img.medscape.com/slide/migrated/editorial/cmecircle/2004/2888/images/brewer/still11.gif"/>
          <p:cNvPicPr/>
          <p:nvPr/>
        </p:nvPicPr>
        <p:blipFill>
          <a:blip r:embed="rId3" cstate="print"/>
          <a:srcRect l="39583" t="37877" r="31667" b="26613"/>
          <a:stretch>
            <a:fillRect/>
          </a:stretch>
        </p:blipFill>
        <p:spPr bwMode="auto">
          <a:xfrm>
            <a:off x="7315200" y="5486400"/>
            <a:ext cx="533400" cy="6096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9" descr="C:\Documents and Settings\DR.OMNIA\My Documents\My Pictures\lip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1447800"/>
            <a:ext cx="11842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2" descr="http://www.lce.hut.fi/research/sysbio/biospectroscopy/images/img-fig00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1371600"/>
            <a:ext cx="9144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7831" t="24232" r="36316" b="7577"/>
          <a:stretch>
            <a:fillRect/>
          </a:stretch>
        </p:blipFill>
        <p:spPr bwMode="auto">
          <a:xfrm rot="4713599">
            <a:off x="7620000" y="2133600"/>
            <a:ext cx="1371600" cy="1371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1" name="Picture 6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7831" t="24232" r="36316" b="7577"/>
          <a:stretch>
            <a:fillRect/>
          </a:stretch>
        </p:blipFill>
        <p:spPr bwMode="auto">
          <a:xfrm rot="4713599">
            <a:off x="7051684" y="5375285"/>
            <a:ext cx="462624" cy="46262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2" name="Picture 6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7831" t="24232" r="36316" b="7577"/>
          <a:stretch>
            <a:fillRect/>
          </a:stretch>
        </p:blipFill>
        <p:spPr bwMode="auto">
          <a:xfrm rot="21411788">
            <a:off x="5955912" y="5574912"/>
            <a:ext cx="462624" cy="46262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3" name="Picture 6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7831" t="24232" r="36316" b="7577"/>
          <a:stretch>
            <a:fillRect/>
          </a:stretch>
        </p:blipFill>
        <p:spPr bwMode="auto">
          <a:xfrm rot="4713599">
            <a:off x="1260484" y="5756284"/>
            <a:ext cx="462624" cy="46262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4" name="Picture 6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7831" t="24232" r="36316" b="7577"/>
          <a:stretch>
            <a:fillRect/>
          </a:stretch>
        </p:blipFill>
        <p:spPr bwMode="auto">
          <a:xfrm>
            <a:off x="574683" y="5375283"/>
            <a:ext cx="462624" cy="46262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" name="Picture 16" descr="http://img.medscape.com/slide/migrated/editorial/cmecircle/2004/2888/images/brewer/still11.gif"/>
          <p:cNvPicPr/>
          <p:nvPr/>
        </p:nvPicPr>
        <p:blipFill>
          <a:blip r:embed="rId3" cstate="print"/>
          <a:srcRect l="39583" t="37877" r="31667" b="26613"/>
          <a:stretch>
            <a:fillRect/>
          </a:stretch>
        </p:blipFill>
        <p:spPr bwMode="auto">
          <a:xfrm>
            <a:off x="6172200" y="5486400"/>
            <a:ext cx="533400" cy="5334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6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7831" t="24232" r="36316" b="7577"/>
          <a:stretch>
            <a:fillRect/>
          </a:stretch>
        </p:blipFill>
        <p:spPr bwMode="auto">
          <a:xfrm rot="4713599">
            <a:off x="6442084" y="5680083"/>
            <a:ext cx="462624" cy="462624"/>
          </a:xfrm>
          <a:prstGeom prst="ellipse">
            <a:avLst/>
          </a:prstGeom>
          <a:noFill/>
          <a:ln>
            <a:noFill/>
          </a:ln>
        </p:spPr>
      </p:pic>
      <p:sp>
        <p:nvSpPr>
          <p:cNvPr id="26" name="Rectangle 25"/>
          <p:cNvSpPr/>
          <p:nvPr/>
        </p:nvSpPr>
        <p:spPr>
          <a:xfrm>
            <a:off x="152400" y="2209800"/>
            <a:ext cx="7315201" cy="830997"/>
          </a:xfrm>
          <a:prstGeom prst="rect">
            <a:avLst/>
          </a:prstGeom>
          <a:noFill/>
        </p:spPr>
        <p:txBody>
          <a:bodyPr>
            <a:prstTxWarp prst="textWave1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DRUGS IN HYPERLIPIDEMIA</a:t>
            </a:r>
          </a:p>
        </p:txBody>
      </p:sp>
      <p:pic>
        <p:nvPicPr>
          <p:cNvPr id="14354" name="Picture 9" descr="C:\Documents and Settings\DR.OMNIA\My Documents\My Pictures\lipo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2743200"/>
            <a:ext cx="11842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5" name="Picture 2" descr="http://www.lce.hut.fi/research/sysbio/biospectroscopy/images/img-fig00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3276600"/>
            <a:ext cx="9144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958" y="152400"/>
            <a:ext cx="3581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NICOTINIC ACID</a:t>
            </a:r>
            <a:endParaRPr lang="en-U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8158" y="304800"/>
            <a:ext cx="8534400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			      </a:t>
            </a:r>
            <a:r>
              <a:rPr lang="en-US" sz="2400" b="1" spc="-30" dirty="0">
                <a:latin typeface="Arial Narrow" pitchFamily="34" charset="0"/>
                <a:cs typeface="+mn-cs"/>
              </a:rPr>
              <a:t>Is </a:t>
            </a:r>
            <a:r>
              <a:rPr lang="en-US" sz="2400" b="1" spc="-30" dirty="0" smtClean="0">
                <a:latin typeface="Arial Narrow" pitchFamily="34" charset="0"/>
                <a:cs typeface="+mn-cs"/>
              </a:rPr>
              <a:t>known as </a:t>
            </a:r>
            <a:r>
              <a:rPr lang="en-US" sz="2400" b="1" spc="-30" dirty="0" err="1" smtClean="0">
                <a:latin typeface="Arial Narrow" pitchFamily="34" charset="0"/>
                <a:cs typeface="+mn-cs"/>
              </a:rPr>
              <a:t>Vit</a:t>
            </a:r>
            <a:r>
              <a:rPr lang="en-US" sz="2400" b="1" spc="-30" dirty="0" smtClean="0">
                <a:latin typeface="Arial Narrow" pitchFamily="34" charset="0"/>
                <a:cs typeface="+mn-cs"/>
              </a:rPr>
              <a:t> B</a:t>
            </a:r>
            <a:r>
              <a:rPr lang="en-US" sz="2400" b="1" spc="-30" baseline="-25000" dirty="0" smtClean="0">
                <a:latin typeface="Arial Narrow" pitchFamily="34" charset="0"/>
                <a:cs typeface="+mn-cs"/>
              </a:rPr>
              <a:t>3</a:t>
            </a:r>
            <a:r>
              <a:rPr lang="en-US" sz="2400" b="1" spc="-30" dirty="0" smtClean="0">
                <a:latin typeface="Arial Narrow" pitchFamily="34" charset="0"/>
                <a:cs typeface="+mn-cs"/>
              </a:rPr>
              <a:t>. Its amide derivative </a:t>
            </a:r>
            <a:r>
              <a:rPr lang="en-US" sz="2400" b="1" spc="-30" dirty="0" err="1" smtClean="0">
                <a:latin typeface="Arial Narrow" pitchFamily="34" charset="0"/>
                <a:cs typeface="+mn-cs"/>
              </a:rPr>
              <a:t>nicotinamide</a:t>
            </a:r>
            <a:r>
              <a:rPr lang="en-US" sz="2400" b="1" spc="-30" dirty="0" smtClean="0">
                <a:latin typeface="Arial Narrow" pitchFamily="34" charset="0"/>
                <a:cs typeface="+mn-cs"/>
              </a:rPr>
              <a:t> has no lipid lowering effects</a:t>
            </a:r>
            <a:endParaRPr lang="en-US" sz="2400" dirty="0">
              <a:latin typeface="Arial Narrow" pitchFamily="34" charset="0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8158" y="1016913"/>
            <a:ext cx="136928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Mechanism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8888" y="1332724"/>
            <a:ext cx="8878912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Bind to a 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specific receptors in </a:t>
            </a:r>
            <a:r>
              <a:rPr lang="en-US" sz="2200" u="heavy" dirty="0" smtClean="0">
                <a:uFill>
                  <a:solidFill>
                    <a:srgbClr val="0000FF"/>
                  </a:solidFill>
                </a:uFill>
                <a:latin typeface="Bernard MT Condensed" pitchFamily="18" charset="0"/>
              </a:rPr>
              <a:t>adipose tissue </a:t>
            </a:r>
            <a:r>
              <a:rPr lang="en-US" sz="2200" i="1" dirty="0" smtClean="0">
                <a:latin typeface="Arial Narrow" pitchFamily="34" charset="0"/>
              </a:rPr>
              <a:t>(</a:t>
            </a:r>
            <a:r>
              <a:rPr lang="en-US" sz="2200" b="1" i="1" dirty="0" smtClean="0">
                <a:latin typeface="Arial Narrow" pitchFamily="34" charset="0"/>
              </a:rPr>
              <a:t>reverse effect of </a:t>
            </a:r>
            <a:r>
              <a:rPr lang="en-US" sz="2200" b="1" i="1" dirty="0" smtClean="0">
                <a:latin typeface="Symbol" pitchFamily="18" charset="2"/>
              </a:rPr>
              <a:t>b</a:t>
            </a:r>
            <a:r>
              <a:rPr lang="en-US" sz="2200" b="1" i="1" dirty="0" smtClean="0">
                <a:latin typeface="Arial Narrow" pitchFamily="34" charset="0"/>
              </a:rPr>
              <a:t>-AR stimulation)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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cAMP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  PKA  -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ve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TGs breakdown  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  <a:sym typeface="Wingdings 3"/>
              </a:rPr>
              <a:t>FFA to 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Bernard MT Condensed" pitchFamily="18" charset="0"/>
                <a:sym typeface="Wingdings 3"/>
              </a:rPr>
              <a:t>liver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  <a:sym typeface="Wingdings 3"/>
              </a:rPr>
              <a:t>TGs hepatic synthesis &amp; VLDL formation</a:t>
            </a:r>
          </a:p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This eventually LDL  &amp;  HDL</a:t>
            </a:r>
          </a:p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In </a:t>
            </a:r>
            <a:r>
              <a:rPr lang="en-US" sz="2200" dirty="0" smtClean="0">
                <a:latin typeface="Bernard MT Condensed" pitchFamily="18" charset="0"/>
                <a:sym typeface="Wingdings 3"/>
              </a:rPr>
              <a:t>plasma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: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  <a:sym typeface="Wingdings 3"/>
              </a:rPr>
              <a:t> LPL activity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 VLDL &amp; CMs clearance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324600" y="2209800"/>
            <a:ext cx="2590800" cy="4419600"/>
            <a:chOff x="6324600" y="2209800"/>
            <a:chExt cx="2590800" cy="4419600"/>
          </a:xfrm>
        </p:grpSpPr>
        <p:pic>
          <p:nvPicPr>
            <p:cNvPr id="1027" name="Picture 3" descr="C:\Documents and Settings\DR.OMNIA\My Documents\My Pictures\adipo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rcRect l="1303" t="8696" r="54397" b="1449"/>
            <a:stretch>
              <a:fillRect/>
            </a:stretch>
          </p:blipFill>
          <p:spPr bwMode="auto">
            <a:xfrm>
              <a:off x="6324600" y="2286000"/>
              <a:ext cx="2590800" cy="2362200"/>
            </a:xfrm>
            <a:prstGeom prst="rect">
              <a:avLst/>
            </a:prstGeom>
            <a:gradFill flip="none" rotWithShape="1">
              <a:gsLst>
                <a:gs pos="0">
                  <a:srgbClr val="BF69AF"/>
                </a:gs>
                <a:gs pos="11000">
                  <a:schemeClr val="bg1"/>
                </a:gs>
                <a:gs pos="57000">
                  <a:schemeClr val="bg1"/>
                </a:gs>
                <a:gs pos="91000">
                  <a:schemeClr val="bg1"/>
                </a:gs>
              </a:gsLst>
              <a:lin ang="18900000" scaled="1"/>
              <a:tileRect/>
            </a:gradFill>
            <a:effectLst/>
          </p:spPr>
        </p:pic>
        <p:pic>
          <p:nvPicPr>
            <p:cNvPr id="1028" name="Picture 4" descr="C:\Documents and Settings\DR.OMNIA\My Documents\My Pictures\adipo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rcRect l="46091" t="21015" r="4397" b="3623"/>
            <a:stretch>
              <a:fillRect/>
            </a:stretch>
          </p:blipFill>
          <p:spPr bwMode="auto">
            <a:xfrm>
              <a:off x="6324600" y="4648200"/>
              <a:ext cx="2590800" cy="1981200"/>
            </a:xfrm>
            <a:prstGeom prst="rect">
              <a:avLst/>
            </a:prstGeom>
            <a:gradFill flip="none" rotWithShape="1">
              <a:gsLst>
                <a:gs pos="0">
                  <a:srgbClr val="BF69AF"/>
                </a:gs>
                <a:gs pos="11000">
                  <a:schemeClr val="bg1"/>
                </a:gs>
                <a:gs pos="57000">
                  <a:schemeClr val="bg1"/>
                </a:gs>
                <a:gs pos="9100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effectLst/>
          </p:spPr>
        </p:pic>
        <p:sp>
          <p:nvSpPr>
            <p:cNvPr id="14" name="Rectangle 11"/>
            <p:cNvSpPr/>
            <p:nvPr/>
          </p:nvSpPr>
          <p:spPr>
            <a:xfrm>
              <a:off x="6400800" y="2209800"/>
              <a:ext cx="840348" cy="310341"/>
            </a:xfrm>
            <a:prstGeom prst="rect">
              <a:avLst/>
            </a:prstGeom>
            <a:solidFill>
              <a:srgbClr val="F2B800"/>
            </a:solidFill>
          </p:spPr>
          <p:txBody>
            <a:bodyPr wrap="square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en-US" sz="1200" dirty="0" smtClean="0">
                  <a:latin typeface="Bernard MT Condensed" pitchFamily="18" charset="0"/>
                </a:rPr>
                <a:t>Nicotinic a. </a:t>
              </a:r>
              <a:endParaRPr lang="en-US" sz="1200" i="1" dirty="0">
                <a:solidFill>
                  <a:srgbClr val="C00000"/>
                </a:solidFill>
                <a:latin typeface="Bernard MT Condensed" pitchFamily="18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7022841" y="4556449"/>
              <a:ext cx="1693506" cy="727788"/>
            </a:xfrm>
            <a:custGeom>
              <a:avLst/>
              <a:gdLst>
                <a:gd name="connsiteX0" fmla="*/ 1651518 w 1693506"/>
                <a:gd name="connsiteY0" fmla="*/ 0 h 727788"/>
                <a:gd name="connsiteX1" fmla="*/ 1651518 w 1693506"/>
                <a:gd name="connsiteY1" fmla="*/ 158620 h 727788"/>
                <a:gd name="connsiteX2" fmla="*/ 1399592 w 1693506"/>
                <a:gd name="connsiteY2" fmla="*/ 410547 h 727788"/>
                <a:gd name="connsiteX3" fmla="*/ 354563 w 1693506"/>
                <a:gd name="connsiteY3" fmla="*/ 597159 h 727788"/>
                <a:gd name="connsiteX4" fmla="*/ 0 w 1693506"/>
                <a:gd name="connsiteY4" fmla="*/ 727788 h 727788"/>
                <a:gd name="connsiteX5" fmla="*/ 0 w 1693506"/>
                <a:gd name="connsiteY5" fmla="*/ 727788 h 72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506" h="727788">
                  <a:moveTo>
                    <a:pt x="1651518" y="0"/>
                  </a:moveTo>
                  <a:cubicBezTo>
                    <a:pt x="1672512" y="45098"/>
                    <a:pt x="1693506" y="90196"/>
                    <a:pt x="1651518" y="158620"/>
                  </a:cubicBezTo>
                  <a:cubicBezTo>
                    <a:pt x="1609530" y="227044"/>
                    <a:pt x="1615751" y="337457"/>
                    <a:pt x="1399592" y="410547"/>
                  </a:cubicBezTo>
                  <a:cubicBezTo>
                    <a:pt x="1183433" y="483637"/>
                    <a:pt x="587828" y="544286"/>
                    <a:pt x="354563" y="597159"/>
                  </a:cubicBezTo>
                  <a:cubicBezTo>
                    <a:pt x="121298" y="650032"/>
                    <a:pt x="0" y="727788"/>
                    <a:pt x="0" y="727788"/>
                  </a:cubicBezTo>
                  <a:lnTo>
                    <a:pt x="0" y="727788"/>
                  </a:lnTo>
                </a:path>
              </a:pathLst>
            </a:cu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382000" y="4278083"/>
              <a:ext cx="533400" cy="29391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8382000" y="6324600"/>
              <a:ext cx="533400" cy="3048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333862" y="6324600"/>
              <a:ext cx="533400" cy="3048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7924800" y="5533055"/>
              <a:ext cx="533400" cy="41054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64205" y="4180035"/>
            <a:ext cx="205739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Pharmacological actions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4920496"/>
            <a:ext cx="51816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LDL 5-25%</a:t>
            </a:r>
          </a:p>
          <a:p>
            <a:pPr>
              <a:lnSpc>
                <a:spcPts val="22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 HDL 15-30%</a:t>
            </a:r>
          </a:p>
          <a:p>
            <a:pPr>
              <a:lnSpc>
                <a:spcPts val="22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b="1" spc="-30" dirty="0" smtClean="0">
                <a:latin typeface="Arial Narrow" pitchFamily="34" charset="0"/>
              </a:rPr>
              <a:t> TG  &amp; VLDL 20-50%</a:t>
            </a:r>
            <a:endParaRPr lang="en-US" sz="2200" b="1" spc="-30" dirty="0" smtClean="0">
              <a:latin typeface="Arial Narrow" pitchFamily="34" charset="0"/>
              <a:cs typeface="+mn-cs"/>
            </a:endParaRPr>
          </a:p>
          <a:p>
            <a:pPr>
              <a:lnSpc>
                <a:spcPts val="22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 LP(a)</a:t>
            </a:r>
            <a:endParaRPr lang="en-US" sz="2200" b="1" spc="-30" dirty="0" smtClean="0">
              <a:latin typeface="Arial Narrow" pitchFamily="34" charset="0"/>
              <a:cs typeface="+mn-cs"/>
            </a:endParaRPr>
          </a:p>
          <a:p>
            <a:pPr>
              <a:lnSpc>
                <a:spcPts val="22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 Fibrinogen</a:t>
            </a:r>
          </a:p>
          <a:p>
            <a:pPr>
              <a:lnSpc>
                <a:spcPts val="22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Tissue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plasminogen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activator </a:t>
            </a:r>
          </a:p>
        </p:txBody>
      </p:sp>
      <p:pic>
        <p:nvPicPr>
          <p:cNvPr id="25" name="Picture 2" descr="http://img.medscape.com/fullsize/migrated/editorial/clinupdates/2006/5701/images/slide19.gif"/>
          <p:cNvPicPr>
            <a:picLocks noChangeAspect="1" noChangeArrowheads="1"/>
          </p:cNvPicPr>
          <p:nvPr/>
        </p:nvPicPr>
        <p:blipFill>
          <a:blip r:embed="rId3" cstate="print"/>
          <a:srcRect t="22388" b="8955"/>
          <a:stretch>
            <a:fillRect/>
          </a:stretch>
        </p:blipFill>
        <p:spPr bwMode="auto">
          <a:xfrm>
            <a:off x="2222679" y="3224010"/>
            <a:ext cx="4285146" cy="2209800"/>
          </a:xfrm>
          <a:prstGeom prst="round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368342"/>
            <a:ext cx="8598408" cy="3041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300"/>
              </a:lnSpc>
              <a:buClr>
                <a:srgbClr val="FF0000"/>
              </a:buClr>
              <a:buFont typeface="Wingdings 2" pitchFamily="18" charset="2"/>
              <a:buChar char="·"/>
            </a:pPr>
            <a:r>
              <a:rPr lang="en-US" sz="2200" b="1" dirty="0" smtClean="0">
                <a:latin typeface="Arial Narrow" pitchFamily="34" charset="0"/>
              </a:rPr>
              <a:t> Sensation of warmth &amp; flushing </a:t>
            </a:r>
          </a:p>
          <a:p>
            <a:pPr lvl="0">
              <a:lnSpc>
                <a:spcPts val="2300"/>
              </a:lnSpc>
              <a:buClr>
                <a:srgbClr val="FF0000"/>
              </a:buClr>
            </a:pPr>
            <a:r>
              <a:rPr lang="en-US" sz="2200" b="1" dirty="0" smtClean="0">
                <a:latin typeface="Arial Narrow" pitchFamily="34" charset="0"/>
              </a:rPr>
              <a:t>   (prostaglandin induced /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-</a:t>
            </a:r>
            <a:r>
              <a:rPr lang="en-US" sz="2200" b="1" dirty="0" err="1" smtClean="0">
                <a:latin typeface="Arial Narrow" pitchFamily="34" charset="0"/>
              </a:rPr>
              <a:t>ve</a:t>
            </a:r>
            <a:r>
              <a:rPr lang="en-US" sz="2200" b="1" dirty="0" smtClean="0">
                <a:latin typeface="Arial Narrow" pitchFamily="34" charset="0"/>
              </a:rPr>
              <a:t> by aspirin ½ h before niacin).</a:t>
            </a:r>
          </a:p>
          <a:p>
            <a:pPr lvl="0">
              <a:lnSpc>
                <a:spcPts val="2300"/>
              </a:lnSpc>
              <a:buClr>
                <a:srgbClr val="FF0000"/>
              </a:buClr>
            </a:pPr>
            <a:r>
              <a:rPr lang="en-US" sz="2200" b="1" dirty="0" smtClean="0">
                <a:latin typeface="Arial Narrow" pitchFamily="34" charset="0"/>
              </a:rPr>
              <a:t>   N.B </a:t>
            </a:r>
            <a:r>
              <a:rPr lang="en-US" sz="2000" b="1" i="1" dirty="0" smtClean="0">
                <a:latin typeface="Arial Narrow" pitchFamily="34" charset="0"/>
              </a:rPr>
              <a:t>Slow release formulations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 </a:t>
            </a:r>
          </a:p>
          <a:p>
            <a:pPr lvl="0">
              <a:lnSpc>
                <a:spcPts val="2300"/>
              </a:lnSpc>
              <a:buClr>
                <a:srgbClr val="FF0000"/>
              </a:buClr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          </a:t>
            </a:r>
            <a:r>
              <a:rPr lang="en-US" sz="2000" b="1" i="1" dirty="0" smtClean="0">
                <a:latin typeface="Arial Narrow" pitchFamily="34" charset="0"/>
              </a:rPr>
              <a:t>incidence of flushing !!!</a:t>
            </a:r>
            <a:endParaRPr lang="en-US" sz="2200" b="1" i="1" dirty="0" smtClean="0">
              <a:latin typeface="Arial Narrow" pitchFamily="34" charset="0"/>
            </a:endParaRPr>
          </a:p>
          <a:p>
            <a:pPr lvl="0">
              <a:lnSpc>
                <a:spcPts val="2300"/>
              </a:lnSpc>
              <a:buClr>
                <a:srgbClr val="FF0000"/>
              </a:buClr>
              <a:buFont typeface="Wingdings 2" pitchFamily="18" charset="2"/>
              <a:buChar char="·"/>
            </a:pPr>
            <a:r>
              <a:rPr lang="en-US" sz="2200" b="1" dirty="0" err="1" smtClean="0">
                <a:latin typeface="Arial Narrow" pitchFamily="34" charset="0"/>
              </a:rPr>
              <a:t>Pruritus</a:t>
            </a:r>
            <a:r>
              <a:rPr lang="en-US" sz="2200" b="1" dirty="0" smtClean="0">
                <a:latin typeface="Arial Narrow" pitchFamily="34" charset="0"/>
              </a:rPr>
              <a:t>, rash, dry skin</a:t>
            </a:r>
          </a:p>
          <a:p>
            <a:pPr lvl="0">
              <a:lnSpc>
                <a:spcPts val="2300"/>
              </a:lnSpc>
              <a:buClr>
                <a:srgbClr val="FF0000"/>
              </a:buClr>
              <a:buFont typeface="Wingdings 2" pitchFamily="18" charset="2"/>
              <a:buChar char="·"/>
            </a:pPr>
            <a:r>
              <a:rPr lang="en-US" sz="2200" b="1" spc="-40" dirty="0" smtClean="0">
                <a:latin typeface="Arial Narrow" pitchFamily="34" charset="0"/>
              </a:rPr>
              <a:t>Dyspepsia: nausea, vomiting, reactivation of peptic ulcer </a:t>
            </a:r>
            <a:r>
              <a:rPr lang="en-US" sz="2000" b="1" i="1" spc="-40" dirty="0" smtClean="0">
                <a:latin typeface="Arial Narrow" pitchFamily="34" charset="0"/>
              </a:rPr>
              <a:t>(</a:t>
            </a:r>
            <a:r>
              <a:rPr lang="en-US" sz="2000" b="1" i="1" spc="-40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000" b="1" i="1" spc="-40" dirty="0" smtClean="0">
                <a:latin typeface="Arial Narrow" pitchFamily="34" charset="0"/>
              </a:rPr>
              <a:t>if taken after meal).</a:t>
            </a:r>
            <a:endParaRPr lang="en-US" sz="2200" b="1" i="1" spc="-40" dirty="0" smtClean="0">
              <a:latin typeface="Arial Narrow" pitchFamily="34" charset="0"/>
            </a:endParaRPr>
          </a:p>
          <a:p>
            <a:pPr>
              <a:lnSpc>
                <a:spcPts val="2300"/>
              </a:lnSpc>
              <a:buClr>
                <a:srgbClr val="FF0000"/>
              </a:buClr>
              <a:buFont typeface="Wingdings 2" pitchFamily="18" charset="2"/>
              <a:buChar char="·"/>
            </a:pPr>
            <a:r>
              <a:rPr lang="en-US" sz="2200" b="1" dirty="0" smtClean="0">
                <a:latin typeface="Arial Narrow" pitchFamily="34" charset="0"/>
              </a:rPr>
              <a:t>Reversible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 liver enzymes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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h</a:t>
            </a:r>
            <a:r>
              <a:rPr lang="en-US" sz="2200" b="1" dirty="0" err="1" smtClean="0">
                <a:latin typeface="Arial Narrow" pitchFamily="34" charset="0"/>
              </a:rPr>
              <a:t>epatotoxicity</a:t>
            </a:r>
            <a:r>
              <a:rPr lang="en-US" sz="2200" b="1" dirty="0" smtClean="0">
                <a:latin typeface="Arial Narrow" pitchFamily="34" charset="0"/>
              </a:rPr>
              <a:t>.</a:t>
            </a:r>
          </a:p>
          <a:p>
            <a:pPr lvl="0">
              <a:lnSpc>
                <a:spcPts val="2300"/>
              </a:lnSpc>
              <a:buClr>
                <a:srgbClr val="FF0000"/>
              </a:buClr>
              <a:buFont typeface="Wingdings 2" pitchFamily="18" charset="2"/>
              <a:buChar char="·"/>
            </a:pPr>
            <a:r>
              <a:rPr lang="en-US" sz="2200" b="1" dirty="0" smtClean="0">
                <a:latin typeface="Arial Narrow" pitchFamily="34" charset="0"/>
              </a:rPr>
              <a:t>Impairment of glucose tolerance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overt diabetes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  <a:p>
            <a:pPr lvl="0">
              <a:lnSpc>
                <a:spcPts val="2300"/>
              </a:lnSpc>
              <a:buClr>
                <a:srgbClr val="FF0000"/>
              </a:buClr>
              <a:buFont typeface="Wingdings 2" pitchFamily="18" charset="2"/>
              <a:buChar char="·"/>
            </a:pPr>
            <a:r>
              <a:rPr lang="en-US" sz="2200" b="1" spc="-30" dirty="0" smtClean="0">
                <a:latin typeface="Arial Narrow" pitchFamily="34" charset="0"/>
                <a:sym typeface="Wingdings 3"/>
              </a:rPr>
              <a:t> </a:t>
            </a:r>
            <a:r>
              <a:rPr lang="en-US" sz="2200" b="1" dirty="0" smtClean="0">
                <a:latin typeface="Arial Narrow" pitchFamily="34" charset="0"/>
              </a:rPr>
              <a:t>uric acid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4483538" y="1628775"/>
            <a:ext cx="4431862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" y="2007513"/>
            <a:ext cx="71846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ADRs</a:t>
            </a:r>
            <a:endParaRPr lang="en-US" sz="2200" dirty="0">
              <a:solidFill>
                <a:srgbClr val="FF6600"/>
              </a:solidFill>
              <a:latin typeface="Bernard MT Condense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5433457"/>
            <a:ext cx="2438400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200" b="1" dirty="0" smtClean="0">
                <a:latin typeface="Arial Narrow" pitchFamily="34" charset="0"/>
              </a:rPr>
              <a:t>Gout.</a:t>
            </a:r>
          </a:p>
          <a:p>
            <a:pPr>
              <a:lnSpc>
                <a:spcPts val="23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200" b="1" dirty="0" smtClean="0">
                <a:latin typeface="Arial Narrow" pitchFamily="34" charset="0"/>
              </a:rPr>
              <a:t>Peptic ulcer.</a:t>
            </a:r>
          </a:p>
          <a:p>
            <a:pPr>
              <a:lnSpc>
                <a:spcPts val="23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200" b="1" dirty="0" err="1" smtClean="0">
                <a:latin typeface="Arial Narrow" pitchFamily="34" charset="0"/>
              </a:rPr>
              <a:t>Hepatotoxicity</a:t>
            </a:r>
            <a:r>
              <a:rPr lang="en-US" sz="2200" b="1" dirty="0" smtClean="0">
                <a:latin typeface="Arial Narrow" pitchFamily="34" charset="0"/>
              </a:rPr>
              <a:t>.</a:t>
            </a:r>
          </a:p>
          <a:p>
            <a:pPr>
              <a:lnSpc>
                <a:spcPts val="23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200" b="1" dirty="0" smtClean="0">
                <a:latin typeface="Arial Narrow" pitchFamily="34" charset="0"/>
              </a:rPr>
              <a:t>Diabetes mellitus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400" y="5357257"/>
            <a:ext cx="206819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Contraindications</a:t>
            </a:r>
            <a:endParaRPr lang="en-US" sz="2200" dirty="0">
              <a:solidFill>
                <a:srgbClr val="FF6600"/>
              </a:solidFill>
              <a:latin typeface="Bernard MT Condensed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52400" y="304800"/>
            <a:ext cx="13773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Indications</a:t>
            </a:r>
            <a:endParaRPr lang="en-US" sz="2200" dirty="0">
              <a:solidFill>
                <a:srgbClr val="FF6600"/>
              </a:solidFill>
              <a:latin typeface="Bernard MT Condense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646176"/>
            <a:ext cx="7086600" cy="1297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>
              <a:lnSpc>
                <a:spcPts val="2200"/>
              </a:lnSpc>
              <a:spcBef>
                <a:spcPts val="200"/>
              </a:spcBef>
              <a:buClr>
                <a:srgbClr val="FF0000"/>
              </a:buClr>
              <a:buSzPct val="73000"/>
              <a:buFont typeface="Wingdings" pitchFamily="2" charset="2"/>
              <a:buChar char="Ø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Type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IIa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hypercholestrolemia</a:t>
            </a:r>
            <a:endParaRPr lang="en-US" sz="2200" b="1" spc="-30" dirty="0" smtClean="0">
              <a:latin typeface="Arial Narrow" pitchFamily="34" charset="0"/>
              <a:cs typeface="+mn-cs"/>
              <a:sym typeface="Wingdings 3"/>
            </a:endParaRPr>
          </a:p>
          <a:p>
            <a:pPr marL="0" lvl="3">
              <a:lnSpc>
                <a:spcPts val="2200"/>
              </a:lnSpc>
              <a:spcBef>
                <a:spcPts val="200"/>
              </a:spcBef>
              <a:buClr>
                <a:srgbClr val="FF0000"/>
              </a:buClr>
              <a:buSzPct val="73000"/>
              <a:buFont typeface="Wingdings" pitchFamily="2" charset="2"/>
              <a:buChar char="Ø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Type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IIb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hypercholesterolemia &amp; any combined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hyperlipidemia</a:t>
            </a:r>
            <a:endParaRPr lang="en-US" sz="2200" b="1" spc="-30" dirty="0" smtClean="0">
              <a:latin typeface="Arial Narrow" pitchFamily="34" charset="0"/>
              <a:cs typeface="+mn-cs"/>
              <a:sym typeface="Wingdings 3"/>
            </a:endParaRPr>
          </a:p>
          <a:p>
            <a:pPr marL="0" lvl="3">
              <a:lnSpc>
                <a:spcPts val="2200"/>
              </a:lnSpc>
              <a:spcBef>
                <a:spcPts val="200"/>
              </a:spcBef>
              <a:buClr>
                <a:srgbClr val="FF0000"/>
              </a:buClr>
              <a:buSzPct val="73000"/>
              <a:buFont typeface="Wingdings" pitchFamily="2" charset="2"/>
              <a:buChar char="Ø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Patient with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hypertriglyceridemia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&amp; low HDL-C.</a:t>
            </a:r>
          </a:p>
          <a:p>
            <a:pPr marL="0" lvl="3">
              <a:lnSpc>
                <a:spcPts val="2200"/>
              </a:lnSpc>
              <a:spcBef>
                <a:spcPts val="200"/>
              </a:spcBef>
              <a:buClr>
                <a:srgbClr val="FF0000"/>
              </a:buClr>
              <a:buSzPct val="73000"/>
              <a:buFont typeface="Wingdings" pitchFamily="2" charset="2"/>
              <a:buChar char="Ø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Hyperchylomicronemia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47800" y="290847"/>
            <a:ext cx="6172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latin typeface="Arial Narrow" pitchFamily="34" charset="0"/>
              </a:rPr>
              <a:t>Mono or in combination with </a:t>
            </a:r>
            <a:r>
              <a:rPr lang="en-GB" sz="2200" b="1" dirty="0" err="1" smtClean="0">
                <a:latin typeface="Arial Narrow" pitchFamily="34" charset="0"/>
              </a:rPr>
              <a:t>fibrate</a:t>
            </a:r>
            <a:r>
              <a:rPr lang="en-GB" sz="2200" b="1" dirty="0" smtClean="0">
                <a:latin typeface="Arial Narrow" pitchFamily="34" charset="0"/>
              </a:rPr>
              <a:t>, resin or </a:t>
            </a:r>
            <a:r>
              <a:rPr lang="en-GB" sz="2200" b="1" dirty="0" err="1" smtClean="0">
                <a:latin typeface="Arial Narrow" pitchFamily="34" charset="0"/>
              </a:rPr>
              <a:t>statin</a:t>
            </a:r>
            <a:endParaRPr lang="en-US" sz="22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>
                <a:alpha val="78000"/>
              </a:srgbClr>
            </a:gs>
            <a:gs pos="30000">
              <a:schemeClr val="accent1">
                <a:tint val="44500"/>
                <a:satMod val="160000"/>
                <a:alpha val="37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3429000" y="838200"/>
            <a:ext cx="4419600" cy="4420674"/>
            <a:chOff x="3581400" y="837126"/>
            <a:chExt cx="4854315" cy="4420674"/>
          </a:xfrm>
        </p:grpSpPr>
        <p:grpSp>
          <p:nvGrpSpPr>
            <p:cNvPr id="31" name="Group 30"/>
            <p:cNvGrpSpPr/>
            <p:nvPr/>
          </p:nvGrpSpPr>
          <p:grpSpPr>
            <a:xfrm>
              <a:off x="3581400" y="1143000"/>
              <a:ext cx="4854315" cy="4114800"/>
              <a:chOff x="3581400" y="1143000"/>
              <a:chExt cx="4854315" cy="4321938"/>
            </a:xfrm>
          </p:grpSpPr>
          <p:pic>
            <p:nvPicPr>
              <p:cNvPr id="48130" name="Picture 2" descr="http://www.nature.com/nature/journal/v405/n6785/images/405421aa.2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20000"/>
              </a:blip>
              <a:srcRect t="920" r="10667" b="38391"/>
              <a:stretch>
                <a:fillRect/>
              </a:stretch>
            </p:blipFill>
            <p:spPr bwMode="auto">
              <a:xfrm>
                <a:off x="3581400" y="1143000"/>
                <a:ext cx="4854315" cy="4321938"/>
              </a:xfrm>
              <a:prstGeom prst="roundRect">
                <a:avLst>
                  <a:gd name="adj" fmla="val 19996"/>
                </a:avLst>
              </a:prstGeom>
              <a:noFill/>
            </p:spPr>
          </p:pic>
          <p:sp>
            <p:nvSpPr>
              <p:cNvPr id="29" name="Rectangle 28"/>
              <p:cNvSpPr/>
              <p:nvPr/>
            </p:nvSpPr>
            <p:spPr>
              <a:xfrm>
                <a:off x="4724400" y="4953000"/>
                <a:ext cx="152400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181600" y="4876800"/>
                <a:ext cx="601447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>
                    <a:latin typeface="Bernard MT Condensed" pitchFamily="18" charset="0"/>
                  </a:rPr>
                  <a:t>PPRE</a:t>
                </a:r>
                <a:endParaRPr lang="en-US" sz="1600" dirty="0">
                  <a:latin typeface="Bernard MT Condensed" pitchFamily="18" charset="0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5673777" y="1077394"/>
              <a:ext cx="133749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 Narrow" pitchFamily="34" charset="0"/>
                </a:rPr>
                <a:t>Retinoic a.</a:t>
              </a:r>
              <a:endParaRPr lang="en-US" b="1" dirty="0">
                <a:latin typeface="Arial Narrow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86124" y="1407952"/>
              <a:ext cx="119852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Arial Narrow" pitchFamily="34" charset="0"/>
                </a:rPr>
                <a:t>Linolic</a:t>
              </a:r>
              <a:r>
                <a:rPr lang="en-US" b="1" dirty="0" smtClean="0">
                  <a:latin typeface="Arial Narrow" pitchFamily="34" charset="0"/>
                </a:rPr>
                <a:t> a.</a:t>
              </a:r>
              <a:endParaRPr lang="en-US" b="1" dirty="0">
                <a:latin typeface="Arial Narrow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665095" y="837126"/>
              <a:ext cx="1255426" cy="45140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6600FF"/>
              </a:solidFill>
            </a:ln>
          </p:spPr>
          <p:txBody>
            <a:bodyPr wrap="square">
              <a:spAutoFit/>
            </a:bodyPr>
            <a:lstStyle/>
            <a:p>
              <a:pPr fontAlgn="auto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spc="-30" dirty="0" err="1" smtClean="0">
                  <a:solidFill>
                    <a:srgbClr val="6600FF"/>
                  </a:solidFill>
                  <a:latin typeface="Bernard MT Condensed" pitchFamily="18" charset="0"/>
                  <a:sym typeface="Wingdings 3"/>
                </a:rPr>
                <a:t>Fibrates</a:t>
              </a:r>
              <a:endParaRPr lang="en-US" sz="2400" dirty="0">
                <a:solidFill>
                  <a:srgbClr val="6600FF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02842" y="126642"/>
            <a:ext cx="27936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FIBRATES</a:t>
            </a:r>
            <a:endParaRPr lang="en-US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005" y="408722"/>
            <a:ext cx="8965842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		    </a:t>
            </a:r>
            <a:r>
              <a:rPr lang="en-US" sz="2400" b="1" spc="-30" dirty="0" err="1" smtClean="0">
                <a:latin typeface="Arial Narrow" pitchFamily="34" charset="0"/>
                <a:cs typeface="+mn-cs"/>
                <a:sym typeface="Wingdings 3"/>
              </a:rPr>
              <a:t>Peroxisome</a:t>
            </a: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400" b="1" spc="-30" dirty="0" err="1" smtClean="0">
                <a:latin typeface="Arial Narrow" pitchFamily="34" charset="0"/>
                <a:cs typeface="+mn-cs"/>
                <a:sym typeface="Wingdings 3"/>
              </a:rPr>
              <a:t>Proliferator</a:t>
            </a: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Activator  Receptor [</a:t>
            </a:r>
            <a:r>
              <a:rPr lang="en-US" sz="2400" b="1" spc="-30" dirty="0" err="1" smtClean="0">
                <a:latin typeface="Arial Narrow" pitchFamily="34" charset="0"/>
                <a:cs typeface="+mn-cs"/>
                <a:sym typeface="Wingdings 3"/>
              </a:rPr>
              <a:t>PPAR</a:t>
            </a:r>
            <a:r>
              <a:rPr lang="en-US" sz="2400" b="1" spc="-30" dirty="0" err="1" smtClean="0">
                <a:latin typeface="Symbol" pitchFamily="18" charset="2"/>
                <a:cs typeface="+mn-cs"/>
                <a:sym typeface="Wingdings 3"/>
              </a:rPr>
              <a:t>a</a:t>
            </a: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]  </a:t>
            </a:r>
            <a:b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</a:b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							            </a:t>
            </a:r>
            <a:r>
              <a:rPr lang="en-US" sz="2600" spc="-30" dirty="0" smtClean="0">
                <a:latin typeface="Berlin Sans FB" pitchFamily="34" charset="0"/>
                <a:cs typeface="+mn-cs"/>
                <a:sym typeface="Wingdings 3"/>
              </a:rPr>
              <a:t>AGONISTS</a:t>
            </a:r>
            <a:endParaRPr lang="en-US" sz="2600" dirty="0">
              <a:latin typeface="Berlin Sans FB" pitchFamily="34" charset="0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4200" y="94653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lin Sans FB" pitchFamily="34" charset="0"/>
              </a:rPr>
              <a:t>Nuclear Transcription Factors</a:t>
            </a:r>
            <a:endParaRPr lang="en-US" sz="2000" dirty="0">
              <a:latin typeface="Berlin Sans FB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30914" y="890790"/>
            <a:ext cx="136928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Mechanism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-10886" y="4412213"/>
            <a:ext cx="1676400" cy="304800"/>
          </a:xfrm>
          <a:prstGeom prst="downArrow">
            <a:avLst/>
          </a:prstGeom>
          <a:gradFill flip="none" rotWithShape="1">
            <a:gsLst>
              <a:gs pos="0">
                <a:srgbClr val="6600FF">
                  <a:tint val="66000"/>
                  <a:satMod val="160000"/>
                </a:srgbClr>
              </a:gs>
              <a:gs pos="50000">
                <a:srgbClr val="6600FF">
                  <a:tint val="44500"/>
                  <a:satMod val="160000"/>
                </a:srgbClr>
              </a:gs>
              <a:gs pos="100000">
                <a:srgbClr val="6600FF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-10885" y="4730231"/>
            <a:ext cx="160019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0"/>
              </a:spcBef>
              <a:buClr>
                <a:srgbClr val="6600FF"/>
              </a:buClr>
              <a:buSzPct val="70000"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 TGs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lnSpc>
                <a:spcPts val="2600"/>
              </a:lnSpc>
              <a:spcBef>
                <a:spcPts val="0"/>
              </a:spcBef>
              <a:buClr>
                <a:srgbClr val="6600FF"/>
              </a:buClr>
              <a:buSzPct val="70000"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smtClean="0">
                <a:latin typeface="Arial Narrow" pitchFamily="34" charset="0"/>
              </a:rPr>
              <a:t>VLDL </a:t>
            </a:r>
          </a:p>
          <a:p>
            <a:pPr>
              <a:lnSpc>
                <a:spcPts val="2600"/>
              </a:lnSpc>
              <a:spcBef>
                <a:spcPts val="0"/>
              </a:spcBef>
              <a:buClr>
                <a:srgbClr val="6600FF"/>
              </a:buClr>
              <a:buSzPct val="70000"/>
            </a:pPr>
            <a:r>
              <a:rPr lang="en-US" sz="2400" b="1" dirty="0" smtClean="0">
                <a:latin typeface="Arial Narrow" pitchFamily="34" charset="0"/>
              </a:rPr>
              <a:t>     by liver 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1970314" y="4420185"/>
            <a:ext cx="1676400" cy="304800"/>
          </a:xfrm>
          <a:prstGeom prst="downArrow">
            <a:avLst/>
          </a:prstGeom>
          <a:gradFill flip="none" rotWithShape="1">
            <a:gsLst>
              <a:gs pos="0">
                <a:srgbClr val="6600FF">
                  <a:tint val="66000"/>
                  <a:satMod val="160000"/>
                </a:srgbClr>
              </a:gs>
              <a:gs pos="50000">
                <a:srgbClr val="6600FF">
                  <a:tint val="44500"/>
                  <a:satMod val="160000"/>
                </a:srgbClr>
              </a:gs>
              <a:gs pos="100000">
                <a:srgbClr val="6600FF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817915" y="4768529"/>
            <a:ext cx="1676400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Clr>
                <a:srgbClr val="6600FF"/>
              </a:buClr>
              <a:buSzPct val="70000"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     HDL</a:t>
            </a:r>
          </a:p>
          <a:p>
            <a:pPr>
              <a:lnSpc>
                <a:spcPts val="2600"/>
              </a:lnSpc>
              <a:buClr>
                <a:srgbClr val="6600FF"/>
              </a:buClr>
              <a:buSzPct val="70000"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     RCT</a:t>
            </a: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7391400" y="4420185"/>
            <a:ext cx="1676400" cy="304800"/>
          </a:xfrm>
          <a:prstGeom prst="downArrow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010400" y="4800600"/>
            <a:ext cx="2362200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ts val="2200"/>
              </a:lnSpc>
              <a:buClr>
                <a:srgbClr val="CC3399"/>
              </a:buClr>
              <a:buSzPct val="70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 C synthetic</a:t>
            </a:r>
          </a:p>
          <a:p>
            <a:pPr marL="0" lvl="1" algn="ctr">
              <a:lnSpc>
                <a:spcPts val="2200"/>
              </a:lnSpc>
              <a:buClr>
                <a:srgbClr val="CC3399"/>
              </a:buClr>
              <a:buSzPct val="70000"/>
            </a:pPr>
            <a:r>
              <a:rPr lang="en-US" sz="2400" b="1" dirty="0" smtClean="0">
                <a:latin typeface="Arial Narrow" pitchFamily="34" charset="0"/>
              </a:rPr>
              <a:t>       pathways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	</a:t>
            </a:r>
          </a:p>
          <a:p>
            <a:pPr algn="ctr">
              <a:lnSpc>
                <a:spcPts val="2600"/>
              </a:lnSpc>
              <a:buClr>
                <a:srgbClr val="CC3399"/>
              </a:buClr>
              <a:buSzPct val="70000"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 LDL</a:t>
            </a:r>
            <a:endParaRPr lang="en-US" sz="2400" b="1" dirty="0" smtClean="0">
              <a:latin typeface="Arial Narrow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0" y="2679390"/>
            <a:ext cx="9144000" cy="2769694"/>
            <a:chOff x="0" y="1993005"/>
            <a:chExt cx="9144000" cy="2769694"/>
          </a:xfrm>
        </p:grpSpPr>
        <p:sp>
          <p:nvSpPr>
            <p:cNvPr id="34" name="Rectangle 33"/>
            <p:cNvSpPr/>
            <p:nvPr/>
          </p:nvSpPr>
          <p:spPr>
            <a:xfrm>
              <a:off x="0" y="1993005"/>
              <a:ext cx="91440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658931" y="2002969"/>
              <a:ext cx="4485069" cy="2759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  <a:buClr>
                  <a:srgbClr val="6600FF"/>
                </a:buClr>
                <a:buSzPct val="70000"/>
              </a:pPr>
              <a:r>
                <a:rPr lang="en-US" sz="2400" dirty="0" smtClean="0">
                  <a:solidFill>
                    <a:srgbClr val="6600FF"/>
                  </a:solidFill>
                  <a:latin typeface="Bernard MT Condensed" pitchFamily="18" charset="0"/>
                </a:rPr>
                <a:t>  </a:t>
              </a:r>
              <a:r>
                <a:rPr lang="en-US" sz="2400" dirty="0" smtClean="0">
                  <a:solidFill>
                    <a:srgbClr val="CC3399"/>
                  </a:solidFill>
                  <a:latin typeface="Bernard MT Condensed" pitchFamily="18" charset="0"/>
                </a:rPr>
                <a:t>REPRESS </a:t>
              </a:r>
              <a:r>
                <a:rPr lang="en-US" sz="2400" b="1" dirty="0" smtClean="0">
                  <a:latin typeface="Arial Narrow" pitchFamily="34" charset="0"/>
                </a:rPr>
                <a:t>(Shut Gene Transcription)</a:t>
              </a:r>
            </a:p>
            <a:p>
              <a:pPr>
                <a:lnSpc>
                  <a:spcPts val="2600"/>
                </a:lnSpc>
                <a:buClr>
                  <a:srgbClr val="6600FF"/>
                </a:buClr>
                <a:buSzPct val="70000"/>
              </a:pPr>
              <a:r>
                <a:rPr lang="en-US" sz="2400" b="1" dirty="0" smtClean="0">
                  <a:latin typeface="Arial Narrow" pitchFamily="34" charset="0"/>
                </a:rPr>
                <a:t>                                        </a:t>
              </a:r>
            </a:p>
            <a:p>
              <a:pPr>
                <a:lnSpc>
                  <a:spcPts val="2600"/>
                </a:lnSpc>
                <a:buClr>
                  <a:srgbClr val="6600FF"/>
                </a:buClr>
                <a:buSzPct val="70000"/>
              </a:pPr>
              <a:endParaRPr lang="en-US" sz="2400" b="1" dirty="0" smtClean="0">
                <a:latin typeface="Arial Narrow" pitchFamily="34" charset="0"/>
              </a:endParaRPr>
            </a:p>
            <a:p>
              <a:pPr algn="r">
                <a:lnSpc>
                  <a:spcPts val="2600"/>
                </a:lnSpc>
                <a:buClr>
                  <a:srgbClr val="6600FF"/>
                </a:buClr>
                <a:buSzPct val="70000"/>
              </a:pPr>
              <a:r>
                <a:rPr lang="en-US" sz="2400" b="1" dirty="0" smtClean="0">
                  <a:latin typeface="Arial Narrow" pitchFamily="34" charset="0"/>
                </a:rPr>
                <a:t>			Responsible   </a:t>
              </a:r>
              <a:br>
                <a:rPr lang="en-US" sz="2400" b="1" dirty="0" smtClean="0">
                  <a:latin typeface="Arial Narrow" pitchFamily="34" charset="0"/>
                </a:rPr>
              </a:br>
              <a:r>
                <a:rPr lang="en-US" sz="2400" b="1" dirty="0" smtClean="0">
                  <a:latin typeface="Arial Narrow" pitchFamily="34" charset="0"/>
                </a:rPr>
                <a:t>                                              For </a:t>
              </a:r>
            </a:p>
            <a:p>
              <a:pPr>
                <a:lnSpc>
                  <a:spcPts val="2600"/>
                </a:lnSpc>
                <a:buClr>
                  <a:srgbClr val="6600FF"/>
                </a:buClr>
                <a:buSzPct val="70000"/>
              </a:pPr>
              <a:r>
                <a:rPr lang="en-US" sz="2400" b="1" dirty="0" smtClean="0">
                  <a:latin typeface="Arial Narrow" pitchFamily="34" charset="0"/>
                </a:rPr>
                <a:t>								</a:t>
              </a:r>
            </a:p>
            <a:p>
              <a:pPr>
                <a:lnSpc>
                  <a:spcPts val="2600"/>
                </a:lnSpc>
                <a:buClr>
                  <a:srgbClr val="6600FF"/>
                </a:buClr>
                <a:buSzPct val="70000"/>
              </a:pPr>
              <a:r>
                <a:rPr lang="en-US" sz="2400" b="1" dirty="0" smtClean="0">
                  <a:latin typeface="Arial Narrow" pitchFamily="34" charset="0"/>
                </a:rPr>
                <a:t>		      		</a:t>
              </a:r>
              <a:endParaRPr lang="en-US" sz="2400" b="1" dirty="0">
                <a:latin typeface="Arial Narrow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6200" y="2022504"/>
            <a:ext cx="8980869" cy="2426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buClr>
                <a:srgbClr val="6600FF"/>
              </a:buClr>
              <a:buSzPct val="70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 Bind &amp; activate </a:t>
            </a:r>
            <a:r>
              <a:rPr lang="en-US" sz="2400" b="1" dirty="0" err="1" smtClean="0">
                <a:latin typeface="Arial Narrow" pitchFamily="34" charset="0"/>
              </a:rPr>
              <a:t>PPAR</a:t>
            </a:r>
            <a:r>
              <a:rPr lang="en-US" sz="2400" b="1" dirty="0" err="1" smtClean="0">
                <a:latin typeface="Symbol" pitchFamily="18" charset="2"/>
              </a:rPr>
              <a:t>a</a:t>
            </a:r>
            <a:r>
              <a:rPr lang="en-US" sz="2400" b="1" dirty="0" smtClean="0">
                <a:latin typeface="Arial Narrow" pitchFamily="34" charset="0"/>
              </a:rPr>
              <a:t> R</a:t>
            </a:r>
          </a:p>
          <a:p>
            <a:pPr>
              <a:lnSpc>
                <a:spcPts val="2600"/>
              </a:lnSpc>
              <a:buClr>
                <a:srgbClr val="6600FF"/>
              </a:buClr>
              <a:buSzPct val="70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Dimerize</a:t>
            </a:r>
            <a:r>
              <a:rPr lang="en-US" sz="2400" b="1" dirty="0" smtClean="0">
                <a:latin typeface="Arial Narrow" pitchFamily="34" charset="0"/>
              </a:rPr>
              <a:t> with RXR</a:t>
            </a:r>
          </a:p>
          <a:p>
            <a:pPr>
              <a:lnSpc>
                <a:spcPts val="2600"/>
              </a:lnSpc>
              <a:buClr>
                <a:srgbClr val="6600FF"/>
              </a:buClr>
              <a:buSzPct val="70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dirty="0" smtClean="0">
                <a:solidFill>
                  <a:srgbClr val="6600FF"/>
                </a:solidFill>
                <a:latin typeface="Bernard MT Condensed" pitchFamily="18" charset="0"/>
              </a:rPr>
              <a:t>EXPRESS </a:t>
            </a:r>
            <a:r>
              <a:rPr lang="en-US" sz="2400" b="1" dirty="0" smtClean="0">
                <a:latin typeface="Arial Narrow" pitchFamily="34" charset="0"/>
              </a:rPr>
              <a:t>(Gene Transcription)	</a:t>
            </a:r>
          </a:p>
          <a:p>
            <a:pPr>
              <a:lnSpc>
                <a:spcPts val="2600"/>
              </a:lnSpc>
              <a:buClr>
                <a:srgbClr val="6600FF"/>
              </a:buClr>
              <a:buSzPct val="70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 mRNA Translation						</a:t>
            </a:r>
          </a:p>
          <a:p>
            <a:pPr>
              <a:lnSpc>
                <a:spcPts val="2600"/>
              </a:lnSpc>
              <a:buClr>
                <a:srgbClr val="6600FF"/>
              </a:buClr>
              <a:buSzPct val="70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 Protein Formation 						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Responsible </a:t>
            </a:r>
          </a:p>
          <a:p>
            <a:pPr>
              <a:lnSpc>
                <a:spcPts val="2600"/>
              </a:lnSpc>
              <a:buClr>
                <a:srgbClr val="6600FF"/>
              </a:buClr>
              <a:buSzPct val="70000"/>
            </a:pPr>
            <a:r>
              <a:rPr lang="en-US" sz="2400" b="1" dirty="0" smtClean="0">
                <a:latin typeface="Arial Narrow" pitchFamily="34" charset="0"/>
              </a:rPr>
              <a:t>   For 				</a:t>
            </a:r>
            <a:endParaRPr lang="en-US" sz="2400" b="1" dirty="0">
              <a:latin typeface="Arial Narrow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rot="16200000" flipH="1">
            <a:off x="1160123" y="5275508"/>
            <a:ext cx="1328056" cy="9298"/>
          </a:xfrm>
          <a:prstGeom prst="line">
            <a:avLst/>
          </a:prstGeom>
          <a:ln w="57150">
            <a:solidFill>
              <a:srgbClr val="66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 animBg="1"/>
      <p:bldP spid="25" grpId="0"/>
      <p:bldP spid="27" grpId="0" animBg="1"/>
      <p:bldP spid="28" grpId="0"/>
      <p:bldP spid="1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25000">
              <a:schemeClr val="accent1">
                <a:tint val="44500"/>
                <a:satMod val="160000"/>
              </a:schemeClr>
            </a:gs>
            <a:gs pos="46000">
              <a:srgbClr val="E2D09E"/>
            </a:gs>
            <a:gs pos="61000">
              <a:srgbClr val="DEC98E"/>
            </a:gs>
            <a:gs pos="91000">
              <a:schemeClr val="bg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200400" y="3810000"/>
            <a:ext cx="5917841" cy="1828800"/>
            <a:chOff x="3200400" y="3810000"/>
            <a:chExt cx="5917841" cy="1828800"/>
          </a:xfrm>
        </p:grpSpPr>
        <p:pic>
          <p:nvPicPr>
            <p:cNvPr id="9" name="Picture 2" descr="http://diabesitydigest.com/uploads/ppar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30000"/>
            </a:blip>
            <a:srcRect t="46803" r="-2409" b="25801"/>
            <a:stretch>
              <a:fillRect/>
            </a:stretch>
          </p:blipFill>
          <p:spPr bwMode="auto">
            <a:xfrm>
              <a:off x="3200400" y="3810000"/>
              <a:ext cx="5829836" cy="1828800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6553200" y="5029200"/>
              <a:ext cx="8382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  <a:sym typeface="Wingdings 3"/>
                </a:rPr>
                <a:t>No effect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31804" y="5017395"/>
              <a:ext cx="14864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  <a:sym typeface="Wingdings 3"/>
                </a:rPr>
                <a:t>inflammation ?</a:t>
              </a:r>
            </a:p>
            <a:p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  <a:sym typeface="Wingdings 3"/>
                </a:rPr>
                <a:t>stabilization ?</a:t>
              </a:r>
              <a:endPara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01958" y="152400"/>
            <a:ext cx="3581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FIBRATES</a:t>
            </a:r>
            <a:endParaRPr lang="en-U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4384864"/>
            <a:ext cx="518160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LDL 5-20%</a:t>
            </a: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 HDL 10-20% </a:t>
            </a:r>
            <a:r>
              <a:rPr lang="en-US" sz="2200" b="1" spc="-30" dirty="0" smtClean="0">
                <a:solidFill>
                  <a:srgbClr val="6600FF"/>
                </a:solidFill>
                <a:latin typeface="Arial Narrow" pitchFamily="34" charset="0"/>
                <a:cs typeface="+mn-cs"/>
                <a:sym typeface="Wingdings 3"/>
              </a:rPr>
              <a:t>&gt; (G)</a:t>
            </a: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b="1" spc="-30" dirty="0" smtClean="0">
                <a:latin typeface="Arial Narrow" pitchFamily="34" charset="0"/>
              </a:rPr>
              <a:t> TG  &amp; VLDL 20-50%</a:t>
            </a: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Fibrinogen</a:t>
            </a: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 Vascular 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inflammation </a:t>
            </a:r>
            <a:r>
              <a:rPr lang="en-US" sz="2200" b="1" spc="-30" dirty="0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&gt; (G)</a:t>
            </a:r>
            <a:endParaRPr lang="en-US" sz="2200" b="1" spc="-30" dirty="0" smtClean="0">
              <a:latin typeface="Arial Narrow" pitchFamily="34" charset="0"/>
              <a:cs typeface="+mn-cs"/>
              <a:sym typeface="Wingdings 3"/>
            </a:endParaRP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Improve glucose tolerance </a:t>
            </a:r>
            <a:r>
              <a:rPr lang="en-US" sz="2200" b="1" spc="-30" dirty="0" smtClean="0">
                <a:solidFill>
                  <a:srgbClr val="6600FF"/>
                </a:solidFill>
                <a:latin typeface="Arial Narrow" pitchFamily="34" charset="0"/>
                <a:cs typeface="+mn-cs"/>
                <a:sym typeface="Wingdings 3"/>
              </a:rPr>
              <a:t>&gt; (F)</a:t>
            </a:r>
          </a:p>
        </p:txBody>
      </p:sp>
      <p:pic>
        <p:nvPicPr>
          <p:cNvPr id="6" name="Picture 2" descr="http://www.ndei.org/v2/Slides/img/image0006.GIF"/>
          <p:cNvPicPr>
            <a:picLocks noChangeAspect="1" noChangeArrowheads="1"/>
          </p:cNvPicPr>
          <p:nvPr/>
        </p:nvPicPr>
        <p:blipFill>
          <a:blip r:embed="rId3" cstate="print"/>
          <a:srcRect l="1210" t="9677" r="3226" b="8065"/>
          <a:stretch>
            <a:fillRect/>
          </a:stretch>
        </p:blipFill>
        <p:spPr bwMode="auto">
          <a:xfrm>
            <a:off x="3200400" y="228600"/>
            <a:ext cx="5665694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28600" y="3650159"/>
            <a:ext cx="205739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Pharmacological actions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77158" y="3810000"/>
            <a:ext cx="1090042" cy="451406"/>
          </a:xfrm>
          <a:prstGeom prst="rect">
            <a:avLst/>
          </a:prstGeom>
          <a:solidFill>
            <a:schemeClr val="bg1"/>
          </a:solidFill>
          <a:ln w="28575">
            <a:solidFill>
              <a:srgbClr val="6600FF"/>
            </a:solidFill>
          </a:ln>
        </p:spPr>
        <p:txBody>
          <a:bodyPr wrap="none">
            <a:spAutoFit/>
          </a:bodyPr>
          <a:lstStyle/>
          <a:p>
            <a:pPr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spc="-30" dirty="0" err="1" smtClean="0">
                <a:solidFill>
                  <a:srgbClr val="6600FF"/>
                </a:solidFill>
                <a:latin typeface="Bernard MT Condensed" pitchFamily="18" charset="0"/>
                <a:sym typeface="Wingdings 3"/>
              </a:rPr>
              <a:t>Fibrates</a:t>
            </a:r>
            <a:endParaRPr lang="en-US" sz="24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13" name="Isosceles Triangle 12"/>
          <p:cNvSpPr/>
          <p:nvPr/>
        </p:nvSpPr>
        <p:spPr>
          <a:xfrm flipV="1">
            <a:off x="3391437" y="4331595"/>
            <a:ext cx="494763" cy="392805"/>
          </a:xfrm>
          <a:prstGeom prst="triangle">
            <a:avLst/>
          </a:prstGeom>
          <a:solidFill>
            <a:srgbClr val="66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 rot="16200000" flipV="1">
            <a:off x="4278468" y="3810537"/>
            <a:ext cx="494763" cy="392805"/>
          </a:xfrm>
          <a:prstGeom prst="triangle">
            <a:avLst/>
          </a:prstGeom>
          <a:solidFill>
            <a:srgbClr val="66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28600" y="762000"/>
            <a:ext cx="3124200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4"/>
              </a:buBlip>
            </a:pPr>
            <a:r>
              <a:rPr lang="en-US" sz="2400" b="1" dirty="0" err="1" smtClean="0">
                <a:solidFill>
                  <a:srgbClr val="6600FF"/>
                </a:solidFill>
                <a:latin typeface="Arial Narrow" pitchFamily="34" charset="0"/>
              </a:rPr>
              <a:t>Clofibrate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(X)            </a:t>
            </a:r>
            <a:b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       </a:t>
            </a:r>
            <a:r>
              <a:rPr lang="en-US" sz="2000" b="1" i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US" sz="2000" b="1" i="1" dirty="0" smtClean="0">
                <a:solidFill>
                  <a:srgbClr val="FF0000"/>
                </a:solidFill>
                <a:latin typeface="Arial Narrow" pitchFamily="34" charset="0"/>
              </a:rPr>
              <a:t>Gall stones/ Cancer</a:t>
            </a:r>
            <a:endParaRPr lang="en-US" sz="2400" b="1" i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ts val="2500"/>
              </a:lnSpc>
              <a:buBlip>
                <a:blip r:embed="rId4"/>
              </a:buBlip>
            </a:pPr>
            <a:r>
              <a:rPr lang="en-US" sz="2400" b="1" u="heavy" dirty="0" err="1" smtClean="0">
                <a:solidFill>
                  <a:srgbClr val="66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Fenofibrate</a:t>
            </a:r>
            <a:r>
              <a:rPr lang="en-US" sz="2400" b="1" u="heavy" dirty="0" smtClean="0">
                <a:solidFill>
                  <a:srgbClr val="66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(F)</a:t>
            </a:r>
          </a:p>
          <a:p>
            <a:pPr>
              <a:lnSpc>
                <a:spcPts val="2500"/>
              </a:lnSpc>
              <a:buBlip>
                <a:blip r:embed="rId4"/>
              </a:buBlip>
            </a:pPr>
            <a:r>
              <a:rPr lang="en-US" sz="2400" b="1" dirty="0" err="1" smtClean="0">
                <a:solidFill>
                  <a:srgbClr val="6600FF"/>
                </a:solidFill>
                <a:latin typeface="Arial Narrow" pitchFamily="34" charset="0"/>
              </a:rPr>
              <a:t>Bezafibrate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</a:rPr>
              <a:t> </a:t>
            </a:r>
          </a:p>
          <a:p>
            <a:pPr>
              <a:lnSpc>
                <a:spcPts val="2500"/>
              </a:lnSpc>
              <a:buBlip>
                <a:blip r:embed="rId4"/>
              </a:buBlip>
            </a:pPr>
            <a:r>
              <a:rPr lang="en-US" sz="2400" b="1" u="heavy" dirty="0" err="1" smtClean="0">
                <a:solidFill>
                  <a:srgbClr val="66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Gemfibrozil</a:t>
            </a:r>
            <a:r>
              <a:rPr lang="en-US" sz="2400" b="1" u="heavy" dirty="0" smtClean="0">
                <a:solidFill>
                  <a:srgbClr val="66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(G)</a:t>
            </a:r>
            <a:endParaRPr lang="en-US" sz="2400" b="1" u="heavy" dirty="0">
              <a:solidFill>
                <a:srgbClr val="6600FF"/>
              </a:solidFill>
              <a:uFill>
                <a:solidFill>
                  <a:srgbClr val="FF0000"/>
                </a:solidFill>
              </a:uFill>
              <a:latin typeface="Arial Narrow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600" y="2450205"/>
            <a:ext cx="2895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Share points of similarities &amp; show some difference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2499" y="6349284"/>
            <a:ext cx="85505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N.B.  </a:t>
            </a:r>
            <a:r>
              <a:rPr lang="en-US" sz="2200" b="1" dirty="0" err="1" smtClean="0">
                <a:solidFill>
                  <a:srgbClr val="0000FF"/>
                </a:solidFill>
                <a:latin typeface="Arial Narrow" pitchFamily="34" charset="0"/>
              </a:rPr>
              <a:t>Fenofibrate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err="1" smtClean="0">
                <a:solidFill>
                  <a:srgbClr val="0000FF"/>
                </a:solidFill>
                <a:latin typeface="Arial Narrow" pitchFamily="34" charset="0"/>
              </a:rPr>
              <a:t>uricosuric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 action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 &gt; if gout or in metabolic syndrome</a:t>
            </a:r>
            <a:endParaRPr lang="en-US" sz="2200" b="1" dirty="0">
              <a:solidFill>
                <a:srgbClr val="0000F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200" y="304800"/>
            <a:ext cx="2133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Pharmacokinetics</a:t>
            </a:r>
            <a:endParaRPr lang="en-US" sz="2200" dirty="0">
              <a:latin typeface="Calibri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990600" y="423818"/>
          <a:ext cx="6858000" cy="1727200"/>
        </p:xfrm>
        <a:graphic>
          <a:graphicData uri="http://schemas.openxmlformats.org/drawingml/2006/table">
            <a:tbl>
              <a:tblPr/>
              <a:tblGrid>
                <a:gridCol w="1905000"/>
                <a:gridCol w="2819400"/>
                <a:gridCol w="21336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endParaRPr lang="en-US" sz="2200" dirty="0">
                        <a:latin typeface="Arial Narrow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2000" dirty="0" err="1" smtClean="0">
                          <a:latin typeface="Bernard MT Condensed" pitchFamily="18" charset="0"/>
                        </a:rPr>
                        <a:t>Gemfibrozil</a:t>
                      </a:r>
                      <a:endParaRPr lang="en-US" sz="2000" dirty="0">
                        <a:latin typeface="Bernard MT Condensed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latin typeface="Bernard MT Condensed" pitchFamily="18" charset="0"/>
                          <a:ea typeface="+mn-ea"/>
                          <a:cs typeface="+mn-cs"/>
                        </a:rPr>
                        <a:t>Fenofibrate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latin typeface="Bernard MT Condensed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latin typeface="Arial Narrow" pitchFamily="34" charset="0"/>
                        </a:rPr>
                        <a:t>Protein binding </a:t>
                      </a:r>
                      <a:endParaRPr lang="en-US" sz="2200" b="1" dirty="0">
                        <a:latin typeface="Arial Narrow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2200" b="1" dirty="0">
                          <a:latin typeface="Arial Narrow" pitchFamily="34" charset="0"/>
                        </a:rPr>
                        <a:t>95</a:t>
                      </a:r>
                      <a:r>
                        <a:rPr lang="en-US" sz="2200" b="1" dirty="0" smtClean="0">
                          <a:latin typeface="Arial Narrow" pitchFamily="34" charset="0"/>
                        </a:rPr>
                        <a:t>%, passes to placenta</a:t>
                      </a:r>
                      <a:endParaRPr lang="en-US" sz="2200" b="1" dirty="0">
                        <a:latin typeface="Arial Narrow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latin typeface="Arial Narrow" pitchFamily="34" charset="0"/>
                        </a:rPr>
                        <a:t>99%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latin typeface="Arial Narrow" pitchFamily="34" charset="0"/>
                        </a:rPr>
                        <a:t>Metabolism</a:t>
                      </a:r>
                      <a:endParaRPr lang="en-US" sz="2200" b="1" dirty="0">
                        <a:latin typeface="Arial Narrow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2200" b="1" dirty="0">
                          <a:latin typeface="Arial Narrow" pitchFamily="34" charset="0"/>
                        </a:rPr>
                        <a:t>Hepatic (CYP3A4)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2200" b="1" dirty="0" err="1" smtClean="0">
                          <a:latin typeface="Arial Narrow" pitchFamily="34" charset="0"/>
                        </a:rPr>
                        <a:t>Glucuronidation</a:t>
                      </a:r>
                      <a:endParaRPr lang="en-US" sz="2200" b="1" dirty="0">
                        <a:latin typeface="Arial Narrow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latin typeface="Arial Narrow" pitchFamily="34" charset="0"/>
                        </a:rPr>
                        <a:t>t ½ </a:t>
                      </a:r>
                      <a:endParaRPr lang="en-US" sz="2200" b="1" dirty="0">
                        <a:latin typeface="Arial Narrow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2200" b="1">
                          <a:latin typeface="Arial Narrow" pitchFamily="34" charset="0"/>
                        </a:rPr>
                        <a:t>1.5 hours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2200" b="1" dirty="0" smtClean="0">
                          <a:latin typeface="Arial Narrow" pitchFamily="34" charset="0"/>
                        </a:rPr>
                        <a:t>20 hrs</a:t>
                      </a:r>
                      <a:endParaRPr lang="en-US" sz="2200" b="1" dirty="0">
                        <a:latin typeface="Arial Narrow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latin typeface="Arial Narrow" pitchFamily="34" charset="0"/>
                        </a:rPr>
                        <a:t>Excretion </a:t>
                      </a:r>
                      <a:endParaRPr lang="en-US" sz="2200" b="1" dirty="0">
                        <a:latin typeface="Arial Narrow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2200" b="1" dirty="0">
                          <a:latin typeface="Arial Narrow" pitchFamily="34" charset="0"/>
                        </a:rPr>
                        <a:t>Renal 94</a:t>
                      </a:r>
                      <a:r>
                        <a:rPr lang="en-US" sz="2200" b="1" dirty="0" smtClean="0">
                          <a:latin typeface="Arial Narrow" pitchFamily="34" charset="0"/>
                        </a:rPr>
                        <a:t>% &gt; </a:t>
                      </a:r>
                      <a:endParaRPr lang="en-US" sz="2200" b="1" dirty="0">
                        <a:latin typeface="Arial Narrow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latin typeface="Arial Narrow" pitchFamily="34" charset="0"/>
                        </a:rPr>
                        <a:t> Renal 60%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609600" y="724437"/>
            <a:ext cx="7086600" cy="1588"/>
          </a:xfrm>
          <a:prstGeom prst="line">
            <a:avLst/>
          </a:prstGeom>
          <a:ln w="1905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9600" y="304800"/>
            <a:ext cx="7086600" cy="1588"/>
          </a:xfrm>
          <a:prstGeom prst="line">
            <a:avLst/>
          </a:prstGeom>
          <a:ln w="1905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09600" y="2209800"/>
            <a:ext cx="7086600" cy="1588"/>
          </a:xfrm>
          <a:prstGeom prst="line">
            <a:avLst/>
          </a:prstGeom>
          <a:ln w="1905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8600" y="2667000"/>
            <a:ext cx="8915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heavy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As </a:t>
            </a:r>
            <a:r>
              <a:rPr lang="en-US" sz="2200" b="1" u="heavy" spc="-30" dirty="0" err="1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monotherapy</a:t>
            </a:r>
            <a:r>
              <a:rPr lang="en-US" sz="2200" b="1" u="heavy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;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spc="-30" dirty="0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&gt; (G)</a:t>
            </a:r>
            <a:endParaRPr lang="en-US" sz="2200" b="1" dirty="0" smtClean="0">
              <a:latin typeface="Arial Narrow" pitchFamily="34" charset="0"/>
            </a:endParaRPr>
          </a:p>
          <a:p>
            <a:r>
              <a:rPr lang="en-US" sz="2200" b="1" dirty="0" err="1" smtClean="0">
                <a:latin typeface="Arial Narrow" pitchFamily="34" charset="0"/>
              </a:rPr>
              <a:t>Hypertriglcyredemia</a:t>
            </a:r>
            <a:r>
              <a:rPr lang="en-US" sz="2200" b="1" dirty="0" smtClean="0">
                <a:latin typeface="Arial Narrow" pitchFamily="34" charset="0"/>
              </a:rPr>
              <a:t>; Type IV </a:t>
            </a:r>
            <a:r>
              <a:rPr lang="en-US" sz="2200" b="1" dirty="0" err="1" smtClean="0">
                <a:latin typeface="Arial Narrow" pitchFamily="34" charset="0"/>
              </a:rPr>
              <a:t>lipoproteinemia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200" b="1" u="heavy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As Combined therapy with </a:t>
            </a:r>
            <a:r>
              <a:rPr lang="en-US" sz="2200" b="1" u="heavy" spc="-30" dirty="0" err="1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statins</a:t>
            </a:r>
            <a:r>
              <a:rPr lang="en-US" sz="2200" b="1" u="heavy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sym typeface="Wingdings 3"/>
              </a:rPr>
              <a:t> ;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spc="-30" dirty="0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&gt; (F)</a:t>
            </a:r>
            <a:endParaRPr lang="en-US" sz="2200" b="1" u="heavy" spc="-30" dirty="0" smtClean="0">
              <a:uFill>
                <a:solidFill>
                  <a:srgbClr val="8E0069"/>
                </a:solidFill>
              </a:uFill>
              <a:latin typeface="Arial Narrow" pitchFamily="34" charset="0"/>
              <a:cs typeface="+mn-cs"/>
              <a:sym typeface="Wingdings 3"/>
            </a:endParaRPr>
          </a:p>
          <a:p>
            <a:r>
              <a:rPr lang="en-US" sz="2200" b="1" dirty="0" smtClean="0">
                <a:latin typeface="Arial Narrow" pitchFamily="34" charset="0"/>
              </a:rPr>
              <a:t>1. Mixed </a:t>
            </a:r>
            <a:r>
              <a:rPr lang="en-US" sz="2200" b="1" dirty="0" err="1" smtClean="0">
                <a:latin typeface="Arial Narrow" pitchFamily="34" charset="0"/>
              </a:rPr>
              <a:t>dyslipidaemia</a:t>
            </a:r>
            <a:r>
              <a:rPr lang="en-US" sz="2200" b="1" dirty="0" smtClean="0">
                <a:latin typeface="Arial Narrow" pitchFamily="34" charset="0"/>
              </a:rPr>
              <a:t>; </a:t>
            </a:r>
            <a:r>
              <a:rPr lang="en-US" sz="2200" b="1" dirty="0" err="1" smtClean="0">
                <a:latin typeface="Arial Narrow" pitchFamily="34" charset="0"/>
              </a:rPr>
              <a:t>i.e</a:t>
            </a:r>
            <a:r>
              <a:rPr lang="en-US" sz="2200" b="1" dirty="0" smtClean="0">
                <a:latin typeface="Arial Narrow" pitchFamily="34" charset="0"/>
              </a:rPr>
              <a:t> type </a:t>
            </a:r>
            <a:r>
              <a:rPr lang="en-US" sz="2200" b="1" dirty="0" err="1" smtClean="0">
                <a:latin typeface="Arial Narrow" pitchFamily="34" charset="0"/>
              </a:rPr>
              <a:t>IIb</a:t>
            </a:r>
            <a:r>
              <a:rPr lang="en-US" sz="2200" b="1" dirty="0" smtClean="0">
                <a:latin typeface="Arial Narrow" pitchFamily="34" charset="0"/>
              </a:rPr>
              <a:t> &amp; III </a:t>
            </a:r>
            <a:r>
              <a:rPr lang="en-US" sz="2200" b="1" dirty="0" err="1" smtClean="0">
                <a:latin typeface="Arial Narrow" pitchFamily="34" charset="0"/>
              </a:rPr>
              <a:t>lipoproteinemia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  <a:p>
            <a:r>
              <a:rPr lang="en-US" sz="2200" b="1" dirty="0" smtClean="0">
                <a:latin typeface="Arial Narrow" pitchFamily="34" charset="0"/>
              </a:rPr>
              <a:t>2. In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smtClean="0">
                <a:latin typeface="Arial Narrow" pitchFamily="34" charset="0"/>
              </a:rPr>
              <a:t>HDL,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 TGs </a:t>
            </a:r>
            <a:r>
              <a:rPr lang="en-US" sz="2200" b="1" u="sng" spc="-30" dirty="0" smtClean="0">
                <a:latin typeface="Arial Narrow" pitchFamily="34" charset="0"/>
                <a:sym typeface="Wingdings 3"/>
              </a:rPr>
              <a:t>+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 [~LDL] + </a:t>
            </a:r>
            <a:r>
              <a:rPr lang="en-US" sz="2200" b="1" dirty="0" smtClean="0">
                <a:latin typeface="Arial Narrow" pitchFamily="34" charset="0"/>
              </a:rPr>
              <a:t> risk of </a:t>
            </a:r>
            <a:r>
              <a:rPr lang="en-US" sz="2200" b="1" dirty="0" err="1" smtClean="0">
                <a:latin typeface="Arial Narrow" pitchFamily="34" charset="0"/>
              </a:rPr>
              <a:t>atherothrombosis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[Type 2 diabetes]</a:t>
            </a:r>
          </a:p>
          <a:p>
            <a:r>
              <a:rPr lang="en-US" sz="2200" b="1" dirty="0" smtClean="0">
                <a:latin typeface="Arial Narrow" pitchFamily="34" charset="0"/>
              </a:rPr>
              <a:t> N.B. </a:t>
            </a:r>
            <a:r>
              <a:rPr lang="en-US" sz="2200" b="1" i="1" spc="-30" dirty="0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(F) used &gt;(G) with </a:t>
            </a:r>
            <a:r>
              <a:rPr lang="en-US" sz="2200" b="1" i="1" spc="-30" dirty="0" err="1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statin</a:t>
            </a:r>
            <a:r>
              <a:rPr lang="en-US" sz="2200" b="1" i="1" spc="-30" dirty="0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 (specially </a:t>
            </a:r>
            <a:r>
              <a:rPr lang="en-US" sz="2200" b="1" i="1" spc="-30" dirty="0" err="1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lipophylic</a:t>
            </a:r>
            <a:r>
              <a:rPr lang="en-US" sz="2200" b="1" i="1" spc="-30" dirty="0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) </a:t>
            </a:r>
            <a:r>
              <a:rPr lang="en-US" sz="2200" b="1" i="1" dirty="0" smtClean="0">
                <a:latin typeface="Arial Narrow" pitchFamily="34" charset="0"/>
              </a:rPr>
              <a:t>to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i="1" dirty="0" smtClean="0">
                <a:latin typeface="Arial Narrow" pitchFamily="34" charset="0"/>
              </a:rPr>
              <a:t>interaction on CYT P450 </a:t>
            </a:r>
            <a:br>
              <a:rPr lang="en-US" sz="2200" b="1" i="1" dirty="0" smtClean="0">
                <a:latin typeface="Arial Narrow" pitchFamily="34" charset="0"/>
              </a:rPr>
            </a:br>
            <a:r>
              <a:rPr lang="en-US" sz="2200" b="1" i="1" dirty="0" smtClean="0">
                <a:latin typeface="Arial Narrow" pitchFamily="34" charset="0"/>
              </a:rPr>
              <a:t>          that leads to 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toxicity (</a:t>
            </a:r>
            <a:r>
              <a:rPr lang="en-US" sz="2200" b="1" i="1" dirty="0" err="1" smtClean="0">
                <a:latin typeface="Arial Narrow" pitchFamily="34" charset="0"/>
                <a:sym typeface="Wingdings 3"/>
              </a:rPr>
              <a:t>myositis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 &amp; </a:t>
            </a:r>
            <a:r>
              <a:rPr lang="en-US" sz="2200" b="1" i="1" dirty="0" err="1" smtClean="0">
                <a:latin typeface="Arial Narrow" pitchFamily="34" charset="0"/>
                <a:sym typeface="Wingdings 3"/>
              </a:rPr>
              <a:t>rhabdomyolysis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).</a:t>
            </a:r>
          </a:p>
          <a:p>
            <a:r>
              <a:rPr lang="en-US" sz="2200" b="1" i="1" dirty="0" smtClean="0">
                <a:latin typeface="Arial Narrow" pitchFamily="34" charset="0"/>
                <a:sym typeface="Wingdings 3"/>
              </a:rPr>
              <a:t>        Also (</a:t>
            </a:r>
            <a:r>
              <a:rPr lang="en-US" sz="2200" b="1" i="1" spc="-30" dirty="0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F) used &gt; </a:t>
            </a:r>
            <a:r>
              <a:rPr lang="en-US" sz="2200" b="1" i="1" dirty="0" err="1" smtClean="0">
                <a:latin typeface="Arial Narrow" pitchFamily="34" charset="0"/>
              </a:rPr>
              <a:t>uricosuric</a:t>
            </a:r>
            <a:r>
              <a:rPr lang="en-US" sz="2200" b="1" i="1" dirty="0" smtClean="0">
                <a:latin typeface="Arial Narrow" pitchFamily="34" charset="0"/>
              </a:rPr>
              <a:t> action in </a:t>
            </a:r>
            <a:r>
              <a:rPr lang="en-US" sz="2200" b="1" i="1" dirty="0" smtClean="0">
                <a:solidFill>
                  <a:srgbClr val="0000FF"/>
                </a:solidFill>
                <a:latin typeface="Arial Narrow" pitchFamily="34" charset="0"/>
              </a:rPr>
              <a:t>insulin resistance [metabolic syndrome]</a:t>
            </a:r>
            <a:endParaRPr lang="en-US" sz="2200" b="1" dirty="0" smtClean="0">
              <a:solidFill>
                <a:srgbClr val="0000FF"/>
              </a:solidFill>
              <a:latin typeface="Arial Narrow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200" b="1" u="heavy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sym typeface="Wingdings 3"/>
              </a:rPr>
              <a:t>As Combined therapy with other lipid lowering drugs ;</a:t>
            </a:r>
            <a:r>
              <a:rPr lang="en-US" sz="2200" b="1" dirty="0" smtClean="0">
                <a:latin typeface="Arial Narrow" pitchFamily="34" charset="0"/>
              </a:rPr>
              <a:t> in severe treatment-resistant </a:t>
            </a:r>
            <a:r>
              <a:rPr lang="en-US" sz="2200" b="1" dirty="0" err="1" smtClean="0">
                <a:latin typeface="Arial Narrow" pitchFamily="34" charset="0"/>
              </a:rPr>
              <a:t>dyslipidaemia</a:t>
            </a:r>
            <a:r>
              <a:rPr lang="en-US" sz="2200" b="1" dirty="0" smtClean="0">
                <a:latin typeface="Arial Narrow" pitchFamily="34" charset="0"/>
              </a:rPr>
              <a:t>. 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28600" y="2362200"/>
            <a:ext cx="205739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Indications </a:t>
            </a:r>
            <a:endParaRPr lang="en-US" sz="2200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28600" y="570963"/>
            <a:ext cx="89154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1. G.I.T upset, headache, fatigue, weight gain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2. Rash, </a:t>
            </a:r>
            <a:r>
              <a:rPr lang="en-US" sz="2400" b="1" dirty="0" err="1" smtClean="0">
                <a:latin typeface="Arial Narrow" pitchFamily="34" charset="0"/>
              </a:rPr>
              <a:t>urticaria</a:t>
            </a:r>
            <a:r>
              <a:rPr lang="en-US" sz="2400" b="1" dirty="0" smtClean="0">
                <a:latin typeface="Arial Narrow" pitchFamily="34" charset="0"/>
              </a:rPr>
              <a:t>, hair loss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3.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Myalagia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Myositis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Rhabdomyolysis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Acute renal failure  </a:t>
            </a:r>
            <a:r>
              <a:rPr lang="en-US" sz="2400" dirty="0" smtClean="0">
                <a:latin typeface="Bernard MT Condensed" pitchFamily="18" charset="0"/>
                <a:sym typeface="Wingdings 3"/>
              </a:rPr>
              <a:t>Occurs &gt;</a:t>
            </a:r>
            <a:r>
              <a:rPr lang="en-US" sz="2400" dirty="0" smtClean="0">
                <a:latin typeface="Bernard MT Condensed" pitchFamily="18" charset="0"/>
              </a:rPr>
              <a:t>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 In alcoholics,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 If combined with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lipophylic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statins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(each –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ve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metabolism of other )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Or In </a:t>
            </a:r>
            <a:r>
              <a:rPr lang="en-US" sz="2400" b="1" dirty="0" smtClean="0">
                <a:latin typeface="Arial Narrow" pitchFamily="34" charset="0"/>
              </a:rPr>
              <a:t>impaired renal function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4903113"/>
            <a:ext cx="205739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Interactions 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228600"/>
            <a:ext cx="762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ADRs 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2743200"/>
            <a:ext cx="205739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err="1" smtClean="0">
                <a:solidFill>
                  <a:srgbClr val="FF6600"/>
                </a:solidFill>
                <a:latin typeface="Bernard MT Condensed" pitchFamily="18" charset="0"/>
              </a:rPr>
              <a:t>Contrindications</a:t>
            </a:r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 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3084489"/>
            <a:ext cx="6172200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Renal or hepatic impairment</a:t>
            </a: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Pregnant or nursing women</a:t>
            </a: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Gall-bladder disease &amp; morbid obesity</a:t>
            </a: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In </a:t>
            </a:r>
            <a:r>
              <a:rPr lang="en-US" sz="2400" b="1" spc="-30" dirty="0" err="1" smtClean="0">
                <a:latin typeface="Arial Narrow" pitchFamily="34" charset="0"/>
                <a:cs typeface="+mn-cs"/>
                <a:sym typeface="Wingdings 3"/>
              </a:rPr>
              <a:t>hypoalbuminaemia</a:t>
            </a:r>
            <a:endParaRPr lang="en-US" sz="2400" b="1" spc="-30" dirty="0" smtClean="0">
              <a:latin typeface="Arial Narrow" pitchFamily="34" charset="0"/>
              <a:cs typeface="+mn-cs"/>
              <a:sym typeface="Wingdings 3"/>
            </a:endParaRP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In alcoholics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600" y="5330865"/>
            <a:ext cx="883920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They </a:t>
            </a:r>
            <a:r>
              <a:rPr lang="en-US" sz="2400" b="1" dirty="0" smtClean="0">
                <a:latin typeface="Arial Narrow" pitchFamily="34" charset="0"/>
              </a:rPr>
              <a:t>displace </a:t>
            </a:r>
            <a:r>
              <a:rPr lang="en-US" sz="2400" b="1" spc="-30" dirty="0" err="1" smtClean="0">
                <a:latin typeface="Arial Narrow" pitchFamily="34" charset="0"/>
                <a:sym typeface="Wingdings 3"/>
              </a:rPr>
              <a:t>warfarin</a:t>
            </a:r>
            <a:r>
              <a:rPr lang="en-US" sz="2400" b="1" spc="-30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from their protein binding sites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  bleeding </a:t>
            </a:r>
            <a:br>
              <a:rPr lang="en-US" sz="2400" b="1" dirty="0" smtClean="0">
                <a:latin typeface="Arial Narrow" pitchFamily="34" charset="0"/>
                <a:sym typeface="Wingdings 3"/>
              </a:rPr>
            </a:br>
            <a:r>
              <a:rPr lang="en-US" sz="2400" b="1" dirty="0" smtClean="0">
                <a:latin typeface="Arial Narrow" pitchFamily="34" charset="0"/>
                <a:sym typeface="Wingdings 3"/>
              </a:rPr>
              <a:t>    tendency  anticoagulant dose must be adjusted.</a:t>
            </a: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They   metabolism of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lipophylic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not  hydrophilic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statins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 toxicity </a:t>
            </a:r>
            <a:br>
              <a:rPr lang="en-US" sz="2400" b="1" dirty="0" smtClean="0">
                <a:latin typeface="Arial Narrow" pitchFamily="34" charset="0"/>
                <a:sym typeface="Wingdings 3"/>
              </a:rPr>
            </a:br>
            <a:r>
              <a:rPr lang="en-US" sz="2400" b="1" dirty="0" smtClean="0">
                <a:latin typeface="Arial Narrow" pitchFamily="34" charset="0"/>
                <a:sym typeface="Wingdings 3"/>
              </a:rPr>
              <a:t>    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myalgia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,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myositis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, …….etc. Give lower doses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2" grpId="0"/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6200" y="838200"/>
            <a:ext cx="3200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Mechanism</a:t>
            </a:r>
            <a:endParaRPr lang="en-US" sz="2200" dirty="0">
              <a:solidFill>
                <a:srgbClr val="FF6600"/>
              </a:solidFill>
              <a:latin typeface="Bernard MT Condense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790" y="113763"/>
            <a:ext cx="2057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STATINS</a:t>
            </a:r>
            <a:endParaRPr lang="en-US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347789"/>
            <a:ext cx="487680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</a:t>
            </a:r>
            <a:r>
              <a:rPr lang="en-US" sz="2400" b="1" spc="-30" dirty="0" err="1" smtClean="0">
                <a:latin typeface="Arial Narrow" pitchFamily="34" charset="0"/>
                <a:cs typeface="+mn-cs"/>
                <a:sym typeface="Wingdings 3"/>
              </a:rPr>
              <a:t>HMGCoA</a:t>
            </a: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400" b="1" spc="-30" dirty="0" err="1" smtClean="0">
                <a:latin typeface="Arial Narrow" pitchFamily="34" charset="0"/>
                <a:cs typeface="+mn-cs"/>
                <a:sym typeface="Wingdings 3"/>
              </a:rPr>
              <a:t>Reductase</a:t>
            </a: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400" spc="-30" dirty="0" smtClean="0">
                <a:solidFill>
                  <a:srgbClr val="CC0000"/>
                </a:solidFill>
                <a:latin typeface="Bernard MT Condensed" pitchFamily="18" charset="0"/>
                <a:cs typeface="+mn-cs"/>
                <a:sym typeface="Wingdings 3"/>
              </a:rPr>
              <a:t>INHIBITORS</a:t>
            </a:r>
            <a:r>
              <a:rPr lang="en-US" sz="2400" b="1" spc="-30" dirty="0" smtClean="0">
                <a:solidFill>
                  <a:srgbClr val="CC0000"/>
                </a:solidFill>
                <a:latin typeface="Arial Narrow" pitchFamily="34" charset="0"/>
                <a:cs typeface="+mn-cs"/>
                <a:sym typeface="Wingdings 3"/>
              </a:rPr>
              <a:t> </a:t>
            </a:r>
            <a:endParaRPr lang="en-US" sz="2600" dirty="0">
              <a:solidFill>
                <a:srgbClr val="CC0000"/>
              </a:solidFill>
              <a:latin typeface="Berlin Sans FB" pitchFamily="34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1219200"/>
            <a:ext cx="48006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000" dirty="0" smtClean="0">
                <a:latin typeface="Berlin Sans FB" pitchFamily="34" charset="0"/>
              </a:rPr>
              <a:t>One of the enzymes in cholesterol synthetic pathways that controls the rate limiting step of conversion to </a:t>
            </a:r>
            <a:r>
              <a:rPr lang="en-US" sz="2000" dirty="0" err="1" smtClean="0">
                <a:latin typeface="Berlin Sans FB" pitchFamily="34" charset="0"/>
              </a:rPr>
              <a:t>mevalonate</a:t>
            </a:r>
            <a:endParaRPr lang="en-US" sz="2000" dirty="0">
              <a:latin typeface="Berlin Sans FB" pitchFamily="34" charset="0"/>
            </a:endParaRPr>
          </a:p>
        </p:txBody>
      </p:sp>
      <p:pic>
        <p:nvPicPr>
          <p:cNvPr id="57349" name="Picture 5" descr="C:\Users\Administrator\Pictures\Cholestrol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30000"/>
          </a:blip>
          <a:srcRect l="42027" t="1093" r="43356" b="18306"/>
          <a:stretch>
            <a:fillRect/>
          </a:stretch>
        </p:blipFill>
        <p:spPr bwMode="auto">
          <a:xfrm>
            <a:off x="7162800" y="323088"/>
            <a:ext cx="1219200" cy="6378286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/>
          <p:nvPr/>
        </p:nvCxnSpPr>
        <p:spPr>
          <a:xfrm rot="5400000">
            <a:off x="3238500" y="1028700"/>
            <a:ext cx="533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032679" y="1689279"/>
            <a:ext cx="1143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5333206" y="165279"/>
            <a:ext cx="3354388" cy="1525588"/>
            <a:chOff x="5333206" y="152400"/>
            <a:chExt cx="3354388" cy="1525588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34000" y="152400"/>
              <a:ext cx="3352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7925594" y="914400"/>
              <a:ext cx="1523206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305800" y="1676400"/>
              <a:ext cx="381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 flipH="1" flipV="1">
              <a:off x="5257006" y="240405"/>
              <a:ext cx="1531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/>
          <p:cNvSpPr/>
          <p:nvPr/>
        </p:nvSpPr>
        <p:spPr>
          <a:xfrm>
            <a:off x="3810000" y="685800"/>
            <a:ext cx="34740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CC0000"/>
                </a:solidFill>
                <a:latin typeface="Arial Narrow" pitchFamily="34" charset="0"/>
              </a:rPr>
              <a:t>specific, reversible, competitive  </a:t>
            </a:r>
            <a:endParaRPr lang="en-US" sz="2000" b="1" i="1" dirty="0">
              <a:solidFill>
                <a:srgbClr val="CC0000"/>
              </a:solidFill>
              <a:latin typeface="Arial Narrow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8600" y="2336393"/>
            <a:ext cx="67818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0"/>
              </a:spcBef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400" b="1" dirty="0" smtClean="0">
                <a:latin typeface="Arial Narrow" pitchFamily="34" charset="0"/>
              </a:rPr>
              <a:t>hepatic C synthesis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 hepatic intracellular C </a:t>
            </a:r>
          </a:p>
          <a:p>
            <a:pPr>
              <a:lnSpc>
                <a:spcPts val="26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CC0000"/>
                </a:solidFill>
                <a:latin typeface="Arial Narrow" pitchFamily="34" charset="0"/>
                <a:sym typeface="Wingdings 3"/>
              </a:rPr>
              <a:t>1.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syn</a:t>
            </a:r>
            <a:r>
              <a:rPr lang="en-US" sz="2400" b="1" dirty="0" smtClean="0">
                <a:latin typeface="Arial Narrow" pitchFamily="34" charset="0"/>
              </a:rPr>
              <a:t>thesis of LDL receptors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</a:t>
            </a:r>
            <a:r>
              <a:rPr lang="en-US" sz="2400" b="1" dirty="0" smtClean="0">
                <a:latin typeface="Arial Narrow" pitchFamily="34" charset="0"/>
              </a:rPr>
              <a:t> clearance of LDL</a:t>
            </a:r>
          </a:p>
          <a:p>
            <a:pPr>
              <a:lnSpc>
                <a:spcPts val="26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CC0000"/>
                </a:solidFill>
                <a:latin typeface="Arial Narrow" pitchFamily="34" charset="0"/>
              </a:rPr>
              <a:t>2.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 secretion of VLDL &amp; uptake of non-HDL-C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086599" y="6223716"/>
            <a:ext cx="1332963" cy="533400"/>
          </a:xfrm>
          <a:prstGeom prst="roundRect">
            <a:avLst/>
          </a:prstGeom>
          <a:noFill/>
          <a:ln>
            <a:solidFill>
              <a:srgbClr val="66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2" descr="http://img.medscape.com/fullsize/migrated/editorial/clinupdates/2006/5701/images/slide17.gif"/>
          <p:cNvPicPr>
            <a:picLocks noChangeAspect="1" noChangeArrowheads="1"/>
          </p:cNvPicPr>
          <p:nvPr/>
        </p:nvPicPr>
        <p:blipFill>
          <a:blip r:embed="rId3" cstate="print"/>
          <a:srcRect l="4942" t="21053" r="4134" b="22368"/>
          <a:stretch>
            <a:fillRect/>
          </a:stretch>
        </p:blipFill>
        <p:spPr bwMode="auto">
          <a:xfrm>
            <a:off x="103032" y="3431148"/>
            <a:ext cx="7010400" cy="3276600"/>
          </a:xfrm>
          <a:prstGeom prst="roundRect">
            <a:avLst/>
          </a:prstGeom>
          <a:noFill/>
        </p:spPr>
      </p:pic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62246" y="2019837"/>
            <a:ext cx="489075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1. LIPID LOWERING effects [In Liver]</a:t>
            </a:r>
            <a:endParaRPr lang="en-US" sz="2200" dirty="0">
              <a:solidFill>
                <a:srgbClr val="FF6600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50442" y="4675632"/>
            <a:ext cx="4863921" cy="1706880"/>
            <a:chOff x="50442" y="4675632"/>
            <a:chExt cx="4863921" cy="1706880"/>
          </a:xfrm>
        </p:grpSpPr>
        <p:grpSp>
          <p:nvGrpSpPr>
            <p:cNvPr id="34" name="Group 33"/>
            <p:cNvGrpSpPr/>
            <p:nvPr/>
          </p:nvGrpSpPr>
          <p:grpSpPr>
            <a:xfrm>
              <a:off x="50442" y="4675632"/>
              <a:ext cx="3903979" cy="1536192"/>
              <a:chOff x="152400" y="4599432"/>
              <a:chExt cx="4056379" cy="1536192"/>
            </a:xfrm>
          </p:grpSpPr>
          <p:pic>
            <p:nvPicPr>
              <p:cNvPr id="9" name="Picture 2" descr="http://www.nature.com/nrn/journal/v6/n4/images/nrn1652-f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20000" contrast="30000"/>
              </a:blip>
              <a:srcRect t="59280" r="70330" b="7942"/>
              <a:stretch>
                <a:fillRect/>
              </a:stretch>
            </p:blipFill>
            <p:spPr bwMode="auto">
              <a:xfrm>
                <a:off x="152400" y="4642705"/>
                <a:ext cx="1353924" cy="1492919"/>
              </a:xfrm>
              <a:prstGeom prst="rect">
                <a:avLst/>
              </a:prstGeom>
              <a:noFill/>
            </p:spPr>
          </p:pic>
          <p:pic>
            <p:nvPicPr>
              <p:cNvPr id="12" name="Picture 2" descr="http://www.nature.com/nrn/journal/v6/n4/images/nrn1652-f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20000" contrast="30000"/>
              </a:blip>
              <a:srcRect l="67033" t="59280" b="29374"/>
              <a:stretch>
                <a:fillRect/>
              </a:stretch>
            </p:blipFill>
            <p:spPr bwMode="auto">
              <a:xfrm>
                <a:off x="2425438" y="4599432"/>
                <a:ext cx="1783341" cy="594822"/>
              </a:xfrm>
              <a:prstGeom prst="rect">
                <a:avLst/>
              </a:prstGeom>
              <a:noFill/>
            </p:spPr>
          </p:pic>
        </p:grpSp>
        <p:pic>
          <p:nvPicPr>
            <p:cNvPr id="13" name="Picture 2" descr="http://www.nature.com/nrn/journal/v6/n4/images/nrn1652-f1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30000"/>
            </a:blip>
            <a:srcRect l="29670" t="64323" r="31868" b="7942"/>
            <a:stretch>
              <a:fillRect/>
            </a:stretch>
          </p:blipFill>
          <p:spPr bwMode="auto">
            <a:xfrm>
              <a:off x="2501721" y="4928503"/>
              <a:ext cx="2209800" cy="1454009"/>
            </a:xfrm>
            <a:prstGeom prst="rect">
              <a:avLst/>
            </a:prstGeom>
            <a:noFill/>
          </p:spPr>
        </p:pic>
        <p:pic>
          <p:nvPicPr>
            <p:cNvPr id="14" name="Picture 2" descr="http://www.nature.com/nrn/journal/v6/n4/images/nrn1652-f1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30000"/>
            </a:blip>
            <a:srcRect l="60440" t="59280" b="31895"/>
            <a:stretch>
              <a:fillRect/>
            </a:stretch>
          </p:blipFill>
          <p:spPr bwMode="auto">
            <a:xfrm>
              <a:off x="2653148" y="4676564"/>
              <a:ext cx="2261215" cy="462639"/>
            </a:xfrm>
            <a:prstGeom prst="rect">
              <a:avLst/>
            </a:prstGeom>
            <a:noFill/>
          </p:spPr>
        </p:pic>
      </p:grpSp>
      <p:pic>
        <p:nvPicPr>
          <p:cNvPr id="8" name="Picture 5" descr="C:\Users\Administrator\Pictures\Cholestrol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30000"/>
          </a:blip>
          <a:srcRect l="42027" t="1093" r="43356" b="18306"/>
          <a:stretch>
            <a:fillRect/>
          </a:stretch>
        </p:blipFill>
        <p:spPr bwMode="auto">
          <a:xfrm>
            <a:off x="1166070" y="152400"/>
            <a:ext cx="1349356" cy="6400800"/>
          </a:xfrm>
          <a:prstGeom prst="rect">
            <a:avLst/>
          </a:prstGeom>
          <a:noFill/>
        </p:spPr>
      </p:pic>
      <p:cxnSp>
        <p:nvCxnSpPr>
          <p:cNvPr id="19" name="Straight Arrow Connector 18"/>
          <p:cNvCxnSpPr/>
          <p:nvPr/>
        </p:nvCxnSpPr>
        <p:spPr>
          <a:xfrm rot="5400000">
            <a:off x="1289040" y="963179"/>
            <a:ext cx="597408" cy="175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90153" y="1257837"/>
            <a:ext cx="1231375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b="1" spc="-30" dirty="0" err="1" smtClean="0">
                <a:latin typeface="Arial Narrow" pitchFamily="34" charset="0"/>
                <a:sym typeface="Wingdings 3"/>
              </a:rPr>
              <a:t>HMGCoA</a:t>
            </a:r>
            <a:r>
              <a:rPr lang="en-US" b="1" spc="-30" dirty="0" smtClean="0">
                <a:latin typeface="Arial Narrow" pitchFamily="34" charset="0"/>
                <a:sym typeface="Wingdings 3"/>
              </a:rPr>
              <a:t> </a:t>
            </a:r>
            <a:r>
              <a:rPr lang="en-US" b="1" spc="-30" dirty="0" err="1" smtClean="0">
                <a:latin typeface="Arial Narrow" pitchFamily="34" charset="0"/>
                <a:sym typeface="Wingdings 3"/>
              </a:rPr>
              <a:t>Reductase</a:t>
            </a:r>
            <a:r>
              <a:rPr lang="en-US" b="1" spc="-30" dirty="0" smtClean="0">
                <a:latin typeface="Arial Narrow" pitchFamily="34" charset="0"/>
                <a:sym typeface="Wingdings 3"/>
              </a:rPr>
              <a:t> 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590800" y="838200"/>
            <a:ext cx="6248400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200" dirty="0" smtClean="0">
                <a:latin typeface="Berlin Sans FB" pitchFamily="34" charset="0"/>
              </a:rPr>
              <a:t>Because it blocks cholesterol synthetic pathway it              </a:t>
            </a:r>
            <a:r>
              <a:rPr lang="en-US" sz="2200" u="heavy" spc="-50" dirty="0" smtClean="0">
                <a:uFill>
                  <a:solidFill>
                    <a:srgbClr val="CC0000"/>
                  </a:solidFill>
                </a:uFill>
                <a:latin typeface="Berlin Sans FB" pitchFamily="34" charset="0"/>
              </a:rPr>
              <a:t>is also blocks signaling molecules responsible for progress </a:t>
            </a:r>
            <a:r>
              <a:rPr lang="en-US" sz="2200" u="heavy" dirty="0" smtClean="0">
                <a:uFill>
                  <a:solidFill>
                    <a:srgbClr val="CC0000"/>
                  </a:solidFill>
                </a:uFill>
                <a:latin typeface="Berlin Sans FB" pitchFamily="34" charset="0"/>
              </a:rPr>
              <a:t>of inflammation,  vulnerability &amp;  </a:t>
            </a:r>
            <a:r>
              <a:rPr lang="en-US" sz="2200" u="heavy" dirty="0" err="1" smtClean="0">
                <a:uFill>
                  <a:solidFill>
                    <a:srgbClr val="CC0000"/>
                  </a:solidFill>
                </a:uFill>
                <a:latin typeface="Berlin Sans FB" pitchFamily="34" charset="0"/>
              </a:rPr>
              <a:t>athrothrombosis</a:t>
            </a:r>
            <a:r>
              <a:rPr lang="en-US" sz="2200" u="heavy" dirty="0" smtClean="0">
                <a:uFill>
                  <a:solidFill>
                    <a:srgbClr val="CC0000"/>
                  </a:solidFill>
                </a:uFill>
                <a:latin typeface="Berlin Sans FB" pitchFamily="34" charset="0"/>
              </a:rPr>
              <a:t> </a:t>
            </a:r>
            <a:r>
              <a:rPr lang="en-US" sz="2200" dirty="0" err="1" smtClean="0">
                <a:latin typeface="Berlin Sans FB" pitchFamily="34" charset="0"/>
              </a:rPr>
              <a:t>occuring</a:t>
            </a:r>
            <a:r>
              <a:rPr lang="en-US" sz="2200" dirty="0" smtClean="0">
                <a:latin typeface="Berlin Sans FB" pitchFamily="34" charset="0"/>
              </a:rPr>
              <a:t> 2</a:t>
            </a:r>
            <a:r>
              <a:rPr lang="en-US" sz="2200" baseline="30000" dirty="0" smtClean="0">
                <a:latin typeface="Berlin Sans FB" pitchFamily="34" charset="0"/>
              </a:rPr>
              <a:t>ndry  </a:t>
            </a:r>
            <a:r>
              <a:rPr lang="en-US" sz="2200" dirty="0" smtClean="0">
                <a:latin typeface="Berlin Sans FB" pitchFamily="34" charset="0"/>
              </a:rPr>
              <a:t>to excess C accumulation in periphery</a:t>
            </a:r>
            <a:endParaRPr lang="en-US" sz="2200" dirty="0">
              <a:latin typeface="Berlin Sans FB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343400" y="2286000"/>
            <a:ext cx="4914363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200" b="1" u="heavy" spc="-30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cs typeface="+mn-cs"/>
                <a:sym typeface="Wingdings 3"/>
              </a:rPr>
              <a:t>Improve endothelial function </a:t>
            </a:r>
          </a:p>
          <a:p>
            <a:pPr>
              <a:lnSpc>
                <a:spcPts val="2400"/>
              </a:lnSpc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u="heavy" spc="-30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cs typeface="+mn-cs"/>
                <a:sym typeface="Wingdings 3"/>
              </a:rPr>
              <a:t>vascular inflammation </a:t>
            </a:r>
          </a:p>
          <a:p>
            <a:pPr>
              <a:lnSpc>
                <a:spcPts val="2400"/>
              </a:lnSpc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u="heavy" spc="-30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cs typeface="+mn-cs"/>
                <a:sym typeface="Wingdings 3"/>
              </a:rPr>
              <a:t> Stabilization of atherosclerotic plaque</a:t>
            </a:r>
          </a:p>
          <a:p>
            <a:pPr>
              <a:lnSpc>
                <a:spcPts val="2400"/>
              </a:lnSpc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platelet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aggregability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</a:p>
          <a:p>
            <a:pPr>
              <a:lnSpc>
                <a:spcPts val="2400"/>
              </a:lnSpc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Antithrombotic actions </a:t>
            </a:r>
          </a:p>
          <a:p>
            <a:pPr>
              <a:lnSpc>
                <a:spcPts val="2400"/>
              </a:lnSpc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 Enhanced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fibrinolysis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…etc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667000" y="304800"/>
            <a:ext cx="6477000" cy="547353"/>
            <a:chOff x="4191000" y="1650642"/>
            <a:chExt cx="6477000" cy="547353"/>
          </a:xfrm>
        </p:grpSpPr>
        <p:cxnSp>
          <p:nvCxnSpPr>
            <p:cNvPr id="38" name="Straight Arrow Connector 37"/>
            <p:cNvCxnSpPr/>
            <p:nvPr/>
          </p:nvCxnSpPr>
          <p:spPr>
            <a:xfrm rot="5400000">
              <a:off x="4316848" y="2121001"/>
              <a:ext cx="152400" cy="1588"/>
            </a:xfrm>
            <a:prstGeom prst="straightConnector1">
              <a:avLst/>
            </a:prstGeom>
            <a:ln w="38100">
              <a:solidFill>
                <a:srgbClr val="CC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4191000" y="1650642"/>
              <a:ext cx="6477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rgbClr val="FF6600"/>
                  </a:solidFill>
                  <a:latin typeface="Bernard MT Condensed" pitchFamily="18" charset="0"/>
                </a:rPr>
                <a:t>2. PLEIOTROPIC ANTIATHEROGENIC </a:t>
              </a:r>
              <a:r>
                <a:rPr lang="en-US" sz="2200" dirty="0" smtClean="0">
                  <a:solidFill>
                    <a:srgbClr val="FF6600"/>
                  </a:solidFill>
                  <a:latin typeface="Bernard MT Condensed" pitchFamily="18" charset="0"/>
                </a:rPr>
                <a:t>effects [&gt; in Vessels]</a:t>
              </a:r>
              <a:endParaRPr lang="en-US" sz="2200" dirty="0">
                <a:solidFill>
                  <a:srgbClr val="FF6600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219200" y="1295400"/>
            <a:ext cx="2057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STATINS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content.onlinejacc.org/content/vol46/issue8/images/large/05017730.gr2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533400" y="0"/>
            <a:ext cx="8135534" cy="6858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76200" y="152400"/>
            <a:ext cx="25146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Because  STATINS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-</a:t>
            </a:r>
            <a:r>
              <a:rPr lang="en-US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ve</a:t>
            </a: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 C Synthesis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&amp;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Blocks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Signaling Molecules</a:t>
            </a:r>
            <a:endParaRPr lang="en-US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0758" y="5791200"/>
            <a:ext cx="2819400" cy="938719"/>
          </a:xfrm>
          <a:prstGeom prst="rect">
            <a:avLst/>
          </a:prstGeom>
          <a:solidFill>
            <a:srgbClr val="F8F8F8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LDL 18-55%</a:t>
            </a:r>
          </a:p>
          <a:p>
            <a:pPr>
              <a:lnSpc>
                <a:spcPts val="22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 HDL 5-10%</a:t>
            </a:r>
          </a:p>
          <a:p>
            <a:pPr>
              <a:lnSpc>
                <a:spcPts val="22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b="1" spc="-30" dirty="0" smtClean="0">
                <a:latin typeface="Arial Narrow" pitchFamily="34" charset="0"/>
              </a:rPr>
              <a:t> TG  &amp; VLDL 10-30%</a:t>
            </a:r>
            <a:endParaRPr lang="en-US" sz="2200" b="1" spc="-30" dirty="0" smtClean="0">
              <a:latin typeface="Arial Narrow" pitchFamily="34" charset="0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34200" y="76200"/>
            <a:ext cx="205740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So STATINS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Are Drugs of Choice in all </a:t>
            </a:r>
            <a:r>
              <a:rPr lang="en-US" sz="2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Atherogenic</a:t>
            </a:r>
            <a:endParaRPr lang="en-US" sz="26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Hyper-</a:t>
            </a:r>
            <a:r>
              <a:rPr lang="en-US" sz="2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lipidemia</a:t>
            </a:r>
            <a:endParaRPr lang="en-US" sz="2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1958" y="49368"/>
            <a:ext cx="53082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Classification of STATINS</a:t>
            </a:r>
            <a:endParaRPr lang="en-U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+mn-lt"/>
              <a:cs typeface="+mn-cs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38447" y="696531"/>
            <a:ext cx="8915400" cy="889161"/>
            <a:chOff x="138447" y="696531"/>
            <a:chExt cx="8915400" cy="889161"/>
          </a:xfrm>
        </p:grpSpPr>
        <p:sp>
          <p:nvSpPr>
            <p:cNvPr id="10" name="TextBox 9"/>
            <p:cNvSpPr txBox="1"/>
            <p:nvPr/>
          </p:nvSpPr>
          <p:spPr>
            <a:xfrm>
              <a:off x="239331" y="696531"/>
              <a:ext cx="167640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6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PRODRUGS</a:t>
              </a:r>
              <a:endParaRPr lang="en-US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38447" y="914400"/>
              <a:ext cx="8915400" cy="671292"/>
              <a:chOff x="138447" y="888642"/>
              <a:chExt cx="8915400" cy="671292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138447" y="1129047"/>
                <a:ext cx="89154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err="1" smtClean="0">
                    <a:solidFill>
                      <a:srgbClr val="6600FF"/>
                    </a:solidFill>
                    <a:latin typeface="Bernard MT Condensed" pitchFamily="18" charset="0"/>
                  </a:rPr>
                  <a:t>Simvastatin</a:t>
                </a:r>
                <a:r>
                  <a:rPr lang="en-US" sz="2200" dirty="0" smtClean="0">
                    <a:solidFill>
                      <a:srgbClr val="6600FF"/>
                    </a:solidFill>
                    <a:latin typeface="Bernard MT Condensed" pitchFamily="18" charset="0"/>
                  </a:rPr>
                  <a:t> / </a:t>
                </a:r>
                <a:r>
                  <a:rPr lang="en-US" sz="2200" dirty="0" err="1" smtClean="0">
                    <a:solidFill>
                      <a:srgbClr val="6600FF"/>
                    </a:solidFill>
                    <a:latin typeface="Bernard MT Condensed" pitchFamily="18" charset="0"/>
                  </a:rPr>
                  <a:t>Lovastatin</a:t>
                </a:r>
                <a:r>
                  <a:rPr lang="en-US" sz="2200" dirty="0" smtClean="0">
                    <a:solidFill>
                      <a:srgbClr val="6600FF"/>
                    </a:solidFill>
                    <a:latin typeface="Bernard MT Condensed" pitchFamily="18" charset="0"/>
                  </a:rPr>
                  <a:t> / </a:t>
                </a:r>
                <a:r>
                  <a:rPr lang="en-US" sz="2200" dirty="0" err="1" smtClean="0">
                    <a:solidFill>
                      <a:srgbClr val="6600FF"/>
                    </a:solidFill>
                    <a:latin typeface="Bernard MT Condensed" pitchFamily="18" charset="0"/>
                  </a:rPr>
                  <a:t>Fluvastatin</a:t>
                </a:r>
                <a:r>
                  <a:rPr lang="en-US" sz="2200" dirty="0" smtClean="0">
                    <a:solidFill>
                      <a:srgbClr val="6600FF"/>
                    </a:solidFill>
                    <a:latin typeface="Bernard MT Condensed" pitchFamily="18" charset="0"/>
                  </a:rPr>
                  <a:t> / </a:t>
                </a:r>
                <a:r>
                  <a:rPr lang="en-US" sz="2200" dirty="0" err="1" smtClean="0">
                    <a:solidFill>
                      <a:srgbClr val="6600FF"/>
                    </a:solidFill>
                    <a:latin typeface="Bernard MT Condensed" pitchFamily="18" charset="0"/>
                  </a:rPr>
                  <a:t>Atorvastatin</a:t>
                </a:r>
                <a:r>
                  <a:rPr lang="en-US" sz="2200" dirty="0" smtClean="0">
                    <a:solidFill>
                      <a:srgbClr val="6600FF"/>
                    </a:solidFill>
                    <a:latin typeface="Bernard MT Condensed" pitchFamily="18" charset="0"/>
                  </a:rPr>
                  <a:t> / </a:t>
                </a:r>
                <a:r>
                  <a:rPr lang="en-US" sz="2200" dirty="0" err="1" smtClean="0">
                    <a:solidFill>
                      <a:srgbClr val="6600FF"/>
                    </a:solidFill>
                    <a:latin typeface="Bernard MT Condensed" pitchFamily="18" charset="0"/>
                  </a:rPr>
                  <a:t>Pravastatin</a:t>
                </a:r>
                <a:r>
                  <a:rPr lang="en-US" sz="2200" dirty="0" smtClean="0">
                    <a:solidFill>
                      <a:srgbClr val="6600FF"/>
                    </a:solidFill>
                    <a:latin typeface="Bernard MT Condensed" pitchFamily="18" charset="0"/>
                  </a:rPr>
                  <a:t> / </a:t>
                </a:r>
                <a:r>
                  <a:rPr lang="en-US" sz="2200" dirty="0" err="1" smtClean="0">
                    <a:solidFill>
                      <a:srgbClr val="6600FF"/>
                    </a:solidFill>
                    <a:latin typeface="Bernard MT Condensed" pitchFamily="18" charset="0"/>
                  </a:rPr>
                  <a:t>Rosuvastatin</a:t>
                </a:r>
                <a:r>
                  <a:rPr lang="en-US" sz="2200" dirty="0" smtClean="0">
                    <a:solidFill>
                      <a:srgbClr val="6600FF"/>
                    </a:solidFill>
                    <a:latin typeface="Bernard MT Condensed" pitchFamily="18" charset="0"/>
                  </a:rPr>
                  <a:t> </a:t>
                </a:r>
                <a:endParaRPr lang="en-US" sz="2200" dirty="0">
                  <a:solidFill>
                    <a:srgbClr val="6600FF"/>
                  </a:solidFill>
                  <a:latin typeface="Bernard MT Condensed" pitchFamily="18" charset="0"/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 rot="5400000">
                <a:off x="2971800" y="901521"/>
                <a:ext cx="330558" cy="304800"/>
              </a:xfrm>
              <a:prstGeom prst="line">
                <a:avLst/>
              </a:prstGeom>
              <a:ln w="28575">
                <a:solidFill>
                  <a:srgbClr val="66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3124200" y="696531"/>
              <a:ext cx="190500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6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ACTIVE DRUGS</a:t>
              </a:r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04800" y="1448594"/>
            <a:ext cx="8991600" cy="585196"/>
            <a:chOff x="304800" y="1448594"/>
            <a:chExt cx="8991600" cy="585196"/>
          </a:xfrm>
        </p:grpSpPr>
        <p:sp>
          <p:nvSpPr>
            <p:cNvPr id="24" name="TextBox 23"/>
            <p:cNvSpPr txBox="1"/>
            <p:nvPr/>
          </p:nvSpPr>
          <p:spPr>
            <a:xfrm>
              <a:off x="7772400" y="1602903"/>
              <a:ext cx="1524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latin typeface="Arial Narrow" pitchFamily="34" charset="0"/>
                </a:rPr>
                <a:t>Partial</a:t>
              </a:r>
              <a:endParaRPr lang="en-US" sz="2200" b="1" dirty="0">
                <a:latin typeface="Arial Narrow" pitchFamily="34" charset="0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304800" y="1448594"/>
              <a:ext cx="8610600" cy="585196"/>
              <a:chOff x="304800" y="1448594"/>
              <a:chExt cx="8610600" cy="585196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5917842" y="1602903"/>
                <a:ext cx="1524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 smtClean="0">
                    <a:latin typeface="Arial Narrow" pitchFamily="34" charset="0"/>
                  </a:rPr>
                  <a:t>Hydrophilic</a:t>
                </a:r>
                <a:endParaRPr lang="en-US" sz="2200" b="1" dirty="0">
                  <a:latin typeface="Arial Narrow" pitchFamily="34" charset="0"/>
                </a:endParaRPr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>
                <a:off x="304800" y="1676400"/>
                <a:ext cx="548640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sysDot"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2209800" y="1602903"/>
                <a:ext cx="1524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 err="1" smtClean="0">
                    <a:latin typeface="Arial Narrow" pitchFamily="34" charset="0"/>
                  </a:rPr>
                  <a:t>Lipophylic</a:t>
                </a:r>
                <a:endParaRPr lang="en-US" sz="2200" b="1" dirty="0">
                  <a:latin typeface="Arial Narrow" pitchFamily="34" charset="0"/>
                </a:endParaRPr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 rot="5400000">
                <a:off x="5753637" y="1600200"/>
                <a:ext cx="304800" cy="1588"/>
              </a:xfrm>
              <a:prstGeom prst="line">
                <a:avLst/>
              </a:prstGeom>
              <a:ln w="28575">
                <a:solidFill>
                  <a:srgbClr val="66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6019800" y="1674812"/>
                <a:ext cx="129540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sysDot"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7620000" y="1674812"/>
                <a:ext cx="129540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sysDot"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151326" y="2617113"/>
            <a:ext cx="2362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Pharmacokinetics</a:t>
            </a:r>
            <a:endParaRPr lang="en-US" sz="2200" dirty="0">
              <a:latin typeface="Calibri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3441879" y="1575516"/>
            <a:ext cx="4255909" cy="792915"/>
            <a:chOff x="3441879" y="1575516"/>
            <a:chExt cx="4255909" cy="792915"/>
          </a:xfrm>
        </p:grpSpPr>
        <p:sp>
          <p:nvSpPr>
            <p:cNvPr id="37" name="Rectangle 36"/>
            <p:cNvSpPr/>
            <p:nvPr/>
          </p:nvSpPr>
          <p:spPr>
            <a:xfrm>
              <a:off x="3441879" y="1968321"/>
              <a:ext cx="2236510" cy="400110"/>
            </a:xfrm>
            <a:prstGeom prst="rect">
              <a:avLst/>
            </a:prstGeom>
            <a:solidFill>
              <a:srgbClr val="CC3399"/>
            </a:solidFill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Fluorine-Containing </a:t>
              </a:r>
              <a:endParaRPr lang="en-US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rot="5400000" flipH="1" flipV="1">
              <a:off x="3695700" y="1790700"/>
              <a:ext cx="381000" cy="1588"/>
            </a:xfrm>
            <a:prstGeom prst="straightConnector1">
              <a:avLst/>
            </a:prstGeom>
            <a:ln w="38100">
              <a:solidFill>
                <a:srgbClr val="CC33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rot="5400000" flipH="1" flipV="1">
              <a:off x="5068094" y="1765222"/>
              <a:ext cx="381000" cy="1588"/>
            </a:xfrm>
            <a:prstGeom prst="straightConnector1">
              <a:avLst/>
            </a:prstGeom>
            <a:ln w="38100">
              <a:solidFill>
                <a:srgbClr val="CC33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rot="5400000" flipH="1" flipV="1">
              <a:off x="7506494" y="1789906"/>
              <a:ext cx="381000" cy="1588"/>
            </a:xfrm>
            <a:prstGeom prst="straightConnector1">
              <a:avLst/>
            </a:prstGeom>
            <a:ln w="38100">
              <a:solidFill>
                <a:srgbClr val="CC33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638800" y="1981200"/>
              <a:ext cx="2057400" cy="1588"/>
            </a:xfrm>
            <a:prstGeom prst="line">
              <a:avLst/>
            </a:prstGeom>
            <a:ln w="38100">
              <a:solidFill>
                <a:srgbClr val="CC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44"/>
          <p:cNvSpPr/>
          <p:nvPr/>
        </p:nvSpPr>
        <p:spPr>
          <a:xfrm>
            <a:off x="228600" y="2999125"/>
            <a:ext cx="8915400" cy="3618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Absorption varies (40-70%),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fluvastatin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almost completely</a:t>
            </a: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Absorption enhanced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if  taken with food, except  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pravastatin</a:t>
            </a:r>
            <a:endParaRPr lang="en-US" sz="2200" b="1" spc="-30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All have high first-pass extraction by the liver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, except  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pravastatin</a:t>
            </a:r>
            <a:endParaRPr lang="en-US" sz="2200" b="1" spc="-30" dirty="0" smtClean="0">
              <a:latin typeface="Arial Narrow" pitchFamily="34" charset="0"/>
              <a:cs typeface="+mn-cs"/>
              <a:sym typeface="Wingdings 3"/>
            </a:endParaRP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Metabolized variably;</a:t>
            </a:r>
          </a:p>
          <a:p>
            <a:pPr marL="365760">
              <a:lnSpc>
                <a:spcPts val="2500"/>
              </a:lnSpc>
              <a:buClr>
                <a:srgbClr val="C00000"/>
              </a:buClr>
              <a:buSzPct val="73000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By CYP3A4          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Simvastatin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, 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Lovastatin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, 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Atorvastatin</a:t>
            </a:r>
            <a:endParaRPr lang="en-US" sz="2200" b="1" spc="-30" dirty="0" smtClean="0">
              <a:latin typeface="Arial Narrow" pitchFamily="34" charset="0"/>
              <a:cs typeface="+mn-cs"/>
              <a:sym typeface="Wingdings 3"/>
            </a:endParaRPr>
          </a:p>
          <a:p>
            <a:pPr marL="365760">
              <a:lnSpc>
                <a:spcPts val="2500"/>
              </a:lnSpc>
              <a:buClr>
                <a:srgbClr val="C00000"/>
              </a:buClr>
              <a:buSzPct val="73000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By</a:t>
            </a:r>
            <a:r>
              <a:rPr lang="en-US" sz="2400" dirty="0" smtClean="0"/>
              <a:t> 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CYP2C9          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Fluvastatin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, 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Rosuvastatin</a:t>
            </a:r>
            <a:endParaRPr lang="en-US" sz="2200" b="1" spc="-30" dirty="0" smtClean="0">
              <a:latin typeface="Arial Narrow" pitchFamily="34" charset="0"/>
              <a:cs typeface="+mn-cs"/>
              <a:sym typeface="Wingdings 3"/>
            </a:endParaRPr>
          </a:p>
          <a:p>
            <a:pPr marL="365760">
              <a:lnSpc>
                <a:spcPts val="2500"/>
              </a:lnSpc>
              <a:buClr>
                <a:srgbClr val="C00000"/>
              </a:buClr>
              <a:buSzPct val="73000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By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sulphonation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 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P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ravastatin</a:t>
            </a:r>
            <a:endParaRPr lang="en-US" sz="2200" b="1" spc="-30" dirty="0" smtClean="0">
              <a:latin typeface="Arial Narrow" pitchFamily="34" charset="0"/>
              <a:cs typeface="+mn-cs"/>
              <a:sym typeface="Wingdings 3"/>
            </a:endParaRP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Excreted in bile &amp; 5–20% is excreted in urine,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except 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pravastatin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 80-90% urine</a:t>
            </a: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t½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 S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hort 1-3 hrs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Simvastatin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, 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Lovastatin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, 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Fluvastatin</a:t>
            </a:r>
            <a:endParaRPr lang="en-US" sz="2200" b="1" spc="-30" dirty="0" smtClean="0">
              <a:latin typeface="Arial Narrow" pitchFamily="34" charset="0"/>
              <a:cs typeface="+mn-cs"/>
              <a:sym typeface="Wingdings 3"/>
            </a:endParaRP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</a:pPr>
            <a:r>
              <a:rPr lang="en-US" sz="2200" b="1" spc="-30" dirty="0" smtClean="0">
                <a:latin typeface="Arial Narrow" pitchFamily="34" charset="0"/>
                <a:sym typeface="Wingdings 3"/>
              </a:rPr>
              <a:t>          14 hrs             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Atorvastatin</a:t>
            </a:r>
            <a:endParaRPr lang="en-US" sz="2200" b="1" spc="-30" dirty="0" smtClean="0">
              <a:latin typeface="Arial Narrow" pitchFamily="34" charset="0"/>
              <a:cs typeface="+mn-cs"/>
              <a:sym typeface="Wingdings 3"/>
            </a:endParaRP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</a:pPr>
            <a:r>
              <a:rPr lang="en-US" sz="2200" b="1" spc="-30" dirty="0" smtClean="0">
                <a:latin typeface="Arial Narrow" pitchFamily="34" charset="0"/>
                <a:sym typeface="Wingdings 3"/>
              </a:rPr>
              <a:t>         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19 hrs            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Rosuvastatin</a:t>
            </a:r>
            <a:endParaRPr lang="en-US" sz="2200" b="1" spc="-30" dirty="0" smtClean="0">
              <a:latin typeface="Arial Narrow" pitchFamily="34" charset="0"/>
              <a:cs typeface="+mn-cs"/>
              <a:sym typeface="Wingdings 3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4354131" y="5943600"/>
            <a:ext cx="1295400" cy="646331"/>
            <a:chOff x="4354131" y="5943600"/>
            <a:chExt cx="1295400" cy="646331"/>
          </a:xfrm>
        </p:grpSpPr>
        <p:sp>
          <p:nvSpPr>
            <p:cNvPr id="47" name="Right Brace 46"/>
            <p:cNvSpPr/>
            <p:nvPr/>
          </p:nvSpPr>
          <p:spPr>
            <a:xfrm>
              <a:off x="4419600" y="5969358"/>
              <a:ext cx="152400" cy="533400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354131" y="5943600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Bernard MT Condensed" pitchFamily="18" charset="0"/>
                </a:rPr>
                <a:t>Taken any time</a:t>
              </a:r>
              <a:endParaRPr lang="en-US" dirty="0">
                <a:latin typeface="Bernard MT Condensed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730284" y="5562600"/>
            <a:ext cx="2019837" cy="646331"/>
            <a:chOff x="6730284" y="5562600"/>
            <a:chExt cx="2019837" cy="646331"/>
          </a:xfrm>
        </p:grpSpPr>
        <p:sp>
          <p:nvSpPr>
            <p:cNvPr id="49" name="TextBox 48"/>
            <p:cNvSpPr txBox="1"/>
            <p:nvPr/>
          </p:nvSpPr>
          <p:spPr>
            <a:xfrm>
              <a:off x="7149921" y="5562600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Bernard MT Condensed" pitchFamily="18" charset="0"/>
                </a:rPr>
                <a:t>Taken only in evening, Why? </a:t>
              </a:r>
              <a:endParaRPr lang="en-US" dirty="0">
                <a:latin typeface="Bernard MT Condensed" pitchFamily="18" charset="0"/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6730284" y="5728953"/>
              <a:ext cx="4572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>
            <a:off x="6629399" y="6185079"/>
            <a:ext cx="24040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latin typeface="Bernard MT Condensed" pitchFamily="18" charset="0"/>
              </a:rPr>
              <a:t>Cholesetrol</a:t>
            </a:r>
            <a:r>
              <a:rPr lang="en-US" sz="2000" dirty="0" smtClean="0">
                <a:latin typeface="Bernard MT Condensed" pitchFamily="18" charset="0"/>
              </a:rPr>
              <a:t> Synthesis  &gt; at night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505200" y="2438400"/>
            <a:ext cx="730841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6600FF"/>
                </a:solidFill>
                <a:latin typeface="Bernard MT Condensed" pitchFamily="18" charset="0"/>
              </a:rPr>
              <a:t>Weak</a:t>
            </a:r>
            <a:endParaRPr lang="en-US" sz="20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805129" y="2438400"/>
            <a:ext cx="807913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6600FF"/>
                </a:solidFill>
                <a:latin typeface="Bernard MT Condensed" pitchFamily="18" charset="0"/>
              </a:rPr>
              <a:t>Strong</a:t>
            </a:r>
            <a:endParaRPr lang="en-US" sz="20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576686" y="2438400"/>
            <a:ext cx="1491114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6600FF"/>
                </a:solidFill>
                <a:latin typeface="Bernard MT Condensed" pitchFamily="18" charset="0"/>
              </a:rPr>
              <a:t>Super / Mega</a:t>
            </a:r>
            <a:endParaRPr lang="en-US" sz="20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5" grpId="0" build="p"/>
      <p:bldP spid="52" grpId="0"/>
      <p:bldP spid="54" grpId="0" animBg="1"/>
      <p:bldP spid="55" grpId="0" animBg="1"/>
      <p:bldP spid="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rgbClr val="BF69AF"/>
            </a:gs>
            <a:gs pos="23000">
              <a:schemeClr val="accent1">
                <a:tint val="44500"/>
                <a:satMod val="160000"/>
                <a:alpha val="92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7831" t="24232" r="36316" b="7577"/>
          <a:stretch>
            <a:fillRect/>
          </a:stretch>
        </p:blipFill>
        <p:spPr bwMode="auto">
          <a:xfrm rot="4713599">
            <a:off x="7818599" y="1112998"/>
            <a:ext cx="1371600" cy="1371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304801" y="304800"/>
            <a:ext cx="6553200" cy="830997"/>
          </a:xfrm>
          <a:prstGeom prst="rect">
            <a:avLst/>
          </a:prstGeom>
          <a:noFill/>
        </p:spPr>
        <p:txBody>
          <a:bodyPr>
            <a:prstTxWarp prst="textWave1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DRUGS IN HYPERLIPIDEMIA</a:t>
            </a:r>
          </a:p>
        </p:txBody>
      </p:sp>
      <p:pic>
        <p:nvPicPr>
          <p:cNvPr id="16" name="Picture 15" descr="http://img.medscape.com/slide/migrated/editorial/cmecircle/2004/2888/images/brewer/still11.gif"/>
          <p:cNvPicPr/>
          <p:nvPr/>
        </p:nvPicPr>
        <p:blipFill>
          <a:blip r:embed="rId4" cstate="print"/>
          <a:srcRect l="39583" t="37877" r="31667" b="26613"/>
          <a:stretch>
            <a:fillRect/>
          </a:stretch>
        </p:blipFill>
        <p:spPr bwMode="auto">
          <a:xfrm>
            <a:off x="6858000" y="76200"/>
            <a:ext cx="1752600" cy="18288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9" descr="C:\Documents and Settings\DR.OMNIA\My Documents\My Pictures\lipo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1524000"/>
            <a:ext cx="140632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http://www.lce.hut.fi/research/sysbio/biospectroscopy/images/img-fig00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1295400"/>
            <a:ext cx="9144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228600" y="2766060"/>
            <a:ext cx="891540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  <a:buBlip>
                <a:blip r:embed="rId7"/>
              </a:buBlip>
            </a:pPr>
            <a:r>
              <a:rPr lang="en-US" sz="2200" b="1" dirty="0" smtClean="0">
                <a:latin typeface="Arial Narrow" pitchFamily="34" charset="0"/>
              </a:rPr>
              <a:t>Define </a:t>
            </a:r>
            <a:r>
              <a:rPr lang="en-US" sz="2200" b="1" dirty="0" err="1" smtClean="0">
                <a:latin typeface="Arial Narrow" pitchFamily="34" charset="0"/>
              </a:rPr>
              <a:t>hyperlipidemia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vs</a:t>
            </a:r>
            <a:r>
              <a:rPr lang="en-US" sz="2200" b="1" dirty="0" smtClean="0">
                <a:latin typeface="Arial Narrow" pitchFamily="34" charset="0"/>
              </a:rPr>
              <a:t> normal lipid levels</a:t>
            </a:r>
          </a:p>
          <a:p>
            <a:pPr indent="-274320">
              <a:lnSpc>
                <a:spcPts val="3000"/>
              </a:lnSpc>
              <a:buBlip>
                <a:blip r:embed="rId7"/>
              </a:buBlip>
            </a:pPr>
            <a:r>
              <a:rPr lang="en-US" sz="2200" b="1" dirty="0" smtClean="0">
                <a:latin typeface="Arial Narrow" pitchFamily="34" charset="0"/>
              </a:rPr>
              <a:t>Revise the cascade of lipoprotein remodeling, stressing on peripheral TGs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utilization and </a:t>
            </a:r>
            <a:r>
              <a:rPr lang="en-US" sz="2200" b="1" dirty="0" err="1" smtClean="0">
                <a:latin typeface="Arial Narrow" pitchFamily="34" charset="0"/>
              </a:rPr>
              <a:t>cholesetrol</a:t>
            </a:r>
            <a:r>
              <a:rPr lang="en-US" sz="2200" b="1" dirty="0" smtClean="0">
                <a:latin typeface="Arial Narrow" pitchFamily="34" charset="0"/>
              </a:rPr>
              <a:t> influx &amp; </a:t>
            </a:r>
            <a:r>
              <a:rPr lang="en-US" sz="2200" b="1" dirty="0" err="1" smtClean="0">
                <a:latin typeface="Arial Narrow" pitchFamily="34" charset="0"/>
              </a:rPr>
              <a:t>outflux</a:t>
            </a:r>
            <a:r>
              <a:rPr lang="en-US" sz="2200" b="1" dirty="0" smtClean="0">
                <a:latin typeface="Arial Narrow" pitchFamily="34" charset="0"/>
              </a:rPr>
              <a:t>.  </a:t>
            </a:r>
          </a:p>
          <a:p>
            <a:pPr indent="-274320">
              <a:lnSpc>
                <a:spcPts val="3000"/>
              </a:lnSpc>
              <a:buBlip>
                <a:blip r:embed="rId7"/>
              </a:buBlip>
            </a:pPr>
            <a:r>
              <a:rPr lang="en-US" sz="2200" b="1" dirty="0" smtClean="0">
                <a:latin typeface="Arial Narrow" pitchFamily="34" charset="0"/>
              </a:rPr>
              <a:t>Relate such variables to the development &amp; progression of </a:t>
            </a:r>
            <a:r>
              <a:rPr lang="en-US" sz="2200" b="1" dirty="0" err="1" smtClean="0">
                <a:latin typeface="Arial Narrow" pitchFamily="34" charset="0"/>
              </a:rPr>
              <a:t>atherogenesis</a:t>
            </a:r>
            <a:endParaRPr lang="en-US" sz="2200" b="1" dirty="0" smtClean="0">
              <a:latin typeface="Arial Narrow" pitchFamily="34" charset="0"/>
            </a:endParaRPr>
          </a:p>
          <a:p>
            <a:pPr indent="-274320">
              <a:lnSpc>
                <a:spcPts val="3000"/>
              </a:lnSpc>
              <a:buBlip>
                <a:blip r:embed="rId7"/>
              </a:buBlip>
            </a:pPr>
            <a:r>
              <a:rPr lang="en-US" sz="2200" b="1" dirty="0" smtClean="0">
                <a:latin typeface="Arial Narrow" pitchFamily="34" charset="0"/>
              </a:rPr>
              <a:t>Classify lipid lowering agents targeting exogenous &amp; endogenous pathways</a:t>
            </a:r>
          </a:p>
          <a:p>
            <a:pPr indent="-274320">
              <a:lnSpc>
                <a:spcPts val="3000"/>
              </a:lnSpc>
              <a:buBlip>
                <a:blip r:embed="rId7"/>
              </a:buBlip>
            </a:pPr>
            <a:r>
              <a:rPr lang="en-US" sz="2200" b="1" dirty="0" smtClean="0">
                <a:latin typeface="Arial Narrow" pitchFamily="34" charset="0"/>
              </a:rPr>
              <a:t> Expand on the pharmacology of drugs related to each group and relate that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 to their clinical relevance alone or in combinations  </a:t>
            </a:r>
          </a:p>
          <a:p>
            <a:pPr indent="-274320">
              <a:lnSpc>
                <a:spcPts val="3000"/>
              </a:lnSpc>
              <a:buBlip>
                <a:blip r:embed="rId7"/>
              </a:buBlip>
            </a:pPr>
            <a:r>
              <a:rPr lang="en-US" sz="2200" b="1" dirty="0" smtClean="0">
                <a:latin typeface="Arial Narrow" pitchFamily="34" charset="0"/>
              </a:rPr>
              <a:t>Hint on adjuvant drugs that can help in lipid lowering</a:t>
            </a:r>
          </a:p>
          <a:p>
            <a:pPr indent="-274320">
              <a:lnSpc>
                <a:spcPts val="3000"/>
              </a:lnSpc>
              <a:buBlip>
                <a:blip r:embed="rId7"/>
              </a:buBlip>
            </a:pPr>
            <a:r>
              <a:rPr lang="en-US" sz="2200" b="1" dirty="0" smtClean="0">
                <a:latin typeface="Arial Narrow" pitchFamily="34" charset="0"/>
              </a:rPr>
              <a:t>Sum up the therapeutic approach attempting to target </a:t>
            </a:r>
            <a:r>
              <a:rPr lang="en-US" sz="2200" b="1" dirty="0" err="1" smtClean="0">
                <a:latin typeface="Arial Narrow" pitchFamily="34" charset="0"/>
              </a:rPr>
              <a:t>hyperlipidemia</a:t>
            </a:r>
            <a:r>
              <a:rPr lang="en-US" sz="2200" b="1" dirty="0" smtClean="0">
                <a:latin typeface="Arial Narrow" pitchFamily="34" charset="0"/>
              </a:rPr>
              <a:t> from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quantitative, qualitative and </a:t>
            </a:r>
            <a:r>
              <a:rPr lang="en-US" sz="2200" b="1" dirty="0" err="1" smtClean="0">
                <a:latin typeface="Arial Narrow" pitchFamily="34" charset="0"/>
              </a:rPr>
              <a:t>vasculo</a:t>
            </a:r>
            <a:r>
              <a:rPr lang="en-US" sz="2200" b="1" dirty="0" smtClean="0">
                <a:latin typeface="Arial Narrow" pitchFamily="34" charset="0"/>
              </a:rPr>
              <a:t>-protective perspectives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4800" y="1066800"/>
            <a:ext cx="8322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ILOs</a:t>
            </a:r>
            <a:endParaRPr lang="en-US" sz="3200" b="1" cap="none" spc="0" dirty="0">
              <a:ln>
                <a:solidFill>
                  <a:srgbClr val="FA00FA"/>
                </a:solidFill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1652826"/>
            <a:ext cx="65532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400" u="heavy" dirty="0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</a:rPr>
              <a:t>By the end of those 2 lectures [23 slides for </a:t>
            </a:r>
            <a:r>
              <a:rPr lang="en-US" sz="2400" u="heavy" dirty="0" err="1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</a:rPr>
              <a:t>studing</a:t>
            </a:r>
            <a:r>
              <a:rPr lang="en-US" sz="2400" u="heavy" dirty="0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</a:rPr>
              <a:t>]</a:t>
            </a:r>
          </a:p>
          <a:p>
            <a:pPr indent="-274320">
              <a:lnSpc>
                <a:spcPts val="3000"/>
              </a:lnSpc>
            </a:pPr>
            <a:r>
              <a:rPr lang="en-US" sz="2400" u="heavy" dirty="0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</a:rPr>
              <a:t>you will be able to:</a:t>
            </a:r>
            <a:endParaRPr lang="en-US" sz="2400" u="heavy" dirty="0">
              <a:uFill>
                <a:solidFill>
                  <a:srgbClr val="C00000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8534400" y="6172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3284" y="228600"/>
            <a:ext cx="205739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Indications 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534650"/>
            <a:ext cx="891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heavy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As </a:t>
            </a:r>
            <a:r>
              <a:rPr lang="en-US" sz="2200" b="1" u="heavy" spc="-30" dirty="0" err="1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monotherapy</a:t>
            </a:r>
            <a:r>
              <a:rPr lang="en-US" sz="2200" b="1" u="heavy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;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2</a:t>
            </a:r>
            <a:r>
              <a:rPr lang="en-US" sz="2200" baseline="30000" dirty="0" smtClean="0">
                <a:solidFill>
                  <a:srgbClr val="FF0000"/>
                </a:solidFill>
                <a:latin typeface="Bernard MT Condensed" pitchFamily="18" charset="0"/>
              </a:rPr>
              <a:t>ndry</a:t>
            </a:r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 Prevention;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In all ischemic insults</a:t>
            </a:r>
            <a:r>
              <a:rPr lang="en-US" sz="2200" b="1" dirty="0" smtClean="0">
                <a:latin typeface="Arial Narrow" pitchFamily="34" charset="0"/>
              </a:rPr>
              <a:t> [, stroke, ACSs up to AMI, …..etc.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So given from1</a:t>
            </a:r>
            <a:r>
              <a:rPr lang="en-US" sz="2200" b="1" baseline="30000" dirty="0" smtClean="0">
                <a:latin typeface="Arial Narrow" pitchFamily="34" charset="0"/>
              </a:rPr>
              <a:t>st</a:t>
            </a:r>
            <a:r>
              <a:rPr lang="en-US" sz="2200" b="1" dirty="0" smtClean="0">
                <a:latin typeface="Arial Narrow" pitchFamily="34" charset="0"/>
              </a:rPr>
              <a:t> day of ischemic attack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stabilize plaques + help to limit </a:t>
            </a:r>
            <a:br>
              <a:rPr lang="en-US" sz="2200" b="1" dirty="0" smtClean="0">
                <a:latin typeface="Arial Narrow" pitchFamily="34" charset="0"/>
                <a:sym typeface="Wingdings 3"/>
              </a:rPr>
            </a:br>
            <a:r>
              <a:rPr lang="en-US" sz="2200" b="1" dirty="0" smtClean="0">
                <a:latin typeface="Arial Narrow" pitchFamily="34" charset="0"/>
                <a:sym typeface="Wingdings 3"/>
              </a:rPr>
              <a:t>   ischemic zone &amp; to salvage preferential tissues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981200"/>
            <a:ext cx="8915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P</a:t>
            </a:r>
            <a:r>
              <a:rPr lang="en-US" sz="2200" baseline="30000" dirty="0" smtClean="0">
                <a:solidFill>
                  <a:srgbClr val="FF0000"/>
                </a:solidFill>
                <a:latin typeface="Bernard MT Condensed" pitchFamily="18" charset="0"/>
              </a:rPr>
              <a:t>ry</a:t>
            </a:r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 Prevention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; </a:t>
            </a:r>
          </a:p>
          <a:p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1.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Patients with </a:t>
            </a:r>
            <a:r>
              <a:rPr lang="en-US" sz="2200" b="1" dirty="0" err="1" smtClean="0">
                <a:solidFill>
                  <a:srgbClr val="0000FF"/>
                </a:solidFill>
                <a:latin typeface="Arial Narrow" pitchFamily="34" charset="0"/>
              </a:rPr>
              <a:t>hyperlipidemia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and with other risks for ischemic insults. </a:t>
            </a:r>
          </a:p>
          <a:p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2.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Type </a:t>
            </a:r>
            <a:r>
              <a:rPr lang="en-US" sz="2200" b="1" dirty="0" err="1" smtClean="0">
                <a:solidFill>
                  <a:srgbClr val="0000FF"/>
                </a:solidFill>
                <a:latin typeface="Arial Narrow" pitchFamily="34" charset="0"/>
              </a:rPr>
              <a:t>IIa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  <a:latin typeface="Arial Narrow" pitchFamily="34" charset="0"/>
              </a:rPr>
              <a:t>Hyperlipoprotinemia</a:t>
            </a:r>
            <a:r>
              <a:rPr lang="en-US" sz="2200" b="1" dirty="0" smtClean="0">
                <a:latin typeface="Arial Narrow" pitchFamily="34" charset="0"/>
              </a:rPr>
              <a:t>. </a:t>
            </a:r>
          </a:p>
          <a:p>
            <a:r>
              <a:rPr lang="en-US" sz="2200" b="1" dirty="0" smtClean="0">
                <a:latin typeface="Arial Narrow" pitchFamily="34" charset="0"/>
              </a:rPr>
              <a:t>     If no control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c</a:t>
            </a:r>
            <a:r>
              <a:rPr lang="en-US" sz="2200" b="1" dirty="0" smtClean="0">
                <a:latin typeface="Arial Narrow" pitchFamily="34" charset="0"/>
              </a:rPr>
              <a:t>ombine (</a:t>
            </a:r>
            <a:r>
              <a:rPr lang="en-US" sz="2200" b="1" dirty="0" err="1" smtClean="0">
                <a:latin typeface="Arial Narrow" pitchFamily="34" charset="0"/>
              </a:rPr>
              <a:t>sequestrants</a:t>
            </a:r>
            <a:r>
              <a:rPr lang="en-US" sz="2200" b="1" dirty="0" smtClean="0">
                <a:latin typeface="Arial Narrow" pitchFamily="34" charset="0"/>
              </a:rPr>
              <a:t> / </a:t>
            </a:r>
            <a:r>
              <a:rPr lang="en-US" sz="2200" b="1" dirty="0" err="1" smtClean="0">
                <a:latin typeface="Arial Narrow" pitchFamily="34" charset="0"/>
              </a:rPr>
              <a:t>ezatimibe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r>
              <a:rPr lang="en-US" sz="2200" b="1" dirty="0" err="1" smtClean="0">
                <a:latin typeface="Arial Narrow" pitchFamily="34" charset="0"/>
              </a:rPr>
              <a:t>niacine</a:t>
            </a:r>
            <a:r>
              <a:rPr lang="en-US" sz="2200" b="1" dirty="0" smtClean="0">
                <a:latin typeface="Arial Narrow" pitchFamily="34" charset="0"/>
              </a:rPr>
              <a:t>,.. ) to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smtClean="0">
                <a:latin typeface="Arial Narrow" pitchFamily="34" charset="0"/>
              </a:rPr>
              <a:t>C.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3429000"/>
            <a:ext cx="8915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b="1" u="heavy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As Combination therapy;</a:t>
            </a:r>
          </a:p>
          <a:p>
            <a:r>
              <a:rPr lang="en-US" sz="2200" b="1" dirty="0" smtClean="0">
                <a:latin typeface="Arial Narrow" pitchFamily="34" charset="0"/>
              </a:rPr>
              <a:t>1.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Mixed </a:t>
            </a:r>
            <a:r>
              <a:rPr lang="en-US" sz="2200" b="1" dirty="0" err="1" smtClean="0">
                <a:solidFill>
                  <a:srgbClr val="0000FF"/>
                </a:solidFill>
                <a:latin typeface="Arial Narrow" pitchFamily="34" charset="0"/>
              </a:rPr>
              <a:t>dyslipidaemias</a:t>
            </a:r>
            <a:r>
              <a:rPr lang="en-US" sz="2200" b="1" dirty="0" smtClean="0">
                <a:latin typeface="Arial Narrow" pitchFamily="34" charset="0"/>
              </a:rPr>
              <a:t>; added to </a:t>
            </a:r>
            <a:r>
              <a:rPr lang="en-US" sz="2200" b="1" dirty="0" err="1" smtClean="0">
                <a:latin typeface="Arial Narrow" pitchFamily="34" charset="0"/>
              </a:rPr>
              <a:t>fenofibrates</a:t>
            </a:r>
            <a:r>
              <a:rPr lang="en-US" sz="2200" b="1" dirty="0" smtClean="0">
                <a:latin typeface="Arial Narrow" pitchFamily="34" charset="0"/>
              </a:rPr>
              <a:t> or </a:t>
            </a:r>
            <a:r>
              <a:rPr lang="en-US" sz="2200" b="1" dirty="0" err="1" smtClean="0">
                <a:latin typeface="Arial Narrow" pitchFamily="34" charset="0"/>
              </a:rPr>
              <a:t>niacine</a:t>
            </a:r>
            <a:r>
              <a:rPr lang="en-US" sz="2200" b="1" dirty="0" smtClean="0">
                <a:latin typeface="Arial Narrow" pitchFamily="34" charset="0"/>
              </a:rPr>
              <a:t> if necessary</a:t>
            </a:r>
          </a:p>
          <a:p>
            <a:r>
              <a:rPr lang="en-US" sz="2200" b="1" dirty="0" smtClean="0">
                <a:latin typeface="Arial Narrow" pitchFamily="34" charset="0"/>
              </a:rPr>
              <a:t>2.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In diabetics and patients with insulin resistance [metabolic syndrome]  </a:t>
            </a: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even if </a:t>
            </a:r>
            <a:b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</a:b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  </a:t>
            </a: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only </a:t>
            </a:r>
            <a:r>
              <a:rPr lang="en-US" sz="22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hypertriglyceridemia</a:t>
            </a: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&amp; low HDL without </a:t>
            </a: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</a:t>
            </a: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in LDL 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		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Why ???</a:t>
            </a:r>
          </a:p>
          <a:p>
            <a:r>
              <a:rPr lang="en-US" sz="2200" b="1" dirty="0" smtClean="0">
                <a:latin typeface="Arial Narrow" pitchFamily="34" charset="0"/>
              </a:rPr>
              <a:t>    because these patients will possess small dense LDL (severely </a:t>
            </a:r>
            <a:r>
              <a:rPr lang="en-US" sz="2200" b="1" dirty="0" err="1" smtClean="0">
                <a:latin typeface="Arial Narrow" pitchFamily="34" charset="0"/>
              </a:rPr>
              <a:t>atherogenic</a:t>
            </a:r>
            <a:r>
              <a:rPr lang="en-US" sz="2200" b="1" dirty="0" smtClean="0">
                <a:latin typeface="Arial Narrow" pitchFamily="34" charset="0"/>
              </a:rPr>
              <a:t>) 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+ evident endothelial dysfunction + increased thrombotic profile. </a:t>
            </a:r>
          </a:p>
          <a:p>
            <a:r>
              <a:rPr lang="en-US" sz="2200" b="1" dirty="0" smtClean="0">
                <a:latin typeface="Arial Narrow" pitchFamily="34" charset="0"/>
              </a:rPr>
              <a:t>    </a:t>
            </a:r>
            <a:r>
              <a:rPr lang="en-US" sz="2200" u="heavy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Bernard MT Condensed" pitchFamily="18" charset="0"/>
              </a:rPr>
              <a:t>SO MUST TAKE STATINS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0" y="6019800"/>
            <a:ext cx="205739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Contraindications 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4600" y="6019800"/>
            <a:ext cx="55803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 Narrow" pitchFamily="34" charset="0"/>
                <a:sym typeface="Wingdings 3"/>
              </a:rPr>
              <a:t> In pregnancy and cautiously under age of 18 years </a:t>
            </a:r>
            <a:endParaRPr lang="en-US" sz="2000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"/>
          <p:cNvSpPr txBox="1">
            <a:spLocks noChangeArrowheads="1"/>
          </p:cNvSpPr>
          <p:nvPr/>
        </p:nvSpPr>
        <p:spPr>
          <a:xfrm>
            <a:off x="762000" y="228600"/>
            <a:ext cx="8382000" cy="3810000"/>
          </a:xfrm>
          <a:prstGeom prst="rect">
            <a:avLst/>
          </a:prstGeom>
        </p:spPr>
        <p:txBody>
          <a:bodyPr/>
          <a:lstStyle/>
          <a:p>
            <a:pPr marL="114300" lvl="0" indent="-457200">
              <a:lnSpc>
                <a:spcPts val="2400"/>
              </a:lnSpc>
              <a:spcBef>
                <a:spcPts val="1200"/>
              </a:spcBef>
              <a:buBlip>
                <a:blip r:embed="rId2"/>
              </a:buBlip>
            </a:pPr>
            <a:r>
              <a:rPr kumimoji="0" lang="en-US" sz="2200" b="1" i="0" u="heavy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CC3399"/>
                  </a:solidFill>
                </a:uFill>
                <a:latin typeface="Arial Narrow" pitchFamily="34" charset="0"/>
                <a:cs typeface="+mn-cs"/>
                <a:sym typeface="Wingdings 3"/>
              </a:rPr>
              <a:t></a:t>
            </a:r>
            <a:r>
              <a:rPr kumimoji="0" lang="en-US" sz="2200" b="1" i="0" u="heavy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CC3399"/>
                  </a:solidFill>
                </a:uFill>
                <a:latin typeface="Arial Narrow" pitchFamily="34" charset="0"/>
                <a:cs typeface="+mn-cs"/>
              </a:rPr>
              <a:t>serum </a:t>
            </a:r>
            <a:r>
              <a:rPr kumimoji="0" lang="en-US" sz="2200" b="1" i="0" u="heavy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CC3399"/>
                  </a:solidFill>
                </a:uFill>
                <a:latin typeface="Arial Narrow" pitchFamily="34" charset="0"/>
                <a:cs typeface="+mn-cs"/>
              </a:rPr>
              <a:t>transaminase</a:t>
            </a:r>
            <a:r>
              <a:rPr lang="en-US" sz="2200" b="1" u="heavy" dirty="0" smtClean="0">
                <a:uFill>
                  <a:solidFill>
                    <a:srgbClr val="CC3399"/>
                  </a:solidFill>
                </a:uFill>
                <a:latin typeface="Arial Narrow" pitchFamily="34" charset="0"/>
                <a:cs typeface="+mn-cs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can progress to evident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hepatotoxicity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</a:t>
            </a:r>
          </a:p>
          <a:p>
            <a:pPr marL="114300" lvl="0" indent="-457200">
              <a:lnSpc>
                <a:spcPts val="2400"/>
              </a:lnSpc>
              <a:spcBef>
                <a:spcPts val="600"/>
              </a:spcBef>
            </a:pPr>
            <a:r>
              <a:rPr lang="en-US" sz="2200" b="1" dirty="0" smtClean="0">
                <a:latin typeface="Arial Narrow" pitchFamily="34" charset="0"/>
                <a:cs typeface="+mn-cs"/>
              </a:rPr>
              <a:t>       So l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ab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investigations recommended every 6 month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if levels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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up to </a:t>
            </a:r>
            <a:b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</a:b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    3 folds at any time,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</a:t>
            </a:r>
            <a:r>
              <a:rPr kumimoji="0" lang="en-US" sz="2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statin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must be stopped then dose adjusted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.</a:t>
            </a:r>
          </a:p>
          <a:p>
            <a:pPr marL="114300" lvl="0" indent="-457200">
              <a:lnSpc>
                <a:spcPts val="2400"/>
              </a:lnSpc>
              <a:spcBef>
                <a:spcPts val="1200"/>
              </a:spcBef>
              <a:buBlip>
                <a:blip r:embed="rId2"/>
              </a:buBlip>
            </a:pPr>
            <a:r>
              <a:rPr lang="en-US" sz="2200" b="1" u="heavy" dirty="0" smtClean="0">
                <a:uFill>
                  <a:solidFill>
                    <a:srgbClr val="CC3399"/>
                  </a:solidFill>
                </a:uFill>
                <a:latin typeface="Arial Narrow" pitchFamily="34" charset="0"/>
                <a:sym typeface="Wingdings 3"/>
              </a:rPr>
              <a:t> </a:t>
            </a:r>
            <a:r>
              <a:rPr kumimoji="0" lang="en-US" sz="2200" b="1" i="0" u="heavy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CC3399"/>
                  </a:solidFill>
                </a:uFill>
                <a:latin typeface="Arial Narrow" pitchFamily="34" charset="0"/>
                <a:cs typeface="+mn-cs"/>
              </a:rPr>
              <a:t>creatine</a:t>
            </a:r>
            <a:r>
              <a:rPr kumimoji="0" lang="en-US" sz="2200" b="1" i="0" u="heavy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CC3399"/>
                  </a:solidFill>
                </a:uFill>
                <a:latin typeface="Arial Narrow" pitchFamily="34" charset="0"/>
                <a:cs typeface="+mn-cs"/>
              </a:rPr>
              <a:t> </a:t>
            </a:r>
            <a:r>
              <a:rPr kumimoji="0" lang="en-US" sz="2200" b="1" i="0" u="heavy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CC3399"/>
                  </a:solidFill>
                </a:uFill>
                <a:latin typeface="Arial Narrow" pitchFamily="34" charset="0"/>
                <a:cs typeface="+mn-cs"/>
              </a:rPr>
              <a:t>kinase</a:t>
            </a:r>
            <a:r>
              <a:rPr kumimoji="0" lang="en-US" sz="2200" b="1" i="0" u="heavy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CC3399"/>
                  </a:solidFill>
                </a:uFill>
                <a:latin typeface="Arial Narrow" pitchFamily="34" charset="0"/>
                <a:cs typeface="+mn-cs"/>
              </a:rPr>
              <a:t> activity</a:t>
            </a:r>
            <a:r>
              <a:rPr kumimoji="0" lang="en-US" sz="2200" b="1" i="0" u="heavy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CC3399"/>
                  </a:solidFill>
                </a:uFill>
                <a:latin typeface="Arial Narrow" pitchFamily="34" charset="0"/>
                <a:cs typeface="+mn-cs"/>
              </a:rPr>
              <a:t> 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(index of muscle injury)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</a:p>
          <a:p>
            <a:pPr marL="114300" lvl="0" indent="-457200">
              <a:lnSpc>
                <a:spcPts val="2400"/>
              </a:lnSpc>
              <a:spcBef>
                <a:spcPts val="600"/>
              </a:spcBef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   Measured only if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myalgia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or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myositis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develops 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if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 3-5 folds  we;</a:t>
            </a:r>
          </a:p>
          <a:p>
            <a:pPr marL="114300" lvl="0" indent="-457200">
              <a:lnSpc>
                <a:spcPts val="2400"/>
              </a:lnSpc>
              <a:spcBef>
                <a:spcPts val="600"/>
              </a:spcBef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  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statin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doses / change to hydrophilic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statin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/ omit combination with </a:t>
            </a:r>
            <a:br>
              <a:rPr lang="en-US" sz="2200" b="1" dirty="0" smtClean="0">
                <a:latin typeface="Arial Narrow" pitchFamily="34" charset="0"/>
                <a:sym typeface="Wingdings 3"/>
              </a:rPr>
            </a:br>
            <a:r>
              <a:rPr lang="en-US" sz="2200" b="1" dirty="0" smtClean="0">
                <a:latin typeface="Arial Narrow" pitchFamily="34" charset="0"/>
                <a:sym typeface="Wingdings 3"/>
              </a:rPr>
              <a:t>   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fibrates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…..</a:t>
            </a:r>
          </a:p>
          <a:p>
            <a:pPr marL="114300" lvl="0" indent="-457200">
              <a:lnSpc>
                <a:spcPts val="2400"/>
              </a:lnSpc>
              <a:spcBef>
                <a:spcPts val="600"/>
              </a:spcBef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   If severe elevation + blood in urine  this is </a:t>
            </a:r>
            <a:r>
              <a:rPr lang="en-US" sz="22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R</a:t>
            </a:r>
            <a:r>
              <a:rPr lang="en-US" sz="22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habdomyolysis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renal </a:t>
            </a:r>
            <a:br>
              <a:rPr lang="en-US" sz="2200" b="1" dirty="0" smtClean="0">
                <a:latin typeface="Arial Narrow" pitchFamily="34" charset="0"/>
                <a:sym typeface="Wingdings 3"/>
              </a:rPr>
            </a:br>
            <a:r>
              <a:rPr lang="en-US" sz="2200" b="1" dirty="0" smtClean="0">
                <a:latin typeface="Arial Narrow" pitchFamily="34" charset="0"/>
                <a:sym typeface="Wingdings 3"/>
              </a:rPr>
              <a:t>    failure could be fatal dialysis is needed</a:t>
            </a:r>
          </a:p>
          <a:p>
            <a:pPr marR="0" lvl="0" indent="-342900" algn="l" defTabSz="914400" rtl="0" eaLnBrk="1" fontAlgn="base" latinLnBrk="0" hangingPunct="1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en-US" sz="2200" b="1" u="heavy" dirty="0" smtClean="0">
                <a:uFill>
                  <a:solidFill>
                    <a:srgbClr val="CC3399"/>
                  </a:solidFill>
                </a:uFill>
                <a:latin typeface="Arial Narrow" pitchFamily="34" charset="0"/>
                <a:sym typeface="Wingdings 3"/>
              </a:rPr>
              <a:t>Others;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↑</a:t>
            </a:r>
            <a:r>
              <a:rPr lang="en-US" sz="2200" b="1" dirty="0" err="1" smtClean="0">
                <a:latin typeface="Arial Narrow" pitchFamily="34" charset="0"/>
                <a:cs typeface="+mn-cs"/>
              </a:rPr>
              <a:t>l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enticular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opacity,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i</a:t>
            </a:r>
            <a:r>
              <a:rPr lang="en-US" sz="2200" b="1" dirty="0" err="1" smtClean="0">
                <a:latin typeface="Arial Narrow" pitchFamily="34" charset="0"/>
                <a:cs typeface="+mn-cs"/>
              </a:rPr>
              <a:t>nsomnia</a:t>
            </a:r>
            <a:r>
              <a:rPr lang="en-US" sz="2200" b="1" dirty="0" smtClean="0">
                <a:latin typeface="Arial Narrow" pitchFamily="34" charset="0"/>
                <a:cs typeface="+mn-cs"/>
              </a:rPr>
              <a:t>, rash, GIT disturbance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+mn-cs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152400" y="178713"/>
            <a:ext cx="152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ADRs 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152400" y="4064913"/>
            <a:ext cx="152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Interactions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50" name="Rectangle 3"/>
          <p:cNvSpPr txBox="1">
            <a:spLocks noChangeArrowheads="1"/>
          </p:cNvSpPr>
          <p:nvPr/>
        </p:nvSpPr>
        <p:spPr>
          <a:xfrm>
            <a:off x="457200" y="4495800"/>
            <a:ext cx="8534400" cy="2133600"/>
          </a:xfrm>
          <a:prstGeom prst="rect">
            <a:avLst/>
          </a:prstGeom>
        </p:spPr>
        <p:txBody>
          <a:bodyPr/>
          <a:lstStyle/>
          <a:p>
            <a:pPr marL="114300" lvl="0" indent="-457200">
              <a:lnSpc>
                <a:spcPts val="2400"/>
              </a:lnSpc>
              <a:spcBef>
                <a:spcPts val="600"/>
              </a:spcBef>
              <a:buBlip>
                <a:blip r:embed="rId2"/>
              </a:buBlip>
            </a:pPr>
            <a:r>
              <a:rPr kumimoji="0" lang="en-US" sz="2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  <a:sym typeface="Wingdings 3"/>
              </a:rPr>
              <a:t>Those metabolized by CYP3A4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[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Simvastatin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,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Atrovastatin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] 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  <a:sym typeface="Wingdings 3"/>
              </a:rPr>
              <a:t>show </a:t>
            </a:r>
          </a:p>
          <a:p>
            <a:pPr marL="114300" lvl="0" indent="-457200">
              <a:lnSpc>
                <a:spcPts val="2400"/>
              </a:lnSpc>
              <a:spcBef>
                <a:spcPts val="600"/>
              </a:spcBef>
            </a:pPr>
            <a:r>
              <a:rPr lang="en-US" sz="2200" b="1" dirty="0" smtClean="0">
                <a:latin typeface="Arial Narrow" pitchFamily="34" charset="0"/>
                <a:cs typeface="+mn-cs"/>
                <a:sym typeface="Wingdings 3"/>
              </a:rPr>
              <a:t>      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 efficacy with 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  <a:sym typeface="Wingdings 3"/>
              </a:rPr>
              <a:t>NDUCERS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  <a:sym typeface="Wingdings 3"/>
              </a:rPr>
              <a:t>(</a:t>
            </a:r>
            <a:r>
              <a:rPr lang="en-US" sz="2000" b="1" dirty="0" err="1" smtClean="0">
                <a:solidFill>
                  <a:srgbClr val="CC3399"/>
                </a:solidFill>
                <a:latin typeface="Arial Narrow" pitchFamily="34" charset="0"/>
              </a:rPr>
              <a:t>Phenytoin</a:t>
            </a:r>
            <a:r>
              <a:rPr lang="en-US" sz="2000" b="1" dirty="0" smtClean="0">
                <a:solidFill>
                  <a:srgbClr val="CC3399"/>
                </a:solidFill>
                <a:latin typeface="Arial Narrow" pitchFamily="34" charset="0"/>
              </a:rPr>
              <a:t>, </a:t>
            </a:r>
            <a:r>
              <a:rPr lang="en-US" sz="2000" b="1" dirty="0" err="1" smtClean="0">
                <a:solidFill>
                  <a:srgbClr val="CC3399"/>
                </a:solidFill>
                <a:latin typeface="Arial Narrow" pitchFamily="34" charset="0"/>
              </a:rPr>
              <a:t>rifampin</a:t>
            </a:r>
            <a:r>
              <a:rPr lang="en-US" sz="2000" b="1" dirty="0" smtClean="0">
                <a:solidFill>
                  <a:srgbClr val="CC3399"/>
                </a:solidFill>
                <a:latin typeface="Arial Narrow" pitchFamily="34" charset="0"/>
              </a:rPr>
              <a:t>, </a:t>
            </a:r>
            <a:r>
              <a:rPr lang="en-US" sz="2000" b="1" dirty="0" err="1" smtClean="0">
                <a:solidFill>
                  <a:srgbClr val="CC3399"/>
                </a:solidFill>
                <a:latin typeface="Arial Narrow" pitchFamily="34" charset="0"/>
              </a:rPr>
              <a:t>barbiturates,TZDs</a:t>
            </a:r>
            <a:r>
              <a:rPr lang="en-US" sz="2000" b="1" dirty="0" smtClean="0">
                <a:solidFill>
                  <a:srgbClr val="CC3399"/>
                </a:solidFill>
                <a:latin typeface="Arial Narrow" pitchFamily="34" charset="0"/>
              </a:rPr>
              <a:t> ….)</a:t>
            </a:r>
          </a:p>
          <a:p>
            <a:pPr marL="114300" lvl="0" indent="-457200">
              <a:lnSpc>
                <a:spcPts val="2400"/>
              </a:lnSpc>
              <a:spcBef>
                <a:spcPts val="600"/>
              </a:spcBef>
            </a:pPr>
            <a:r>
              <a:rPr lang="en-US" sz="2000" b="1" dirty="0" smtClean="0">
                <a:solidFill>
                  <a:srgbClr val="CC3399"/>
                </a:solidFill>
                <a:latin typeface="Arial Narrow" pitchFamily="34" charset="0"/>
              </a:rPr>
              <a:t>       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 toxicity with INHIBITORS</a:t>
            </a:r>
            <a:r>
              <a:rPr lang="en-US" sz="2200" b="1" dirty="0" smtClean="0"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  <a:sym typeface="Wingdings 3"/>
              </a:rPr>
              <a:t>(</a:t>
            </a:r>
            <a:r>
              <a:rPr lang="en-US" sz="2000" b="1" dirty="0" err="1" smtClean="0">
                <a:solidFill>
                  <a:srgbClr val="CC3399"/>
                </a:solidFill>
                <a:latin typeface="Arial Narrow" pitchFamily="34" charset="0"/>
              </a:rPr>
              <a:t>Macrolides</a:t>
            </a:r>
            <a:r>
              <a:rPr lang="en-US" sz="2000" b="1" dirty="0" smtClean="0">
                <a:solidFill>
                  <a:srgbClr val="CC3399"/>
                </a:solidFill>
                <a:latin typeface="Arial Narrow" pitchFamily="34" charset="0"/>
              </a:rPr>
              <a:t>, cyclosporine</a:t>
            </a:r>
            <a:r>
              <a:rPr lang="en-US" sz="2400" b="1" dirty="0" smtClean="0">
                <a:solidFill>
                  <a:srgbClr val="CC3399"/>
                </a:solidFill>
                <a:latin typeface="Arial Narrow" pitchFamily="34" charset="0"/>
              </a:rPr>
              <a:t>, </a:t>
            </a:r>
            <a:r>
              <a:rPr lang="en-US" sz="2000" b="1" dirty="0" err="1" smtClean="0">
                <a:solidFill>
                  <a:srgbClr val="CC3399"/>
                </a:solidFill>
                <a:latin typeface="Arial Narrow" pitchFamily="34" charset="0"/>
              </a:rPr>
              <a:t>ketoconazole</a:t>
            </a:r>
            <a:r>
              <a:rPr lang="en-US" sz="2000" b="1" dirty="0" smtClean="0">
                <a:solidFill>
                  <a:srgbClr val="CC3399"/>
                </a:solidFill>
                <a:latin typeface="Arial Narrow" pitchFamily="34" charset="0"/>
              </a:rPr>
              <a:t>….)</a:t>
            </a:r>
            <a:endParaRPr lang="en-US" sz="2200" b="1" spc="-30" dirty="0" smtClean="0">
              <a:latin typeface="Arial Narrow" pitchFamily="34" charset="0"/>
              <a:sym typeface="Wingdings 3"/>
            </a:endParaRPr>
          </a:p>
          <a:p>
            <a:pPr marL="114300" indent="-457200">
              <a:lnSpc>
                <a:spcPts val="24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200" b="1" u="sng" dirty="0" smtClean="0">
                <a:latin typeface="Arial Narrow" pitchFamily="34" charset="0"/>
                <a:sym typeface="Wingdings 3"/>
              </a:rPr>
              <a:t>Those metabolized by </a:t>
            </a:r>
            <a:r>
              <a:rPr kumimoji="0" lang="en-US" sz="2200" b="1" i="0" u="sng" strike="noStrike" kern="1200" cap="none" spc="-3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  <a:sym typeface="Wingdings 3"/>
              </a:rPr>
              <a:t>CYP2C9 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[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Fluvastatin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&amp;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Rosuvastatin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]</a:t>
            </a:r>
            <a:r>
              <a:rPr kumimoji="0" lang="en-US" sz="2200" b="1" i="0" u="none" strike="noStrike" kern="1200" cap="none" spc="-3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  <a:sym typeface="Wingdings 3"/>
              </a:rPr>
              <a:t> show </a:t>
            </a:r>
          </a:p>
          <a:p>
            <a:pPr marL="114300" indent="-457200">
              <a:lnSpc>
                <a:spcPts val="2400"/>
              </a:lnSpc>
              <a:spcBef>
                <a:spcPts val="600"/>
              </a:spcBef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     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 toxicity with INHIBITORS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(</a:t>
            </a:r>
            <a:r>
              <a:rPr lang="en-US" sz="2000" b="1" dirty="0" err="1" smtClean="0">
                <a:solidFill>
                  <a:srgbClr val="CC3399"/>
                </a:solidFill>
                <a:latin typeface="Arial Narrow" pitchFamily="34" charset="0"/>
              </a:rPr>
              <a:t>metronidazole</a:t>
            </a:r>
            <a:r>
              <a:rPr lang="en-US" sz="2000" b="1" dirty="0" smtClean="0">
                <a:solidFill>
                  <a:srgbClr val="CC3399"/>
                </a:solidFill>
                <a:latin typeface="Arial Narrow" pitchFamily="34" charset="0"/>
              </a:rPr>
              <a:t>, </a:t>
            </a:r>
            <a:r>
              <a:rPr lang="en-US" sz="2000" b="1" dirty="0" err="1" smtClean="0">
                <a:solidFill>
                  <a:srgbClr val="CC3399"/>
                </a:solidFill>
                <a:latin typeface="Arial Narrow" pitchFamily="34" charset="0"/>
              </a:rPr>
              <a:t>amiodarone</a:t>
            </a:r>
            <a:r>
              <a:rPr lang="en-US" sz="2000" b="1" dirty="0" smtClean="0">
                <a:solidFill>
                  <a:srgbClr val="CC3399"/>
                </a:solidFill>
                <a:latin typeface="Arial Narrow" pitchFamily="34" charset="0"/>
              </a:rPr>
              <a:t>, </a:t>
            </a:r>
            <a:r>
              <a:rPr lang="en-US" sz="2000" b="1" dirty="0" err="1" smtClean="0">
                <a:solidFill>
                  <a:srgbClr val="CC3399"/>
                </a:solidFill>
                <a:latin typeface="Arial Narrow" pitchFamily="34" charset="0"/>
              </a:rPr>
              <a:t>cimetidine</a:t>
            </a:r>
            <a:r>
              <a:rPr lang="en-US" sz="2000" b="1" dirty="0" smtClean="0">
                <a:solidFill>
                  <a:srgbClr val="CC3399"/>
                </a:solidFill>
                <a:latin typeface="Arial Narrow" pitchFamily="34" charset="0"/>
              </a:rPr>
              <a:t>…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Arial Narrow" pitchFamily="34" charset="0"/>
              </a:rPr>
              <a:t>)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itchFamily="34" charset="0"/>
              <a:cs typeface="+mn-cs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0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pawelmazur.org/blog/wp-content/uploads/2010/07/live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632458"/>
            <a:ext cx="3437680" cy="2263142"/>
          </a:xfrm>
          <a:prstGeom prst="flowChartDocument">
            <a:avLst/>
          </a:prstGeom>
          <a:noFill/>
        </p:spPr>
      </p:pic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990600" y="2160432"/>
            <a:ext cx="4267200" cy="523220"/>
          </a:xfrm>
          <a:prstGeom prst="rect">
            <a:avLst/>
          </a:prstGeom>
          <a:solidFill>
            <a:srgbClr val="FEEC02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CC0000"/>
                </a:solidFill>
                <a:latin typeface="Bernard MT Condensed" pitchFamily="18" charset="0"/>
              </a:rPr>
              <a:t>Adjuvants</a:t>
            </a:r>
            <a:r>
              <a:rPr lang="en-US" sz="2800" dirty="0" smtClean="0">
                <a:solidFill>
                  <a:srgbClr val="CC0000"/>
                </a:solidFill>
                <a:latin typeface="Bernard MT Condensed" pitchFamily="18" charset="0"/>
              </a:rPr>
              <a:t> in </a:t>
            </a:r>
            <a:r>
              <a:rPr lang="en-US" sz="2800" dirty="0" err="1" smtClean="0">
                <a:solidFill>
                  <a:srgbClr val="CC0000"/>
                </a:solidFill>
                <a:latin typeface="Bernard MT Condensed" pitchFamily="18" charset="0"/>
              </a:rPr>
              <a:t>hyperlipidemia</a:t>
            </a:r>
            <a:endParaRPr lang="en-US" sz="28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pic>
        <p:nvPicPr>
          <p:cNvPr id="9218" name="Picture 2" descr="http://www.plaquetec.com/1.jpg"/>
          <p:cNvPicPr>
            <a:picLocks noChangeAspect="1" noChangeArrowheads="1"/>
          </p:cNvPicPr>
          <p:nvPr/>
        </p:nvPicPr>
        <p:blipFill>
          <a:blip r:embed="rId3" cstate="print"/>
          <a:srcRect l="6977" t="4925" r="4651" b="6430"/>
          <a:stretch>
            <a:fillRect/>
          </a:stretch>
        </p:blipFill>
        <p:spPr bwMode="auto">
          <a:xfrm>
            <a:off x="2895600" y="3168316"/>
            <a:ext cx="3733800" cy="3537284"/>
          </a:xfrm>
          <a:prstGeom prst="roundRect">
            <a:avLst/>
          </a:prstGeom>
          <a:noFill/>
        </p:spPr>
      </p:pic>
      <p:pic>
        <p:nvPicPr>
          <p:cNvPr id="9220" name="Picture 4" descr="http://journals.prous.com/journals/dnp/20021502/html/dn150069/images/Kostner_f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7EBEE"/>
              </a:clrFrom>
              <a:clrTo>
                <a:srgbClr val="E7EB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912902">
            <a:off x="4419600" y="2566355"/>
            <a:ext cx="3762375" cy="2628900"/>
          </a:xfrm>
          <a:prstGeom prst="rect">
            <a:avLst/>
          </a:prstGeom>
          <a:noFill/>
        </p:spPr>
      </p:pic>
      <p:pic>
        <p:nvPicPr>
          <p:cNvPr id="6" name="Picture 4" descr="http://www.hdlforum.org/ktmlstandard/images/uploads/HDL-home.jpg?0.868934050785710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9298" t="2632" r="21053" b="18421"/>
          <a:stretch>
            <a:fillRect/>
          </a:stretch>
        </p:blipFill>
        <p:spPr bwMode="auto">
          <a:xfrm>
            <a:off x="4028440" y="2667000"/>
            <a:ext cx="1018139" cy="1066800"/>
          </a:xfrm>
          <a:prstGeom prst="ellipse">
            <a:avLst/>
          </a:prstGeom>
          <a:noFill/>
        </p:spPr>
      </p:pic>
      <p:pic>
        <p:nvPicPr>
          <p:cNvPr id="7" name="Picture 6" descr="http://www.ncrr.nih.gov/publications/ncrr_reporter/spring2007/images/ldl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3FFE9"/>
              </a:clrFrom>
              <a:clrTo>
                <a:srgbClr val="F3FF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2974012"/>
            <a:ext cx="3200400" cy="3731587"/>
          </a:xfrm>
          <a:prstGeom prst="rect">
            <a:avLst/>
          </a:prstGeom>
          <a:noFill/>
        </p:spPr>
      </p:pic>
      <p:pic>
        <p:nvPicPr>
          <p:cNvPr id="8" name="Picture 4" descr="http://www.hdlforum.org/ktmlstandard/images/uploads/HDL-home.jpg?0.868934050785710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9298" t="2632" r="21053" b="18421"/>
          <a:stretch>
            <a:fillRect/>
          </a:stretch>
        </p:blipFill>
        <p:spPr bwMode="auto">
          <a:xfrm>
            <a:off x="4953000" y="1371600"/>
            <a:ext cx="1018139" cy="1066800"/>
          </a:xfrm>
          <a:prstGeom prst="ellipse">
            <a:avLst/>
          </a:prstGeom>
          <a:noFill/>
        </p:spPr>
      </p:pic>
      <p:pic>
        <p:nvPicPr>
          <p:cNvPr id="10" name="Picture 4" descr="http://www.hdlforum.org/ktmlstandard/images/uploads/HDL-home.jpg?0.868934050785710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9298" t="2632" r="21053" b="18421"/>
          <a:stretch>
            <a:fillRect/>
          </a:stretch>
        </p:blipFill>
        <p:spPr bwMode="auto">
          <a:xfrm>
            <a:off x="5943600" y="1447800"/>
            <a:ext cx="609600" cy="638735"/>
          </a:xfrm>
          <a:prstGeom prst="ellipse">
            <a:avLst/>
          </a:prstGeom>
          <a:noFill/>
        </p:spPr>
      </p:pic>
      <p:pic>
        <p:nvPicPr>
          <p:cNvPr id="11" name="Picture 4" descr="http://www.hdlforum.org/ktmlstandard/images/uploads/HDL-home.jpg?0.868934050785710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9298" t="2632" r="21053" b="18421"/>
          <a:stretch>
            <a:fillRect/>
          </a:stretch>
        </p:blipFill>
        <p:spPr bwMode="auto">
          <a:xfrm>
            <a:off x="8305800" y="2743200"/>
            <a:ext cx="609600" cy="638735"/>
          </a:xfrm>
          <a:prstGeom prst="ellipse">
            <a:avLst/>
          </a:prstGeom>
          <a:noFill/>
        </p:spPr>
      </p:pic>
      <p:pic>
        <p:nvPicPr>
          <p:cNvPr id="12" name="Picture 4" descr="http://www.hdlforum.org/ktmlstandard/images/uploads/HDL-home.jpg?0.868934050785710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9298" t="2632" r="21053" b="18421"/>
          <a:stretch>
            <a:fillRect/>
          </a:stretch>
        </p:blipFill>
        <p:spPr bwMode="auto">
          <a:xfrm>
            <a:off x="5638800" y="5562600"/>
            <a:ext cx="609600" cy="638735"/>
          </a:xfrm>
          <a:prstGeom prst="ellipse">
            <a:avLst/>
          </a:prstGeom>
          <a:noFill/>
        </p:spPr>
      </p:pic>
      <p:pic>
        <p:nvPicPr>
          <p:cNvPr id="13" name="Picture 12" descr="http://www.nature.com/nrg/journal/v7/n3/images/nrg1805-f2.jpg"/>
          <p:cNvPicPr>
            <a:picLocks noChangeAspect="1" noChangeArrowheads="1"/>
          </p:cNvPicPr>
          <p:nvPr/>
        </p:nvPicPr>
        <p:blipFill>
          <a:blip r:embed="rId8" cstate="print"/>
          <a:srcRect l="1600" t="41975" r="77600" b="45679"/>
          <a:stretch>
            <a:fillRect/>
          </a:stretch>
        </p:blipFill>
        <p:spPr bwMode="auto">
          <a:xfrm>
            <a:off x="2450205" y="5715000"/>
            <a:ext cx="1074420" cy="826477"/>
          </a:xfrm>
          <a:prstGeom prst="ellipse">
            <a:avLst/>
          </a:prstGeom>
          <a:noFill/>
        </p:spPr>
      </p:pic>
      <p:sp>
        <p:nvSpPr>
          <p:cNvPr id="14" name="5-Point Star 13"/>
          <p:cNvSpPr/>
          <p:nvPr/>
        </p:nvSpPr>
        <p:spPr>
          <a:xfrm>
            <a:off x="8534400" y="6172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158" y="252041"/>
            <a:ext cx="24731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Omega -3-FA</a:t>
            </a:r>
          </a:p>
        </p:txBody>
      </p:sp>
      <p:sp>
        <p:nvSpPr>
          <p:cNvPr id="8" name="Rectangle 7"/>
          <p:cNvSpPr/>
          <p:nvPr/>
        </p:nvSpPr>
        <p:spPr>
          <a:xfrm>
            <a:off x="2683105" y="302515"/>
            <a:ext cx="6273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found in fish oils containing highly unsaturated FA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1669" y="1926769"/>
            <a:ext cx="4572000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platelet function</a:t>
            </a:r>
          </a:p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Prolongation of bleeding time</a:t>
            </a:r>
          </a:p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sym typeface="Wingdings 3"/>
              </a:rPr>
              <a:t> Reduction of plasma fibrinogen</a:t>
            </a:r>
            <a:endParaRPr lang="en-US" sz="2400" b="1" spc="-30" dirty="0" smtClean="0">
              <a:latin typeface="Arial Narrow" pitchFamily="34" charset="0"/>
              <a:cs typeface="+mn-cs"/>
              <a:sym typeface="Wingdings 3"/>
            </a:endParaRPr>
          </a:p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Anti-inflammatory effects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1669" y="1145818"/>
            <a:ext cx="4914363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enzymes involved in TG synthesis</a:t>
            </a:r>
          </a:p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sym typeface="Wingdings 3"/>
              </a:rPr>
              <a:t> beta-oxidation of FFA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41669" y="711039"/>
            <a:ext cx="205739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Mechanism </a:t>
            </a:r>
            <a:endParaRPr lang="en-US" sz="2200" dirty="0">
              <a:latin typeface="Calibri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94069" y="3505200"/>
            <a:ext cx="9002331" cy="430887"/>
            <a:chOff x="141669" y="2932089"/>
            <a:chExt cx="9002331" cy="430887"/>
          </a:xfrm>
        </p:grpSpPr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41669" y="2932089"/>
              <a:ext cx="205739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200" dirty="0" smtClean="0">
                  <a:solidFill>
                    <a:srgbClr val="FF6600"/>
                  </a:solidFill>
                  <a:latin typeface="Bernard MT Condensed" pitchFamily="18" charset="0"/>
                </a:rPr>
                <a:t>Indications </a:t>
              </a:r>
              <a:endParaRPr lang="en-US" sz="2200" dirty="0">
                <a:latin typeface="Calibri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752600" y="2943894"/>
              <a:ext cx="73914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  <a:buClr>
                  <a:srgbClr val="C00000"/>
                </a:buClr>
                <a:buSzPct val="73000"/>
              </a:pPr>
              <a:r>
                <a:rPr lang="en-US" sz="2200" b="1" spc="-30" dirty="0" smtClean="0">
                  <a:latin typeface="Arial Narrow" pitchFamily="34" charset="0"/>
                  <a:cs typeface="+mn-cs"/>
                  <a:sym typeface="Wingdings 3"/>
                </a:rPr>
                <a:t>Approved as adjunctive for treatment of very high  TGs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953000" y="1246632"/>
            <a:ext cx="1371600" cy="609600"/>
            <a:chOff x="4953000" y="1141926"/>
            <a:chExt cx="1371600" cy="609600"/>
          </a:xfrm>
        </p:grpSpPr>
        <p:sp>
          <p:nvSpPr>
            <p:cNvPr id="18" name="Right Brace 17"/>
            <p:cNvSpPr/>
            <p:nvPr/>
          </p:nvSpPr>
          <p:spPr>
            <a:xfrm>
              <a:off x="4953000" y="1141926"/>
              <a:ext cx="152400" cy="609600"/>
            </a:xfrm>
            <a:prstGeom prst="rightBrac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181600" y="1218126"/>
              <a:ext cx="1143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  <a:buClr>
                  <a:srgbClr val="C00000"/>
                </a:buClr>
                <a:buSzPct val="73000"/>
              </a:pPr>
              <a:r>
                <a:rPr lang="en-US" sz="2400" b="1" spc="-30" dirty="0" smtClean="0">
                  <a:latin typeface="Arial Narrow" pitchFamily="34" charset="0"/>
                  <a:sym typeface="Wingdings 3"/>
                </a:rPr>
                <a:t>  TGs</a:t>
              </a:r>
              <a:endParaRPr lang="en-US" sz="2400" b="1" spc="-30" dirty="0" smtClean="0">
                <a:latin typeface="Arial Narrow" pitchFamily="34" charset="0"/>
                <a:cs typeface="+mn-cs"/>
                <a:sym typeface="Wingdings 3"/>
              </a:endParaRPr>
            </a:p>
          </p:txBody>
        </p:sp>
      </p:grp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181600" y="762000"/>
            <a:ext cx="3429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Pharmacological Effects</a:t>
            </a:r>
            <a:endParaRPr lang="en-US" sz="2200" dirty="0">
              <a:solidFill>
                <a:srgbClr val="FF6600"/>
              </a:solidFill>
              <a:latin typeface="Bernard MT Condensed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950851" y="2057400"/>
            <a:ext cx="3735949" cy="1079679"/>
            <a:chOff x="4950851" y="1814846"/>
            <a:chExt cx="3735949" cy="1079679"/>
          </a:xfrm>
        </p:grpSpPr>
        <p:sp>
          <p:nvSpPr>
            <p:cNvPr id="21" name="Right Brace 20"/>
            <p:cNvSpPr/>
            <p:nvPr/>
          </p:nvSpPr>
          <p:spPr>
            <a:xfrm>
              <a:off x="4950851" y="1814846"/>
              <a:ext cx="167427" cy="1079679"/>
            </a:xfrm>
            <a:prstGeom prst="rightBrac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181600" y="2184042"/>
              <a:ext cx="3505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  <a:buClr>
                  <a:srgbClr val="C00000"/>
                </a:buClr>
                <a:buSzPct val="73000"/>
              </a:pPr>
              <a:r>
                <a:rPr lang="en-US" sz="2400" b="1" spc="-30" dirty="0" smtClean="0">
                  <a:latin typeface="Arial Narrow" pitchFamily="34" charset="0"/>
                  <a:sym typeface="Wingdings 3"/>
                </a:rPr>
                <a:t>Some vascular protection</a:t>
              </a:r>
              <a:endParaRPr lang="en-US" sz="2400" b="1" spc="-30" dirty="0" smtClean="0">
                <a:latin typeface="Arial Narrow" pitchFamily="34" charset="0"/>
                <a:cs typeface="+mn-cs"/>
                <a:sym typeface="Wingdings 3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41669" y="4029670"/>
            <a:ext cx="2457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β-</a:t>
            </a:r>
            <a:r>
              <a:rPr lang="en-US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Sitosterol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451279" y="4418392"/>
            <a:ext cx="51796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found in plants with structure similar to C</a:t>
            </a:r>
            <a:endParaRPr lang="en-US" sz="2400" b="1" dirty="0">
              <a:latin typeface="Arial Narrow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52400" y="4972527"/>
            <a:ext cx="8763000" cy="772594"/>
            <a:chOff x="141669" y="4708214"/>
            <a:chExt cx="8763000" cy="772594"/>
          </a:xfrm>
        </p:grpSpPr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141669" y="4708214"/>
              <a:ext cx="525780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200" dirty="0" smtClean="0">
                  <a:solidFill>
                    <a:srgbClr val="FF6600"/>
                  </a:solidFill>
                  <a:latin typeface="Bernard MT Condensed" pitchFamily="18" charset="0"/>
                </a:rPr>
                <a:t>Mechanism &amp;Pharmacological Effects</a:t>
              </a:r>
            </a:p>
            <a:p>
              <a:r>
                <a:rPr lang="en-US" sz="2200" dirty="0" smtClean="0">
                  <a:solidFill>
                    <a:srgbClr val="FF6600"/>
                  </a:solidFill>
                  <a:latin typeface="Bernard MT Condensed" pitchFamily="18" charset="0"/>
                </a:rPr>
                <a:t> </a:t>
              </a:r>
              <a:endParaRPr lang="en-US" sz="2200" dirty="0">
                <a:latin typeface="Calibri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41669" y="5019143"/>
              <a:ext cx="8763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spc="-40" dirty="0" smtClean="0">
                  <a:latin typeface="Arial Narrow" pitchFamily="34" charset="0"/>
                </a:rPr>
                <a:t>Compete with dietary &amp; </a:t>
              </a:r>
              <a:r>
                <a:rPr lang="en-US" sz="2400" b="1" spc="-40" dirty="0" err="1" smtClean="0">
                  <a:latin typeface="Arial Narrow" pitchFamily="34" charset="0"/>
                </a:rPr>
                <a:t>biliary</a:t>
              </a:r>
              <a:r>
                <a:rPr lang="en-US" sz="2400" b="1" spc="-40" dirty="0" smtClean="0">
                  <a:latin typeface="Arial Narrow" pitchFamily="34" charset="0"/>
                </a:rPr>
                <a:t> C absorption</a:t>
              </a:r>
              <a:r>
                <a:rPr lang="en-US" sz="2400" b="1" spc="-40" dirty="0" smtClean="0">
                  <a:latin typeface="Arial Narrow" pitchFamily="34" charset="0"/>
                  <a:sym typeface="Wingdings 3"/>
                </a:rPr>
                <a:t>   levels LDL levels  </a:t>
              </a:r>
              <a:r>
                <a:rPr lang="en-US" sz="2400" b="1" u="sng" spc="-40" dirty="0" smtClean="0">
                  <a:latin typeface="Arial Narrow" pitchFamily="34" charset="0"/>
                  <a:sym typeface="Wingdings 3"/>
                </a:rPr>
                <a:t>+</a:t>
              </a:r>
              <a:r>
                <a:rPr lang="en-US" sz="2400" b="1" spc="-40" dirty="0" smtClean="0">
                  <a:latin typeface="Arial Narrow" pitchFamily="34" charset="0"/>
                  <a:sym typeface="Wingdings 3"/>
                </a:rPr>
                <a:t>10%</a:t>
              </a:r>
              <a:endParaRPr lang="en-US" sz="2400" b="1" spc="-40" dirty="0">
                <a:latin typeface="Arial Narrow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39521" y="5963127"/>
            <a:ext cx="8699679" cy="437673"/>
            <a:chOff x="139521" y="5407967"/>
            <a:chExt cx="8699679" cy="437673"/>
          </a:xfrm>
        </p:grpSpPr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139521" y="5407967"/>
              <a:ext cx="205739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200" dirty="0" smtClean="0">
                  <a:solidFill>
                    <a:srgbClr val="FF6600"/>
                  </a:solidFill>
                  <a:latin typeface="Bernard MT Condensed" pitchFamily="18" charset="0"/>
                </a:rPr>
                <a:t>Indications </a:t>
              </a:r>
              <a:endParaRPr lang="en-US" sz="2200" dirty="0">
                <a:latin typeface="Calibri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447800" y="5445530"/>
              <a:ext cx="73914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  <a:buClr>
                  <a:srgbClr val="C00000"/>
                </a:buClr>
                <a:buSzPct val="73000"/>
              </a:pPr>
              <a:r>
                <a:rPr lang="en-US" sz="2200" b="1" spc="-30" dirty="0" smtClean="0">
                  <a:latin typeface="Arial Narrow" pitchFamily="34" charset="0"/>
                  <a:cs typeface="+mn-cs"/>
                  <a:sym typeface="Wingdings 3"/>
                </a:rPr>
                <a:t>Given as food supplement before meal  in </a:t>
              </a:r>
              <a:r>
                <a:rPr lang="en-US" sz="2200" b="1" spc="-30" dirty="0" err="1" smtClean="0">
                  <a:latin typeface="Arial Narrow" pitchFamily="34" charset="0"/>
                  <a:cs typeface="+mn-cs"/>
                  <a:sym typeface="Wingdings 3"/>
                </a:rPr>
                <a:t>hypercholestrolemia</a:t>
              </a:r>
              <a:endParaRPr lang="en-US" sz="2200" b="1" spc="-30" dirty="0" smtClean="0">
                <a:latin typeface="Arial Narrow" pitchFamily="34" charset="0"/>
                <a:cs typeface="+mn-cs"/>
                <a:sym typeface="Wingdings 3"/>
              </a:endParaRPr>
            </a:p>
          </p:txBody>
        </p:sp>
      </p:grpSp>
      <p:cxnSp>
        <p:nvCxnSpPr>
          <p:cNvPr id="34" name="Straight Connector 33"/>
          <p:cNvCxnSpPr/>
          <p:nvPr/>
        </p:nvCxnSpPr>
        <p:spPr>
          <a:xfrm>
            <a:off x="0" y="4114800"/>
            <a:ext cx="9144000" cy="1588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20" grpId="0"/>
      <p:bldP spid="24" grpId="0"/>
      <p:bldP spid="2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46000">
              <a:schemeClr val="accent1">
                <a:tint val="44500"/>
                <a:satMod val="160000"/>
              </a:schemeClr>
            </a:gs>
            <a:gs pos="46000">
              <a:srgbClr val="E2D09E"/>
            </a:gs>
            <a:gs pos="61000">
              <a:srgbClr val="FFFF99"/>
            </a:gs>
            <a:gs pos="91000">
              <a:schemeClr val="bg2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667000" y="6019800"/>
            <a:ext cx="5029200" cy="461665"/>
          </a:xfrm>
          <a:prstGeom prst="rect">
            <a:avLst/>
          </a:prstGeom>
          <a:solidFill>
            <a:srgbClr val="862265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99"/>
                </a:solidFill>
                <a:latin typeface="Berlin Sans FB Demi" pitchFamily="34" charset="0"/>
              </a:rPr>
              <a:t>TARGETING BEYOUND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67000" y="5334000"/>
            <a:ext cx="4648200" cy="461665"/>
          </a:xfrm>
          <a:prstGeom prst="rect">
            <a:avLst/>
          </a:prstGeom>
          <a:solidFill>
            <a:srgbClr val="862265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99"/>
                </a:solidFill>
                <a:latin typeface="Berlin Sans FB Demi" pitchFamily="34" charset="0"/>
              </a:rPr>
              <a:t>TARGETING DYSLIPIDEMIA</a:t>
            </a: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2286000" y="4048780"/>
            <a:ext cx="4267200" cy="523220"/>
          </a:xfrm>
          <a:prstGeom prst="rect">
            <a:avLst/>
          </a:prstGeom>
          <a:solidFill>
            <a:srgbClr val="FEEC02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CC0000"/>
                </a:solidFill>
                <a:latin typeface="Bernard MT Condensed" pitchFamily="18" charset="0"/>
              </a:rPr>
              <a:t>What do we want to achieve ?</a:t>
            </a:r>
            <a:endParaRPr lang="en-US" sz="28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715000" y="3657600"/>
            <a:ext cx="3200400" cy="3047999"/>
            <a:chOff x="4028440" y="1371600"/>
            <a:chExt cx="4886960" cy="5333999"/>
          </a:xfrm>
        </p:grpSpPr>
        <p:pic>
          <p:nvPicPr>
            <p:cNvPr id="16" name="Picture 4" descr="http://journals.prous.com/journals/dnp/20021502/html/dn150069/images/Kostner_f1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E7EBEE"/>
                </a:clrFrom>
                <a:clrTo>
                  <a:srgbClr val="E7EBE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3912902">
              <a:off x="4419600" y="2566355"/>
              <a:ext cx="3762375" cy="2628900"/>
            </a:xfrm>
            <a:prstGeom prst="rect">
              <a:avLst/>
            </a:prstGeom>
            <a:noFill/>
          </p:spPr>
        </p:pic>
        <p:pic>
          <p:nvPicPr>
            <p:cNvPr id="18" name="Picture 4" descr="http://www.hdlforum.org/ktmlstandard/images/uploads/HDL-home.jpg?0.868934050785710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B"/>
                </a:clrFrom>
                <a:clrTo>
                  <a:srgbClr val="FFFFFB">
                    <a:alpha val="0"/>
                  </a:srgbClr>
                </a:clrTo>
              </a:clrChange>
            </a:blip>
            <a:srcRect l="19298" t="2632" r="21053" b="18421"/>
            <a:stretch>
              <a:fillRect/>
            </a:stretch>
          </p:blipFill>
          <p:spPr bwMode="auto">
            <a:xfrm>
              <a:off x="4028440" y="2667000"/>
              <a:ext cx="1018139" cy="1066800"/>
            </a:xfrm>
            <a:prstGeom prst="ellipse">
              <a:avLst/>
            </a:prstGeom>
            <a:noFill/>
          </p:spPr>
        </p:pic>
        <p:pic>
          <p:nvPicPr>
            <p:cNvPr id="20" name="Picture 19" descr="http://www.ncrr.nih.gov/publications/ncrr_reporter/spring2007/images/ldl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3FFE9"/>
                </a:clrFrom>
                <a:clrTo>
                  <a:srgbClr val="F3FFE9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15000" y="2974012"/>
              <a:ext cx="3200400" cy="3731587"/>
            </a:xfrm>
            <a:prstGeom prst="rect">
              <a:avLst/>
            </a:prstGeom>
            <a:noFill/>
          </p:spPr>
        </p:pic>
        <p:pic>
          <p:nvPicPr>
            <p:cNvPr id="21" name="Picture 4" descr="http://www.hdlforum.org/ktmlstandard/images/uploads/HDL-home.jpg?0.868934050785710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B"/>
                </a:clrFrom>
                <a:clrTo>
                  <a:srgbClr val="FFFFFB">
                    <a:alpha val="0"/>
                  </a:srgbClr>
                </a:clrTo>
              </a:clrChange>
            </a:blip>
            <a:srcRect l="19298" t="2632" r="21053" b="18421"/>
            <a:stretch>
              <a:fillRect/>
            </a:stretch>
          </p:blipFill>
          <p:spPr bwMode="auto">
            <a:xfrm>
              <a:off x="4953000" y="1371600"/>
              <a:ext cx="1018139" cy="1066800"/>
            </a:xfrm>
            <a:prstGeom prst="ellipse">
              <a:avLst/>
            </a:prstGeom>
            <a:noFill/>
          </p:spPr>
        </p:pic>
        <p:pic>
          <p:nvPicPr>
            <p:cNvPr id="22" name="Picture 4" descr="http://www.hdlforum.org/ktmlstandard/images/uploads/HDL-home.jpg?0.868934050785710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B"/>
                </a:clrFrom>
                <a:clrTo>
                  <a:srgbClr val="FFFFFB">
                    <a:alpha val="0"/>
                  </a:srgbClr>
                </a:clrTo>
              </a:clrChange>
            </a:blip>
            <a:srcRect l="19298" t="2632" r="21053" b="18421"/>
            <a:stretch>
              <a:fillRect/>
            </a:stretch>
          </p:blipFill>
          <p:spPr bwMode="auto">
            <a:xfrm>
              <a:off x="5943600" y="1447800"/>
              <a:ext cx="609600" cy="638735"/>
            </a:xfrm>
            <a:prstGeom prst="ellipse">
              <a:avLst/>
            </a:prstGeom>
            <a:noFill/>
          </p:spPr>
        </p:pic>
        <p:pic>
          <p:nvPicPr>
            <p:cNvPr id="23" name="Picture 4" descr="http://www.hdlforum.org/ktmlstandard/images/uploads/HDL-home.jpg?0.868934050785710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B"/>
                </a:clrFrom>
                <a:clrTo>
                  <a:srgbClr val="FFFFFB">
                    <a:alpha val="0"/>
                  </a:srgbClr>
                </a:clrTo>
              </a:clrChange>
            </a:blip>
            <a:srcRect l="19298" t="2632" r="21053" b="18421"/>
            <a:stretch>
              <a:fillRect/>
            </a:stretch>
          </p:blipFill>
          <p:spPr bwMode="auto">
            <a:xfrm>
              <a:off x="8305800" y="2743200"/>
              <a:ext cx="609600" cy="638735"/>
            </a:xfrm>
            <a:prstGeom prst="ellipse">
              <a:avLst/>
            </a:prstGeom>
            <a:noFill/>
          </p:spPr>
        </p:pic>
        <p:pic>
          <p:nvPicPr>
            <p:cNvPr id="24" name="Picture 4" descr="http://www.hdlforum.org/ktmlstandard/images/uploads/HDL-home.jpg?0.868934050785710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B"/>
                </a:clrFrom>
                <a:clrTo>
                  <a:srgbClr val="FFFFFB">
                    <a:alpha val="0"/>
                  </a:srgbClr>
                </a:clrTo>
              </a:clrChange>
            </a:blip>
            <a:srcRect l="19298" t="2632" r="21053" b="18421"/>
            <a:stretch>
              <a:fillRect/>
            </a:stretch>
          </p:blipFill>
          <p:spPr bwMode="auto">
            <a:xfrm>
              <a:off x="5638800" y="5562600"/>
              <a:ext cx="609600" cy="638735"/>
            </a:xfrm>
            <a:prstGeom prst="ellipse">
              <a:avLst/>
            </a:prstGeom>
            <a:noFill/>
          </p:spPr>
        </p:pic>
      </p:grpSp>
      <p:sp>
        <p:nvSpPr>
          <p:cNvPr id="26" name="TextBox 25"/>
          <p:cNvSpPr txBox="1"/>
          <p:nvPr/>
        </p:nvSpPr>
        <p:spPr>
          <a:xfrm>
            <a:off x="1828800" y="304800"/>
            <a:ext cx="3810000" cy="461665"/>
          </a:xfrm>
          <a:prstGeom prst="rect">
            <a:avLst/>
          </a:prstGeom>
          <a:solidFill>
            <a:srgbClr val="862265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99"/>
                </a:solidFill>
                <a:latin typeface="Berlin Sans FB Demi" pitchFamily="34" charset="0"/>
              </a:rPr>
              <a:t>    TARGETING BEYOND</a:t>
            </a: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794" b="7724"/>
          <a:stretch>
            <a:fillRect/>
          </a:stretch>
        </p:blipFill>
        <p:spPr bwMode="auto">
          <a:xfrm>
            <a:off x="2057400" y="437877"/>
            <a:ext cx="3733800" cy="2179746"/>
          </a:xfrm>
          <a:prstGeom prst="rect">
            <a:avLst/>
          </a:prstGeom>
          <a:noFill/>
        </p:spPr>
      </p:pic>
      <p:grpSp>
        <p:nvGrpSpPr>
          <p:cNvPr id="32" name="Group 31"/>
          <p:cNvGrpSpPr/>
          <p:nvPr/>
        </p:nvGrpSpPr>
        <p:grpSpPr>
          <a:xfrm>
            <a:off x="2362200" y="914400"/>
            <a:ext cx="1828800" cy="2386884"/>
            <a:chOff x="304800" y="-228600"/>
            <a:chExt cx="2159359" cy="2782251"/>
          </a:xfrm>
        </p:grpSpPr>
        <p:pic>
          <p:nvPicPr>
            <p:cNvPr id="33" name="Picture 2" descr="C:\Users\Administrator\Pictures\hhh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DFE"/>
                </a:clrFrom>
                <a:clrTo>
                  <a:srgbClr val="FFFD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-228600"/>
              <a:ext cx="2159359" cy="2782251"/>
            </a:xfrm>
            <a:prstGeom prst="rect">
              <a:avLst/>
            </a:prstGeom>
            <a:noFill/>
          </p:spPr>
        </p:pic>
        <p:sp>
          <p:nvSpPr>
            <p:cNvPr id="34" name="Oval 33"/>
            <p:cNvSpPr/>
            <p:nvPr/>
          </p:nvSpPr>
          <p:spPr>
            <a:xfrm>
              <a:off x="2070459" y="1776946"/>
              <a:ext cx="228600" cy="381000"/>
            </a:xfrm>
            <a:prstGeom prst="ellipse">
              <a:avLst/>
            </a:prstGeom>
            <a:gradFill flip="none" rotWithShape="1">
              <a:gsLst>
                <a:gs pos="0">
                  <a:srgbClr val="5A2120"/>
                </a:gs>
                <a:gs pos="33000">
                  <a:srgbClr val="5A2120">
                    <a:shade val="67500"/>
                    <a:satMod val="115000"/>
                    <a:alpha val="71000"/>
                  </a:srgbClr>
                </a:gs>
                <a:gs pos="74000">
                  <a:srgbClr val="5A2120">
                    <a:shade val="100000"/>
                    <a:satMod val="115000"/>
                    <a:alpha val="3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5" name="Picture 5" descr="C:\Users\Administrator\Pictures\Brain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2156" b="31679"/>
          <a:stretch>
            <a:fillRect/>
          </a:stretch>
        </p:blipFill>
        <p:spPr bwMode="auto">
          <a:xfrm>
            <a:off x="0" y="0"/>
            <a:ext cx="2300287" cy="2286000"/>
          </a:xfrm>
          <a:prstGeom prst="roundRect">
            <a:avLst>
              <a:gd name="adj" fmla="val 23945"/>
            </a:avLst>
          </a:prstGeom>
          <a:noFill/>
        </p:spPr>
      </p:pic>
      <p:pic>
        <p:nvPicPr>
          <p:cNvPr id="36" name="Picture 5" descr="C:\Users\Administrator\Pictures\Brain.jpg"/>
          <p:cNvPicPr>
            <a:picLocks noChangeAspect="1" noChangeArrowheads="1"/>
          </p:cNvPicPr>
          <p:nvPr/>
        </p:nvPicPr>
        <p:blipFill>
          <a:blip r:embed="rId8" cstate="print"/>
          <a:srcRect l="47933" t="47964"/>
          <a:stretch>
            <a:fillRect/>
          </a:stretch>
        </p:blipFill>
        <p:spPr bwMode="auto">
          <a:xfrm>
            <a:off x="1295400" y="1295400"/>
            <a:ext cx="1447800" cy="1469355"/>
          </a:xfrm>
          <a:prstGeom prst="ellipse">
            <a:avLst/>
          </a:prstGeom>
          <a:noFill/>
        </p:spPr>
      </p:pic>
      <p:sp>
        <p:nvSpPr>
          <p:cNvPr id="27" name="5-Point Star 26"/>
          <p:cNvSpPr/>
          <p:nvPr/>
        </p:nvSpPr>
        <p:spPr>
          <a:xfrm>
            <a:off x="8534400" y="6172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46000">
              <a:schemeClr val="accent1">
                <a:tint val="44500"/>
                <a:satMod val="160000"/>
              </a:schemeClr>
            </a:gs>
            <a:gs pos="46000">
              <a:srgbClr val="E2D09E"/>
            </a:gs>
            <a:gs pos="61000">
              <a:srgbClr val="FFFF99"/>
            </a:gs>
            <a:gs pos="91000">
              <a:schemeClr val="bg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/>
          <p:nvPr/>
        </p:nvGrpSpPr>
        <p:grpSpPr>
          <a:xfrm>
            <a:off x="730922" y="722495"/>
            <a:ext cx="7918315" cy="2498124"/>
            <a:chOff x="762000" y="4027170"/>
            <a:chExt cx="7689715" cy="2526030"/>
          </a:xfrm>
        </p:grpSpPr>
        <p:sp>
          <p:nvSpPr>
            <p:cNvPr id="5" name="Rectangle 4"/>
            <p:cNvSpPr/>
            <p:nvPr/>
          </p:nvSpPr>
          <p:spPr>
            <a:xfrm>
              <a:off x="762000" y="4027170"/>
              <a:ext cx="7689715" cy="647700"/>
            </a:xfrm>
            <a:prstGeom prst="rect">
              <a:avLst/>
            </a:prstGeom>
            <a:solidFill>
              <a:srgbClr val="EBF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62000" y="4739640"/>
              <a:ext cx="7689715" cy="181356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4">
                    <a:lumMod val="20000"/>
                    <a:lumOff val="80000"/>
                  </a:schemeClr>
                </a:gs>
                <a:gs pos="100000">
                  <a:srgbClr val="FFFF9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2" descr="http://i293.photobucket.com/albums/mm53/nexavar/Drugs/hiperlipidemia/t1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10000"/>
          </a:blip>
          <a:srcRect t="16176" r="6799" b="27941"/>
          <a:stretch>
            <a:fillRect/>
          </a:stretch>
        </p:blipFill>
        <p:spPr bwMode="auto">
          <a:xfrm>
            <a:off x="750195" y="642698"/>
            <a:ext cx="7772400" cy="240083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51326" y="125568"/>
            <a:ext cx="6477000" cy="461665"/>
          </a:xfrm>
          <a:prstGeom prst="rect">
            <a:avLst/>
          </a:prstGeom>
          <a:solidFill>
            <a:srgbClr val="862265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99"/>
                </a:solidFill>
                <a:latin typeface="Berlin Sans FB Demi" pitchFamily="34" charset="0"/>
              </a:rPr>
              <a:t>TARGETING DYSLIPIDEMIA </a:t>
            </a:r>
            <a:r>
              <a:rPr lang="en-US" sz="2400" dirty="0" smtClean="0">
                <a:solidFill>
                  <a:srgbClr val="FFFF99"/>
                </a:solidFill>
                <a:latin typeface="Berlin Sans FB Demi" pitchFamily="34" charset="0"/>
                <a:sym typeface="Wingdings 3"/>
              </a:rPr>
              <a:t> </a:t>
            </a:r>
            <a:r>
              <a:rPr lang="en-US" sz="2400" dirty="0" smtClean="0">
                <a:solidFill>
                  <a:srgbClr val="FFFF00"/>
                </a:solidFill>
                <a:latin typeface="Berlin Sans FB Demi" pitchFamily="34" charset="0"/>
              </a:rPr>
              <a:t>THE QUANTITY</a:t>
            </a:r>
            <a:endParaRPr lang="en-US" sz="2400" dirty="0">
              <a:solidFill>
                <a:srgbClr val="FFFF00"/>
              </a:solidFill>
              <a:latin typeface="Berlin Sans FB Demi" pitchFamily="34" charset="0"/>
            </a:endParaRPr>
          </a:p>
        </p:txBody>
      </p:sp>
      <p:grpSp>
        <p:nvGrpSpPr>
          <p:cNvPr id="4" name="Group 17"/>
          <p:cNvGrpSpPr/>
          <p:nvPr/>
        </p:nvGrpSpPr>
        <p:grpSpPr>
          <a:xfrm>
            <a:off x="0" y="3131540"/>
            <a:ext cx="9144000" cy="572037"/>
            <a:chOff x="0" y="6260205"/>
            <a:chExt cx="9144000" cy="572037"/>
          </a:xfrm>
        </p:grpSpPr>
        <p:sp>
          <p:nvSpPr>
            <p:cNvPr id="14" name="TextBox 13"/>
            <p:cNvSpPr txBox="1"/>
            <p:nvPr/>
          </p:nvSpPr>
          <p:spPr>
            <a:xfrm>
              <a:off x="0" y="6401355"/>
              <a:ext cx="9144000" cy="430887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rgbClr val="CC3399">
                    <a:tint val="44500"/>
                    <a:satMod val="160000"/>
                  </a:srgbClr>
                </a:gs>
                <a:gs pos="100000">
                  <a:srgbClr val="CC3399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EBF7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latin typeface="Bernard MT Condensed" pitchFamily="18" charset="0"/>
                </a:rPr>
                <a:t>			     WALKING / WALKING / WALKING</a:t>
              </a:r>
              <a:endParaRPr lang="en-US" sz="2200" dirty="0">
                <a:latin typeface="Bernard MT Condensed" pitchFamily="18" charset="0"/>
              </a:endParaRPr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5613042" y="6260205"/>
              <a:ext cx="914400" cy="152400"/>
            </a:xfrm>
            <a:prstGeom prst="downArrow">
              <a:avLst/>
            </a:prstGeom>
            <a:solidFill>
              <a:srgbClr val="86226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228600" y="4343400"/>
          <a:ext cx="8610600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1981200"/>
                <a:gridCol w="4495800"/>
              </a:tblGrid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b="0" dirty="0" err="1" smtClean="0">
                          <a:latin typeface="Bernard MT Condensed" pitchFamily="18" charset="0"/>
                        </a:rPr>
                        <a:t>Hyperlipoproteinemia</a:t>
                      </a:r>
                      <a:endParaRPr lang="en-US" b="0" dirty="0">
                        <a:latin typeface="Bernard MT Condensed" pitchFamily="18" charset="0"/>
                      </a:endParaRPr>
                    </a:p>
                  </a:txBody>
                  <a:tcP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b="0" dirty="0" smtClean="0">
                          <a:latin typeface="Bernard MT Condensed" pitchFamily="18" charset="0"/>
                        </a:rPr>
                        <a:t>Lipid  Derangement</a:t>
                      </a:r>
                      <a:endParaRPr lang="en-US" b="0" dirty="0">
                        <a:latin typeface="Bernard MT Condensed" pitchFamily="18" charset="0"/>
                      </a:endParaRPr>
                    </a:p>
                  </a:txBody>
                  <a:tcP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dirty="0" smtClean="0">
                          <a:latin typeface="Bernard MT Condensed" pitchFamily="18" charset="0"/>
                        </a:rPr>
                        <a:t>Treatment</a:t>
                      </a:r>
                      <a:endParaRPr lang="en-US" sz="2400" b="0" dirty="0">
                        <a:latin typeface="Bernard MT Condensed" pitchFamily="18" charset="0"/>
                      </a:endParaRPr>
                    </a:p>
                  </a:txBody>
                  <a:tcPr>
                    <a:solidFill>
                      <a:srgbClr val="CC33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Elephant" pitchFamily="18" charset="0"/>
                        </a:rPr>
                        <a:t>Type </a:t>
                      </a:r>
                      <a:r>
                        <a:rPr lang="en-US" sz="1800" b="0" dirty="0" err="1" smtClean="0">
                          <a:latin typeface="Elephant" pitchFamily="18" charset="0"/>
                        </a:rPr>
                        <a:t>IIa</a:t>
                      </a:r>
                      <a:endParaRPr lang="en-US" sz="1800" b="0" dirty="0" smtClean="0"/>
                    </a:p>
                  </a:txBody>
                  <a:tcPr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err="1" smtClean="0">
                          <a:solidFill>
                            <a:schemeClr val="dk1"/>
                          </a:solidFill>
                          <a:latin typeface="Bernard MT Condensed" pitchFamily="18" charset="0"/>
                          <a:ea typeface="+mn-ea"/>
                          <a:cs typeface="+mn-cs"/>
                        </a:rPr>
                        <a:t>Statins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Bernard MT Condensed" pitchFamily="18" charset="0"/>
                          <a:ea typeface="+mn-ea"/>
                          <a:cs typeface="+mn-cs"/>
                        </a:rPr>
                        <a:t> + </a:t>
                      </a:r>
                      <a:r>
                        <a:rPr lang="en-US" sz="2000" b="0" kern="1200" dirty="0" err="1" smtClean="0">
                          <a:solidFill>
                            <a:schemeClr val="dk1"/>
                          </a:solidFill>
                          <a:latin typeface="Bernard MT Condensed" pitchFamily="18" charset="0"/>
                          <a:ea typeface="+mn-ea"/>
                          <a:cs typeface="+mn-cs"/>
                        </a:rPr>
                        <a:t>Sequestrants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Bernard MT Condensed" pitchFamily="18" charset="0"/>
                          <a:ea typeface="+mn-ea"/>
                          <a:cs typeface="+mn-cs"/>
                        </a:rPr>
                        <a:t> / </a:t>
                      </a:r>
                      <a:r>
                        <a:rPr lang="en-US" sz="2000" b="0" kern="1200" dirty="0" err="1" smtClean="0">
                          <a:solidFill>
                            <a:schemeClr val="dk1"/>
                          </a:solidFill>
                          <a:latin typeface="Bernard MT Condensed" pitchFamily="18" charset="0"/>
                          <a:ea typeface="+mn-ea"/>
                          <a:cs typeface="+mn-cs"/>
                        </a:rPr>
                        <a:t>Ezitamibe</a:t>
                      </a:r>
                      <a:r>
                        <a:rPr lang="en-US" sz="2000" b="0" kern="1200" baseline="0" dirty="0" smtClean="0">
                          <a:solidFill>
                            <a:schemeClr val="dk1"/>
                          </a:solidFill>
                          <a:latin typeface="Bernard MT Condensed" pitchFamily="18" charset="0"/>
                          <a:ea typeface="+mn-ea"/>
                          <a:cs typeface="+mn-cs"/>
                        </a:rPr>
                        <a:t> / Niacin</a:t>
                      </a:r>
                      <a:endParaRPr lang="en-US" sz="2000" b="0" kern="1200" dirty="0" smtClean="0">
                        <a:solidFill>
                          <a:schemeClr val="dk1"/>
                        </a:solidFill>
                        <a:latin typeface="Bernard MT Condensed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1E19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Elephant" pitchFamily="18" charset="0"/>
                        </a:rPr>
                        <a:t>Type </a:t>
                      </a:r>
                      <a:r>
                        <a:rPr lang="en-US" sz="1800" b="0" dirty="0" err="1" smtClean="0">
                          <a:latin typeface="Elephant" pitchFamily="18" charset="0"/>
                        </a:rPr>
                        <a:t>IIb</a:t>
                      </a:r>
                      <a:endParaRPr lang="en-US" sz="1800" b="0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/>
                        <a:t>TG &amp; C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err="1" smtClean="0">
                          <a:solidFill>
                            <a:schemeClr val="dk1"/>
                          </a:solidFill>
                          <a:latin typeface="Bernard MT Condensed" pitchFamily="18" charset="0"/>
                          <a:ea typeface="+mn-ea"/>
                          <a:cs typeface="+mn-cs"/>
                        </a:rPr>
                        <a:t>Fibrates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Bernard MT Condensed" pitchFamily="18" charset="0"/>
                          <a:ea typeface="+mn-ea"/>
                          <a:cs typeface="+mn-cs"/>
                        </a:rPr>
                        <a:t> + </a:t>
                      </a:r>
                      <a:r>
                        <a:rPr lang="en-US" sz="2000" b="0" kern="1200" dirty="0" err="1" smtClean="0">
                          <a:solidFill>
                            <a:schemeClr val="dk1"/>
                          </a:solidFill>
                          <a:latin typeface="Bernard MT Condensed" pitchFamily="18" charset="0"/>
                          <a:ea typeface="+mn-ea"/>
                          <a:cs typeface="+mn-cs"/>
                        </a:rPr>
                        <a:t>Statins</a:t>
                      </a:r>
                      <a:r>
                        <a:rPr lang="en-US" sz="2000" b="0" kern="1200" baseline="0" dirty="0" smtClean="0">
                          <a:solidFill>
                            <a:schemeClr val="dk1"/>
                          </a:solidFill>
                          <a:latin typeface="Bernard MT Condensed" pitchFamily="18" charset="0"/>
                          <a:ea typeface="+mn-ea"/>
                          <a:cs typeface="+mn-cs"/>
                        </a:rPr>
                        <a:t> / 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Bernard MT Condensed" pitchFamily="18" charset="0"/>
                          <a:ea typeface="+mn-ea"/>
                          <a:cs typeface="+mn-cs"/>
                        </a:rPr>
                        <a:t> Niacin / </a:t>
                      </a:r>
                      <a:r>
                        <a:rPr lang="en-US" sz="2000" b="0" kern="1200" dirty="0" err="1" smtClean="0">
                          <a:solidFill>
                            <a:schemeClr val="dk1"/>
                          </a:solidFill>
                          <a:latin typeface="Bernard MT Condensed" pitchFamily="18" charset="0"/>
                          <a:ea typeface="+mn-ea"/>
                          <a:cs typeface="+mn-cs"/>
                        </a:rPr>
                        <a:t>Sequestrants</a:t>
                      </a:r>
                      <a:endParaRPr lang="en-US" sz="2000" b="0" kern="1200" dirty="0" smtClean="0">
                        <a:solidFill>
                          <a:schemeClr val="dk1"/>
                        </a:solidFill>
                        <a:latin typeface="Bernard MT Condensed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46000">
              <a:schemeClr val="accent1">
                <a:tint val="44500"/>
                <a:satMod val="160000"/>
              </a:schemeClr>
            </a:gs>
            <a:gs pos="46000">
              <a:srgbClr val="E2D09E"/>
            </a:gs>
            <a:gs pos="61000">
              <a:srgbClr val="FFFF99"/>
            </a:gs>
            <a:gs pos="91000">
              <a:schemeClr val="bg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52400" y="1846145"/>
            <a:ext cx="7233761" cy="2286000"/>
            <a:chOff x="228600" y="2743200"/>
            <a:chExt cx="7233761" cy="2667000"/>
          </a:xfrm>
        </p:grpSpPr>
        <p:pic>
          <p:nvPicPr>
            <p:cNvPr id="15" name="Picture 14" descr="http://www.lipidsonline.org/meetings/targets/rader/slides/rader_023.gif"/>
            <p:cNvPicPr>
              <a:picLocks noChangeAspect="1" noChangeArrowheads="1"/>
            </p:cNvPicPr>
            <p:nvPr/>
          </p:nvPicPr>
          <p:blipFill>
            <a:blip r:embed="rId2" cstate="print"/>
            <a:srcRect t="23077" b="23077"/>
            <a:stretch>
              <a:fillRect/>
            </a:stretch>
          </p:blipFill>
          <p:spPr bwMode="auto">
            <a:xfrm>
              <a:off x="228600" y="2743200"/>
              <a:ext cx="7233761" cy="2667000"/>
            </a:xfrm>
            <a:prstGeom prst="rect">
              <a:avLst/>
            </a:prstGeom>
            <a:noFill/>
          </p:spPr>
        </p:pic>
        <p:pic>
          <p:nvPicPr>
            <p:cNvPr id="16" name="Picture 15" descr="http://www.lipidsonline.org/meetings/targets/rader/slides/rader_023.gif"/>
            <p:cNvPicPr>
              <a:picLocks noChangeAspect="1" noChangeArrowheads="1"/>
            </p:cNvPicPr>
            <p:nvPr/>
          </p:nvPicPr>
          <p:blipFill>
            <a:blip r:embed="rId2" cstate="print"/>
            <a:srcRect t="1538" b="80000"/>
            <a:stretch>
              <a:fillRect/>
            </a:stretch>
          </p:blipFill>
          <p:spPr bwMode="auto">
            <a:xfrm>
              <a:off x="584916" y="2767884"/>
              <a:ext cx="6477000" cy="685800"/>
            </a:xfrm>
            <a:prstGeom prst="rect">
              <a:avLst/>
            </a:prstGeom>
            <a:noFill/>
          </p:spPr>
        </p:pic>
      </p:grpSp>
      <p:sp>
        <p:nvSpPr>
          <p:cNvPr id="20" name="TextBox 19"/>
          <p:cNvSpPr txBox="1"/>
          <p:nvPr/>
        </p:nvSpPr>
        <p:spPr>
          <a:xfrm>
            <a:off x="152400" y="1295400"/>
            <a:ext cx="6324600" cy="461665"/>
          </a:xfrm>
          <a:prstGeom prst="rect">
            <a:avLst/>
          </a:prstGeom>
          <a:solidFill>
            <a:srgbClr val="862265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99"/>
                </a:solidFill>
                <a:latin typeface="Berlin Sans FB Demi" pitchFamily="34" charset="0"/>
              </a:rPr>
              <a:t>TARGETING DYSLIPIDEMIA </a:t>
            </a:r>
            <a:r>
              <a:rPr lang="en-US" sz="2400" dirty="0" smtClean="0">
                <a:solidFill>
                  <a:srgbClr val="FFFF99"/>
                </a:solidFill>
                <a:latin typeface="Berlin Sans FB Demi" pitchFamily="34" charset="0"/>
                <a:sym typeface="Wingdings 3"/>
              </a:rPr>
              <a:t> </a:t>
            </a:r>
            <a:r>
              <a:rPr lang="en-US" sz="2400" dirty="0" smtClean="0">
                <a:solidFill>
                  <a:srgbClr val="FFFF00"/>
                </a:solidFill>
                <a:latin typeface="Berlin Sans FB Demi" pitchFamily="34" charset="0"/>
              </a:rPr>
              <a:t>THE QUALITY</a:t>
            </a:r>
            <a:endParaRPr lang="en-US" sz="2400" dirty="0">
              <a:solidFill>
                <a:srgbClr val="FFFF00"/>
              </a:solidFill>
              <a:latin typeface="Berlin Sans FB Demi" pitchFamily="34" charset="0"/>
            </a:endParaRPr>
          </a:p>
        </p:txBody>
      </p:sp>
      <p:pic>
        <p:nvPicPr>
          <p:cNvPr id="21" name="Picture 20" descr="http://www.lipidsonline.org/meetings/targets/rader/slides/rader_023.gif"/>
          <p:cNvPicPr>
            <a:picLocks noChangeAspect="1" noChangeArrowheads="1"/>
          </p:cNvPicPr>
          <p:nvPr/>
        </p:nvPicPr>
        <p:blipFill>
          <a:blip r:embed="rId2" cstate="print"/>
          <a:srcRect l="79986" t="23077" b="23077"/>
          <a:stretch>
            <a:fillRect/>
          </a:stretch>
        </p:blipFill>
        <p:spPr bwMode="auto">
          <a:xfrm>
            <a:off x="7442916" y="1834339"/>
            <a:ext cx="1447800" cy="2286000"/>
          </a:xfrm>
          <a:prstGeom prst="rect">
            <a:avLst/>
          </a:prstGeom>
          <a:noFill/>
        </p:spPr>
      </p:pic>
      <p:pic>
        <p:nvPicPr>
          <p:cNvPr id="22" name="Picture 21" descr="http://www.lipidsonline.org/meetings/targets/rader/slides/rader_023.gif"/>
          <p:cNvPicPr>
            <a:picLocks noChangeAspect="1" noChangeArrowheads="1"/>
          </p:cNvPicPr>
          <p:nvPr/>
        </p:nvPicPr>
        <p:blipFill>
          <a:blip r:embed="rId2" cstate="print"/>
          <a:srcRect l="79986" t="28462" b="62564"/>
          <a:stretch>
            <a:fillRect/>
          </a:stretch>
        </p:blipFill>
        <p:spPr bwMode="auto">
          <a:xfrm>
            <a:off x="7442916" y="1859023"/>
            <a:ext cx="1447800" cy="381000"/>
          </a:xfrm>
          <a:prstGeom prst="rect">
            <a:avLst/>
          </a:prstGeom>
          <a:noFill/>
        </p:spPr>
      </p:pic>
      <p:sp>
        <p:nvSpPr>
          <p:cNvPr id="23" name="Oval 22"/>
          <p:cNvSpPr/>
          <p:nvPr/>
        </p:nvSpPr>
        <p:spPr>
          <a:xfrm>
            <a:off x="7772400" y="2659660"/>
            <a:ext cx="304800" cy="304800"/>
          </a:xfrm>
          <a:prstGeom prst="ellipse">
            <a:avLst/>
          </a:prstGeom>
          <a:solidFill>
            <a:srgbClr val="FFF4D1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http://www.lipidsonline.org/meetings/targets/rader/slides/rader_023.gif"/>
          <p:cNvPicPr>
            <a:picLocks noChangeAspect="1" noChangeArrowheads="1"/>
          </p:cNvPicPr>
          <p:nvPr/>
        </p:nvPicPr>
        <p:blipFill>
          <a:blip r:embed="rId2" cstate="print"/>
          <a:srcRect l="79986" t="28462" b="62564"/>
          <a:stretch>
            <a:fillRect/>
          </a:stretch>
        </p:blipFill>
        <p:spPr bwMode="auto">
          <a:xfrm>
            <a:off x="7440768" y="3497860"/>
            <a:ext cx="1447800" cy="381000"/>
          </a:xfrm>
          <a:prstGeom prst="rect">
            <a:avLst/>
          </a:prstGeom>
          <a:noFill/>
        </p:spPr>
      </p:pic>
      <p:pic>
        <p:nvPicPr>
          <p:cNvPr id="25" name="Picture 24" descr="http://www.lipidsonline.org/meetings/targets/rader/slides/rader_023.gif"/>
          <p:cNvPicPr>
            <a:picLocks noChangeAspect="1" noChangeArrowheads="1"/>
          </p:cNvPicPr>
          <p:nvPr/>
        </p:nvPicPr>
        <p:blipFill>
          <a:blip r:embed="rId2" cstate="print"/>
          <a:srcRect l="37647" t="1538" r="30589" b="88889"/>
          <a:stretch>
            <a:fillRect/>
          </a:stretch>
        </p:blipFill>
        <p:spPr bwMode="auto">
          <a:xfrm>
            <a:off x="7441842" y="3535423"/>
            <a:ext cx="1447800" cy="381000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5945748" y="1732381"/>
            <a:ext cx="3008289" cy="251460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http://www.lipidsonline.org/meetings/targets/rader/slides/rader_023.gif"/>
          <p:cNvPicPr>
            <a:picLocks noChangeAspect="1" noChangeArrowheads="1"/>
          </p:cNvPicPr>
          <p:nvPr/>
        </p:nvPicPr>
        <p:blipFill>
          <a:blip r:embed="rId2" cstate="print"/>
          <a:srcRect l="27440" t="1538" r="59619" b="88451"/>
          <a:stretch>
            <a:fillRect/>
          </a:stretch>
        </p:blipFill>
        <p:spPr bwMode="auto">
          <a:xfrm>
            <a:off x="7543800" y="3193060"/>
            <a:ext cx="838200" cy="318753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6477000" y="1878550"/>
            <a:ext cx="2133600" cy="707886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FFFF"/>
                </a:solidFill>
                <a:latin typeface="Bernard MT Condensed" pitchFamily="18" charset="0"/>
              </a:rPr>
              <a:t>Addition of </a:t>
            </a:r>
          </a:p>
          <a:p>
            <a:pPr algn="ctr"/>
            <a:r>
              <a:rPr lang="en-US" sz="2000" dirty="0" smtClean="0">
                <a:solidFill>
                  <a:srgbClr val="00FFFF"/>
                </a:solidFill>
                <a:latin typeface="Bernard MT Condensed" pitchFamily="18" charset="0"/>
              </a:rPr>
              <a:t>Niacin &gt; </a:t>
            </a:r>
            <a:r>
              <a:rPr lang="en-US" sz="2000" dirty="0" err="1" smtClean="0">
                <a:solidFill>
                  <a:srgbClr val="00FFFF"/>
                </a:solidFill>
                <a:latin typeface="Bernard MT Condensed" pitchFamily="18" charset="0"/>
              </a:rPr>
              <a:t>Fibrates</a:t>
            </a:r>
            <a:r>
              <a:rPr lang="en-US" sz="2000" dirty="0" smtClean="0">
                <a:solidFill>
                  <a:srgbClr val="00FFFF"/>
                </a:solidFill>
                <a:latin typeface="Bernard MT Condensed" pitchFamily="18" charset="0"/>
              </a:rPr>
              <a:t> !!!</a:t>
            </a:r>
            <a:endParaRPr lang="en-US" sz="2000" dirty="0">
              <a:solidFill>
                <a:srgbClr val="00FFFF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46000">
              <a:schemeClr val="accent1">
                <a:tint val="44500"/>
                <a:satMod val="160000"/>
              </a:schemeClr>
            </a:gs>
            <a:gs pos="46000">
              <a:srgbClr val="E2D09E"/>
            </a:gs>
            <a:gs pos="61000">
              <a:srgbClr val="FFFF99"/>
            </a:gs>
            <a:gs pos="91000">
              <a:schemeClr val="bg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114800" y="423208"/>
            <a:ext cx="4495800" cy="193899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FFFF99"/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en-US" sz="2400" b="1" dirty="0" smtClean="0">
                <a:solidFill>
                  <a:srgbClr val="611949"/>
                </a:solidFill>
                <a:latin typeface="Arial Narrow" pitchFamily="34" charset="0"/>
              </a:rPr>
              <a:t>    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611949"/>
                </a:solidFill>
                <a:latin typeface="Arial Narrow" pitchFamily="34" charset="0"/>
              </a:rPr>
              <a:t>    Reverse endothelial dysfunction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rgbClr val="611949"/>
                </a:solidFill>
                <a:latin typeface="Arial Narrow" pitchFamily="34" charset="0"/>
                <a:sym typeface="Wingdings 3"/>
              </a:rPr>
              <a:t>   Plaque stabilization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rgbClr val="611949"/>
                </a:solidFill>
                <a:latin typeface="Arial Narrow" pitchFamily="34" charset="0"/>
                <a:sym typeface="Wingdings 3"/>
              </a:rPr>
              <a:t>    Induce </a:t>
            </a:r>
            <a:r>
              <a:rPr lang="en-US" sz="2400" b="1" dirty="0" err="1" smtClean="0">
                <a:solidFill>
                  <a:srgbClr val="611949"/>
                </a:solidFill>
                <a:latin typeface="Arial Narrow" pitchFamily="34" charset="0"/>
                <a:sym typeface="Wingdings 3"/>
              </a:rPr>
              <a:t>vasculoprotection</a:t>
            </a:r>
            <a:endParaRPr lang="en-US" sz="2400" b="1" dirty="0" smtClean="0">
              <a:solidFill>
                <a:srgbClr val="611949"/>
              </a:solidFill>
              <a:latin typeface="Arial Narrow" pitchFamily="34" charset="0"/>
              <a:sym typeface="Wingdings 3"/>
            </a:endParaRP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rgbClr val="611949"/>
                </a:solidFill>
                <a:latin typeface="Arial Narrow" pitchFamily="34" charset="0"/>
                <a:sym typeface="Wingdings 3"/>
              </a:rPr>
              <a:t>    Thrombotic insults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rgbClr val="611949"/>
                </a:solidFill>
                <a:latin typeface="Arial Narrow" pitchFamily="34" charset="0"/>
                <a:sym typeface="Wingdings 3"/>
              </a:rPr>
              <a:t>    Survival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95400" y="188889"/>
            <a:ext cx="3810000" cy="461665"/>
          </a:xfrm>
          <a:prstGeom prst="rect">
            <a:avLst/>
          </a:prstGeom>
          <a:solidFill>
            <a:srgbClr val="862265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99"/>
                </a:solidFill>
                <a:latin typeface="Berlin Sans FB Demi" pitchFamily="34" charset="0"/>
              </a:rPr>
              <a:t>    TARGETING BEYOND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0" y="0"/>
            <a:ext cx="4419600" cy="2971800"/>
            <a:chOff x="0" y="0"/>
            <a:chExt cx="5791200" cy="3301284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0794" b="7724"/>
            <a:stretch>
              <a:fillRect/>
            </a:stretch>
          </p:blipFill>
          <p:spPr bwMode="auto">
            <a:xfrm>
              <a:off x="2057400" y="437877"/>
              <a:ext cx="3733800" cy="2179746"/>
            </a:xfrm>
            <a:prstGeom prst="rect">
              <a:avLst/>
            </a:prstGeom>
            <a:noFill/>
          </p:spPr>
        </p:pic>
        <p:grpSp>
          <p:nvGrpSpPr>
            <p:cNvPr id="15" name="Group 14"/>
            <p:cNvGrpSpPr/>
            <p:nvPr/>
          </p:nvGrpSpPr>
          <p:grpSpPr>
            <a:xfrm>
              <a:off x="2362200" y="914400"/>
              <a:ext cx="1828800" cy="2386884"/>
              <a:chOff x="304800" y="-228600"/>
              <a:chExt cx="2159359" cy="2782251"/>
            </a:xfrm>
          </p:grpSpPr>
          <p:pic>
            <p:nvPicPr>
              <p:cNvPr id="16" name="Picture 2" descr="C:\Users\Administrator\Pictures\hhh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04800" y="-228600"/>
                <a:ext cx="2159359" cy="2782251"/>
              </a:xfrm>
              <a:prstGeom prst="rect">
                <a:avLst/>
              </a:prstGeom>
              <a:noFill/>
            </p:spPr>
          </p:pic>
          <p:sp>
            <p:nvSpPr>
              <p:cNvPr id="18" name="Oval 17"/>
              <p:cNvSpPr/>
              <p:nvPr/>
            </p:nvSpPr>
            <p:spPr>
              <a:xfrm>
                <a:off x="2070459" y="1776946"/>
                <a:ext cx="2286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5A2120"/>
                  </a:gs>
                  <a:gs pos="33000">
                    <a:srgbClr val="5A2120">
                      <a:shade val="67500"/>
                      <a:satMod val="115000"/>
                      <a:alpha val="71000"/>
                    </a:srgbClr>
                  </a:gs>
                  <a:gs pos="74000">
                    <a:srgbClr val="5A2120">
                      <a:shade val="100000"/>
                      <a:satMod val="115000"/>
                      <a:alpha val="3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0" name="Picture 5" descr="C:\Users\Administrator\Pictures\Brain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42156" b="31679"/>
            <a:stretch>
              <a:fillRect/>
            </a:stretch>
          </p:blipFill>
          <p:spPr bwMode="auto">
            <a:xfrm>
              <a:off x="0" y="0"/>
              <a:ext cx="2300287" cy="2286000"/>
            </a:xfrm>
            <a:prstGeom prst="roundRect">
              <a:avLst>
                <a:gd name="adj" fmla="val 23945"/>
              </a:avLst>
            </a:prstGeom>
            <a:noFill/>
          </p:spPr>
        </p:pic>
        <p:pic>
          <p:nvPicPr>
            <p:cNvPr id="21" name="Picture 5" descr="C:\Users\Administrator\Pictures\Brain.jpg"/>
            <p:cNvPicPr>
              <a:picLocks noChangeAspect="1" noChangeArrowheads="1"/>
            </p:cNvPicPr>
            <p:nvPr/>
          </p:nvPicPr>
          <p:blipFill>
            <a:blip r:embed="rId4" cstate="print"/>
            <a:srcRect l="47933" t="47964"/>
            <a:stretch>
              <a:fillRect/>
            </a:stretch>
          </p:blipFill>
          <p:spPr bwMode="auto">
            <a:xfrm>
              <a:off x="1295400" y="1295400"/>
              <a:ext cx="1447800" cy="1469355"/>
            </a:xfrm>
            <a:prstGeom prst="ellipse">
              <a:avLst/>
            </a:prstGeom>
            <a:noFill/>
          </p:spPr>
        </p:pic>
      </p:grpSp>
      <p:grpSp>
        <p:nvGrpSpPr>
          <p:cNvPr id="19" name="Group 18"/>
          <p:cNvGrpSpPr/>
          <p:nvPr/>
        </p:nvGrpSpPr>
        <p:grpSpPr>
          <a:xfrm>
            <a:off x="4495800" y="3505200"/>
            <a:ext cx="4343400" cy="2895600"/>
            <a:chOff x="3810000" y="4114800"/>
            <a:chExt cx="5334000" cy="2895600"/>
          </a:xfrm>
        </p:grpSpPr>
        <p:sp>
          <p:nvSpPr>
            <p:cNvPr id="17" name="Horizontal Scroll 16"/>
            <p:cNvSpPr/>
            <p:nvPr/>
          </p:nvSpPr>
          <p:spPr>
            <a:xfrm>
              <a:off x="3810000" y="4114800"/>
              <a:ext cx="5334000" cy="2895600"/>
            </a:xfrm>
            <a:prstGeom prst="horizontalScroll">
              <a:avLst/>
            </a:prstGeom>
            <a:gradFill flip="none" rotWithShape="1">
              <a:gsLst>
                <a:gs pos="0">
                  <a:srgbClr val="BF69AF"/>
                </a:gs>
                <a:gs pos="46000">
                  <a:schemeClr val="accent1">
                    <a:tint val="44500"/>
                    <a:satMod val="160000"/>
                  </a:schemeClr>
                </a:gs>
                <a:gs pos="46000">
                  <a:srgbClr val="E2D09E"/>
                </a:gs>
                <a:gs pos="61000">
                  <a:srgbClr val="FFFF99"/>
                </a:gs>
                <a:gs pos="91000">
                  <a:schemeClr val="bg2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solidFill>
                <a:srgbClr val="B52D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343400" y="4507230"/>
              <a:ext cx="4419600" cy="1969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B52D88"/>
                  </a:solidFill>
                  <a:latin typeface="Bernard MT Condensed" pitchFamily="18" charset="0"/>
                </a:rPr>
                <a:t>STATINS</a:t>
              </a:r>
            </a:p>
            <a:p>
              <a:pPr>
                <a:lnSpc>
                  <a:spcPts val="2400"/>
                </a:lnSpc>
              </a:pPr>
              <a:r>
                <a:rPr lang="en-US" sz="2200" b="1" dirty="0" smtClean="0">
                  <a:solidFill>
                    <a:srgbClr val="611949"/>
                  </a:solidFill>
                  <a:latin typeface="Arial Narrow" pitchFamily="34" charset="0"/>
                  <a:sym typeface="Wingdings 3"/>
                </a:rPr>
                <a:t> </a:t>
              </a:r>
              <a:r>
                <a:rPr lang="en-US" sz="2200" b="1" dirty="0" smtClean="0">
                  <a:latin typeface="Arial Narrow" pitchFamily="34" charset="0"/>
                </a:rPr>
                <a:t>major coronary events</a:t>
              </a:r>
            </a:p>
            <a:p>
              <a:pPr>
                <a:lnSpc>
                  <a:spcPts val="2400"/>
                </a:lnSpc>
              </a:pPr>
              <a:r>
                <a:rPr lang="en-US" sz="2200" b="1" dirty="0" smtClean="0">
                  <a:solidFill>
                    <a:srgbClr val="611949"/>
                  </a:solidFill>
                  <a:latin typeface="Arial Narrow" pitchFamily="34" charset="0"/>
                  <a:sym typeface="Wingdings 3"/>
                </a:rPr>
                <a:t> </a:t>
              </a:r>
              <a:r>
                <a:rPr lang="en-US" sz="2200" b="1" dirty="0" smtClean="0">
                  <a:latin typeface="Arial Narrow" pitchFamily="34" charset="0"/>
                </a:rPr>
                <a:t>CHD mortality</a:t>
              </a:r>
            </a:p>
            <a:p>
              <a:pPr>
                <a:lnSpc>
                  <a:spcPts val="2400"/>
                </a:lnSpc>
              </a:pPr>
              <a:r>
                <a:rPr lang="en-US" sz="2200" b="1" dirty="0" smtClean="0">
                  <a:solidFill>
                    <a:srgbClr val="611949"/>
                  </a:solidFill>
                  <a:latin typeface="Arial Narrow" pitchFamily="34" charset="0"/>
                  <a:sym typeface="Wingdings 3"/>
                </a:rPr>
                <a:t> </a:t>
              </a:r>
              <a:r>
                <a:rPr lang="en-US" sz="2200" b="1" dirty="0" smtClean="0">
                  <a:latin typeface="Arial Narrow" pitchFamily="34" charset="0"/>
                </a:rPr>
                <a:t>coronary procedures</a:t>
              </a:r>
              <a:endParaRPr lang="en-US" sz="2200" b="1" i="1" dirty="0" smtClean="0">
                <a:latin typeface="Arial Narrow" pitchFamily="34" charset="0"/>
              </a:endParaRPr>
            </a:p>
            <a:p>
              <a:pPr>
                <a:lnSpc>
                  <a:spcPts val="2400"/>
                </a:lnSpc>
              </a:pPr>
              <a:r>
                <a:rPr lang="en-US" sz="2200" b="1" dirty="0" smtClean="0">
                  <a:solidFill>
                    <a:srgbClr val="611949"/>
                  </a:solidFill>
                  <a:latin typeface="Arial Narrow" pitchFamily="34" charset="0"/>
                  <a:sym typeface="Wingdings 3"/>
                </a:rPr>
                <a:t> S</a:t>
              </a:r>
              <a:r>
                <a:rPr lang="en-US" sz="2200" b="1" dirty="0" smtClean="0">
                  <a:latin typeface="Arial Narrow" pitchFamily="34" charset="0"/>
                </a:rPr>
                <a:t>troke</a:t>
              </a:r>
            </a:p>
            <a:p>
              <a:pPr>
                <a:lnSpc>
                  <a:spcPts val="2400"/>
                </a:lnSpc>
              </a:pPr>
              <a:r>
                <a:rPr lang="en-US" sz="2200" b="1" dirty="0" smtClean="0">
                  <a:solidFill>
                    <a:srgbClr val="611949"/>
                  </a:solidFill>
                  <a:latin typeface="Arial Narrow" pitchFamily="34" charset="0"/>
                  <a:sym typeface="Wingdings 3"/>
                </a:rPr>
                <a:t> T</a:t>
              </a:r>
              <a:r>
                <a:rPr lang="en-US" sz="2200" b="1" dirty="0" smtClean="0">
                  <a:latin typeface="Arial Narrow" pitchFamily="34" charset="0"/>
                </a:rPr>
                <a:t>otal mortality</a:t>
              </a:r>
              <a:endParaRPr lang="en-US" sz="2200" b="1" dirty="0">
                <a:latin typeface="Arial Narrow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52400" y="5566827"/>
            <a:ext cx="36576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B52D88"/>
                </a:solidFill>
                <a:latin typeface="Bernard MT Condensed" pitchFamily="18" charset="0"/>
              </a:rPr>
              <a:t>SEQUESTRANTS</a:t>
            </a:r>
          </a:p>
          <a:p>
            <a:pPr>
              <a:lnSpc>
                <a:spcPts val="2400"/>
              </a:lnSpc>
            </a:pPr>
            <a:r>
              <a:rPr lang="en-US" sz="2200" b="1" dirty="0" smtClean="0">
                <a:solidFill>
                  <a:srgbClr val="611949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smtClean="0">
                <a:latin typeface="Arial Narrow" pitchFamily="34" charset="0"/>
              </a:rPr>
              <a:t>major coronary events</a:t>
            </a:r>
          </a:p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Possible </a:t>
            </a:r>
            <a:r>
              <a:rPr lang="en-US" sz="2200" b="1" dirty="0" smtClean="0">
                <a:solidFill>
                  <a:srgbClr val="611949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smtClean="0">
                <a:latin typeface="Arial Narrow" pitchFamily="34" charset="0"/>
              </a:rPr>
              <a:t>CHD mortality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2400" y="4420194"/>
            <a:ext cx="4572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dirty="0" smtClean="0">
                <a:solidFill>
                  <a:srgbClr val="B52D88"/>
                </a:solidFill>
                <a:latin typeface="Bernard MT Condensed" pitchFamily="18" charset="0"/>
              </a:rPr>
              <a:t>NIACIN</a:t>
            </a:r>
          </a:p>
          <a:p>
            <a:pPr>
              <a:lnSpc>
                <a:spcPts val="2400"/>
              </a:lnSpc>
            </a:pPr>
            <a:r>
              <a:rPr lang="en-US" sz="2200" b="1" dirty="0" smtClean="0">
                <a:solidFill>
                  <a:srgbClr val="611949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smtClean="0">
                <a:latin typeface="Arial Narrow" pitchFamily="34" charset="0"/>
              </a:rPr>
              <a:t>major coronary events</a:t>
            </a:r>
          </a:p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Possible </a:t>
            </a:r>
            <a:r>
              <a:rPr lang="en-US" sz="2200" b="1" dirty="0" smtClean="0">
                <a:solidFill>
                  <a:srgbClr val="611949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smtClean="0">
                <a:latin typeface="Arial Narrow" pitchFamily="34" charset="0"/>
              </a:rPr>
              <a:t>in total mortality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2400" y="3321265"/>
            <a:ext cx="41148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B52D88"/>
                </a:solidFill>
                <a:latin typeface="Bernard MT Condensed" pitchFamily="18" charset="0"/>
              </a:rPr>
              <a:t>FIBRATES</a:t>
            </a:r>
          </a:p>
          <a:p>
            <a:pPr>
              <a:lnSpc>
                <a:spcPts val="2400"/>
              </a:lnSpc>
            </a:pPr>
            <a:r>
              <a:rPr lang="en-US" sz="2200" b="1" dirty="0" smtClean="0">
                <a:solidFill>
                  <a:srgbClr val="611949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smtClean="0">
                <a:latin typeface="Arial Narrow" pitchFamily="34" charset="0"/>
              </a:rPr>
              <a:t>progression of coronary lesions</a:t>
            </a:r>
          </a:p>
          <a:p>
            <a:pPr>
              <a:lnSpc>
                <a:spcPts val="2400"/>
              </a:lnSpc>
            </a:pPr>
            <a:r>
              <a:rPr lang="en-US" sz="2200" b="1" dirty="0" smtClean="0">
                <a:solidFill>
                  <a:srgbClr val="611949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smtClean="0">
                <a:latin typeface="Arial Narrow" pitchFamily="34" charset="0"/>
              </a:rPr>
              <a:t>major coronary events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5715000" cy="5791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</p:txBody>
      </p:sp>
      <p:sp>
        <p:nvSpPr>
          <p:cNvPr id="146435" name="AutoShape 3" descr="VIP_Ambulance"/>
          <p:cNvSpPr>
            <a:spLocks noChangeAspect="1" noChangeArrowheads="1"/>
          </p:cNvSpPr>
          <p:nvPr/>
        </p:nvSpPr>
        <p:spPr bwMode="auto">
          <a:xfrm>
            <a:off x="8899525" y="46038"/>
            <a:ext cx="4752975" cy="38100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146436" name="Picture 4" descr="VIP_Ambulan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0"/>
            <a:ext cx="3124200" cy="2667000"/>
          </a:xfrm>
          <a:prstGeom prst="rect">
            <a:avLst/>
          </a:prstGeom>
          <a:noFill/>
        </p:spPr>
      </p:pic>
      <p:pic>
        <p:nvPicPr>
          <p:cNvPr id="146437" name="Picture 5" descr="Ambulance_Stretch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563" y="3068638"/>
            <a:ext cx="2971800" cy="2514600"/>
          </a:xfrm>
          <a:prstGeom prst="rect">
            <a:avLst/>
          </a:prstGeom>
          <a:noFill/>
        </p:spPr>
      </p:pic>
      <p:sp>
        <p:nvSpPr>
          <p:cNvPr id="146438" name="WordArt 6"/>
          <p:cNvSpPr>
            <a:spLocks noChangeArrowheads="1" noChangeShapeType="1" noTextEdit="1"/>
          </p:cNvSpPr>
          <p:nvPr/>
        </p:nvSpPr>
        <p:spPr bwMode="auto">
          <a:xfrm rot="248677">
            <a:off x="533400" y="228600"/>
            <a:ext cx="3657600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151323" scaled="1"/>
                </a:gradFill>
                <a:latin typeface="Impact"/>
              </a:rPr>
              <a:t>Case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800100"/>
            <a:ext cx="89916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</p:grpSpPr>
        <p:sp>
          <p:nvSpPr>
            <p:cNvPr id="14848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484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8485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95300" y="2133600"/>
            <a:ext cx="7391400" cy="319088"/>
            <a:chOff x="144" y="1248"/>
            <a:chExt cx="4656" cy="201"/>
          </a:xfrm>
        </p:grpSpPr>
        <p:sp>
          <p:nvSpPr>
            <p:cNvPr id="148487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488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1143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>
                <a:solidFill>
                  <a:schemeClr val="tx2"/>
                </a:solidFill>
              </a:rPr>
              <a:t>Q1</a:t>
            </a:r>
            <a:endParaRPr lang="en-US" sz="4400" b="0">
              <a:solidFill>
                <a:schemeClr val="tx2"/>
              </a:solidFill>
            </a:endParaRPr>
          </a:p>
        </p:txBody>
      </p:sp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990600" y="2590800"/>
            <a:ext cx="5257800" cy="403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FontTx/>
              <a:buChar char="•"/>
            </a:pPr>
            <a:endParaRPr lang="en-US" sz="4000" b="0" dirty="0"/>
          </a:p>
        </p:txBody>
      </p:sp>
      <p:pic>
        <p:nvPicPr>
          <p:cNvPr id="148491" name="Picture 11" descr="j00787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590800"/>
            <a:ext cx="2438400" cy="3933825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5" y="3062288"/>
            <a:ext cx="6257925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25000">
              <a:schemeClr val="accent1">
                <a:tint val="44500"/>
                <a:satMod val="160000"/>
              </a:schemeClr>
            </a:gs>
            <a:gs pos="46000">
              <a:srgbClr val="E2D09E"/>
            </a:gs>
            <a:gs pos="61000">
              <a:schemeClr val="bg1"/>
            </a:gs>
            <a:gs pos="91000">
              <a:schemeClr val="bg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685800"/>
            <a:ext cx="8991600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-150" dirty="0" smtClean="0">
                <a:latin typeface="Arial Narrow" pitchFamily="34" charset="0"/>
                <a:cs typeface="+mn-cs"/>
              </a:rPr>
              <a:t>Denotes  </a:t>
            </a:r>
            <a:r>
              <a:rPr lang="en-US" sz="2400" b="1" spc="-150" dirty="0" err="1" smtClean="0">
                <a:latin typeface="Arial Narrow" pitchFamily="34" charset="0"/>
                <a:cs typeface="+mn-cs"/>
              </a:rPr>
              <a:t>abnormally</a:t>
            </a:r>
            <a:r>
              <a:rPr lang="en-US" sz="2400" spc="-150" dirty="0" err="1" smtClean="0">
                <a:solidFill>
                  <a:srgbClr val="C00000"/>
                </a:solidFill>
                <a:latin typeface="Bernard MT Condensed" pitchFamily="18" charset="0"/>
                <a:cs typeface="+mn-cs"/>
                <a:sym typeface="Wingdings 3"/>
              </a:rPr>
              <a:t></a:t>
            </a:r>
            <a:r>
              <a:rPr lang="en-US" sz="2400" spc="-150" dirty="0" err="1" smtClean="0">
                <a:solidFill>
                  <a:srgbClr val="C00000"/>
                </a:solidFill>
                <a:latin typeface="Bernard MT Condensed" pitchFamily="18" charset="0"/>
                <a:cs typeface="+mn-cs"/>
              </a:rPr>
              <a:t>LEVELS</a:t>
            </a:r>
            <a:r>
              <a:rPr lang="en-US" sz="2400" spc="-150" dirty="0" smtClean="0">
                <a:solidFill>
                  <a:srgbClr val="C00000"/>
                </a:solidFill>
                <a:latin typeface="Bernard MT Condensed" pitchFamily="18" charset="0"/>
                <a:cs typeface="+mn-cs"/>
              </a:rPr>
              <a:t> </a:t>
            </a:r>
            <a:r>
              <a:rPr lang="en-US" sz="2400" b="1" spc="-150" dirty="0" smtClean="0">
                <a:latin typeface="Arial Narrow" pitchFamily="34" charset="0"/>
                <a:cs typeface="+mn-cs"/>
              </a:rPr>
              <a:t>of </a:t>
            </a:r>
            <a:r>
              <a:rPr lang="en-US" sz="2400" b="1" spc="-150" dirty="0">
                <a:latin typeface="Arial Narrow" pitchFamily="34" charset="0"/>
                <a:cs typeface="+mn-cs"/>
              </a:rPr>
              <a:t>any or all </a:t>
            </a:r>
            <a:r>
              <a:rPr lang="en-US" sz="2400" u="heavy" dirty="0" smtClean="0">
                <a:uFill>
                  <a:solidFill>
                    <a:srgbClr val="3333FF"/>
                  </a:solidFill>
                </a:uFill>
                <a:latin typeface="Bernard MT Condensed" pitchFamily="18" charset="0"/>
                <a:cs typeface="Aharoni" pitchFamily="2" charset="-79"/>
              </a:rPr>
              <a:t>LIPIDS</a:t>
            </a:r>
            <a:r>
              <a:rPr lang="en-US" sz="2400" b="1" dirty="0" smtClean="0">
                <a:latin typeface="Arial Narrow" pitchFamily="34" charset="0"/>
                <a:cs typeface="+mn-cs"/>
              </a:rPr>
              <a:t> </a:t>
            </a:r>
            <a:r>
              <a:rPr lang="en-US" sz="2000" b="1" dirty="0" smtClean="0">
                <a:latin typeface="Arial Narrow" pitchFamily="34" charset="0"/>
                <a:cs typeface="+mn-cs"/>
              </a:rPr>
              <a:t>&amp;/or </a:t>
            </a:r>
            <a:r>
              <a:rPr lang="en-US" sz="2400" u="heavy" dirty="0" smtClean="0">
                <a:uFill>
                  <a:solidFill>
                    <a:srgbClr val="3333FF"/>
                  </a:solidFill>
                </a:uFill>
                <a:latin typeface="Bernard MT Condensed" pitchFamily="18" charset="0"/>
                <a:cs typeface="Aharoni" pitchFamily="2" charset="-79"/>
              </a:rPr>
              <a:t>LIPOPROTEINS </a:t>
            </a:r>
            <a:r>
              <a:rPr lang="en-US" sz="2400" u="heavy" dirty="0">
                <a:uFill>
                  <a:solidFill>
                    <a:srgbClr val="3333FF"/>
                  </a:solidFill>
                </a:uFill>
                <a:latin typeface="Bernard MT Condensed" pitchFamily="18" charset="0"/>
                <a:cs typeface="+mn-cs"/>
              </a:rPr>
              <a:t>[LP]</a:t>
            </a:r>
            <a:r>
              <a:rPr lang="en-US" sz="2400" dirty="0">
                <a:uFill>
                  <a:solidFill>
                    <a:srgbClr val="3333FF"/>
                  </a:solidFill>
                </a:uFill>
                <a:latin typeface="Bernard MT Condensed" pitchFamily="18" charset="0"/>
                <a:cs typeface="+mn-cs"/>
              </a:rPr>
              <a:t> </a:t>
            </a:r>
            <a:r>
              <a:rPr lang="en-US" sz="2400" b="1" dirty="0" smtClean="0">
                <a:latin typeface="Arial Narrow" pitchFamily="34" charset="0"/>
                <a:cs typeface="+mn-cs"/>
              </a:rPr>
              <a:t>in </a:t>
            </a:r>
            <a:r>
              <a:rPr lang="en-US" sz="2400" b="1" dirty="0">
                <a:latin typeface="Arial Narrow" pitchFamily="34" charset="0"/>
                <a:cs typeface="+mn-cs"/>
              </a:rPr>
              <a:t>blood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342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Berlin Sans FB Demi" pitchFamily="34" charset="0"/>
                <a:cs typeface="+mn-cs"/>
              </a:rPr>
              <a:t>HYPERLIPIDEMIA ???</a:t>
            </a:r>
            <a:endParaRPr lang="en-US" sz="24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Berlin Sans FB Demi" pitchFamily="34" charset="0"/>
              <a:cs typeface="+mn-cs"/>
            </a:endParaRP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3429000" y="163513"/>
            <a:ext cx="7010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latin typeface="Arial Narrow" pitchFamily="34" charset="0"/>
              </a:rPr>
              <a:t>Is the most common form of </a:t>
            </a:r>
            <a:r>
              <a:rPr lang="en-US" sz="2400" b="1" dirty="0" err="1">
                <a:latin typeface="Arial Narrow" pitchFamily="34" charset="0"/>
              </a:rPr>
              <a:t>dyslipidemia</a:t>
            </a:r>
            <a:r>
              <a:rPr lang="en-US" sz="2400" b="1" dirty="0">
                <a:latin typeface="Arial Narrow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029200" y="1752600"/>
            <a:ext cx="2819400" cy="1054135"/>
          </a:xfrm>
          <a:prstGeom prst="rect">
            <a:avLst/>
          </a:prstGeom>
          <a:solidFill>
            <a:srgbClr val="FFFFFF">
              <a:alpha val="50980"/>
            </a:srgbClr>
          </a:solidFill>
        </p:spPr>
        <p:txBody>
          <a:bodyPr wrap="square">
            <a:spAutoFit/>
          </a:bodyPr>
          <a:lstStyle/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-50" dirty="0" err="1">
                <a:latin typeface="Arial Narrow" pitchFamily="34" charset="0"/>
                <a:cs typeface="+mn-cs"/>
              </a:rPr>
              <a:t>Hypertriglyceridemia</a:t>
            </a:r>
            <a:endParaRPr lang="en-US" sz="2400" b="1" spc="-50" dirty="0">
              <a:latin typeface="Arial Narrow" pitchFamily="34" charset="0"/>
              <a:cs typeface="+mn-cs"/>
            </a:endParaRPr>
          </a:p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-50" dirty="0">
                <a:latin typeface="Arial Narrow" pitchFamily="34" charset="0"/>
                <a:cs typeface="+mn-cs"/>
              </a:rPr>
              <a:t>Hyper-</a:t>
            </a:r>
            <a:r>
              <a:rPr lang="en-US" sz="2400" b="1" spc="-50" dirty="0" err="1">
                <a:latin typeface="Arial Narrow" pitchFamily="34" charset="0"/>
                <a:cs typeface="+mn-cs"/>
              </a:rPr>
              <a:t>cholesterolemia</a:t>
            </a:r>
            <a:r>
              <a:rPr lang="en-US" sz="2400" b="1" spc="-50" dirty="0">
                <a:latin typeface="Arial Narrow" pitchFamily="34" charset="0"/>
                <a:cs typeface="+mn-cs"/>
              </a:rPr>
              <a:t> </a:t>
            </a:r>
          </a:p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Arial Narrow" pitchFamily="34" charset="0"/>
                <a:cs typeface="+mn-cs"/>
              </a:rPr>
              <a:t>Mixed</a:t>
            </a:r>
          </a:p>
        </p:txBody>
      </p:sp>
      <p:sp>
        <p:nvSpPr>
          <p:cNvPr id="15377" name="Rectangle 5"/>
          <p:cNvSpPr>
            <a:spLocks noChangeArrowheads="1"/>
          </p:cNvSpPr>
          <p:nvPr/>
        </p:nvSpPr>
        <p:spPr bwMode="auto">
          <a:xfrm>
            <a:off x="5791200" y="3733800"/>
            <a:ext cx="3200400" cy="1695336"/>
          </a:xfrm>
          <a:prstGeom prst="rect">
            <a:avLst/>
          </a:prstGeom>
          <a:solidFill>
            <a:srgbClr val="FFFFFF">
              <a:alpha val="5098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err="1">
                <a:latin typeface="Arial Narrow" pitchFamily="34" charset="0"/>
              </a:rPr>
              <a:t>Hyperlipoprotienemia</a:t>
            </a:r>
            <a:endParaRPr lang="en-US" sz="2400" b="1" dirty="0"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* Denotes usually </a:t>
            </a:r>
            <a:r>
              <a:rPr lang="en-US" sz="2400" b="1" dirty="0" smtClean="0">
                <a:latin typeface="Arial Narrow" pitchFamily="34" charset="0"/>
                <a:sym typeface="Wingdings 3" pitchFamily="18" charset="2"/>
              </a:rPr>
              <a:t> </a:t>
            </a:r>
            <a:r>
              <a:rPr lang="en-US" sz="2400" b="1" dirty="0" smtClean="0">
                <a:latin typeface="Arial Narrow" pitchFamily="34" charset="0"/>
              </a:rPr>
              <a:t>LDL </a:t>
            </a:r>
          </a:p>
          <a:p>
            <a:pPr>
              <a:lnSpc>
                <a:spcPts val="2500"/>
              </a:lnSpc>
            </a:pPr>
            <a:endParaRPr lang="en-US" sz="2400" b="1" dirty="0" smtClean="0"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* Unless specified in the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familial types</a:t>
            </a:r>
            <a:endParaRPr lang="en-US" sz="2400" b="1" dirty="0">
              <a:latin typeface="Arial Narrow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029200" y="1143000"/>
            <a:ext cx="1447800" cy="550862"/>
            <a:chOff x="5486400" y="1233488"/>
            <a:chExt cx="1447800" cy="550862"/>
          </a:xfrm>
        </p:grpSpPr>
        <p:sp>
          <p:nvSpPr>
            <p:cNvPr id="15378" name="TextBox 39"/>
            <p:cNvSpPr txBox="1">
              <a:spLocks noChangeArrowheads="1"/>
            </p:cNvSpPr>
            <p:nvPr/>
          </p:nvSpPr>
          <p:spPr bwMode="auto">
            <a:xfrm>
              <a:off x="5486400" y="1322388"/>
              <a:ext cx="1447800" cy="461962"/>
            </a:xfrm>
            <a:prstGeom prst="rect">
              <a:avLst/>
            </a:prstGeom>
            <a:solidFill>
              <a:srgbClr val="F2F09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latin typeface="Arial Narrow" pitchFamily="34" charset="0"/>
                </a:rPr>
                <a:t>TGs &amp; C</a:t>
              </a: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rot="5400000">
              <a:off x="5460207" y="1308894"/>
              <a:ext cx="152400" cy="1587"/>
            </a:xfrm>
            <a:prstGeom prst="straightConnector1">
              <a:avLst/>
            </a:prstGeom>
            <a:ln w="57150">
              <a:solidFill>
                <a:srgbClr val="3333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5791200" y="1066800"/>
            <a:ext cx="3276600" cy="2630487"/>
            <a:chOff x="6705600" y="1144588"/>
            <a:chExt cx="3276600" cy="2630487"/>
          </a:xfrm>
        </p:grpSpPr>
        <p:sp>
          <p:nvSpPr>
            <p:cNvPr id="15379" name="TextBox 40"/>
            <p:cNvSpPr txBox="1">
              <a:spLocks noChangeArrowheads="1"/>
            </p:cNvSpPr>
            <p:nvPr/>
          </p:nvSpPr>
          <p:spPr bwMode="auto">
            <a:xfrm>
              <a:off x="6705600" y="3314700"/>
              <a:ext cx="3276600" cy="460375"/>
            </a:xfrm>
            <a:prstGeom prst="rect">
              <a:avLst/>
            </a:prstGeom>
            <a:solidFill>
              <a:srgbClr val="F2F09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latin typeface="Arial Narrow" pitchFamily="34" charset="0"/>
                </a:rPr>
                <a:t>CM, VLDL, IDL, LDL, </a:t>
              </a:r>
              <a:r>
                <a:rPr lang="en-US" sz="2400" b="1" u="heavy" dirty="0">
                  <a:uFill>
                    <a:solidFill>
                      <a:srgbClr val="FF0000"/>
                    </a:solidFill>
                  </a:uFill>
                  <a:latin typeface="Arial Narrow" pitchFamily="34" charset="0"/>
                </a:rPr>
                <a:t>HDL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rot="5400000">
              <a:off x="7734301" y="2247900"/>
              <a:ext cx="2209800" cy="3175"/>
            </a:xfrm>
            <a:prstGeom prst="straightConnector1">
              <a:avLst/>
            </a:prstGeom>
            <a:ln w="57150">
              <a:solidFill>
                <a:srgbClr val="3333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152400" y="3899264"/>
          <a:ext cx="5181600" cy="269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447800"/>
                <a:gridCol w="11430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latin typeface="Bernard MT Condensed" pitchFamily="18" charset="0"/>
                        </a:rPr>
                        <a:t>LProteinemia</a:t>
                      </a:r>
                      <a:endParaRPr lang="en-US" b="0" dirty="0">
                        <a:latin typeface="Bernard MT Condensed" pitchFamily="18" charset="0"/>
                      </a:endParaRPr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baseline="0" dirty="0" smtClean="0">
                          <a:latin typeface="Bernard MT Condensed" pitchFamily="18" charset="0"/>
                          <a:sym typeface="Wingdings 3"/>
                        </a:rPr>
                        <a:t></a:t>
                      </a:r>
                      <a:r>
                        <a:rPr lang="en-US" b="0" baseline="0" dirty="0" smtClean="0">
                          <a:latin typeface="Bernard MT Condensed" pitchFamily="18" charset="0"/>
                        </a:rPr>
                        <a:t>LP</a:t>
                      </a:r>
                      <a:endParaRPr lang="en-US" b="0" dirty="0">
                        <a:latin typeface="Bernard MT Condensed" pitchFamily="18" charset="0"/>
                      </a:endParaRPr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baseline="0" dirty="0" smtClean="0">
                          <a:latin typeface="Bernard MT Condensed" pitchFamily="18" charset="0"/>
                          <a:sym typeface="Wingdings 3"/>
                        </a:rPr>
                        <a:t></a:t>
                      </a:r>
                      <a:r>
                        <a:rPr lang="en-US" b="0" dirty="0" smtClean="0">
                          <a:latin typeface="Bernard MT Condensed" pitchFamily="18" charset="0"/>
                        </a:rPr>
                        <a:t>Lipids</a:t>
                      </a:r>
                      <a:endParaRPr lang="en-US" b="0" dirty="0">
                        <a:latin typeface="Bernard MT Condensed" pitchFamily="18" charset="0"/>
                      </a:endParaRPr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Bernard MT Condensed" pitchFamily="18" charset="0"/>
                        </a:rPr>
                        <a:t>Risk</a:t>
                      </a:r>
                      <a:endParaRPr lang="en-US" b="0" dirty="0">
                        <a:latin typeface="Bernard MT Condensed" pitchFamily="18" charset="0"/>
                      </a:endParaRPr>
                    </a:p>
                  </a:txBody>
                  <a:tcPr>
                    <a:solidFill>
                      <a:srgbClr val="3333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Elephant" pitchFamily="18" charset="0"/>
                        </a:rPr>
                        <a:t>Type I</a:t>
                      </a:r>
                      <a:endParaRPr lang="en-US" sz="1800" b="0" dirty="0">
                        <a:latin typeface="Elephant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+mj-lt"/>
                        </a:rPr>
                        <a:t>CM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+mj-lt"/>
                        </a:rPr>
                        <a:t>TGs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+mj-lt"/>
                        </a:rPr>
                        <a:t>-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Elephant" pitchFamily="18" charset="0"/>
                        </a:rPr>
                        <a:t>Type </a:t>
                      </a:r>
                      <a:r>
                        <a:rPr lang="en-US" sz="1800" b="0" dirty="0" err="1" smtClean="0">
                          <a:latin typeface="Elephant" pitchFamily="18" charset="0"/>
                        </a:rPr>
                        <a:t>IIa</a:t>
                      </a:r>
                      <a:endParaRPr lang="en-US" sz="1800" b="0" dirty="0" smtClean="0"/>
                    </a:p>
                  </a:txBody>
                  <a:tcPr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LDL</a:t>
                      </a:r>
                    </a:p>
                  </a:txBody>
                  <a:tcPr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 3"/>
                        </a:rPr>
                        <a:t>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1E19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Elephant" pitchFamily="18" charset="0"/>
                        </a:rPr>
                        <a:t>Type </a:t>
                      </a:r>
                      <a:r>
                        <a:rPr lang="en-US" sz="1800" b="0" dirty="0" err="1" smtClean="0">
                          <a:latin typeface="Elephant" pitchFamily="18" charset="0"/>
                        </a:rPr>
                        <a:t>IIb</a:t>
                      </a:r>
                      <a:endParaRPr lang="en-US" sz="1800" b="0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VLDL &amp; LDL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2000" b="1" dirty="0" smtClean="0"/>
                        <a:t>TG &amp; C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 3"/>
                        </a:rPr>
                        <a:t>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Elephant" pitchFamily="18" charset="0"/>
                        </a:rPr>
                        <a:t>Type III</a:t>
                      </a:r>
                      <a:endParaRPr lang="en-US" sz="1800" b="0" dirty="0" smtClean="0"/>
                    </a:p>
                  </a:txBody>
                  <a:tcPr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IDL</a:t>
                      </a:r>
                      <a:endParaRPr lang="en-US" sz="2000" b="1" dirty="0"/>
                    </a:p>
                  </a:txBody>
                  <a:tcPr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TGs &amp; C</a:t>
                      </a:r>
                      <a:endParaRPr lang="en-US" sz="2000" b="1" dirty="0"/>
                    </a:p>
                  </a:txBody>
                  <a:tcPr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ym typeface="Wingdings 3"/>
                        </a:rPr>
                        <a:t></a:t>
                      </a:r>
                      <a:endParaRPr lang="en-US" sz="2000" b="1" dirty="0"/>
                    </a:p>
                  </a:txBody>
                  <a:tcPr>
                    <a:solidFill>
                      <a:srgbClr val="F1E19D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Elephant" pitchFamily="18" charset="0"/>
                        </a:rPr>
                        <a:t>Type IV</a:t>
                      </a:r>
                      <a:endParaRPr lang="en-US" sz="1800" b="0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VLDL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TGs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ym typeface="Wingdings 3"/>
                        </a:rPr>
                        <a:t></a:t>
                      </a:r>
                      <a:endParaRPr lang="en-US" sz="2000" b="1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Elephant" pitchFamily="18" charset="0"/>
                        </a:rPr>
                        <a:t>Type </a:t>
                      </a:r>
                      <a:r>
                        <a:rPr lang="en-US" sz="1800" b="0" baseline="0" dirty="0" smtClean="0">
                          <a:latin typeface="Elephant" pitchFamily="18" charset="0"/>
                        </a:rPr>
                        <a:t> V</a:t>
                      </a:r>
                      <a:endParaRPr lang="en-US" sz="1800" b="0" dirty="0" smtClean="0"/>
                    </a:p>
                  </a:txBody>
                  <a:tcPr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VLDL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CM</a:t>
                      </a:r>
                    </a:p>
                  </a:txBody>
                  <a:tcPr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TGs &amp; C</a:t>
                      </a:r>
                    </a:p>
                  </a:txBody>
                  <a:tcPr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_</a:t>
                      </a:r>
                    </a:p>
                  </a:txBody>
                  <a:tcPr>
                    <a:solidFill>
                      <a:srgbClr val="F1E19D"/>
                    </a:solidFill>
                  </a:tcPr>
                </a:tc>
              </a:tr>
            </a:tbl>
          </a:graphicData>
        </a:graphic>
      </p:graphicFrame>
      <p:sp>
        <p:nvSpPr>
          <p:cNvPr id="29" name="Oval 28"/>
          <p:cNvSpPr/>
          <p:nvPr/>
        </p:nvSpPr>
        <p:spPr>
          <a:xfrm>
            <a:off x="-21772" y="4572000"/>
            <a:ext cx="5486400" cy="990600"/>
          </a:xfrm>
          <a:prstGeom prst="ellipse">
            <a:avLst/>
          </a:prstGeom>
          <a:noFill/>
          <a:ln w="57150">
            <a:solidFill>
              <a:srgbClr val="3333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TextBox 12"/>
          <p:cNvSpPr txBox="1">
            <a:spLocks noChangeArrowheads="1"/>
          </p:cNvSpPr>
          <p:nvPr/>
        </p:nvSpPr>
        <p:spPr bwMode="auto">
          <a:xfrm>
            <a:off x="152400" y="1524000"/>
            <a:ext cx="5791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>
                <a:latin typeface="Arial Narrow" pitchFamily="34" charset="0"/>
              </a:rPr>
              <a:t>TGs  </a:t>
            </a:r>
            <a:r>
              <a:rPr lang="en-US" sz="2400" b="1" dirty="0" smtClean="0">
                <a:latin typeface="Arial Narrow" pitchFamily="34" charset="0"/>
                <a:sym typeface="Wingdings 3" pitchFamily="18" charset="2"/>
              </a:rPr>
              <a:t> 	&lt; </a:t>
            </a:r>
            <a:r>
              <a:rPr lang="en-US" sz="2400" b="1" dirty="0">
                <a:latin typeface="Arial Narrow" pitchFamily="34" charset="0"/>
                <a:sym typeface="Wingdings 3" pitchFamily="18" charset="2"/>
              </a:rPr>
              <a:t>220 mg/dl</a:t>
            </a:r>
          </a:p>
          <a:p>
            <a:pPr>
              <a:lnSpc>
                <a:spcPts val="2400"/>
              </a:lnSpc>
            </a:pPr>
            <a:r>
              <a:rPr lang="en-US" sz="2400" b="1" dirty="0">
                <a:latin typeface="Arial Narrow" pitchFamily="34" charset="0"/>
                <a:sym typeface="Wingdings 3" pitchFamily="18" charset="2"/>
              </a:rPr>
              <a:t>C       </a:t>
            </a:r>
            <a:r>
              <a:rPr lang="en-US" sz="2400" b="1" dirty="0" smtClean="0">
                <a:latin typeface="Arial Narrow" pitchFamily="34" charset="0"/>
                <a:sym typeface="Wingdings 3" pitchFamily="18" charset="2"/>
              </a:rPr>
              <a:t>	&lt; </a:t>
            </a:r>
            <a:r>
              <a:rPr lang="en-US" sz="2400" b="1" dirty="0">
                <a:latin typeface="Arial Narrow" pitchFamily="34" charset="0"/>
                <a:sym typeface="Wingdings 3" pitchFamily="18" charset="2"/>
              </a:rPr>
              <a:t>200 </a:t>
            </a:r>
            <a:r>
              <a:rPr lang="en-US" sz="2400" b="1" dirty="0" smtClean="0">
                <a:latin typeface="Arial Narrow" pitchFamily="34" charset="0"/>
                <a:sym typeface="Wingdings 3" pitchFamily="18" charset="2"/>
              </a:rPr>
              <a:t>mg/dl</a:t>
            </a:r>
            <a:endParaRPr lang="en-US" sz="2400" b="1" dirty="0">
              <a:solidFill>
                <a:srgbClr val="CC0000"/>
              </a:solidFill>
              <a:latin typeface="Arial Narrow" pitchFamily="34" charset="0"/>
              <a:sym typeface="Wingdings 3" pitchFamily="18" charset="2"/>
            </a:endParaRPr>
          </a:p>
          <a:p>
            <a:pPr>
              <a:lnSpc>
                <a:spcPts val="2400"/>
              </a:lnSpc>
            </a:pPr>
            <a:r>
              <a:rPr lang="en-US" sz="2400" b="1" dirty="0">
                <a:latin typeface="Arial Narrow" pitchFamily="34" charset="0"/>
                <a:sym typeface="Wingdings 3" pitchFamily="18" charset="2"/>
              </a:rPr>
              <a:t>LDL  </a:t>
            </a:r>
            <a:r>
              <a:rPr lang="en-US" sz="2400" b="1" dirty="0" smtClean="0">
                <a:latin typeface="Arial Narrow" pitchFamily="34" charset="0"/>
                <a:sym typeface="Wingdings 3" pitchFamily="18" charset="2"/>
              </a:rPr>
              <a:t>		&lt; 130 mg/dl</a:t>
            </a:r>
            <a:endParaRPr lang="en-US" sz="2400" b="1" dirty="0">
              <a:latin typeface="Arial Narrow" pitchFamily="34" charset="0"/>
              <a:sym typeface="Wingdings 3" pitchFamily="18" charset="2"/>
            </a:endParaRPr>
          </a:p>
          <a:p>
            <a:pPr>
              <a:lnSpc>
                <a:spcPts val="2400"/>
              </a:lnSpc>
            </a:pPr>
            <a:r>
              <a:rPr lang="en-US" sz="2400" b="1" dirty="0">
                <a:latin typeface="Arial Narrow" pitchFamily="34" charset="0"/>
                <a:sym typeface="Wingdings 3" pitchFamily="18" charset="2"/>
              </a:rPr>
              <a:t>HDL </a:t>
            </a:r>
            <a:r>
              <a:rPr lang="en-US" sz="2400" b="1" dirty="0" smtClean="0">
                <a:latin typeface="Arial Narrow" pitchFamily="34" charset="0"/>
                <a:sym typeface="Wingdings 3" pitchFamily="18" charset="2"/>
              </a:rPr>
              <a:t>  	&gt;  </a:t>
            </a:r>
            <a:r>
              <a:rPr lang="en-US" sz="2400" b="1" dirty="0">
                <a:latin typeface="Arial Narrow" pitchFamily="34" charset="0"/>
                <a:sym typeface="Wingdings 3" pitchFamily="18" charset="2"/>
              </a:rPr>
              <a:t>50 </a:t>
            </a:r>
            <a:r>
              <a:rPr lang="en-US" sz="2400" b="1" dirty="0" smtClean="0">
                <a:latin typeface="Arial Narrow" pitchFamily="34" charset="0"/>
                <a:sym typeface="Wingdings 3" pitchFamily="18" charset="2"/>
              </a:rPr>
              <a:t>mg/dl</a:t>
            </a:r>
            <a:endParaRPr lang="en-US" sz="2400" b="1" dirty="0">
              <a:solidFill>
                <a:srgbClr val="CC0000"/>
              </a:solidFill>
              <a:latin typeface="Arial Narrow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52400" y="1143000"/>
            <a:ext cx="18982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NORMAL Levels</a:t>
            </a:r>
            <a:endParaRPr lang="en-US" sz="2400" b="1" dirty="0">
              <a:ln>
                <a:solidFill>
                  <a:srgbClr val="FA00FA"/>
                </a:solidFill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6200" y="2819400"/>
            <a:ext cx="34996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If Above </a:t>
            </a:r>
            <a:r>
              <a:rPr lang="en-US" sz="2400" b="1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  <a:sym typeface="Wingdings 3"/>
              </a:rPr>
              <a:t> </a:t>
            </a:r>
            <a:r>
              <a:rPr lang="en-US" sz="2400" b="1" dirty="0" err="1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  <a:sym typeface="Wingdings 3"/>
              </a:rPr>
              <a:t>Hyperlipidemia</a:t>
            </a:r>
            <a:endParaRPr lang="en-US" sz="2400" b="1" dirty="0">
              <a:ln>
                <a:solidFill>
                  <a:srgbClr val="FA00FA"/>
                </a:solidFill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371600" y="3145972"/>
            <a:ext cx="4044953" cy="733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500"/>
              </a:lnSpc>
              <a:defRPr/>
            </a:pPr>
            <a:r>
              <a:rPr lang="en-US" sz="2400" b="1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  <a:sym typeface="Wingdings 3"/>
              </a:rPr>
              <a:t></a:t>
            </a:r>
          </a:p>
          <a:p>
            <a:pPr algn="ctr">
              <a:lnSpc>
                <a:spcPts val="2500"/>
              </a:lnSpc>
              <a:defRPr/>
            </a:pPr>
            <a:r>
              <a:rPr lang="en-US" sz="2400" b="1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  <a:sym typeface="Wingdings 3"/>
              </a:rPr>
              <a:t>Familial </a:t>
            </a:r>
            <a:r>
              <a:rPr lang="en-US" sz="2400" b="1" dirty="0" err="1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  <a:sym typeface="Wingdings 3"/>
              </a:rPr>
              <a:t>Hyperlipoproteinemia</a:t>
            </a:r>
            <a:r>
              <a:rPr lang="en-US" sz="2400" b="1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  <a:sym typeface="Wingdings 3"/>
              </a:rPr>
              <a:t> </a:t>
            </a:r>
            <a:endParaRPr lang="en-US" sz="2400" b="1" dirty="0">
              <a:ln>
                <a:solidFill>
                  <a:srgbClr val="FA00FA"/>
                </a:solidFill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4" name="5-Point Star 33"/>
          <p:cNvSpPr/>
          <p:nvPr/>
        </p:nvSpPr>
        <p:spPr>
          <a:xfrm>
            <a:off x="8534400" y="6172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5377" grpId="0" animBg="1"/>
      <p:bldP spid="15377" grpId="1" animBg="1"/>
      <p:bldP spid="29" grpId="0" animBg="1"/>
      <p:bldP spid="30" grpId="0"/>
      <p:bldP spid="31" grpId="0"/>
      <p:bldP spid="32" grpId="0"/>
      <p:bldP spid="3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</p:grpSpPr>
        <p:sp>
          <p:nvSpPr>
            <p:cNvPr id="15257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580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2581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95300" y="2133600"/>
            <a:ext cx="7391400" cy="319088"/>
            <a:chOff x="144" y="1248"/>
            <a:chExt cx="4656" cy="201"/>
          </a:xfrm>
        </p:grpSpPr>
        <p:sp>
          <p:nvSpPr>
            <p:cNvPr id="152583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584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2585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1143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>
                <a:solidFill>
                  <a:schemeClr val="tx2"/>
                </a:solidFill>
              </a:rPr>
              <a:t>Q2</a:t>
            </a:r>
            <a:endParaRPr lang="en-US" sz="4400" b="0">
              <a:solidFill>
                <a:schemeClr val="tx2"/>
              </a:solidFill>
            </a:endParaRPr>
          </a:p>
        </p:txBody>
      </p:sp>
      <p:sp>
        <p:nvSpPr>
          <p:cNvPr id="152586" name="Rectangle 10"/>
          <p:cNvSpPr>
            <a:spLocks noChangeArrowheads="1"/>
          </p:cNvSpPr>
          <p:nvPr/>
        </p:nvSpPr>
        <p:spPr bwMode="auto">
          <a:xfrm>
            <a:off x="990600" y="2590800"/>
            <a:ext cx="5257800" cy="403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FontTx/>
              <a:buChar char="•"/>
            </a:pPr>
            <a:endParaRPr lang="en-US" sz="4000" b="0" dirty="0"/>
          </a:p>
        </p:txBody>
      </p:sp>
      <p:pic>
        <p:nvPicPr>
          <p:cNvPr id="152587" name="Picture 11" descr="j00787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590800"/>
            <a:ext cx="2438400" cy="3933825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975" y="3205163"/>
            <a:ext cx="80200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</p:grpSpPr>
        <p:sp>
          <p:nvSpPr>
            <p:cNvPr id="15257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580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2581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95300" y="2133600"/>
            <a:ext cx="7391400" cy="319088"/>
            <a:chOff x="144" y="1248"/>
            <a:chExt cx="4656" cy="201"/>
          </a:xfrm>
        </p:grpSpPr>
        <p:sp>
          <p:nvSpPr>
            <p:cNvPr id="152583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584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2585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1143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>
                <a:solidFill>
                  <a:schemeClr val="tx2"/>
                </a:solidFill>
              </a:rPr>
              <a:t>Q2</a:t>
            </a:r>
            <a:endParaRPr lang="en-US" sz="4400" b="0">
              <a:solidFill>
                <a:schemeClr val="tx2"/>
              </a:solidFill>
            </a:endParaRPr>
          </a:p>
        </p:txBody>
      </p:sp>
      <p:sp>
        <p:nvSpPr>
          <p:cNvPr id="152586" name="Rectangle 10"/>
          <p:cNvSpPr>
            <a:spLocks noChangeArrowheads="1"/>
          </p:cNvSpPr>
          <p:nvPr/>
        </p:nvSpPr>
        <p:spPr bwMode="auto">
          <a:xfrm>
            <a:off x="990600" y="2590800"/>
            <a:ext cx="5257800" cy="403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FontTx/>
              <a:buChar char="•"/>
            </a:pPr>
            <a:endParaRPr lang="en-US" sz="4000" b="0" dirty="0"/>
          </a:p>
        </p:txBody>
      </p:sp>
      <p:pic>
        <p:nvPicPr>
          <p:cNvPr id="152587" name="Picture 11" descr="j00787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590800"/>
            <a:ext cx="2438400" cy="3933825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" y="3076575"/>
            <a:ext cx="70485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www.infarktforschung.de/grafics/cellular_atherogenesis_matt_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3" y="4233863"/>
            <a:ext cx="9117012" cy="263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ttp://img.medscape.com/slide/migrated/editorial/cmecircle/2004/2888/images/brewer/still11.gif"/>
          <p:cNvPicPr/>
          <p:nvPr/>
        </p:nvPicPr>
        <p:blipFill>
          <a:blip r:embed="rId3" cstate="print"/>
          <a:srcRect l="39583" t="37877" r="31667" b="26613"/>
          <a:stretch>
            <a:fillRect/>
          </a:stretch>
        </p:blipFill>
        <p:spPr bwMode="auto">
          <a:xfrm>
            <a:off x="7010400" y="152400"/>
            <a:ext cx="1752600" cy="18288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http://img.medscape.com/slide/migrated/editorial/cmecircle/2004/2888/images/brewer/still11.gif"/>
          <p:cNvPicPr/>
          <p:nvPr/>
        </p:nvPicPr>
        <p:blipFill>
          <a:blip r:embed="rId3" cstate="print"/>
          <a:srcRect l="39583" t="37877" r="31667" b="26613"/>
          <a:stretch>
            <a:fillRect/>
          </a:stretch>
        </p:blipFill>
        <p:spPr bwMode="auto">
          <a:xfrm>
            <a:off x="304800" y="5638800"/>
            <a:ext cx="533400" cy="6096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http://img.medscape.com/slide/migrated/editorial/cmecircle/2004/2888/images/brewer/still11.gif"/>
          <p:cNvPicPr/>
          <p:nvPr/>
        </p:nvPicPr>
        <p:blipFill>
          <a:blip r:embed="rId3" cstate="print"/>
          <a:srcRect l="39583" t="37877" r="31667" b="26613"/>
          <a:stretch>
            <a:fillRect/>
          </a:stretch>
        </p:blipFill>
        <p:spPr bwMode="auto">
          <a:xfrm>
            <a:off x="914400" y="5257800"/>
            <a:ext cx="533400" cy="6096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http://img.medscape.com/slide/migrated/editorial/cmecircle/2004/2888/images/brewer/still11.gif"/>
          <p:cNvPicPr/>
          <p:nvPr/>
        </p:nvPicPr>
        <p:blipFill>
          <a:blip r:embed="rId3" cstate="print"/>
          <a:srcRect l="39583" t="37877" r="31667" b="26613"/>
          <a:stretch>
            <a:fillRect/>
          </a:stretch>
        </p:blipFill>
        <p:spPr bwMode="auto">
          <a:xfrm>
            <a:off x="1600200" y="5486400"/>
            <a:ext cx="533400" cy="6096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http://img.medscape.com/slide/migrated/editorial/cmecircle/2004/2888/images/brewer/still11.gif"/>
          <p:cNvPicPr/>
          <p:nvPr/>
        </p:nvPicPr>
        <p:blipFill>
          <a:blip r:embed="rId3" cstate="print"/>
          <a:srcRect l="39583" t="37877" r="31667" b="26613"/>
          <a:stretch>
            <a:fillRect/>
          </a:stretch>
        </p:blipFill>
        <p:spPr bwMode="auto">
          <a:xfrm>
            <a:off x="6705600" y="5715000"/>
            <a:ext cx="533400" cy="6096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http://img.medscape.com/slide/migrated/editorial/cmecircle/2004/2888/images/brewer/still11.gif"/>
          <p:cNvPicPr/>
          <p:nvPr/>
        </p:nvPicPr>
        <p:blipFill>
          <a:blip r:embed="rId3" cstate="print"/>
          <a:srcRect l="39583" t="37877" r="31667" b="26613"/>
          <a:stretch>
            <a:fillRect/>
          </a:stretch>
        </p:blipFill>
        <p:spPr bwMode="auto">
          <a:xfrm>
            <a:off x="7315200" y="5486400"/>
            <a:ext cx="533400" cy="6096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9" descr="C:\Documents and Settings\DR.OMNIA\My Documents\My Pictures\lip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1447800"/>
            <a:ext cx="11842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2" descr="http://www.lce.hut.fi/research/sysbio/biospectroscopy/images/img-fig00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1371600"/>
            <a:ext cx="9144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7831" t="24232" r="36316" b="7577"/>
          <a:stretch>
            <a:fillRect/>
          </a:stretch>
        </p:blipFill>
        <p:spPr bwMode="auto">
          <a:xfrm rot="4713599">
            <a:off x="7620000" y="2133600"/>
            <a:ext cx="1371600" cy="1371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1" name="Picture 6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7831" t="24232" r="36316" b="7577"/>
          <a:stretch>
            <a:fillRect/>
          </a:stretch>
        </p:blipFill>
        <p:spPr bwMode="auto">
          <a:xfrm rot="4713599">
            <a:off x="7051684" y="5375285"/>
            <a:ext cx="462624" cy="46262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2" name="Picture 6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7831" t="24232" r="36316" b="7577"/>
          <a:stretch>
            <a:fillRect/>
          </a:stretch>
        </p:blipFill>
        <p:spPr bwMode="auto">
          <a:xfrm rot="21411788">
            <a:off x="5955912" y="5574912"/>
            <a:ext cx="462624" cy="46262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3" name="Picture 6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7831" t="24232" r="36316" b="7577"/>
          <a:stretch>
            <a:fillRect/>
          </a:stretch>
        </p:blipFill>
        <p:spPr bwMode="auto">
          <a:xfrm rot="4713599">
            <a:off x="1260484" y="5756284"/>
            <a:ext cx="462624" cy="46262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4" name="Picture 6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7831" t="24232" r="36316" b="7577"/>
          <a:stretch>
            <a:fillRect/>
          </a:stretch>
        </p:blipFill>
        <p:spPr bwMode="auto">
          <a:xfrm>
            <a:off x="574683" y="5375283"/>
            <a:ext cx="462624" cy="46262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" name="Picture 16" descr="http://img.medscape.com/slide/migrated/editorial/cmecircle/2004/2888/images/brewer/still11.gif"/>
          <p:cNvPicPr/>
          <p:nvPr/>
        </p:nvPicPr>
        <p:blipFill>
          <a:blip r:embed="rId3" cstate="print"/>
          <a:srcRect l="39583" t="37877" r="31667" b="26613"/>
          <a:stretch>
            <a:fillRect/>
          </a:stretch>
        </p:blipFill>
        <p:spPr bwMode="auto">
          <a:xfrm>
            <a:off x="6172200" y="5486400"/>
            <a:ext cx="533400" cy="5334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6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7831" t="24232" r="36316" b="7577"/>
          <a:stretch>
            <a:fillRect/>
          </a:stretch>
        </p:blipFill>
        <p:spPr bwMode="auto">
          <a:xfrm rot="4713599">
            <a:off x="6442084" y="5680083"/>
            <a:ext cx="462624" cy="462624"/>
          </a:xfrm>
          <a:prstGeom prst="ellipse">
            <a:avLst/>
          </a:prstGeom>
          <a:noFill/>
          <a:ln>
            <a:noFill/>
          </a:ln>
        </p:spPr>
      </p:pic>
      <p:sp>
        <p:nvSpPr>
          <p:cNvPr id="26" name="Rectangle 25"/>
          <p:cNvSpPr/>
          <p:nvPr/>
        </p:nvSpPr>
        <p:spPr>
          <a:xfrm>
            <a:off x="228599" y="533400"/>
            <a:ext cx="7315201" cy="678597"/>
          </a:xfrm>
          <a:prstGeom prst="rect">
            <a:avLst/>
          </a:prstGeom>
          <a:noFill/>
        </p:spPr>
        <p:txBody>
          <a:bodyPr>
            <a:prstTxWarp prst="textWave1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DRUGS IN HYPERLIPIDEMIA</a:t>
            </a:r>
          </a:p>
        </p:txBody>
      </p:sp>
      <p:pic>
        <p:nvPicPr>
          <p:cNvPr id="14354" name="Picture 9" descr="C:\Documents and Settings\DR.OMNIA\My Documents\My Pictures\lipo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743200"/>
            <a:ext cx="11842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5" name="Picture 2" descr="http://www.lce.hut.fi/research/sysbio/biospectroscopy/images/img-fig00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3276600"/>
            <a:ext cx="9144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2133600" y="3019961"/>
            <a:ext cx="55354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solidFill>
                  <a:srgbClr val="B52D8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nch Script MT" pitchFamily="66" charset="0"/>
              </a:rPr>
              <a:t>GOOD LUCK</a:t>
            </a:r>
            <a:endParaRPr lang="en-US" sz="8000" b="1" cap="none" spc="0" dirty="0">
              <a:ln w="11430"/>
              <a:solidFill>
                <a:srgbClr val="B52D88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ench Script MT" pitchFamily="66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DD"/>
            </a:gs>
            <a:gs pos="46000">
              <a:schemeClr val="accent1">
                <a:tint val="44500"/>
                <a:satMod val="160000"/>
              </a:schemeClr>
            </a:gs>
            <a:gs pos="46000">
              <a:srgbClr val="E2D09E"/>
            </a:gs>
            <a:gs pos="61000">
              <a:srgbClr val="DEC98E"/>
            </a:gs>
            <a:gs pos="91000">
              <a:schemeClr val="bg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40"/>
          <p:cNvSpPr txBox="1">
            <a:spLocks noChangeArrowheads="1"/>
          </p:cNvSpPr>
          <p:nvPr/>
        </p:nvSpPr>
        <p:spPr bwMode="auto">
          <a:xfrm>
            <a:off x="2003552" y="304800"/>
            <a:ext cx="2667000" cy="53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Very low Density lipoprotein</a:t>
            </a:r>
          </a:p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[VLDL]</a:t>
            </a:r>
            <a:endParaRPr lang="en-US" sz="1600" u="heavy" dirty="0">
              <a:uFill>
                <a:solidFill>
                  <a:srgbClr val="FF0000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10" name="TextBox 40"/>
          <p:cNvSpPr txBox="1">
            <a:spLocks noChangeArrowheads="1"/>
          </p:cNvSpPr>
          <p:nvPr/>
        </p:nvSpPr>
        <p:spPr bwMode="auto">
          <a:xfrm>
            <a:off x="4467352" y="304800"/>
            <a:ext cx="2438400" cy="53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Low Density lipoprotein</a:t>
            </a:r>
          </a:p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[LDL]</a:t>
            </a:r>
          </a:p>
        </p:txBody>
      </p:sp>
      <p:sp>
        <p:nvSpPr>
          <p:cNvPr id="11" name="TextBox 40"/>
          <p:cNvSpPr txBox="1">
            <a:spLocks noChangeArrowheads="1"/>
          </p:cNvSpPr>
          <p:nvPr/>
        </p:nvSpPr>
        <p:spPr bwMode="auto">
          <a:xfrm>
            <a:off x="606552" y="304800"/>
            <a:ext cx="1600200" cy="52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err="1" smtClean="0">
                <a:latin typeface="Bernard MT Condensed" pitchFamily="18" charset="0"/>
              </a:rPr>
              <a:t>Chylomicrons</a:t>
            </a:r>
            <a:endParaRPr lang="en-US" sz="1600" dirty="0" smtClean="0">
              <a:latin typeface="Bernard MT Condensed" pitchFamily="18" charset="0"/>
            </a:endParaRPr>
          </a:p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[CM]</a:t>
            </a:r>
          </a:p>
        </p:txBody>
      </p:sp>
      <p:sp>
        <p:nvSpPr>
          <p:cNvPr id="12" name="TextBox 40"/>
          <p:cNvSpPr txBox="1">
            <a:spLocks noChangeArrowheads="1"/>
          </p:cNvSpPr>
          <p:nvPr/>
        </p:nvSpPr>
        <p:spPr bwMode="auto">
          <a:xfrm>
            <a:off x="6702552" y="304800"/>
            <a:ext cx="2438400" cy="53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High Density lipoproteins</a:t>
            </a:r>
          </a:p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[</a:t>
            </a:r>
            <a:r>
              <a:rPr lang="en-US" sz="1600" dirty="0" smtClean="0">
                <a:uFill>
                  <a:solidFill>
                    <a:srgbClr val="FF0000"/>
                  </a:solidFill>
                </a:uFill>
                <a:latin typeface="Bernard MT Condensed" pitchFamily="18" charset="0"/>
              </a:rPr>
              <a:t>HDL]</a:t>
            </a:r>
          </a:p>
        </p:txBody>
      </p:sp>
      <p:pic>
        <p:nvPicPr>
          <p:cNvPr id="45" name="Picture 4" descr="http://homepage.smc.edu/wissmann_paul/anatomy2textbook/lipoprotein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l="18076" t="7374" r="73563" b="13833"/>
          <a:stretch>
            <a:fillRect/>
          </a:stretch>
        </p:blipFill>
        <p:spPr bwMode="auto">
          <a:xfrm rot="21540000">
            <a:off x="1619739" y="3944981"/>
            <a:ext cx="382272" cy="244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 descr="http://homepage.smc.edu/wissmann_paul/anatomy2textbook/lipoprotein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l="34740" t="5584" r="56841" b="15704"/>
          <a:stretch>
            <a:fillRect/>
          </a:stretch>
        </p:blipFill>
        <p:spPr bwMode="auto">
          <a:xfrm rot="21540000">
            <a:off x="3221709" y="3865453"/>
            <a:ext cx="384932" cy="244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 descr="http://homepage.smc.edu/wissmann_paul/anatomy2textbook/lipoprotein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l="51375" t="6947" r="40378" b="14381"/>
          <a:stretch>
            <a:fillRect/>
          </a:stretch>
        </p:blipFill>
        <p:spPr bwMode="auto">
          <a:xfrm rot="21540000">
            <a:off x="5926231" y="3894097"/>
            <a:ext cx="377070" cy="244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 descr="http://homepage.smc.edu/wissmann_paul/anatomy2textbook/lipoprotein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l="66343" t="8547" r="23629" b="12660"/>
          <a:stretch>
            <a:fillRect/>
          </a:stretch>
        </p:blipFill>
        <p:spPr bwMode="auto">
          <a:xfrm rot="21540000">
            <a:off x="7674612" y="3933510"/>
            <a:ext cx="376952" cy="244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5" name="Group 74"/>
          <p:cNvGrpSpPr/>
          <p:nvPr/>
        </p:nvGrpSpPr>
        <p:grpSpPr>
          <a:xfrm>
            <a:off x="0" y="3434050"/>
            <a:ext cx="8153400" cy="3347750"/>
            <a:chOff x="0" y="3434050"/>
            <a:chExt cx="8153400" cy="3347750"/>
          </a:xfrm>
        </p:grpSpPr>
        <p:sp>
          <p:nvSpPr>
            <p:cNvPr id="43" name="TextBox 40"/>
            <p:cNvSpPr txBox="1">
              <a:spLocks noChangeArrowheads="1"/>
            </p:cNvSpPr>
            <p:nvPr/>
          </p:nvSpPr>
          <p:spPr bwMode="auto">
            <a:xfrm>
              <a:off x="0" y="3434050"/>
              <a:ext cx="1143000" cy="528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  <a:spcBef>
                  <a:spcPts val="600"/>
                </a:spcBef>
              </a:pPr>
              <a:r>
                <a:rPr lang="en-US" sz="1600" dirty="0" smtClean="0">
                  <a:latin typeface="Bernard MT Condensed" pitchFamily="18" charset="0"/>
                </a:rPr>
                <a:t>% Lipid</a:t>
              </a:r>
            </a:p>
            <a:p>
              <a:pPr>
                <a:lnSpc>
                  <a:spcPts val="1400"/>
                </a:lnSpc>
                <a:spcBef>
                  <a:spcPts val="600"/>
                </a:spcBef>
              </a:pPr>
              <a:r>
                <a:rPr lang="en-US" sz="1600" dirty="0" smtClean="0">
                  <a:latin typeface="Bernard MT Condensed" pitchFamily="18" charset="0"/>
                </a:rPr>
                <a:t>Composition </a:t>
              </a:r>
            </a:p>
          </p:txBody>
        </p:sp>
        <p:grpSp>
          <p:nvGrpSpPr>
            <p:cNvPr id="3" name="Group 51"/>
            <p:cNvGrpSpPr/>
            <p:nvPr/>
          </p:nvGrpSpPr>
          <p:grpSpPr>
            <a:xfrm>
              <a:off x="582956" y="3845665"/>
              <a:ext cx="7494244" cy="2591711"/>
              <a:chOff x="582956" y="3845665"/>
              <a:chExt cx="7494244" cy="2591711"/>
            </a:xfrm>
          </p:grpSpPr>
          <p:pic>
            <p:nvPicPr>
              <p:cNvPr id="44" name="Picture 4" descr="http://homepage.smc.edu/wissmann_paul/anatomy2textbook/lipoprotein3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30000" contrast="40000"/>
              </a:blip>
              <a:srcRect l="2051" t="3653" r="85456" b="12921"/>
              <a:stretch>
                <a:fillRect/>
              </a:stretch>
            </p:blipFill>
            <p:spPr bwMode="auto">
              <a:xfrm rot="21540000">
                <a:off x="582956" y="3845665"/>
                <a:ext cx="533090" cy="25917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51" name="Straight Connector 50"/>
              <p:cNvCxnSpPr/>
              <p:nvPr/>
            </p:nvCxnSpPr>
            <p:spPr>
              <a:xfrm>
                <a:off x="914400" y="6324600"/>
                <a:ext cx="7162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52"/>
            <p:cNvGrpSpPr/>
            <p:nvPr/>
          </p:nvGrpSpPr>
          <p:grpSpPr>
            <a:xfrm>
              <a:off x="914400" y="6451999"/>
              <a:ext cx="1089532" cy="329801"/>
              <a:chOff x="231293" y="2127287"/>
              <a:chExt cx="1089532" cy="329801"/>
            </a:xfrm>
          </p:grpSpPr>
          <p:pic>
            <p:nvPicPr>
              <p:cNvPr id="54" name="Picture 4" descr="http://homepage.smc.edu/wissmann_paul/anatomy2textbook/lipoprotein3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30000" contrast="40000"/>
              </a:blip>
              <a:srcRect l="51945" t="11572" r="40384" b="78961"/>
              <a:stretch>
                <a:fillRect/>
              </a:stretch>
            </p:blipFill>
            <p:spPr bwMode="auto">
              <a:xfrm rot="21540000">
                <a:off x="231293" y="2127287"/>
                <a:ext cx="327361" cy="311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5" name="Rectangle 54"/>
              <p:cNvSpPr/>
              <p:nvPr/>
            </p:nvSpPr>
            <p:spPr>
              <a:xfrm>
                <a:off x="485147" y="2179320"/>
                <a:ext cx="835678" cy="2777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400"/>
                  </a:lnSpc>
                  <a:spcBef>
                    <a:spcPts val="600"/>
                  </a:spcBef>
                </a:pPr>
                <a:r>
                  <a:rPr lang="en-US" dirty="0" smtClean="0">
                    <a:uFill>
                      <a:solidFill>
                        <a:srgbClr val="FF0000"/>
                      </a:solidFill>
                    </a:uFill>
                    <a:latin typeface="Bernard MT Condensed" pitchFamily="18" charset="0"/>
                  </a:rPr>
                  <a:t>Protein</a:t>
                </a:r>
                <a:endParaRPr lang="en-US" dirty="0">
                  <a:uFill>
                    <a:solidFill>
                      <a:srgbClr val="FF0000"/>
                    </a:solidFill>
                  </a:uFill>
                  <a:latin typeface="Bernard MT Condensed" pitchFamily="18" charset="0"/>
                </a:endParaRPr>
              </a:p>
            </p:txBody>
          </p:sp>
        </p:grpSp>
        <p:grpSp>
          <p:nvGrpSpPr>
            <p:cNvPr id="6" name="Group 55"/>
            <p:cNvGrpSpPr/>
            <p:nvPr/>
          </p:nvGrpSpPr>
          <p:grpSpPr>
            <a:xfrm>
              <a:off x="3341711" y="6451756"/>
              <a:ext cx="4811689" cy="330044"/>
              <a:chOff x="1695033" y="2127044"/>
              <a:chExt cx="4811689" cy="330044"/>
            </a:xfrm>
          </p:grpSpPr>
          <p:pic>
            <p:nvPicPr>
              <p:cNvPr id="57" name="Picture 4" descr="http://homepage.smc.edu/wissmann_paul/anatomy2textbook/lipoprotein3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30000" contrast="40000"/>
              </a:blip>
              <a:srcRect l="51294" t="31504" r="41222" b="52242"/>
              <a:stretch>
                <a:fillRect/>
              </a:stretch>
            </p:blipFill>
            <p:spPr bwMode="auto">
              <a:xfrm rot="21540000">
                <a:off x="3371408" y="2127219"/>
                <a:ext cx="319382" cy="3018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" name="Picture 4" descr="http://homepage.smc.edu/wissmann_paul/anatomy2textbook/lipoprotein3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30000" contrast="40000"/>
              </a:blip>
              <a:srcRect l="34914" t="49832" r="57664" b="41065"/>
              <a:stretch>
                <a:fillRect/>
              </a:stretch>
            </p:blipFill>
            <p:spPr bwMode="auto">
              <a:xfrm rot="21540000">
                <a:off x="1695033" y="2127245"/>
                <a:ext cx="322445" cy="304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" name="Picture 4" descr="http://homepage.smc.edu/wissmann_paul/anatomy2textbook/lipoprotein3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30000" contrast="40000"/>
              </a:blip>
              <a:srcRect l="53017" t="62760" r="39965" b="28123"/>
              <a:stretch>
                <a:fillRect/>
              </a:stretch>
            </p:blipFill>
            <p:spPr bwMode="auto">
              <a:xfrm rot="21540000">
                <a:off x="4849003" y="2127044"/>
                <a:ext cx="299434" cy="3100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0" name="Rectangle 59"/>
              <p:cNvSpPr/>
              <p:nvPr/>
            </p:nvSpPr>
            <p:spPr>
              <a:xfrm>
                <a:off x="3627637" y="2179320"/>
                <a:ext cx="1154675" cy="2777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400"/>
                  </a:lnSpc>
                  <a:spcBef>
                    <a:spcPts val="600"/>
                  </a:spcBef>
                </a:pPr>
                <a:r>
                  <a:rPr lang="en-US" dirty="0" smtClean="0">
                    <a:uFill>
                      <a:solidFill>
                        <a:srgbClr val="FF0000"/>
                      </a:solidFill>
                    </a:uFill>
                    <a:latin typeface="Bernard MT Condensed" pitchFamily="18" charset="0"/>
                  </a:rPr>
                  <a:t>Cholesterol</a:t>
                </a:r>
                <a:endParaRPr lang="en-US" dirty="0">
                  <a:uFill>
                    <a:solidFill>
                      <a:srgbClr val="FF0000"/>
                    </a:solidFill>
                  </a:uFill>
                  <a:latin typeface="Bernard MT Condensed" pitchFamily="18" charset="0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1960622" y="2179320"/>
                <a:ext cx="1326004" cy="2777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400"/>
                  </a:lnSpc>
                  <a:spcBef>
                    <a:spcPts val="600"/>
                  </a:spcBef>
                </a:pPr>
                <a:r>
                  <a:rPr lang="en-US" dirty="0" smtClean="0">
                    <a:uFill>
                      <a:solidFill>
                        <a:srgbClr val="FF0000"/>
                      </a:solidFill>
                    </a:uFill>
                    <a:latin typeface="Bernard MT Condensed" pitchFamily="18" charset="0"/>
                  </a:rPr>
                  <a:t>Triglycerides</a:t>
                </a:r>
                <a:endParaRPr lang="en-US" dirty="0">
                  <a:uFill>
                    <a:solidFill>
                      <a:srgbClr val="FF0000"/>
                    </a:solidFill>
                  </a:uFill>
                  <a:latin typeface="Bernard MT Condensed" pitchFamily="18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5074920" y="2179320"/>
                <a:ext cx="1431802" cy="2777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400"/>
                  </a:lnSpc>
                  <a:spcBef>
                    <a:spcPts val="600"/>
                  </a:spcBef>
                </a:pPr>
                <a:r>
                  <a:rPr lang="en-US" dirty="0" smtClean="0">
                    <a:uFill>
                      <a:solidFill>
                        <a:srgbClr val="FF0000"/>
                      </a:solidFill>
                    </a:uFill>
                    <a:latin typeface="Bernard MT Condensed" pitchFamily="18" charset="0"/>
                  </a:rPr>
                  <a:t>Phospholipids</a:t>
                </a:r>
                <a:endParaRPr lang="en-US" dirty="0">
                  <a:uFill>
                    <a:solidFill>
                      <a:srgbClr val="FF0000"/>
                    </a:solidFill>
                  </a:uFill>
                  <a:latin typeface="Bernard MT Condensed" pitchFamily="18" charset="0"/>
                </a:endParaRPr>
              </a:p>
            </p:txBody>
          </p:sp>
        </p:grpSp>
      </p:grpSp>
      <p:cxnSp>
        <p:nvCxnSpPr>
          <p:cNvPr id="65" name="Straight Arrow Connector 64"/>
          <p:cNvCxnSpPr/>
          <p:nvPr/>
        </p:nvCxnSpPr>
        <p:spPr>
          <a:xfrm>
            <a:off x="3352800" y="4419600"/>
            <a:ext cx="4495800" cy="914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3429000" y="5943600"/>
            <a:ext cx="44196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 descr="Impact of lipoproteins on the biological activity and disposition of hydrophobic drugs: implications for drug discover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l="17949" r="20513" b="13573"/>
          <a:stretch>
            <a:fillRect/>
          </a:stretch>
        </p:blipFill>
        <p:spPr bwMode="auto">
          <a:xfrm>
            <a:off x="3200400" y="990600"/>
            <a:ext cx="2520355" cy="245734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Rectangle 51"/>
          <p:cNvSpPr/>
          <p:nvPr/>
        </p:nvSpPr>
        <p:spPr>
          <a:xfrm>
            <a:off x="0" y="101025"/>
            <a:ext cx="68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LP</a:t>
            </a:r>
            <a:endParaRPr lang="en-US" sz="3200" b="1" dirty="0">
              <a:ln>
                <a:solidFill>
                  <a:srgbClr val="FA00FA"/>
                </a:solidFill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66800" y="1611093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OUTER Coat</a:t>
            </a:r>
            <a:endParaRPr lang="en-US" sz="2400" dirty="0">
              <a:solidFill>
                <a:srgbClr val="0000FF"/>
              </a:solidFill>
              <a:latin typeface="Bernard MT Condensed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172200" y="1611093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Bernard MT Condensed" pitchFamily="18" charset="0"/>
              </a:rPr>
              <a:t>INNER Core</a:t>
            </a:r>
            <a:endParaRPr lang="en-US" sz="24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055914" y="1959435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Phospholipids Cholesterol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141614" y="1926770"/>
            <a:ext cx="22621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Triglycerides</a:t>
            </a:r>
          </a:p>
          <a:p>
            <a:r>
              <a:rPr lang="en-US" sz="2200" b="1" dirty="0" smtClean="0">
                <a:latin typeface="Arial Narrow" pitchFamily="34" charset="0"/>
              </a:rPr>
              <a:t>Cholesterol esters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066800" y="2626118"/>
            <a:ext cx="19207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Hydrophilic </a:t>
            </a:r>
            <a:r>
              <a:rPr lang="en-US" sz="2000" b="1" dirty="0" err="1" smtClean="0">
                <a:latin typeface="Arial Narrow" pitchFamily="34" charset="0"/>
              </a:rPr>
              <a:t>Gps</a:t>
            </a:r>
            <a:r>
              <a:rPr lang="en-US" sz="2000" b="1" dirty="0" smtClean="0">
                <a:latin typeface="Arial Narrow" pitchFamily="34" charset="0"/>
              </a:rPr>
              <a:t>.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158464" y="2588387"/>
            <a:ext cx="2133600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000" b="1" dirty="0" err="1" smtClean="0">
                <a:latin typeface="Arial Narrow" pitchFamily="34" charset="0"/>
              </a:rPr>
              <a:t>Lipophylic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Gps</a:t>
            </a:r>
            <a:r>
              <a:rPr lang="en-US" sz="2000" b="1" dirty="0" smtClean="0">
                <a:latin typeface="Arial Narrow" pitchFamily="34" charset="0"/>
              </a:rPr>
              <a:t>.</a:t>
            </a:r>
          </a:p>
        </p:txBody>
      </p:sp>
      <p:sp>
        <p:nvSpPr>
          <p:cNvPr id="71" name="Right Arrow 70"/>
          <p:cNvSpPr/>
          <p:nvPr/>
        </p:nvSpPr>
        <p:spPr>
          <a:xfrm>
            <a:off x="2743200" y="2362200"/>
            <a:ext cx="838200" cy="304800"/>
          </a:xfrm>
          <a:prstGeom prst="rightArrow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ight Arrow 71"/>
          <p:cNvSpPr/>
          <p:nvPr/>
        </p:nvSpPr>
        <p:spPr>
          <a:xfrm rot="20321841" flipH="1">
            <a:off x="4984139" y="1905155"/>
            <a:ext cx="1200436" cy="304800"/>
          </a:xfrm>
          <a:prstGeom prst="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Arrow 72"/>
          <p:cNvSpPr/>
          <p:nvPr/>
        </p:nvSpPr>
        <p:spPr>
          <a:xfrm flipH="1">
            <a:off x="4343400" y="990600"/>
            <a:ext cx="838200" cy="3048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5181600" y="936172"/>
            <a:ext cx="2209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APOPROTEINS 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196944" y="5181601"/>
            <a:ext cx="533400" cy="46166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3300"/>
                </a:solidFill>
                <a:latin typeface="Bernard MT Condensed" pitchFamily="18" charset="0"/>
              </a:rPr>
              <a:t>C</a:t>
            </a:r>
            <a:endParaRPr lang="en-US" sz="2400" dirty="0">
              <a:solidFill>
                <a:srgbClr val="003300"/>
              </a:solidFill>
              <a:latin typeface="Bernard MT Condensed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153400" y="6019800"/>
            <a:ext cx="609600" cy="461665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Bernard MT Condensed" pitchFamily="18" charset="0"/>
              </a:rPr>
              <a:t>TGs</a:t>
            </a:r>
            <a:endParaRPr lang="en-US" sz="2400" dirty="0">
              <a:solidFill>
                <a:srgbClr val="FFFF00"/>
              </a:solidFill>
              <a:latin typeface="Bernard MT Condensed" pitchFamily="18" charset="0"/>
            </a:endParaRPr>
          </a:p>
        </p:txBody>
      </p:sp>
      <p:sp>
        <p:nvSpPr>
          <p:cNvPr id="80" name="5-Point Star 79"/>
          <p:cNvSpPr/>
          <p:nvPr/>
        </p:nvSpPr>
        <p:spPr>
          <a:xfrm>
            <a:off x="8534400" y="63246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46000">
              <a:schemeClr val="accent1">
                <a:tint val="44500"/>
                <a:satMod val="160000"/>
              </a:schemeClr>
            </a:gs>
            <a:gs pos="46000">
              <a:srgbClr val="E2D09E"/>
            </a:gs>
            <a:gs pos="61000">
              <a:srgbClr val="DEC98E"/>
            </a:gs>
            <a:gs pos="91000">
              <a:schemeClr val="bg2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2" descr="C:\Documents and Settings\DR.OMNIA\My Documents\My Pictures\LP.gif"/>
          <p:cNvPicPr>
            <a:picLocks noChangeAspect="1" noChangeArrowheads="1"/>
          </p:cNvPicPr>
          <p:nvPr/>
        </p:nvPicPr>
        <p:blipFill>
          <a:blip r:embed="rId2" cstate="print"/>
          <a:srcRect l="1770" t="91034" r="2655" b="3448"/>
          <a:stretch>
            <a:fillRect/>
          </a:stretch>
        </p:blipFill>
        <p:spPr bwMode="auto">
          <a:xfrm>
            <a:off x="1066800" y="4782312"/>
            <a:ext cx="7546848" cy="28787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68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LP</a:t>
            </a:r>
            <a:endParaRPr lang="en-US" sz="3200" b="1" dirty="0">
              <a:ln>
                <a:solidFill>
                  <a:srgbClr val="FA00FA"/>
                </a:solidFill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14" name="TextBox 40"/>
          <p:cNvSpPr txBox="1">
            <a:spLocks noChangeArrowheads="1"/>
          </p:cNvSpPr>
          <p:nvPr/>
        </p:nvSpPr>
        <p:spPr bwMode="auto">
          <a:xfrm>
            <a:off x="2003552" y="228600"/>
            <a:ext cx="2667000" cy="53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Very low Density lipoprotein</a:t>
            </a:r>
          </a:p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[VLDL]</a:t>
            </a:r>
            <a:endParaRPr lang="en-US" sz="1600" u="heavy" dirty="0">
              <a:uFill>
                <a:solidFill>
                  <a:srgbClr val="FF0000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10" name="TextBox 40"/>
          <p:cNvSpPr txBox="1">
            <a:spLocks noChangeArrowheads="1"/>
          </p:cNvSpPr>
          <p:nvPr/>
        </p:nvSpPr>
        <p:spPr bwMode="auto">
          <a:xfrm>
            <a:off x="4467352" y="228600"/>
            <a:ext cx="2438400" cy="53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Low Density lipoprotein</a:t>
            </a:r>
          </a:p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[LDL]</a:t>
            </a:r>
          </a:p>
        </p:txBody>
      </p:sp>
      <p:sp>
        <p:nvSpPr>
          <p:cNvPr id="11" name="TextBox 40"/>
          <p:cNvSpPr txBox="1">
            <a:spLocks noChangeArrowheads="1"/>
          </p:cNvSpPr>
          <p:nvPr/>
        </p:nvSpPr>
        <p:spPr bwMode="auto">
          <a:xfrm>
            <a:off x="606552" y="228600"/>
            <a:ext cx="1600200" cy="52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err="1" smtClean="0">
                <a:latin typeface="Bernard MT Condensed" pitchFamily="18" charset="0"/>
              </a:rPr>
              <a:t>Chylomicrons</a:t>
            </a:r>
            <a:endParaRPr lang="en-US" sz="1600" dirty="0" smtClean="0">
              <a:latin typeface="Bernard MT Condensed" pitchFamily="18" charset="0"/>
            </a:endParaRPr>
          </a:p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[CM]</a:t>
            </a:r>
          </a:p>
        </p:txBody>
      </p:sp>
      <p:sp>
        <p:nvSpPr>
          <p:cNvPr id="12" name="TextBox 40"/>
          <p:cNvSpPr txBox="1">
            <a:spLocks noChangeArrowheads="1"/>
          </p:cNvSpPr>
          <p:nvPr/>
        </p:nvSpPr>
        <p:spPr bwMode="auto">
          <a:xfrm>
            <a:off x="6702552" y="228600"/>
            <a:ext cx="2438400" cy="53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High Density lipoproteins</a:t>
            </a:r>
          </a:p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[</a:t>
            </a:r>
            <a:r>
              <a:rPr lang="en-US" sz="1600" dirty="0" smtClean="0">
                <a:uFill>
                  <a:solidFill>
                    <a:srgbClr val="FF0000"/>
                  </a:solidFill>
                </a:uFill>
                <a:latin typeface="Bernard MT Condensed" pitchFamily="18" charset="0"/>
              </a:rPr>
              <a:t>HDL]</a:t>
            </a:r>
          </a:p>
        </p:txBody>
      </p:sp>
      <p:sp>
        <p:nvSpPr>
          <p:cNvPr id="15" name="TextBox 40"/>
          <p:cNvSpPr txBox="1">
            <a:spLocks noChangeArrowheads="1"/>
          </p:cNvSpPr>
          <p:nvPr/>
        </p:nvSpPr>
        <p:spPr bwMode="auto">
          <a:xfrm>
            <a:off x="-115824" y="838200"/>
            <a:ext cx="990600" cy="27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solidFill>
                  <a:srgbClr val="B52D88"/>
                </a:solidFill>
                <a:latin typeface="Bernard MT Condensed" pitchFamily="18" charset="0"/>
              </a:rPr>
              <a:t>DENSITY</a:t>
            </a:r>
          </a:p>
        </p:txBody>
      </p:sp>
      <p:sp>
        <p:nvSpPr>
          <p:cNvPr id="21" name="Down Arrow 20"/>
          <p:cNvSpPr/>
          <p:nvPr/>
        </p:nvSpPr>
        <p:spPr>
          <a:xfrm>
            <a:off x="8714232" y="533400"/>
            <a:ext cx="228600" cy="533400"/>
          </a:xfrm>
          <a:prstGeom prst="downArrow">
            <a:avLst/>
          </a:prstGeom>
          <a:gradFill flip="none" rotWithShape="1">
            <a:gsLst>
              <a:gs pos="0">
                <a:schemeClr val="tx1"/>
              </a:gs>
              <a:gs pos="10000">
                <a:srgbClr val="000040"/>
              </a:gs>
              <a:gs pos="35000">
                <a:srgbClr val="862265"/>
              </a:gs>
              <a:gs pos="5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 flipV="1">
            <a:off x="816864" y="466344"/>
            <a:ext cx="228600" cy="533400"/>
          </a:xfrm>
          <a:prstGeom prst="downArrow">
            <a:avLst/>
          </a:prstGeom>
          <a:gradFill flip="none" rotWithShape="1">
            <a:gsLst>
              <a:gs pos="0">
                <a:schemeClr val="tx1"/>
              </a:gs>
              <a:gs pos="10000">
                <a:srgbClr val="000040"/>
              </a:gs>
              <a:gs pos="35000">
                <a:srgbClr val="862265"/>
              </a:gs>
              <a:gs pos="5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4"/>
          <p:cNvGrpSpPr/>
          <p:nvPr/>
        </p:nvGrpSpPr>
        <p:grpSpPr>
          <a:xfrm>
            <a:off x="1066800" y="1066800"/>
            <a:ext cx="7543800" cy="3733800"/>
            <a:chOff x="2438400" y="2133600"/>
            <a:chExt cx="4191000" cy="1905000"/>
          </a:xfrm>
        </p:grpSpPr>
        <p:pic>
          <p:nvPicPr>
            <p:cNvPr id="1026" name="Picture 2" descr="C:\Documents and Settings\DR.OMNIA\My Documents\My Pictures\LP.gif"/>
            <p:cNvPicPr>
              <a:picLocks noChangeAspect="1" noChangeArrowheads="1"/>
            </p:cNvPicPr>
            <p:nvPr/>
          </p:nvPicPr>
          <p:blipFill>
            <a:blip r:embed="rId2" cstate="print"/>
            <a:srcRect l="442" t="3103" r="2212" b="27931"/>
            <a:stretch>
              <a:fillRect/>
            </a:stretch>
          </p:blipFill>
          <p:spPr bwMode="auto">
            <a:xfrm>
              <a:off x="2438400" y="2133600"/>
              <a:ext cx="4191000" cy="1905000"/>
            </a:xfrm>
            <a:prstGeom prst="rect">
              <a:avLst/>
            </a:prstGeom>
            <a:noFill/>
          </p:spPr>
        </p:pic>
        <p:sp>
          <p:nvSpPr>
            <p:cNvPr id="24" name="Rectangle 23"/>
            <p:cNvSpPr/>
            <p:nvPr/>
          </p:nvSpPr>
          <p:spPr>
            <a:xfrm>
              <a:off x="3810000" y="2209800"/>
              <a:ext cx="2819400" cy="838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4267200" y="475488"/>
            <a:ext cx="590225" cy="27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dirty="0" smtClean="0">
                <a:latin typeface="Bernard MT Condensed" pitchFamily="18" charset="0"/>
              </a:rPr>
              <a:t>[IDL]</a:t>
            </a:r>
            <a:endParaRPr lang="en-US" u="heavy" dirty="0">
              <a:uFill>
                <a:solidFill>
                  <a:srgbClr val="FF0000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27" name="TextBox 40"/>
          <p:cNvSpPr txBox="1">
            <a:spLocks noChangeArrowheads="1"/>
          </p:cNvSpPr>
          <p:nvPr/>
        </p:nvSpPr>
        <p:spPr bwMode="auto">
          <a:xfrm>
            <a:off x="-48768" y="1321786"/>
            <a:ext cx="1115568" cy="52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solidFill>
                  <a:srgbClr val="B52D88"/>
                </a:solidFill>
                <a:latin typeface="Bernard MT Condensed" pitchFamily="18" charset="0"/>
              </a:rPr>
              <a:t>TYPE of </a:t>
            </a:r>
          </a:p>
          <a:p>
            <a:pPr>
              <a:lnSpc>
                <a:spcPts val="1400"/>
              </a:lnSpc>
              <a:spcBef>
                <a:spcPts val="600"/>
              </a:spcBef>
            </a:pPr>
            <a:r>
              <a:rPr lang="en-US" sz="1600" dirty="0" err="1" smtClean="0">
                <a:solidFill>
                  <a:srgbClr val="B52D88"/>
                </a:solidFill>
                <a:latin typeface="Bernard MT Condensed" pitchFamily="18" charset="0"/>
              </a:rPr>
              <a:t>Apoprotein</a:t>
            </a:r>
            <a:endParaRPr lang="en-US" sz="1600" dirty="0" smtClean="0">
              <a:solidFill>
                <a:srgbClr val="B52D88"/>
              </a:solidFill>
              <a:latin typeface="Bernard MT Condensed" pitchFamily="18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1066800" y="1276290"/>
            <a:ext cx="1676400" cy="604550"/>
            <a:chOff x="1066800" y="1657290"/>
            <a:chExt cx="1676400" cy="604550"/>
          </a:xfrm>
        </p:grpSpPr>
        <p:sp>
          <p:nvSpPr>
            <p:cNvPr id="28" name="Rectangle 27"/>
            <p:cNvSpPr/>
            <p:nvPr/>
          </p:nvSpPr>
          <p:spPr>
            <a:xfrm>
              <a:off x="1573087" y="1861730"/>
              <a:ext cx="63671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2000" dirty="0" smtClean="0">
                  <a:uFill>
                    <a:solidFill>
                      <a:srgbClr val="FF0000"/>
                    </a:solidFill>
                  </a:uFill>
                  <a:latin typeface="Bernard MT Condensed" pitchFamily="18" charset="0"/>
                </a:rPr>
                <a:t>B 48</a:t>
              </a:r>
              <a:endParaRPr lang="en-US" sz="2000" dirty="0">
                <a:uFill>
                  <a:solidFill>
                    <a:srgbClr val="FF0000"/>
                  </a:solidFill>
                </a:uFill>
                <a:latin typeface="Bernard MT Condensed" pitchFamily="18" charset="0"/>
              </a:endParaRPr>
            </a:p>
          </p:txBody>
        </p:sp>
        <p:sp>
          <p:nvSpPr>
            <p:cNvPr id="32" name="Left-Right Arrow 31"/>
            <p:cNvSpPr/>
            <p:nvPr/>
          </p:nvSpPr>
          <p:spPr>
            <a:xfrm>
              <a:off x="1066800" y="1657290"/>
              <a:ext cx="1676400" cy="228600"/>
            </a:xfrm>
            <a:prstGeom prst="leftRightArrow">
              <a:avLst/>
            </a:prstGeom>
            <a:gradFill flip="none" rotWithShape="1">
              <a:gsLst>
                <a:gs pos="0">
                  <a:schemeClr val="tx1"/>
                </a:gs>
                <a:gs pos="10000">
                  <a:srgbClr val="000040"/>
                </a:gs>
                <a:gs pos="35000">
                  <a:srgbClr val="862265"/>
                </a:gs>
                <a:gs pos="5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971800" y="1276290"/>
            <a:ext cx="3810000" cy="604550"/>
            <a:chOff x="2971800" y="1657290"/>
            <a:chExt cx="3810000" cy="604550"/>
          </a:xfrm>
        </p:grpSpPr>
        <p:sp>
          <p:nvSpPr>
            <p:cNvPr id="29" name="Rectangle 28"/>
            <p:cNvSpPr/>
            <p:nvPr/>
          </p:nvSpPr>
          <p:spPr>
            <a:xfrm>
              <a:off x="4191000" y="1861730"/>
              <a:ext cx="6703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2000" dirty="0" smtClean="0">
                  <a:uFill>
                    <a:solidFill>
                      <a:srgbClr val="FF0000"/>
                    </a:solidFill>
                  </a:uFill>
                  <a:latin typeface="Bernard MT Condensed" pitchFamily="18" charset="0"/>
                </a:rPr>
                <a:t>B100</a:t>
              </a:r>
              <a:endParaRPr lang="en-US" sz="2000" dirty="0">
                <a:uFill>
                  <a:solidFill>
                    <a:srgbClr val="FF0000"/>
                  </a:solidFill>
                </a:uFill>
                <a:latin typeface="Bernard MT Condensed" pitchFamily="18" charset="0"/>
              </a:endParaRPr>
            </a:p>
          </p:txBody>
        </p:sp>
        <p:sp>
          <p:nvSpPr>
            <p:cNvPr id="33" name="Left-Right Arrow 32"/>
            <p:cNvSpPr/>
            <p:nvPr/>
          </p:nvSpPr>
          <p:spPr>
            <a:xfrm>
              <a:off x="2971800" y="1657290"/>
              <a:ext cx="3810000" cy="228600"/>
            </a:xfrm>
            <a:prstGeom prst="leftRightArrow">
              <a:avLst/>
            </a:prstGeom>
            <a:gradFill flip="none" rotWithShape="1">
              <a:gsLst>
                <a:gs pos="0">
                  <a:schemeClr val="tx1"/>
                </a:gs>
                <a:gs pos="10000">
                  <a:srgbClr val="000040"/>
                </a:gs>
                <a:gs pos="35000">
                  <a:srgbClr val="862265"/>
                </a:gs>
                <a:gs pos="5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934200" y="1276290"/>
            <a:ext cx="1676400" cy="604550"/>
            <a:chOff x="6934200" y="1657290"/>
            <a:chExt cx="1676400" cy="604550"/>
          </a:xfrm>
        </p:grpSpPr>
        <p:sp>
          <p:nvSpPr>
            <p:cNvPr id="30" name="Rectangle 29"/>
            <p:cNvSpPr/>
            <p:nvPr/>
          </p:nvSpPr>
          <p:spPr>
            <a:xfrm>
              <a:off x="7415641" y="1861730"/>
              <a:ext cx="69923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2000" dirty="0" smtClean="0">
                  <a:uFill>
                    <a:solidFill>
                      <a:srgbClr val="FF0000"/>
                    </a:solidFill>
                  </a:uFill>
                  <a:latin typeface="Bernard MT Condensed" pitchFamily="18" charset="0"/>
                </a:rPr>
                <a:t>AI&amp;II</a:t>
              </a:r>
              <a:endParaRPr lang="en-US" sz="2000" dirty="0">
                <a:uFill>
                  <a:solidFill>
                    <a:srgbClr val="FF0000"/>
                  </a:solidFill>
                </a:uFill>
                <a:latin typeface="Bernard MT Condensed" pitchFamily="18" charset="0"/>
              </a:endParaRPr>
            </a:p>
          </p:txBody>
        </p:sp>
        <p:sp>
          <p:nvSpPr>
            <p:cNvPr id="34" name="Left-Right Arrow 33"/>
            <p:cNvSpPr/>
            <p:nvPr/>
          </p:nvSpPr>
          <p:spPr>
            <a:xfrm>
              <a:off x="6934200" y="1657290"/>
              <a:ext cx="1676400" cy="228600"/>
            </a:xfrm>
            <a:prstGeom prst="leftRightArrow">
              <a:avLst/>
            </a:prstGeom>
            <a:gradFill flip="none" rotWithShape="1">
              <a:gsLst>
                <a:gs pos="0">
                  <a:schemeClr val="tx1"/>
                </a:gs>
                <a:gs pos="10000">
                  <a:srgbClr val="000040"/>
                </a:gs>
                <a:gs pos="35000">
                  <a:srgbClr val="862265"/>
                </a:gs>
                <a:gs pos="5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ight Arrow 19"/>
          <p:cNvSpPr/>
          <p:nvPr/>
        </p:nvSpPr>
        <p:spPr>
          <a:xfrm>
            <a:off x="1066800" y="783336"/>
            <a:ext cx="7620000" cy="304800"/>
          </a:xfrm>
          <a:prstGeom prst="rightArrow">
            <a:avLst/>
          </a:prstGeom>
          <a:gradFill flip="none" rotWithShape="1">
            <a:gsLst>
              <a:gs pos="0">
                <a:schemeClr val="tx1"/>
              </a:gs>
              <a:gs pos="10000">
                <a:srgbClr val="000040"/>
              </a:gs>
              <a:gs pos="35000">
                <a:srgbClr val="862265"/>
              </a:gs>
              <a:gs pos="5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1066800" y="1885890"/>
            <a:ext cx="5562600" cy="628710"/>
            <a:chOff x="1066800" y="2266890"/>
            <a:chExt cx="5562600" cy="628710"/>
          </a:xfrm>
        </p:grpSpPr>
        <p:sp>
          <p:nvSpPr>
            <p:cNvPr id="35" name="Rectangle 34"/>
            <p:cNvSpPr/>
            <p:nvPr/>
          </p:nvSpPr>
          <p:spPr>
            <a:xfrm>
              <a:off x="3405323" y="2495490"/>
              <a:ext cx="93807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2000" dirty="0" smtClean="0">
                  <a:uFill>
                    <a:solidFill>
                      <a:srgbClr val="FF0000"/>
                    </a:solidFill>
                  </a:uFill>
                  <a:latin typeface="Bernard MT Condensed" pitchFamily="18" charset="0"/>
                </a:rPr>
                <a:t>Beta LP</a:t>
              </a:r>
              <a:endParaRPr lang="en-US" sz="2000" dirty="0">
                <a:uFill>
                  <a:solidFill>
                    <a:srgbClr val="FF0000"/>
                  </a:solidFill>
                </a:uFill>
                <a:latin typeface="Bernard MT Condensed" pitchFamily="18" charset="0"/>
              </a:endParaRPr>
            </a:p>
          </p:txBody>
        </p:sp>
        <p:sp>
          <p:nvSpPr>
            <p:cNvPr id="37" name="Left Brace 36"/>
            <p:cNvSpPr/>
            <p:nvPr/>
          </p:nvSpPr>
          <p:spPr>
            <a:xfrm rot="16200000">
              <a:off x="3695700" y="-362010"/>
              <a:ext cx="304800" cy="5562600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934200" y="1885890"/>
            <a:ext cx="1676400" cy="628710"/>
            <a:chOff x="6934200" y="2266890"/>
            <a:chExt cx="1676400" cy="628710"/>
          </a:xfrm>
        </p:grpSpPr>
        <p:sp>
          <p:nvSpPr>
            <p:cNvPr id="36" name="Rectangle 35"/>
            <p:cNvSpPr/>
            <p:nvPr/>
          </p:nvSpPr>
          <p:spPr>
            <a:xfrm>
              <a:off x="7250703" y="2495490"/>
              <a:ext cx="105509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2000" dirty="0" smtClean="0">
                  <a:uFill>
                    <a:solidFill>
                      <a:srgbClr val="FF0000"/>
                    </a:solidFill>
                  </a:uFill>
                  <a:latin typeface="Bernard MT Condensed" pitchFamily="18" charset="0"/>
                </a:rPr>
                <a:t>Alpha LP</a:t>
              </a:r>
              <a:endParaRPr lang="en-US" sz="2000" dirty="0">
                <a:uFill>
                  <a:solidFill>
                    <a:srgbClr val="FF0000"/>
                  </a:solidFill>
                </a:uFill>
                <a:latin typeface="Bernard MT Condensed" pitchFamily="18" charset="0"/>
              </a:endParaRPr>
            </a:p>
          </p:txBody>
        </p:sp>
        <p:sp>
          <p:nvSpPr>
            <p:cNvPr id="38" name="Left Brace 37"/>
            <p:cNvSpPr/>
            <p:nvPr/>
          </p:nvSpPr>
          <p:spPr>
            <a:xfrm rot="16200000">
              <a:off x="7620000" y="1581090"/>
              <a:ext cx="304800" cy="1676400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267200" y="4419600"/>
            <a:ext cx="3428992" cy="2362200"/>
            <a:chOff x="4508160" y="5055108"/>
            <a:chExt cx="2502240" cy="1393698"/>
          </a:xfrm>
        </p:grpSpPr>
        <p:pic>
          <p:nvPicPr>
            <p:cNvPr id="2050" name="Picture 2" descr="http://www.pitt.edu/~super1/lecture/lec5271/img024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660033"/>
                </a:clrFrom>
                <a:clrTo>
                  <a:srgbClr val="660033">
                    <a:alpha val="0"/>
                  </a:srgbClr>
                </a:clrTo>
              </a:clrChange>
            </a:blip>
            <a:srcRect l="34615" t="34615" r="12019" b="15385"/>
            <a:stretch>
              <a:fillRect/>
            </a:stretch>
          </p:blipFill>
          <p:spPr bwMode="auto">
            <a:xfrm>
              <a:off x="4508160" y="5610606"/>
              <a:ext cx="1905002" cy="838200"/>
            </a:xfrm>
            <a:prstGeom prst="rect">
              <a:avLst/>
            </a:prstGeom>
            <a:noFill/>
          </p:spPr>
        </p:pic>
        <p:sp>
          <p:nvSpPr>
            <p:cNvPr id="64" name="Trapezoid 63"/>
            <p:cNvSpPr/>
            <p:nvPr/>
          </p:nvSpPr>
          <p:spPr>
            <a:xfrm>
              <a:off x="4953000" y="5055108"/>
              <a:ext cx="2057400" cy="545592"/>
            </a:xfrm>
            <a:prstGeom prst="trapezoid">
              <a:avLst>
                <a:gd name="adj" fmla="val 233928"/>
              </a:avLst>
            </a:prstGeom>
            <a:solidFill>
              <a:srgbClr val="FFFF00">
                <a:alpha val="4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TextBox 12"/>
          <p:cNvSpPr txBox="1">
            <a:spLocks noChangeArrowheads="1"/>
          </p:cNvSpPr>
          <p:nvPr/>
        </p:nvSpPr>
        <p:spPr bwMode="auto">
          <a:xfrm>
            <a:off x="1066800" y="2514600"/>
            <a:ext cx="5903976" cy="348813"/>
          </a:xfrm>
          <a:prstGeom prst="rect">
            <a:avLst/>
          </a:prstGeom>
          <a:solidFill>
            <a:srgbClr val="EBBBB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dirty="0">
                <a:latin typeface="Bernard MT Condensed" pitchFamily="18" charset="0"/>
              </a:rPr>
              <a:t>Non-HDL Cholesterol</a:t>
            </a:r>
          </a:p>
        </p:txBody>
      </p:sp>
      <p:sp>
        <p:nvSpPr>
          <p:cNvPr id="69" name="TextBox 12"/>
          <p:cNvSpPr txBox="1">
            <a:spLocks noChangeArrowheads="1"/>
          </p:cNvSpPr>
          <p:nvPr/>
        </p:nvSpPr>
        <p:spPr bwMode="auto">
          <a:xfrm>
            <a:off x="7010400" y="2514600"/>
            <a:ext cx="1600200" cy="348813"/>
          </a:xfrm>
          <a:prstGeom prst="rect">
            <a:avLst/>
          </a:prstGeom>
          <a:solidFill>
            <a:srgbClr val="D5E3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dirty="0" smtClean="0">
                <a:latin typeface="Bernard MT Condensed" pitchFamily="18" charset="0"/>
              </a:rPr>
              <a:t>HDL </a:t>
            </a:r>
            <a:r>
              <a:rPr lang="en-US" dirty="0">
                <a:latin typeface="Bernard MT Condensed" pitchFamily="18" charset="0"/>
              </a:rPr>
              <a:t>Cholesterol</a:t>
            </a:r>
          </a:p>
        </p:txBody>
      </p:sp>
      <p:sp>
        <p:nvSpPr>
          <p:cNvPr id="70" name="Oval 69"/>
          <p:cNvSpPr/>
          <p:nvPr/>
        </p:nvSpPr>
        <p:spPr>
          <a:xfrm>
            <a:off x="5562600" y="5410200"/>
            <a:ext cx="1600200" cy="1524000"/>
          </a:xfrm>
          <a:prstGeom prst="ellipse">
            <a:avLst/>
          </a:prstGeom>
          <a:noFill/>
          <a:ln w="5715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3200400" y="2971800"/>
            <a:ext cx="1481238" cy="39882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000" dirty="0" smtClean="0">
                <a:solidFill>
                  <a:srgbClr val="660033"/>
                </a:solidFill>
                <a:latin typeface="Bernard MT Condensed" pitchFamily="18" charset="0"/>
              </a:rPr>
              <a:t>ATHEROGENIC</a:t>
            </a:r>
            <a:endParaRPr lang="en-US" sz="2400" dirty="0">
              <a:solidFill>
                <a:srgbClr val="660033"/>
              </a:solidFill>
              <a:latin typeface="Bernard MT Condensed" pitchFamily="18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839811" y="2971800"/>
            <a:ext cx="2114425" cy="39882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000" dirty="0" smtClean="0">
                <a:solidFill>
                  <a:srgbClr val="660033"/>
                </a:solidFill>
                <a:latin typeface="Bernard MT Condensed" pitchFamily="18" charset="0"/>
              </a:rPr>
              <a:t>ATHEROPROTECTIVE</a:t>
            </a:r>
            <a:endParaRPr lang="en-US" sz="2000" dirty="0">
              <a:solidFill>
                <a:srgbClr val="660033"/>
              </a:solidFill>
              <a:latin typeface="Bernard MT Condensed" pitchFamily="18" charset="0"/>
            </a:endParaRPr>
          </a:p>
        </p:txBody>
      </p:sp>
      <p:sp>
        <p:nvSpPr>
          <p:cNvPr id="76" name="Rectangle 75">
            <a:hlinkClick r:id="rId4" action="ppaction://hlinkfile"/>
          </p:cNvPr>
          <p:cNvSpPr/>
          <p:nvPr/>
        </p:nvSpPr>
        <p:spPr>
          <a:xfrm>
            <a:off x="7772400" y="5191900"/>
            <a:ext cx="101703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500" b="1" cap="none" spc="50" dirty="0" smtClean="0">
                <a:ln w="11430"/>
                <a:solidFill>
                  <a:srgbClr val="66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bertus Medium" pitchFamily="34" charset="0"/>
              </a:rPr>
              <a:t>?</a:t>
            </a:r>
            <a:endParaRPr lang="en-US" sz="11500" b="1" cap="none" spc="50" dirty="0">
              <a:ln w="11430"/>
              <a:solidFill>
                <a:srgbClr val="66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lbertus Medium" pitchFamily="34" charset="0"/>
            </a:endParaRPr>
          </a:p>
        </p:txBody>
      </p:sp>
      <p:sp>
        <p:nvSpPr>
          <p:cNvPr id="78" name="5-Point Star 77"/>
          <p:cNvSpPr/>
          <p:nvPr/>
        </p:nvSpPr>
        <p:spPr>
          <a:xfrm>
            <a:off x="8534400" y="6172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68" grpId="0" animBg="1"/>
      <p:bldP spid="69" grpId="0" animBg="1"/>
      <p:bldP spid="70" grpId="0" animBg="1"/>
      <p:bldP spid="73" grpId="0" animBg="1"/>
      <p:bldP spid="74" grpId="0" animBg="1"/>
      <p:bldP spid="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254000" y="685800"/>
            <a:ext cx="4622800" cy="998538"/>
            <a:chOff x="160" y="432"/>
            <a:chExt cx="2912" cy="629"/>
          </a:xfrm>
        </p:grpSpPr>
        <p:sp>
          <p:nvSpPr>
            <p:cNvPr id="9218" name="Line 2"/>
            <p:cNvSpPr>
              <a:spLocks noChangeShapeType="1"/>
            </p:cNvSpPr>
            <p:nvPr/>
          </p:nvSpPr>
          <p:spPr bwMode="auto">
            <a:xfrm>
              <a:off x="288" y="432"/>
              <a:ext cx="26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9" name="Line 3"/>
            <p:cNvSpPr>
              <a:spLocks noChangeShapeType="1"/>
            </p:cNvSpPr>
            <p:nvPr/>
          </p:nvSpPr>
          <p:spPr bwMode="auto">
            <a:xfrm>
              <a:off x="288" y="1008"/>
              <a:ext cx="26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1" name="Oval 5"/>
            <p:cNvSpPr>
              <a:spLocks noChangeArrowheads="1"/>
            </p:cNvSpPr>
            <p:nvPr/>
          </p:nvSpPr>
          <p:spPr bwMode="auto">
            <a:xfrm>
              <a:off x="2880" y="432"/>
              <a:ext cx="192" cy="57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3" name="Arc 7"/>
            <p:cNvSpPr>
              <a:spLocks/>
            </p:cNvSpPr>
            <p:nvPr/>
          </p:nvSpPr>
          <p:spPr bwMode="auto">
            <a:xfrm rot="17424347" flipH="1">
              <a:off x="264" y="448"/>
              <a:ext cx="509" cy="71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5514"/>
                <a:gd name="T1" fmla="*/ 0 h 21600"/>
                <a:gd name="T2" fmla="*/ 15514 w 15514"/>
                <a:gd name="T3" fmla="*/ 6571 h 21600"/>
                <a:gd name="T4" fmla="*/ 0 w 1551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14" h="21600" fill="none" extrusionOk="0">
                  <a:moveTo>
                    <a:pt x="-1" y="0"/>
                  </a:moveTo>
                  <a:cubicBezTo>
                    <a:pt x="5847" y="0"/>
                    <a:pt x="11445" y="2370"/>
                    <a:pt x="15514" y="6570"/>
                  </a:cubicBezTo>
                </a:path>
                <a:path w="15514" h="21600" stroke="0" extrusionOk="0">
                  <a:moveTo>
                    <a:pt x="-1" y="0"/>
                  </a:moveTo>
                  <a:cubicBezTo>
                    <a:pt x="5847" y="0"/>
                    <a:pt x="11445" y="2370"/>
                    <a:pt x="15514" y="657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1219200" y="762000"/>
            <a:ext cx="457200" cy="304800"/>
          </a:xfrm>
          <a:prstGeom prst="hexagon">
            <a:avLst>
              <a:gd name="adj" fmla="val 37500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2209800" y="228600"/>
            <a:ext cx="6697663" cy="1371600"/>
            <a:chOff x="1392" y="144"/>
            <a:chExt cx="4219" cy="864"/>
          </a:xfrm>
        </p:grpSpPr>
        <p:sp>
          <p:nvSpPr>
            <p:cNvPr id="9225" name="AutoShape 9"/>
            <p:cNvSpPr>
              <a:spLocks noChangeArrowheads="1"/>
            </p:cNvSpPr>
            <p:nvPr/>
          </p:nvSpPr>
          <p:spPr bwMode="auto">
            <a:xfrm>
              <a:off x="1392" y="816"/>
              <a:ext cx="288" cy="192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6" name="Text Box 10"/>
            <p:cNvSpPr txBox="1">
              <a:spLocks noChangeArrowheads="1"/>
            </p:cNvSpPr>
            <p:nvPr/>
          </p:nvSpPr>
          <p:spPr bwMode="auto">
            <a:xfrm>
              <a:off x="3168" y="144"/>
              <a:ext cx="244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Arial" charset="0"/>
                </a:rPr>
                <a:t>Migration of blood monocytes </a:t>
              </a:r>
            </a:p>
            <a:p>
              <a:r>
                <a:rPr lang="en-US" sz="2000" b="1">
                  <a:latin typeface="Arial" charset="0"/>
                </a:rPr>
                <a:t>to subendothelium of artery</a:t>
              </a:r>
            </a:p>
          </p:txBody>
        </p:sp>
      </p:grp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1524000" y="5562600"/>
            <a:ext cx="1219200" cy="503238"/>
            <a:chOff x="960" y="3504"/>
            <a:chExt cx="768" cy="317"/>
          </a:xfrm>
        </p:grpSpPr>
        <p:sp>
          <p:nvSpPr>
            <p:cNvPr id="9247" name="AutoShape 31"/>
            <p:cNvSpPr>
              <a:spLocks noChangeArrowheads="1"/>
            </p:cNvSpPr>
            <p:nvPr/>
          </p:nvSpPr>
          <p:spPr bwMode="auto">
            <a:xfrm>
              <a:off x="1344" y="3504"/>
              <a:ext cx="384" cy="288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251" name="Line 35"/>
            <p:cNvSpPr>
              <a:spLocks noChangeShapeType="1"/>
            </p:cNvSpPr>
            <p:nvPr/>
          </p:nvSpPr>
          <p:spPr bwMode="auto">
            <a:xfrm>
              <a:off x="960" y="3648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49"/>
            <p:cNvGrpSpPr>
              <a:grpSpLocks/>
            </p:cNvGrpSpPr>
            <p:nvPr/>
          </p:nvGrpSpPr>
          <p:grpSpPr bwMode="auto">
            <a:xfrm>
              <a:off x="1296" y="3504"/>
              <a:ext cx="393" cy="317"/>
              <a:chOff x="1296" y="3504"/>
              <a:chExt cx="393" cy="317"/>
            </a:xfrm>
          </p:grpSpPr>
          <p:sp>
            <p:nvSpPr>
              <p:cNvPr id="9253" name="Text Box 37"/>
              <p:cNvSpPr txBox="1">
                <a:spLocks noChangeArrowheads="1"/>
              </p:cNvSpPr>
              <p:nvPr/>
            </p:nvSpPr>
            <p:spPr bwMode="auto">
              <a:xfrm>
                <a:off x="1296" y="3571"/>
                <a:ext cx="24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latin typeface="Arial" charset="0"/>
                  </a:rPr>
                  <a:t>CE</a:t>
                </a:r>
              </a:p>
            </p:txBody>
          </p:sp>
          <p:sp>
            <p:nvSpPr>
              <p:cNvPr id="9254" name="Text Box 38"/>
              <p:cNvSpPr txBox="1">
                <a:spLocks noChangeArrowheads="1"/>
              </p:cNvSpPr>
              <p:nvPr/>
            </p:nvSpPr>
            <p:spPr bwMode="auto">
              <a:xfrm>
                <a:off x="1431" y="3648"/>
                <a:ext cx="24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latin typeface="Arial" charset="0"/>
                  </a:rPr>
                  <a:t>CE</a:t>
                </a:r>
              </a:p>
            </p:txBody>
          </p:sp>
          <p:sp>
            <p:nvSpPr>
              <p:cNvPr id="9255" name="Text Box 39"/>
              <p:cNvSpPr txBox="1">
                <a:spLocks noChangeArrowheads="1"/>
              </p:cNvSpPr>
              <p:nvPr/>
            </p:nvSpPr>
            <p:spPr bwMode="auto">
              <a:xfrm>
                <a:off x="1440" y="3504"/>
                <a:ext cx="24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latin typeface="Arial" charset="0"/>
                  </a:rPr>
                  <a:t>CE</a:t>
                </a:r>
              </a:p>
            </p:txBody>
          </p:sp>
        </p:grpSp>
      </p:grp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2895600" y="5410200"/>
            <a:ext cx="5918200" cy="930275"/>
            <a:chOff x="1824" y="3408"/>
            <a:chExt cx="3728" cy="586"/>
          </a:xfrm>
        </p:grpSpPr>
        <p:sp>
          <p:nvSpPr>
            <p:cNvPr id="9256" name="Line 40"/>
            <p:cNvSpPr>
              <a:spLocks noChangeShapeType="1"/>
            </p:cNvSpPr>
            <p:nvPr/>
          </p:nvSpPr>
          <p:spPr bwMode="auto">
            <a:xfrm>
              <a:off x="1824" y="3648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7" name="AutoShape 41"/>
            <p:cNvSpPr>
              <a:spLocks noChangeArrowheads="1"/>
            </p:cNvSpPr>
            <p:nvPr/>
          </p:nvSpPr>
          <p:spPr bwMode="auto">
            <a:xfrm>
              <a:off x="2160" y="3408"/>
              <a:ext cx="528" cy="432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8" name="Text Box 42"/>
            <p:cNvSpPr txBox="1">
              <a:spLocks noChangeArrowheads="1"/>
            </p:cNvSpPr>
            <p:nvPr/>
          </p:nvSpPr>
          <p:spPr bwMode="auto">
            <a:xfrm>
              <a:off x="2976" y="3744"/>
              <a:ext cx="25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Arial" charset="0"/>
                </a:rPr>
                <a:t>Macrophage turn into foam cells</a:t>
              </a:r>
            </a:p>
          </p:txBody>
        </p:sp>
      </p:grp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177800" y="1752600"/>
            <a:ext cx="8475663" cy="1912938"/>
            <a:chOff x="112" y="1104"/>
            <a:chExt cx="5339" cy="1205"/>
          </a:xfrm>
        </p:grpSpPr>
        <p:grpSp>
          <p:nvGrpSpPr>
            <p:cNvPr id="8" name="Group 20"/>
            <p:cNvGrpSpPr>
              <a:grpSpLocks/>
            </p:cNvGrpSpPr>
            <p:nvPr/>
          </p:nvGrpSpPr>
          <p:grpSpPr bwMode="auto">
            <a:xfrm>
              <a:off x="112" y="1680"/>
              <a:ext cx="2912" cy="629"/>
              <a:chOff x="336" y="1680"/>
              <a:chExt cx="2912" cy="629"/>
            </a:xfrm>
          </p:grpSpPr>
          <p:sp>
            <p:nvSpPr>
              <p:cNvPr id="9227" name="Line 11"/>
              <p:cNvSpPr>
                <a:spLocks noChangeShapeType="1"/>
              </p:cNvSpPr>
              <p:nvPr/>
            </p:nvSpPr>
            <p:spPr bwMode="auto">
              <a:xfrm>
                <a:off x="464" y="1680"/>
                <a:ext cx="26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8" name="Line 12"/>
              <p:cNvSpPr>
                <a:spLocks noChangeShapeType="1"/>
              </p:cNvSpPr>
              <p:nvPr/>
            </p:nvSpPr>
            <p:spPr bwMode="auto">
              <a:xfrm>
                <a:off x="464" y="2256"/>
                <a:ext cx="26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9" name="Oval 13"/>
              <p:cNvSpPr>
                <a:spLocks noChangeArrowheads="1"/>
              </p:cNvSpPr>
              <p:nvPr/>
            </p:nvSpPr>
            <p:spPr bwMode="auto">
              <a:xfrm>
                <a:off x="3056" y="1680"/>
                <a:ext cx="192" cy="57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0" name="Arc 14"/>
              <p:cNvSpPr>
                <a:spLocks/>
              </p:cNvSpPr>
              <p:nvPr/>
            </p:nvSpPr>
            <p:spPr bwMode="auto">
              <a:xfrm rot="17424347" flipH="1">
                <a:off x="440" y="1696"/>
                <a:ext cx="509" cy="71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514"/>
                  <a:gd name="T1" fmla="*/ 0 h 21600"/>
                  <a:gd name="T2" fmla="*/ 15514 w 15514"/>
                  <a:gd name="T3" fmla="*/ 6571 h 21600"/>
                  <a:gd name="T4" fmla="*/ 0 w 15514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514" h="21600" fill="none" extrusionOk="0">
                    <a:moveTo>
                      <a:pt x="-1" y="0"/>
                    </a:moveTo>
                    <a:cubicBezTo>
                      <a:pt x="5847" y="0"/>
                      <a:pt x="11445" y="2370"/>
                      <a:pt x="15514" y="6570"/>
                    </a:cubicBezTo>
                  </a:path>
                  <a:path w="15514" h="21600" stroke="0" extrusionOk="0">
                    <a:moveTo>
                      <a:pt x="-1" y="0"/>
                    </a:moveTo>
                    <a:cubicBezTo>
                      <a:pt x="5847" y="0"/>
                      <a:pt x="11445" y="2370"/>
                      <a:pt x="15514" y="65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33" name="Text Box 17"/>
            <p:cNvSpPr txBox="1">
              <a:spLocks noChangeArrowheads="1"/>
            </p:cNvSpPr>
            <p:nvPr/>
          </p:nvSpPr>
          <p:spPr bwMode="auto">
            <a:xfrm>
              <a:off x="3168" y="1440"/>
              <a:ext cx="228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Arial" charset="0"/>
                </a:rPr>
                <a:t>Differentiation of monocytes</a:t>
              </a:r>
            </a:p>
            <a:p>
              <a:r>
                <a:rPr lang="en-US" sz="2000" b="1">
                  <a:latin typeface="Arial" charset="0"/>
                </a:rPr>
                <a:t>into macrophage</a:t>
              </a:r>
            </a:p>
          </p:txBody>
        </p:sp>
        <p:sp>
          <p:nvSpPr>
            <p:cNvPr id="9237" name="AutoShape 21"/>
            <p:cNvSpPr>
              <a:spLocks noChangeArrowheads="1"/>
            </p:cNvSpPr>
            <p:nvPr/>
          </p:nvSpPr>
          <p:spPr bwMode="auto">
            <a:xfrm>
              <a:off x="1264" y="2016"/>
              <a:ext cx="288" cy="240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9" name="Line 43"/>
            <p:cNvSpPr>
              <a:spLocks noChangeShapeType="1"/>
            </p:cNvSpPr>
            <p:nvPr/>
          </p:nvSpPr>
          <p:spPr bwMode="auto">
            <a:xfrm>
              <a:off x="1488" y="1104"/>
              <a:ext cx="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48"/>
          <p:cNvGrpSpPr>
            <a:grpSpLocks/>
          </p:cNvGrpSpPr>
          <p:nvPr/>
        </p:nvGrpSpPr>
        <p:grpSpPr bwMode="auto">
          <a:xfrm>
            <a:off x="76200" y="3733800"/>
            <a:ext cx="8610600" cy="2362200"/>
            <a:chOff x="48" y="2352"/>
            <a:chExt cx="5424" cy="1488"/>
          </a:xfrm>
        </p:grpSpPr>
        <p:grpSp>
          <p:nvGrpSpPr>
            <p:cNvPr id="10" name="Group 22"/>
            <p:cNvGrpSpPr>
              <a:grpSpLocks/>
            </p:cNvGrpSpPr>
            <p:nvPr/>
          </p:nvGrpSpPr>
          <p:grpSpPr bwMode="auto">
            <a:xfrm>
              <a:off x="48" y="3211"/>
              <a:ext cx="2912" cy="629"/>
              <a:chOff x="336" y="1680"/>
              <a:chExt cx="2912" cy="629"/>
            </a:xfrm>
          </p:grpSpPr>
          <p:sp>
            <p:nvSpPr>
              <p:cNvPr id="9239" name="Line 23"/>
              <p:cNvSpPr>
                <a:spLocks noChangeShapeType="1"/>
              </p:cNvSpPr>
              <p:nvPr/>
            </p:nvSpPr>
            <p:spPr bwMode="auto">
              <a:xfrm>
                <a:off x="464" y="1680"/>
                <a:ext cx="26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0" name="Line 24"/>
              <p:cNvSpPr>
                <a:spLocks noChangeShapeType="1"/>
              </p:cNvSpPr>
              <p:nvPr/>
            </p:nvSpPr>
            <p:spPr bwMode="auto">
              <a:xfrm>
                <a:off x="464" y="2256"/>
                <a:ext cx="26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1" name="Oval 25"/>
              <p:cNvSpPr>
                <a:spLocks noChangeArrowheads="1"/>
              </p:cNvSpPr>
              <p:nvPr/>
            </p:nvSpPr>
            <p:spPr bwMode="auto">
              <a:xfrm>
                <a:off x="3056" y="1680"/>
                <a:ext cx="192" cy="57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2" name="Arc 26"/>
              <p:cNvSpPr>
                <a:spLocks/>
              </p:cNvSpPr>
              <p:nvPr/>
            </p:nvSpPr>
            <p:spPr bwMode="auto">
              <a:xfrm rot="17424347" flipH="1">
                <a:off x="440" y="1696"/>
                <a:ext cx="509" cy="71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514"/>
                  <a:gd name="T1" fmla="*/ 0 h 21600"/>
                  <a:gd name="T2" fmla="*/ 15514 w 15514"/>
                  <a:gd name="T3" fmla="*/ 6571 h 21600"/>
                  <a:gd name="T4" fmla="*/ 0 w 15514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514" h="21600" fill="none" extrusionOk="0">
                    <a:moveTo>
                      <a:pt x="-1" y="0"/>
                    </a:moveTo>
                    <a:cubicBezTo>
                      <a:pt x="5847" y="0"/>
                      <a:pt x="11445" y="2370"/>
                      <a:pt x="15514" y="6570"/>
                    </a:cubicBezTo>
                  </a:path>
                  <a:path w="15514" h="21600" stroke="0" extrusionOk="0">
                    <a:moveTo>
                      <a:pt x="-1" y="0"/>
                    </a:moveTo>
                    <a:cubicBezTo>
                      <a:pt x="5847" y="0"/>
                      <a:pt x="11445" y="2370"/>
                      <a:pt x="15514" y="65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43" name="Text Box 27"/>
            <p:cNvSpPr txBox="1">
              <a:spLocks noChangeArrowheads="1"/>
            </p:cNvSpPr>
            <p:nvPr/>
          </p:nvSpPr>
          <p:spPr bwMode="auto">
            <a:xfrm>
              <a:off x="2976" y="2736"/>
              <a:ext cx="2496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Arial" charset="0"/>
                </a:rPr>
                <a:t>Macrophage accumulate </a:t>
              </a:r>
            </a:p>
            <a:p>
              <a:r>
                <a:rPr lang="en-US" sz="2000" b="1">
                  <a:latin typeface="Arial" charset="0"/>
                </a:rPr>
                <a:t>cholesterol esters derived from</a:t>
              </a:r>
            </a:p>
            <a:p>
              <a:r>
                <a:rPr lang="en-US" sz="2000" b="1">
                  <a:latin typeface="Arial" charset="0"/>
                </a:rPr>
                <a:t>plasma LDL</a:t>
              </a:r>
            </a:p>
          </p:txBody>
        </p:sp>
        <p:sp>
          <p:nvSpPr>
            <p:cNvPr id="9244" name="AutoShape 28"/>
            <p:cNvSpPr>
              <a:spLocks noChangeArrowheads="1"/>
            </p:cNvSpPr>
            <p:nvPr/>
          </p:nvSpPr>
          <p:spPr bwMode="auto">
            <a:xfrm>
              <a:off x="576" y="3552"/>
              <a:ext cx="288" cy="240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5" name="Oval 29"/>
            <p:cNvSpPr>
              <a:spLocks noChangeArrowheads="1"/>
            </p:cNvSpPr>
            <p:nvPr/>
          </p:nvSpPr>
          <p:spPr bwMode="auto">
            <a:xfrm>
              <a:off x="528" y="350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" name="Oval 30"/>
            <p:cNvSpPr>
              <a:spLocks noChangeArrowheads="1"/>
            </p:cNvSpPr>
            <p:nvPr/>
          </p:nvSpPr>
          <p:spPr bwMode="auto">
            <a:xfrm>
              <a:off x="528" y="3600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0" name="Line 44"/>
            <p:cNvSpPr>
              <a:spLocks noChangeShapeType="1"/>
            </p:cNvSpPr>
            <p:nvPr/>
          </p:nvSpPr>
          <p:spPr bwMode="auto">
            <a:xfrm>
              <a:off x="1488" y="2352"/>
              <a:ext cx="0" cy="6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400" y="830263"/>
            <a:ext cx="4622800" cy="998537"/>
            <a:chOff x="336" y="1680"/>
            <a:chExt cx="2912" cy="629"/>
          </a:xfrm>
        </p:grpSpPr>
        <p:sp>
          <p:nvSpPr>
            <p:cNvPr id="10243" name="Line 3"/>
            <p:cNvSpPr>
              <a:spLocks noChangeShapeType="1"/>
            </p:cNvSpPr>
            <p:nvPr/>
          </p:nvSpPr>
          <p:spPr bwMode="auto">
            <a:xfrm>
              <a:off x="464" y="1680"/>
              <a:ext cx="26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4" name="Line 4"/>
            <p:cNvSpPr>
              <a:spLocks noChangeShapeType="1"/>
            </p:cNvSpPr>
            <p:nvPr/>
          </p:nvSpPr>
          <p:spPr bwMode="auto">
            <a:xfrm>
              <a:off x="464" y="2256"/>
              <a:ext cx="26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5" name="Oval 5"/>
            <p:cNvSpPr>
              <a:spLocks noChangeArrowheads="1"/>
            </p:cNvSpPr>
            <p:nvPr/>
          </p:nvSpPr>
          <p:spPr bwMode="auto">
            <a:xfrm>
              <a:off x="3056" y="1680"/>
              <a:ext cx="192" cy="57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6" name="Arc 6"/>
            <p:cNvSpPr>
              <a:spLocks/>
            </p:cNvSpPr>
            <p:nvPr/>
          </p:nvSpPr>
          <p:spPr bwMode="auto">
            <a:xfrm rot="17424347" flipH="1">
              <a:off x="440" y="1696"/>
              <a:ext cx="509" cy="71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5514"/>
                <a:gd name="T1" fmla="*/ 0 h 21600"/>
                <a:gd name="T2" fmla="*/ 15514 w 15514"/>
                <a:gd name="T3" fmla="*/ 6571 h 21600"/>
                <a:gd name="T4" fmla="*/ 0 w 1551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14" h="21600" fill="none" extrusionOk="0">
                  <a:moveTo>
                    <a:pt x="-1" y="0"/>
                  </a:moveTo>
                  <a:cubicBezTo>
                    <a:pt x="5847" y="0"/>
                    <a:pt x="11445" y="2370"/>
                    <a:pt x="15514" y="6570"/>
                  </a:cubicBezTo>
                </a:path>
                <a:path w="15514" h="21600" stroke="0" extrusionOk="0">
                  <a:moveTo>
                    <a:pt x="-1" y="0"/>
                  </a:moveTo>
                  <a:cubicBezTo>
                    <a:pt x="5847" y="0"/>
                    <a:pt x="11445" y="2370"/>
                    <a:pt x="15514" y="657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1905000" y="1295400"/>
            <a:ext cx="838200" cy="685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4876800" y="304800"/>
            <a:ext cx="424338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More injury to artery leads to</a:t>
            </a:r>
          </a:p>
          <a:p>
            <a:r>
              <a:rPr lang="en-US" sz="2000" b="1">
                <a:latin typeface="Arial" charset="0"/>
              </a:rPr>
              <a:t>platelet aggregation - release of </a:t>
            </a:r>
          </a:p>
          <a:p>
            <a:r>
              <a:rPr lang="en-US" sz="2000" b="1">
                <a:latin typeface="Arial" charset="0"/>
              </a:rPr>
              <a:t>platelet-derived growth factor.</a:t>
            </a:r>
          </a:p>
          <a:p>
            <a:endParaRPr lang="en-US" sz="2000" b="1">
              <a:latin typeface="Arial" charset="0"/>
            </a:endParaRPr>
          </a:p>
          <a:p>
            <a:r>
              <a:rPr lang="en-US" sz="2000" b="1">
                <a:latin typeface="Arial" charset="0"/>
              </a:rPr>
              <a:t>Other growth factors are released</a:t>
            </a:r>
          </a:p>
          <a:p>
            <a:r>
              <a:rPr lang="en-US" sz="2000" b="1">
                <a:latin typeface="Arial" charset="0"/>
              </a:rPr>
              <a:t>from the foam cells.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28600" y="3276600"/>
            <a:ext cx="4622800" cy="998538"/>
            <a:chOff x="336" y="1680"/>
            <a:chExt cx="2912" cy="629"/>
          </a:xfrm>
        </p:grpSpPr>
        <p:sp>
          <p:nvSpPr>
            <p:cNvPr id="10250" name="Line 10"/>
            <p:cNvSpPr>
              <a:spLocks noChangeShapeType="1"/>
            </p:cNvSpPr>
            <p:nvPr/>
          </p:nvSpPr>
          <p:spPr bwMode="auto">
            <a:xfrm>
              <a:off x="464" y="1680"/>
              <a:ext cx="26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1" name="Line 11"/>
            <p:cNvSpPr>
              <a:spLocks noChangeShapeType="1"/>
            </p:cNvSpPr>
            <p:nvPr/>
          </p:nvSpPr>
          <p:spPr bwMode="auto">
            <a:xfrm>
              <a:off x="464" y="2256"/>
              <a:ext cx="26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2" name="Oval 12"/>
            <p:cNvSpPr>
              <a:spLocks noChangeArrowheads="1"/>
            </p:cNvSpPr>
            <p:nvPr/>
          </p:nvSpPr>
          <p:spPr bwMode="auto">
            <a:xfrm>
              <a:off x="3056" y="1680"/>
              <a:ext cx="192" cy="57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3" name="Arc 13"/>
            <p:cNvSpPr>
              <a:spLocks/>
            </p:cNvSpPr>
            <p:nvPr/>
          </p:nvSpPr>
          <p:spPr bwMode="auto">
            <a:xfrm rot="17424347" flipH="1">
              <a:off x="440" y="1696"/>
              <a:ext cx="509" cy="71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5514"/>
                <a:gd name="T1" fmla="*/ 0 h 21600"/>
                <a:gd name="T2" fmla="*/ 15514 w 15514"/>
                <a:gd name="T3" fmla="*/ 6571 h 21600"/>
                <a:gd name="T4" fmla="*/ 0 w 1551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14" h="21600" fill="none" extrusionOk="0">
                  <a:moveTo>
                    <a:pt x="-1" y="0"/>
                  </a:moveTo>
                  <a:cubicBezTo>
                    <a:pt x="5847" y="0"/>
                    <a:pt x="11445" y="2370"/>
                    <a:pt x="15514" y="6570"/>
                  </a:cubicBezTo>
                </a:path>
                <a:path w="15514" h="21600" stroke="0" extrusionOk="0">
                  <a:moveTo>
                    <a:pt x="-1" y="0"/>
                  </a:moveTo>
                  <a:cubicBezTo>
                    <a:pt x="5847" y="0"/>
                    <a:pt x="11445" y="2370"/>
                    <a:pt x="15514" y="657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56" name="AutoShape 16"/>
          <p:cNvSpPr>
            <a:spLocks noChangeArrowheads="1"/>
          </p:cNvSpPr>
          <p:nvPr/>
        </p:nvSpPr>
        <p:spPr bwMode="auto">
          <a:xfrm rot="-5400000">
            <a:off x="2438400" y="3505200"/>
            <a:ext cx="533400" cy="838200"/>
          </a:xfrm>
          <a:prstGeom prst="flowChartDelay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5045075" y="3413125"/>
            <a:ext cx="37941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Smooth muscle growth</a:t>
            </a:r>
          </a:p>
          <a:p>
            <a:endParaRPr lang="en-US" sz="2000" b="1">
              <a:latin typeface="Arial" charset="0"/>
            </a:endParaRPr>
          </a:p>
          <a:p>
            <a:r>
              <a:rPr lang="en-US" sz="2000" b="1">
                <a:latin typeface="Arial" charset="0"/>
              </a:rPr>
              <a:t>The resulting plaque narrows </a:t>
            </a:r>
          </a:p>
          <a:p>
            <a:r>
              <a:rPr lang="en-US" sz="2000" b="1">
                <a:latin typeface="Arial" charset="0"/>
              </a:rPr>
              <a:t>blood vessel and serves as a </a:t>
            </a:r>
          </a:p>
          <a:p>
            <a:r>
              <a:rPr lang="en-US" sz="2000" b="1">
                <a:latin typeface="Arial" charset="0"/>
              </a:rPr>
              <a:t>site of thrombus formation</a:t>
            </a:r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>
            <a:off x="2590800" y="19812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54330" y="1676400"/>
            <a:ext cx="471347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3175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</a:srgbClr>
                  </a:outerShdw>
                </a:effectLst>
                <a:latin typeface="+mn-lt"/>
                <a:cs typeface="+mn-cs"/>
              </a:rPr>
              <a:t>ANTIHYPERLIPIDEMIC AGENTS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147959"/>
            <a:ext cx="9144000" cy="9643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50" dirty="0">
                <a:ln w="285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CC00"/>
                </a:solidFill>
                <a:effectLst>
                  <a:outerShdw blurRad="50800" dist="50800" dir="5400000" algn="ctr" rotWithShape="0">
                    <a:srgbClr val="D60093"/>
                  </a:outerShdw>
                </a:effectLst>
                <a:latin typeface="+mn-lt"/>
                <a:cs typeface="+mn-cs"/>
              </a:rPr>
              <a:t>THERAPEUTIC STRATEGIES </a:t>
            </a:r>
            <a:r>
              <a:rPr lang="en-US" sz="3200" b="1" spc="50" dirty="0" smtClean="0">
                <a:ln w="285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CC00"/>
                </a:solidFill>
                <a:effectLst>
                  <a:outerShdw blurRad="50800" dist="50800" dir="5400000" algn="ctr" rotWithShape="0">
                    <a:srgbClr val="D60093"/>
                  </a:outerShdw>
                </a:effectLst>
                <a:latin typeface="+mn-lt"/>
                <a:cs typeface="+mn-cs"/>
              </a:rPr>
              <a:t>FOR </a:t>
            </a:r>
            <a:r>
              <a:rPr lang="en-US" sz="3200" b="1" spc="50" dirty="0">
                <a:ln w="285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CC00"/>
                </a:solidFill>
                <a:effectLst>
                  <a:outerShdw blurRad="50800" dist="50800" dir="5400000" algn="ctr" rotWithShape="0">
                    <a:srgbClr val="D60093"/>
                  </a:outerShdw>
                </a:effectLst>
                <a:latin typeface="+mn-lt"/>
                <a:cs typeface="+mn-cs"/>
              </a:rPr>
              <a:t>TREATMENT OF HYPERLIPIDEMIA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879" y="1066800"/>
            <a:ext cx="542167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3175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</a:srgbClr>
                  </a:outerShdw>
                </a:effectLst>
                <a:latin typeface="+mn-lt"/>
                <a:cs typeface="+mn-cs"/>
              </a:rPr>
              <a:t>THERAPEUTIC LIFESTYLE CHANGES</a:t>
            </a:r>
            <a:endParaRPr lang="en-US" sz="2800" b="1" dirty="0">
              <a:ln w="3175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28600" y="2209800"/>
            <a:ext cx="8763000" cy="3733800"/>
          </a:xfrm>
          <a:prstGeom prst="rect">
            <a:avLst/>
          </a:prstGeom>
        </p:spPr>
        <p:txBody>
          <a:bodyPr/>
          <a:lstStyle/>
          <a:p>
            <a:pPr marL="514350" indent="-514350" fontAlgn="auto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600" b="1" spc="-30" dirty="0" smtClean="0">
                <a:latin typeface="+mn-lt"/>
                <a:cs typeface="+mn-cs"/>
              </a:rPr>
              <a:t>1. Healthy diet; optimal Quantitative </a:t>
            </a:r>
            <a:r>
              <a:rPr lang="en-US" sz="2600" b="1" spc="-30" dirty="0">
                <a:latin typeface="+mn-lt"/>
                <a:cs typeface="+mn-cs"/>
              </a:rPr>
              <a:t>&amp; Qualitative fat </a:t>
            </a:r>
            <a:r>
              <a:rPr lang="en-US" sz="2600" b="1" spc="-30" dirty="0" smtClean="0">
                <a:latin typeface="+mn-lt"/>
                <a:cs typeface="+mn-cs"/>
              </a:rPr>
              <a:t>content:</a:t>
            </a:r>
          </a:p>
          <a:p>
            <a:pPr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GB" sz="2200" dirty="0" smtClean="0">
                <a:latin typeface="Arial Narrow" pitchFamily="34" charset="0"/>
              </a:rPr>
              <a:t>Diet has &lt;30% of calories as fat, &lt;7% as saturated fat and &lt;200mg cholesterol/day</a:t>
            </a:r>
            <a:endParaRPr lang="en-US" sz="2200" dirty="0" smtClean="0">
              <a:latin typeface="Arial Narrow" pitchFamily="34" charset="0"/>
            </a:endParaRPr>
          </a:p>
          <a:p>
            <a:pPr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dirty="0" smtClean="0">
                <a:latin typeface="Arial Narrow" pitchFamily="34" charset="0"/>
              </a:rPr>
              <a:t>Avoid trans-fatty acids &amp; acute increase in CHO intake</a:t>
            </a:r>
          </a:p>
          <a:p>
            <a:pPr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dirty="0" smtClean="0">
                <a:latin typeface="Arial Narrow" pitchFamily="34" charset="0"/>
              </a:rPr>
              <a:t>Use better vegetable oils rich in unsaturated fatty acids: oleic acid, </a:t>
            </a:r>
            <a:r>
              <a:rPr lang="en-US" sz="2200" dirty="0" err="1" smtClean="0">
                <a:latin typeface="Arial Narrow" pitchFamily="34" charset="0"/>
              </a:rPr>
              <a:t>linoleic</a:t>
            </a:r>
            <a:r>
              <a:rPr lang="en-US" sz="2200" dirty="0" smtClean="0">
                <a:latin typeface="Arial Narrow" pitchFamily="34" charset="0"/>
              </a:rPr>
              <a:t> acid &amp; </a:t>
            </a:r>
            <a:br>
              <a:rPr lang="en-US" sz="2200" dirty="0" smtClean="0">
                <a:latin typeface="Arial Narrow" pitchFamily="34" charset="0"/>
              </a:rPr>
            </a:br>
            <a:r>
              <a:rPr lang="en-US" sz="2200" dirty="0" smtClean="0">
                <a:latin typeface="Arial Narrow" pitchFamily="34" charset="0"/>
              </a:rPr>
              <a:t>   </a:t>
            </a:r>
            <a:r>
              <a:rPr lang="en-US" sz="2200" dirty="0" err="1" smtClean="0">
                <a:latin typeface="Arial Narrow" pitchFamily="34" charset="0"/>
              </a:rPr>
              <a:t>linolenic</a:t>
            </a:r>
            <a:r>
              <a:rPr lang="en-US" sz="2200" dirty="0" smtClean="0">
                <a:latin typeface="Arial Narrow" pitchFamily="34" charset="0"/>
              </a:rPr>
              <a:t> acids. Diet should also contain plant </a:t>
            </a:r>
            <a:r>
              <a:rPr lang="en-US" sz="2200" dirty="0" err="1" smtClean="0">
                <a:latin typeface="Arial Narrow" pitchFamily="34" charset="0"/>
              </a:rPr>
              <a:t>stanols</a:t>
            </a:r>
            <a:r>
              <a:rPr lang="en-US" sz="2200" dirty="0" smtClean="0">
                <a:latin typeface="Arial Narrow" pitchFamily="34" charset="0"/>
              </a:rPr>
              <a:t> or sterols &amp; soluble fibers.</a:t>
            </a:r>
          </a:p>
          <a:p>
            <a:pPr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dirty="0" smtClean="0">
                <a:latin typeface="Arial Narrow" pitchFamily="34" charset="0"/>
              </a:rPr>
              <a:t>Eat food high in antioxidants vitamins</a:t>
            </a:r>
          </a:p>
          <a:p>
            <a:pPr marL="342900" indent="-342900" fontAlgn="auto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600" b="1" spc="-30" dirty="0" smtClean="0">
                <a:latin typeface="+mn-lt"/>
                <a:cs typeface="+mn-cs"/>
              </a:rPr>
              <a:t>2.Regular exercise</a:t>
            </a:r>
            <a:endParaRPr lang="en-US" sz="2600" b="1" spc="-30" dirty="0">
              <a:latin typeface="+mn-lt"/>
              <a:cs typeface="+mn-cs"/>
            </a:endParaRPr>
          </a:p>
          <a:p>
            <a:pPr marL="342900" indent="-342900" fontAlgn="auto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600" b="1" spc="-30" dirty="0">
                <a:latin typeface="+mn-lt"/>
                <a:cs typeface="+mn-cs"/>
              </a:rPr>
              <a:t>3.Cessation of hazards habits; smoking, alcohol, …etc</a:t>
            </a:r>
          </a:p>
          <a:p>
            <a:pPr marL="342900" indent="-342900" fontAlgn="auto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600" b="1" spc="-30" dirty="0">
                <a:latin typeface="+mn-lt"/>
                <a:cs typeface="+mn-cs"/>
              </a:rPr>
              <a:t>4. Weight loss</a:t>
            </a:r>
            <a:endParaRPr lang="en-US" sz="2800" b="1" dirty="0">
              <a:solidFill>
                <a:srgbClr val="FF6600"/>
              </a:solidFill>
              <a:latin typeface="+mn-lt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248400" y="838200"/>
            <a:ext cx="1981994" cy="838200"/>
            <a:chOff x="6248400" y="838200"/>
            <a:chExt cx="1981994" cy="1829594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248400" y="838200"/>
              <a:ext cx="19812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>
              <a:off x="7315200" y="1752600"/>
              <a:ext cx="18288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901801" y="838200"/>
            <a:ext cx="1993799" cy="305594"/>
            <a:chOff x="901801" y="838200"/>
            <a:chExt cx="1993799" cy="305594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914400" y="838200"/>
              <a:ext cx="19812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>
              <a:off x="750195" y="990600"/>
              <a:ext cx="3048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202504" y="6122313"/>
            <a:ext cx="87501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 smtClean="0">
                <a:latin typeface="Arial Narrow" pitchFamily="34" charset="0"/>
              </a:rPr>
              <a:t>Can achieve a fall in LDL-C of 8-15% … </a:t>
            </a:r>
            <a:r>
              <a:rPr lang="en-GB" sz="2200" b="1" i="1" dirty="0" smtClean="0">
                <a:latin typeface="Arial Narrow" pitchFamily="34" charset="0"/>
              </a:rPr>
              <a:t>but long-term compliance is a problem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8458200" y="5410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 build="p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10923</TotalTime>
  <Words>2414</Words>
  <Application>Microsoft Office PowerPoint</Application>
  <PresentationFormat>On-screen Show (4:3)</PresentationFormat>
  <Paragraphs>530</Paragraphs>
  <Slides>42</Slides>
  <Notes>10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KKUH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DR.OMNIA</dc:creator>
  <cp:lastModifiedBy>Sony</cp:lastModifiedBy>
  <cp:revision>479</cp:revision>
  <dcterms:created xsi:type="dcterms:W3CDTF">2011-03-12T10:33:29Z</dcterms:created>
  <dcterms:modified xsi:type="dcterms:W3CDTF">2014-03-31T10:15:45Z</dcterms:modified>
</cp:coreProperties>
</file>