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70" r:id="rId2"/>
    <p:sldId id="310" r:id="rId3"/>
    <p:sldId id="311" r:id="rId4"/>
    <p:sldId id="315" r:id="rId5"/>
    <p:sldId id="317" r:id="rId6"/>
    <p:sldId id="319" r:id="rId7"/>
    <p:sldId id="318" r:id="rId8"/>
    <p:sldId id="256" r:id="rId9"/>
    <p:sldId id="326" r:id="rId10"/>
    <p:sldId id="352" r:id="rId11"/>
    <p:sldId id="328" r:id="rId12"/>
    <p:sldId id="334" r:id="rId13"/>
    <p:sldId id="330" r:id="rId14"/>
    <p:sldId id="332" r:id="rId15"/>
    <p:sldId id="355" r:id="rId16"/>
    <p:sldId id="333" r:id="rId17"/>
    <p:sldId id="273" r:id="rId18"/>
    <p:sldId id="274" r:id="rId19"/>
    <p:sldId id="357" r:id="rId20"/>
    <p:sldId id="276" r:id="rId21"/>
    <p:sldId id="277" r:id="rId22"/>
    <p:sldId id="278" r:id="rId23"/>
    <p:sldId id="279" r:id="rId24"/>
    <p:sldId id="339" r:id="rId25"/>
    <p:sldId id="343" r:id="rId26"/>
    <p:sldId id="335" r:id="rId27"/>
    <p:sldId id="336" r:id="rId28"/>
    <p:sldId id="337" r:id="rId29"/>
    <p:sldId id="338" r:id="rId30"/>
    <p:sldId id="284" r:id="rId31"/>
    <p:sldId id="286" r:id="rId32"/>
    <p:sldId id="344" r:id="rId33"/>
    <p:sldId id="340" r:id="rId34"/>
    <p:sldId id="341" r:id="rId35"/>
    <p:sldId id="358" r:id="rId36"/>
    <p:sldId id="342" r:id="rId37"/>
    <p:sldId id="288" r:id="rId38"/>
    <p:sldId id="345" r:id="rId39"/>
    <p:sldId id="290" r:id="rId40"/>
    <p:sldId id="350" r:id="rId41"/>
    <p:sldId id="320" r:id="rId42"/>
    <p:sldId id="349" r:id="rId43"/>
    <p:sldId id="351" r:id="rId44"/>
    <p:sldId id="291" r:id="rId45"/>
    <p:sldId id="359" r:id="rId46"/>
    <p:sldId id="360" r:id="rId47"/>
    <p:sldId id="292" r:id="rId48"/>
    <p:sldId id="322" r:id="rId49"/>
    <p:sldId id="323" r:id="rId50"/>
    <p:sldId id="36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172" autoAdjust="0"/>
  </p:normalViewPr>
  <p:slideViewPr>
    <p:cSldViewPr>
      <p:cViewPr varScale="1">
        <p:scale>
          <a:sx n="59" d="100"/>
          <a:sy n="59" d="100"/>
        </p:scale>
        <p:origin x="-8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BD03A-6460-46A9-9444-6B095F1FE410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29D23-3FD0-473C-92FF-E143B92659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171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4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4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56108D-A9D6-4BA5-B6D0-0A263C414D4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most common causes for </a:t>
            </a:r>
            <a:r>
              <a:rPr lang="en-US" dirty="0" err="1" smtClean="0"/>
              <a:t>hydronephrosis</a:t>
            </a:r>
            <a:r>
              <a:rPr lang="en-US" dirty="0" smtClean="0"/>
              <a:t> are</a:t>
            </a:r>
            <a:r>
              <a:rPr lang="en-US" baseline="0" dirty="0" smtClean="0"/>
              <a:t> </a:t>
            </a:r>
            <a:r>
              <a:rPr lang="en-US" dirty="0" smtClean="0"/>
              <a:t>foreign bodies like calculi with obstruction, </a:t>
            </a:r>
            <a:r>
              <a:rPr lang="en-US" dirty="0" err="1" smtClean="0"/>
              <a:t>atresia</a:t>
            </a:r>
            <a:r>
              <a:rPr lang="en-US" dirty="0" smtClean="0"/>
              <a:t> of the urethra , Benign prostatic hyperplasia</a:t>
            </a:r>
            <a:r>
              <a:rPr lang="en-US" baseline="0" dirty="0" smtClean="0"/>
              <a:t> ,c</a:t>
            </a:r>
            <a:r>
              <a:rPr lang="en-US" dirty="0" smtClean="0"/>
              <a:t>arcinoma of the prostate and bladder </a:t>
            </a:r>
            <a:r>
              <a:rPr lang="en-US" dirty="0" err="1" smtClean="0"/>
              <a:t>tumours</a:t>
            </a:r>
            <a:r>
              <a:rPr lang="en-US" dirty="0" smtClean="0"/>
              <a:t> and</a:t>
            </a:r>
            <a:r>
              <a:rPr lang="en-US" baseline="0" dirty="0" smtClean="0"/>
              <a:t> s</a:t>
            </a:r>
            <a:r>
              <a:rPr lang="en-US" dirty="0" smtClean="0"/>
              <a:t>pinal cord damage with paralysis of the bladder 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0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AA9B2A-F892-41B4-B653-4651C786BE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1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680E58-BB4D-44B9-8090-83BC055C32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38D40E-2794-47C1-A0E6-DA798A93B2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3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533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44764D-CD3E-437A-A283-7993733C8C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4BC2B-3C06-458D-94AD-60D6C82AB320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F34489-DCDA-45D8-BAD1-EE3A29F6AFB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310135-9831-4E0E-A111-DED3128646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E72475-25FC-4C16-935F-43345631D8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8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88FEE8-B60E-459B-BC36-372A8912B0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0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Renal clear cell carcinoma may</a:t>
            </a:r>
            <a:r>
              <a:rPr lang="en-US" baseline="0" dirty="0" smtClean="0"/>
              <a:t> secrete e</a:t>
            </a:r>
            <a:r>
              <a:rPr lang="en-US" dirty="0" smtClean="0"/>
              <a:t>rythropoietin hormone .</a:t>
            </a:r>
          </a:p>
        </p:txBody>
      </p:sp>
      <p:sp>
        <p:nvSpPr>
          <p:cNvPr id="540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EB1AC1-205B-44FB-8F02-B023B9C88F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7E514D-C2B4-4875-8DF4-9943E5A27D9F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33F55C-8E21-42F3-83AD-6B7C0CEBF6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A545B9-EC2B-44A7-B970-D0ADAD27465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7E514D-C2B4-4875-8DF4-9943E5A27D9F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7AB09F-F938-48C2-BAED-A106A5A852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DAB234-1C01-4F7C-A6C2-A5D2710E56E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41C824-33ED-4A2B-B045-A41F0DD24CFA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4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F66403-707D-4057-BAA9-1B85C35FA5E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6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6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DB7C43-3039-477B-9EE7-D716DDAE14F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5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5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7801B1-8F3D-4972-A959-319F2A0AE4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6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aseline="0" dirty="0" smtClean="0"/>
              <a:t> Predisposing factors include smoking ,</a:t>
            </a:r>
            <a:r>
              <a:rPr lang="en-US" dirty="0" smtClean="0"/>
              <a:t> Aniline dyes , </a:t>
            </a:r>
            <a:r>
              <a:rPr lang="en-US" baseline="0" dirty="0" smtClean="0"/>
              <a:t> long term use of analgesics , heavy long term exposure to </a:t>
            </a:r>
            <a:r>
              <a:rPr lang="en-US" baseline="0" dirty="0" err="1" smtClean="0"/>
              <a:t>cyclophosphamide</a:t>
            </a:r>
            <a:r>
              <a:rPr lang="en-US" baseline="0" dirty="0" smtClean="0"/>
              <a:t> .</a:t>
            </a:r>
            <a:endParaRPr lang="en-US" dirty="0" smtClean="0"/>
          </a:p>
        </p:txBody>
      </p:sp>
      <p:sp>
        <p:nvSpPr>
          <p:cNvPr id="546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76C7AA-8948-43EC-BCCF-EBF27062BB9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45A6CA-82FE-4A47-B83F-743DC95996F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TimesNewRomanPS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Clinical syndrome that these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patients have: 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Nephritic Syndrome.</a:t>
            </a:r>
            <a:endParaRPr lang="en-US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7E2B61-D230-46FB-9C9D-385F9B6FF4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7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49748-B189-4EE3-A353-D44CE33FEF1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600" dirty="0" smtClean="0"/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28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4034CF-8AA2-4464-82C5-1039CA67E5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2248B-9153-4249-9C56-89424BC76CD1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sciencephoto.com/image/253589/large/M1310622-Bladder_cancer-SPL.jpg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Renal practical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Cotran\Images\CH21\F021008.jpg"/>
          <p:cNvPicPr>
            <a:picLocks noChangeAspect="1" noChangeArrowheads="1"/>
          </p:cNvPicPr>
          <p:nvPr/>
        </p:nvPicPr>
        <p:blipFill>
          <a:blip r:embed="rId3" cstate="print"/>
          <a:srcRect r="78009"/>
          <a:stretch>
            <a:fillRect/>
          </a:stretch>
        </p:blipFill>
        <p:spPr bwMode="auto">
          <a:xfrm>
            <a:off x="539552" y="620688"/>
            <a:ext cx="3251200" cy="5334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95936" y="1916832"/>
            <a:ext cx="45365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gross picture shows </a:t>
            </a:r>
            <a:r>
              <a:rPr lang="en-US" sz="2000" b="1" dirty="0" smtClean="0">
                <a:solidFill>
                  <a:srgbClr val="FF0000"/>
                </a:solidFill>
              </a:rPr>
              <a:t>markedly enlarged kidney</a:t>
            </a:r>
            <a:r>
              <a:rPr lang="en-US" sz="2000" dirty="0" smtClean="0"/>
              <a:t> and replacement of the renal parenchyma by </a:t>
            </a:r>
            <a:r>
              <a:rPr lang="en-US" sz="2000" b="1" dirty="0" smtClean="0">
                <a:solidFill>
                  <a:srgbClr val="FF0000"/>
                </a:solidFill>
              </a:rPr>
              <a:t>numerous cysts of variable sizes 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pattern of inheritance for adult form is </a:t>
            </a:r>
            <a:r>
              <a:rPr lang="en-US" sz="2000" b="1" dirty="0"/>
              <a:t>autosomal dominant </a:t>
            </a:r>
            <a:r>
              <a:rPr lang="en-US" sz="2000" dirty="0"/>
              <a:t>and for childhood form is autosomal recessive .</a:t>
            </a:r>
          </a:p>
          <a:p>
            <a:endParaRPr lang="en-US" sz="2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283968" y="332656"/>
            <a:ext cx="2880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Adult polycystic kidney disease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44279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2-Postsreptococcal </a:t>
            </a:r>
            <a:r>
              <a:rPr lang="en-US" dirty="0" err="1" smtClean="0"/>
              <a:t>glomerulonephritis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POSTSTREPTOCOCCAL GLOMERULONEPHRITIS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C:\Documents and Settings\Helmut G. Rennke M.D\My Documents\My Pictures\74 slides\dpgn2.jpg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0" y="31750"/>
            <a:ext cx="9144000" cy="562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Line 5"/>
          <p:cNvSpPr>
            <a:spLocks noChangeShapeType="1"/>
          </p:cNvSpPr>
          <p:nvPr/>
        </p:nvSpPr>
        <p:spPr bwMode="auto">
          <a:xfrm flipV="1">
            <a:off x="7586133" y="41910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80526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Diffuse 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proliferative glomerulonephritis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High power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view of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hypercellular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glomerulus.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umerous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capillaries contain inflammatory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cells mostly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neutrophils. Note the presence of  red blood cells in a distal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tubule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the left of the glomerulus (arrow). </a:t>
            </a:r>
            <a:endParaRPr lang="en-US" dirty="0">
              <a:solidFill>
                <a:srgbClr val="000000"/>
              </a:solidFill>
              <a:latin typeface="TimesNewRomanPS" charset="0"/>
              <a:cs typeface="Times New Roman" pitchFamily="18" charset="0"/>
            </a:endParaRPr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868144" y="3861048"/>
            <a:ext cx="720080" cy="2376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W.B. Saunders Company items and derived items Copyright (c) 1999 by W.B. Saunders Company</a:t>
            </a:r>
            <a:endParaRPr lang="en-US" sz="2400"/>
          </a:p>
        </p:txBody>
      </p:sp>
      <p:pic>
        <p:nvPicPr>
          <p:cNvPr id="87042" name="Picture 1026" descr="H:\Cotran\Images\CH21\F021016.jpg"/>
          <p:cNvPicPr>
            <a:picLocks noChangeAspect="1" noChangeArrowheads="1"/>
          </p:cNvPicPr>
          <p:nvPr/>
        </p:nvPicPr>
        <p:blipFill>
          <a:blip r:embed="rId3" cstate="print"/>
          <a:srcRect l="50000" b="53412"/>
          <a:stretch>
            <a:fillRect/>
          </a:stretch>
        </p:blipFill>
        <p:spPr bwMode="auto">
          <a:xfrm>
            <a:off x="762000" y="892175"/>
            <a:ext cx="7467600" cy="5051425"/>
          </a:xfrm>
          <a:prstGeom prst="rect">
            <a:avLst/>
          </a:prstGeom>
          <a:noFill/>
        </p:spPr>
      </p:pic>
      <p:sp>
        <p:nvSpPr>
          <p:cNvPr id="87043" name="Text Box 1027"/>
          <p:cNvSpPr txBox="1">
            <a:spLocks noChangeArrowheads="1"/>
          </p:cNvSpPr>
          <p:nvPr/>
        </p:nvSpPr>
        <p:spPr bwMode="auto">
          <a:xfrm>
            <a:off x="0" y="6583363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21.22</a:t>
            </a:r>
            <a:endParaRPr lang="en-US" sz="1200"/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6211669"/>
            <a:ext cx="889248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Segoe UI" pitchFamily="34" charset="0"/>
              </a:rPr>
              <a:t>Hypercellular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Segoe UI" pitchFamily="34" charset="0"/>
              </a:rPr>
              <a:t> and enlarged </a:t>
            </a:r>
            <a:r>
              <a:rPr kumimoji="0" lang="en-US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Segoe UI" pitchFamily="34" charset="0"/>
              </a:rPr>
              <a:t>glomeruli</a:t>
            </a:r>
            <a:endParaRPr kumimoji="0" lang="en-US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Segoe UI" pitchFamily="34" charset="0"/>
              </a:rPr>
              <a:t>Infiltration by </a:t>
            </a:r>
            <a:r>
              <a:rPr kumimoji="0" lang="en-US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Segoe UI" pitchFamily="34" charset="0"/>
              </a:rPr>
              <a:t>neutrophils</a:t>
            </a:r>
            <a:endParaRPr kumimoji="0" lang="en-US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Post streptococcal glomerulonephritis: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378766" y="1268760"/>
            <a:ext cx="84296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b="1" dirty="0">
                <a:latin typeface="Franklin Gothic Demi" pitchFamily="34" charset="0"/>
              </a:rPr>
              <a:t>The glomeruli are </a:t>
            </a:r>
            <a:r>
              <a:rPr lang="en-US" sz="2400" b="1" dirty="0" smtClean="0">
                <a:latin typeface="Franklin Gothic Demi" pitchFamily="34" charset="0"/>
              </a:rPr>
              <a:t>enlarged and </a:t>
            </a:r>
            <a:r>
              <a:rPr lang="en-US" sz="2400" b="1" dirty="0" err="1">
                <a:latin typeface="Franklin Gothic Demi" pitchFamily="34" charset="0"/>
              </a:rPr>
              <a:t>hypercellular</a:t>
            </a:r>
            <a:r>
              <a:rPr lang="en-US" sz="2400" b="1" dirty="0">
                <a:latin typeface="Franklin Gothic Demi" pitchFamily="34" charset="0"/>
              </a:rPr>
              <a:t> with obliteration of capsular space.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400" b="1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b="1" dirty="0">
                <a:latin typeface="Franklin Gothic Demi" pitchFamily="34" charset="0"/>
              </a:rPr>
              <a:t>Cellularity is due to proliferation of endothelial and </a:t>
            </a:r>
            <a:r>
              <a:rPr lang="en-US" sz="2400" b="1" dirty="0" err="1">
                <a:latin typeface="Franklin Gothic Demi" pitchFamily="34" charset="0"/>
              </a:rPr>
              <a:t>mesangial</a:t>
            </a:r>
            <a:r>
              <a:rPr lang="en-US" sz="2400" b="1" dirty="0">
                <a:latin typeface="Franklin Gothic Demi" pitchFamily="34" charset="0"/>
              </a:rPr>
              <a:t> cells with some neutrophils.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400" b="1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b="1" dirty="0">
                <a:latin typeface="Franklin Gothic Demi" pitchFamily="34" charset="0"/>
              </a:rPr>
              <a:t>Many capillaries appear obliterated.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400" b="1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b="1" dirty="0" smtClean="0">
                <a:latin typeface="Franklin Gothic Demi" pitchFamily="34" charset="0"/>
              </a:rPr>
              <a:t>Tubules contain red blood cells and granular casts.</a:t>
            </a:r>
          </a:p>
          <a:p>
            <a:pPr algn="just"/>
            <a:endParaRPr lang="en-US" sz="2400" b="1" dirty="0" smtClean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b="1" dirty="0" smtClean="0"/>
              <a:t>The </a:t>
            </a:r>
            <a:r>
              <a:rPr lang="en-US" sz="2400" b="1" dirty="0" smtClean="0">
                <a:solidFill>
                  <a:srgbClr val="FF0000"/>
                </a:solidFill>
              </a:rPr>
              <a:t>etiology</a:t>
            </a:r>
            <a:r>
              <a:rPr lang="en-US" sz="2400" b="1" dirty="0" smtClean="0"/>
              <a:t> is Infection by </a:t>
            </a:r>
            <a:r>
              <a:rPr lang="en-US" sz="2400" b="1" dirty="0">
                <a:solidFill>
                  <a:srgbClr val="002060"/>
                </a:solidFill>
              </a:rPr>
              <a:t>group A Beta-hemolytic </a:t>
            </a:r>
            <a:r>
              <a:rPr lang="en-US" sz="2400" b="1" dirty="0" smtClean="0">
                <a:solidFill>
                  <a:srgbClr val="002060"/>
                </a:solidFill>
              </a:rPr>
              <a:t>streptococci</a:t>
            </a:r>
          </a:p>
          <a:p>
            <a:pPr algn="just"/>
            <a:endParaRPr lang="en-US" sz="2400" b="1" dirty="0" smtClean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b="1" dirty="0" smtClean="0"/>
              <a:t>Serological test: There is usually increased titers of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anti-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</a:rPr>
              <a:t>streptolysin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 O</a:t>
            </a:r>
            <a:endParaRPr lang="en-US" sz="2400" b="1" dirty="0" smtClean="0">
              <a:solidFill>
                <a:schemeClr val="accent3">
                  <a:lumMod val="50000"/>
                </a:schemeClr>
              </a:solidFill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400" b="1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643182"/>
            <a:ext cx="8439912" cy="17859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3- </a:t>
            </a:r>
            <a:r>
              <a:rPr lang="en-US" dirty="0" err="1" smtClean="0"/>
              <a:t>Hydronephrosis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32656"/>
            <a:ext cx="7632848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58923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Bisected kidney shows  markedly dilated renal pelvis and calyces with atrophic and thin renal cortex /parenchyma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:\Cotran\Images\CH21\F0210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3383280" cy="428853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0" y="2636912"/>
            <a:ext cx="3096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picture shows  markedly dilated renal pelvis and calyces with atrophic and thin renal cortex /parenchyma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800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500306"/>
            <a:ext cx="8225598" cy="205568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 4- </a:t>
            </a:r>
            <a:r>
              <a:rPr lang="en-US" dirty="0" err="1" smtClean="0"/>
              <a:t>Pyonephrosis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2875"/>
            <a:ext cx="4352925" cy="653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43438" y="1785926"/>
            <a:ext cx="45005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smtClean="0"/>
              <a:t>Focal </a:t>
            </a:r>
            <a:r>
              <a:rPr lang="en-US" sz="4000" dirty="0" err="1" smtClean="0"/>
              <a:t>hydronephrosis</a:t>
            </a:r>
            <a:r>
              <a:rPr lang="en-US" sz="4000" dirty="0" smtClean="0"/>
              <a:t> and </a:t>
            </a:r>
            <a:r>
              <a:rPr lang="en-US" sz="4000" dirty="0" err="1" smtClean="0"/>
              <a:t>pyonephrosis</a:t>
            </a:r>
            <a:r>
              <a:rPr lang="en-US" sz="4000" dirty="0" smtClean="0"/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42875"/>
            <a:ext cx="358457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43438" y="1785926"/>
            <a:ext cx="45005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err="1" smtClean="0"/>
              <a:t>Pyonephrosis</a:t>
            </a:r>
            <a:r>
              <a:rPr lang="en-US" sz="4000" dirty="0" smtClean="0"/>
              <a:t> with small cortical abscesses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14313"/>
            <a:ext cx="4811713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00596" y="1714488"/>
            <a:ext cx="41434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smtClean="0"/>
              <a:t>Renal cortical </a:t>
            </a:r>
            <a:r>
              <a:rPr lang="en-US" sz="4000" dirty="0" err="1" smtClean="0"/>
              <a:t>pyonephrosis</a:t>
            </a:r>
            <a:r>
              <a:rPr lang="en-US" sz="4000" dirty="0" smtClean="0"/>
              <a:t> with renal stone impacted within a calyx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5- Chronic </a:t>
            </a:r>
            <a:r>
              <a:rPr lang="en-US" dirty="0" err="1" smtClean="0"/>
              <a:t>pyelonephritis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14400"/>
            <a:ext cx="5715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11560" y="5373215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picture </a:t>
            </a:r>
            <a:r>
              <a:rPr lang="en-US" sz="2400" b="1" dirty="0" smtClean="0"/>
              <a:t>shows atrophic and deformed kidneys with  cortical coarse scars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7424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0" y="6206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6093296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picture shows </a:t>
            </a:r>
            <a:r>
              <a:rPr lang="en-US" b="1" dirty="0" err="1"/>
              <a:t>periglomerular</a:t>
            </a:r>
            <a:r>
              <a:rPr lang="en-US" b="1" dirty="0"/>
              <a:t> fibrosis , glomerular sclerosis and hyalinization  with marked chronic interstitial inflammation </a:t>
            </a:r>
            <a:r>
              <a:rPr lang="en-US" dirty="0"/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050" descr="C:\My Documents\HMS\CrPN-PASMP.jpg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reveals that: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57188" y="1785938"/>
            <a:ext cx="850106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solidFill>
                  <a:srgbClr val="FF0000"/>
                </a:solidFill>
                <a:latin typeface="Franklin Gothic Demi" pitchFamily="34" charset="0"/>
              </a:rPr>
              <a:t>The glomeruli </a:t>
            </a:r>
            <a:r>
              <a:rPr lang="en-US" sz="2800" dirty="0">
                <a:latin typeface="Franklin Gothic Demi" pitchFamily="34" charset="0"/>
              </a:rPr>
              <a:t>show varying degrees of sclerosis and </a:t>
            </a:r>
            <a:r>
              <a:rPr lang="en-US" sz="2800" dirty="0" err="1">
                <a:latin typeface="Franklin Gothic Demi" pitchFamily="34" charset="0"/>
              </a:rPr>
              <a:t>periglomerular</a:t>
            </a:r>
            <a:r>
              <a:rPr lang="en-US" sz="2800" dirty="0">
                <a:latin typeface="Franklin Gothic Demi" pitchFamily="34" charset="0"/>
              </a:rPr>
              <a:t> fibrosis.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solidFill>
                  <a:srgbClr val="FF0000"/>
                </a:solidFill>
                <a:latin typeface="Franklin Gothic Demi" pitchFamily="34" charset="0"/>
              </a:rPr>
              <a:t>The tubules </a:t>
            </a:r>
            <a:r>
              <a:rPr lang="en-US" sz="2800" dirty="0">
                <a:latin typeface="Franklin Gothic Demi" pitchFamily="34" charset="0"/>
              </a:rPr>
              <a:t>show varying degrees of atrophy</a:t>
            </a:r>
            <a:r>
              <a:rPr lang="en-US" sz="2800" dirty="0" smtClean="0">
                <a:latin typeface="Franklin Gothic Demi" pitchFamily="34" charset="0"/>
              </a:rPr>
              <a:t>.</a:t>
            </a: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 </a:t>
            </a:r>
            <a:r>
              <a:rPr lang="en-US" sz="2800" dirty="0">
                <a:latin typeface="Franklin Gothic Demi" pitchFamily="34" charset="0"/>
              </a:rPr>
              <a:t>Some tubules are dilated and filled with </a:t>
            </a:r>
            <a:r>
              <a:rPr lang="en-US" sz="2800" dirty="0" err="1">
                <a:latin typeface="Franklin Gothic Demi" pitchFamily="34" charset="0"/>
              </a:rPr>
              <a:t>e</a:t>
            </a:r>
            <a:r>
              <a:rPr lang="en-US" sz="2800" dirty="0" err="1" smtClean="0">
                <a:latin typeface="Franklin Gothic Demi" pitchFamily="34" charset="0"/>
              </a:rPr>
              <a:t>osinophilic</a:t>
            </a:r>
            <a:r>
              <a:rPr lang="en-US" sz="2800" dirty="0" smtClean="0">
                <a:latin typeface="Franklin Gothic Demi" pitchFamily="34" charset="0"/>
              </a:rPr>
              <a:t> </a:t>
            </a:r>
            <a:r>
              <a:rPr lang="en-US" sz="2800" dirty="0">
                <a:latin typeface="Franklin Gothic Demi" pitchFamily="34" charset="0"/>
              </a:rPr>
              <a:t>hyaline casts resembling colloid (</a:t>
            </a:r>
            <a:r>
              <a:rPr lang="en-US" sz="2800" dirty="0" err="1">
                <a:latin typeface="Franklin Gothic Demi" pitchFamily="34" charset="0"/>
              </a:rPr>
              <a:t>thyroidization</a:t>
            </a:r>
            <a:r>
              <a:rPr lang="en-US" sz="2800" dirty="0" smtClean="0">
                <a:latin typeface="Franklin Gothic Demi" pitchFamily="34" charset="0"/>
              </a:rPr>
              <a:t>).</a:t>
            </a: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Deformed </a:t>
            </a:r>
            <a:r>
              <a:rPr lang="en-US" sz="2800" dirty="0" smtClean="0">
                <a:solidFill>
                  <a:srgbClr val="FF0000"/>
                </a:solidFill>
                <a:latin typeface="Franklin Gothic Demi" pitchFamily="34" charset="0"/>
              </a:rPr>
              <a:t>renal calyces and pelvis</a:t>
            </a:r>
            <a:endParaRPr lang="en-US" sz="2800" dirty="0">
              <a:solidFill>
                <a:srgbClr val="FF0000"/>
              </a:solidFill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>
                <a:solidFill>
                  <a:srgbClr val="FF0000"/>
                </a:solidFill>
                <a:latin typeface="Franklin Gothic Demi" pitchFamily="34" charset="0"/>
              </a:rPr>
              <a:t>Interstitial </a:t>
            </a:r>
            <a:r>
              <a:rPr lang="en-US" sz="2800" dirty="0">
                <a:solidFill>
                  <a:srgbClr val="FF0000"/>
                </a:solidFill>
                <a:latin typeface="Franklin Gothic Demi" pitchFamily="34" charset="0"/>
              </a:rPr>
              <a:t>tissue </a:t>
            </a:r>
            <a:r>
              <a:rPr lang="en-US" sz="2800" dirty="0">
                <a:latin typeface="Franklin Gothic Demi" pitchFamily="34" charset="0"/>
              </a:rPr>
              <a:t>shows chronic inflammatory cells infiltrate and fibrosis.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KIDNEY ANATOMY: NEPHRONS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 u="sng">
                <a:sym typeface="Wingdings" pitchFamily="2" charset="2"/>
              </a:rPr>
              <a:t>NEPHRONS</a:t>
            </a:r>
          </a:p>
          <a:p>
            <a:r>
              <a:rPr lang="en-US">
                <a:sym typeface="Wingdings" pitchFamily="2" charset="2"/>
              </a:rPr>
              <a:t>FUNCTIONAL UNITS OF KIDNEY</a:t>
            </a:r>
          </a:p>
          <a:p>
            <a:r>
              <a:rPr lang="en-US">
                <a:sym typeface="Wingdings" pitchFamily="2" charset="2"/>
              </a:rPr>
              <a:t>~1.2 MILLION PER KIDNEY</a:t>
            </a:r>
          </a:p>
          <a:p>
            <a:r>
              <a:rPr lang="en-US">
                <a:sym typeface="Wingdings" pitchFamily="2" charset="2"/>
              </a:rPr>
              <a:t>THREE MAIN PARTS</a:t>
            </a:r>
          </a:p>
          <a:p>
            <a:pPr lvl="1"/>
            <a:r>
              <a:rPr lang="en-US">
                <a:sym typeface="Wingdings" pitchFamily="2" charset="2"/>
              </a:rPr>
              <a:t>BLOOD VESSELS</a:t>
            </a:r>
          </a:p>
          <a:p>
            <a:pPr lvl="1"/>
            <a:r>
              <a:rPr lang="en-US">
                <a:sym typeface="Wingdings" pitchFamily="2" charset="2"/>
              </a:rPr>
              <a:t>RENAL CORPUSCLE</a:t>
            </a:r>
          </a:p>
          <a:p>
            <a:pPr lvl="1"/>
            <a:r>
              <a:rPr lang="en-US">
                <a:sym typeface="Wingdings" pitchFamily="2" charset="2"/>
              </a:rPr>
              <a:t>RENAL TUBULE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357430"/>
            <a:ext cx="8439912" cy="207170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  6- Renal Carcinoma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419735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357686" y="1785926"/>
            <a:ext cx="46434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Renal cell carcinoma occupying the lower renal pole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60648"/>
            <a:ext cx="7200800" cy="470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43608" y="5157192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Gross picture shows a </a:t>
            </a:r>
            <a:r>
              <a:rPr lang="en-US" sz="2400" b="1" dirty="0" smtClean="0"/>
              <a:t>well circumscribed renal cortical mass </a:t>
            </a:r>
            <a:r>
              <a:rPr lang="en-US" sz="2400" dirty="0" smtClean="0"/>
              <a:t>which is </a:t>
            </a:r>
            <a:r>
              <a:rPr lang="en-US" sz="2400" b="1" dirty="0" smtClean="0"/>
              <a:t>partly yellow and partly hemorrhagic </a:t>
            </a:r>
            <a:r>
              <a:rPr lang="en-US" sz="2400" dirty="0" smtClean="0"/>
              <a:t>with </a:t>
            </a:r>
            <a:r>
              <a:rPr lang="en-US" sz="2400" b="1" dirty="0" err="1" smtClean="0"/>
              <a:t>lobulated</a:t>
            </a:r>
            <a:r>
              <a:rPr lang="en-US" sz="2400" b="1" dirty="0" smtClean="0"/>
              <a:t> cut surface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CLEAR CELL CARCINOMA (KIDNEY)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28652"/>
            <a:ext cx="9144000" cy="17145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CLEAR CELL CARCINOMA (KIDNEY)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76672"/>
            <a:ext cx="5760640" cy="460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187624" y="5085183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Section shows </a:t>
            </a:r>
            <a:r>
              <a:rPr lang="en-US" sz="2400" b="1" dirty="0" smtClean="0"/>
              <a:t>clear tumour cells </a:t>
            </a:r>
            <a:r>
              <a:rPr lang="en-US" sz="2400" dirty="0" smtClean="0"/>
              <a:t>with </a:t>
            </a:r>
            <a:r>
              <a:rPr lang="en-US" sz="2400" b="1" dirty="0" err="1" smtClean="0"/>
              <a:t>hyperchromatic</a:t>
            </a:r>
            <a:r>
              <a:rPr lang="en-US" sz="2400" b="1" dirty="0" smtClean="0"/>
              <a:t> nuc</a:t>
            </a:r>
            <a:r>
              <a:rPr lang="en-US" sz="2400" dirty="0" smtClean="0"/>
              <a:t>lei and </a:t>
            </a:r>
            <a:r>
              <a:rPr lang="en-US" sz="2400" b="1" dirty="0" smtClean="0"/>
              <a:t>areas of hemorrhage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Clear cell carcinoma of the kidney: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kidney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214313" y="1196752"/>
            <a:ext cx="864393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dirty="0">
                <a:latin typeface="Franklin Gothic Demi" pitchFamily="34" charset="0"/>
              </a:rPr>
              <a:t>Compressed kidney tissue at the margin of the tumour masses.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dirty="0">
                <a:latin typeface="Franklin Gothic Demi" pitchFamily="34" charset="0"/>
              </a:rPr>
              <a:t>Tumour cells are large polygonal with clear cytoplasm (dissolved glycogen and lipid) and </a:t>
            </a:r>
            <a:r>
              <a:rPr lang="en-US" dirty="0" err="1">
                <a:latin typeface="Franklin Gothic Demi" pitchFamily="34" charset="0"/>
              </a:rPr>
              <a:t>piknotic</a:t>
            </a:r>
            <a:r>
              <a:rPr lang="en-US" dirty="0">
                <a:latin typeface="Franklin Gothic Demi" pitchFamily="34" charset="0"/>
              </a:rPr>
              <a:t> nuclei.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dirty="0">
                <a:latin typeface="Franklin Gothic Demi" pitchFamily="34" charset="0"/>
              </a:rPr>
              <a:t>Cells are arranged as alveolar groups or tubules with papillary formations separated by thin </a:t>
            </a:r>
            <a:r>
              <a:rPr lang="en-US" dirty="0" err="1">
                <a:latin typeface="Franklin Gothic Demi" pitchFamily="34" charset="0"/>
              </a:rPr>
              <a:t>fibrovascular</a:t>
            </a:r>
            <a:r>
              <a:rPr lang="en-US" dirty="0">
                <a:latin typeface="Franklin Gothic Demi" pitchFamily="34" charset="0"/>
              </a:rPr>
              <a:t> </a:t>
            </a:r>
            <a:r>
              <a:rPr lang="en-US" dirty="0" err="1">
                <a:latin typeface="Franklin Gothic Demi" pitchFamily="34" charset="0"/>
              </a:rPr>
              <a:t>septae</a:t>
            </a:r>
            <a:r>
              <a:rPr lang="en-US" dirty="0">
                <a:latin typeface="Franklin Gothic Demi" pitchFamily="34" charset="0"/>
              </a:rPr>
              <a:t>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dirty="0">
                <a:latin typeface="Franklin Gothic Demi" pitchFamily="34" charset="0"/>
              </a:rPr>
              <a:t>Cells  show </a:t>
            </a:r>
            <a:r>
              <a:rPr lang="en-US" dirty="0" err="1">
                <a:latin typeface="Franklin Gothic Demi" pitchFamily="34" charset="0"/>
              </a:rPr>
              <a:t>pleomorphism</a:t>
            </a:r>
            <a:r>
              <a:rPr lang="en-US" dirty="0">
                <a:latin typeface="Franklin Gothic Demi" pitchFamily="34" charset="0"/>
              </a:rPr>
              <a:t> and mitosis.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dirty="0">
                <a:latin typeface="Franklin Gothic Demi" pitchFamily="34" charset="0"/>
              </a:rPr>
              <a:t>Areas of </a:t>
            </a:r>
            <a:r>
              <a:rPr lang="en-US" dirty="0" err="1">
                <a:latin typeface="Franklin Gothic Demi" pitchFamily="34" charset="0"/>
              </a:rPr>
              <a:t>haemorrhage</a:t>
            </a:r>
            <a:r>
              <a:rPr lang="en-US" dirty="0">
                <a:latin typeface="Franklin Gothic Demi" pitchFamily="34" charset="0"/>
              </a:rPr>
              <a:t> and necrosis are </a:t>
            </a:r>
            <a:r>
              <a:rPr lang="en-US" dirty="0" smtClean="0">
                <a:latin typeface="Franklin Gothic Demi" pitchFamily="34" charset="0"/>
              </a:rPr>
              <a:t>present.</a:t>
            </a:r>
          </a:p>
          <a:p>
            <a:pPr algn="just"/>
            <a:endParaRPr lang="en-US" dirty="0" smtClean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b="1" i="1" dirty="0" smtClean="0">
                <a:latin typeface="Franklin Gothic Demi" pitchFamily="34" charset="0"/>
              </a:rPr>
              <a:t>Clinical and Lab features include : </a:t>
            </a:r>
          </a:p>
          <a:p>
            <a:pPr marL="457200" indent="-457200" algn="just">
              <a:buAutoNum type="alphaUcPeriod"/>
            </a:pPr>
            <a:r>
              <a:rPr lang="en-US" b="1" i="1" dirty="0" smtClean="0">
                <a:latin typeface="Franklin Gothic Demi" pitchFamily="34" charset="0"/>
              </a:rPr>
              <a:t>Abdominal mass</a:t>
            </a:r>
          </a:p>
          <a:p>
            <a:pPr marL="457200" indent="-457200" algn="just">
              <a:buAutoNum type="alphaUcPeriod"/>
            </a:pPr>
            <a:r>
              <a:rPr lang="en-US" b="1" i="1" dirty="0" smtClean="0">
                <a:latin typeface="Franklin Gothic Demi" pitchFamily="34" charset="0"/>
              </a:rPr>
              <a:t>Flank pain</a:t>
            </a:r>
          </a:p>
          <a:p>
            <a:pPr marL="457200" indent="-457200" algn="just">
              <a:buAutoNum type="alphaUcPeriod"/>
            </a:pPr>
            <a:r>
              <a:rPr lang="en-US" b="1" i="1" dirty="0" smtClean="0">
                <a:latin typeface="Franklin Gothic Demi" pitchFamily="34" charset="0"/>
              </a:rPr>
              <a:t>Hematuria </a:t>
            </a:r>
          </a:p>
          <a:p>
            <a:pPr marL="457200" indent="-457200" algn="just">
              <a:buAutoNum type="alphaUcPeriod"/>
            </a:pPr>
            <a:r>
              <a:rPr lang="en-US" b="1" i="1" dirty="0" smtClean="0"/>
              <a:t>Fever</a:t>
            </a:r>
            <a:endParaRPr lang="en-US" dirty="0"/>
          </a:p>
          <a:p>
            <a:pPr marL="457200" indent="-457200" algn="just">
              <a:buAutoNum type="alphaUcPeriod"/>
            </a:pPr>
            <a:r>
              <a:rPr lang="en-US" b="1" i="1" dirty="0" smtClean="0"/>
              <a:t> </a:t>
            </a:r>
            <a:r>
              <a:rPr lang="en-US" b="1" i="1" dirty="0"/>
              <a:t>Secondary </a:t>
            </a:r>
            <a:r>
              <a:rPr lang="en-US" b="1" i="1" dirty="0" smtClean="0"/>
              <a:t>polycythemia</a:t>
            </a:r>
            <a:endParaRPr lang="en-US" dirty="0"/>
          </a:p>
          <a:p>
            <a:pPr marL="457200" indent="-457200" algn="just">
              <a:buAutoNum type="alphaUcPeriod"/>
            </a:pPr>
            <a:r>
              <a:rPr lang="en-US" b="1" i="1" dirty="0" smtClean="0"/>
              <a:t> </a:t>
            </a:r>
            <a:r>
              <a:rPr lang="en-US" b="1" i="1" dirty="0"/>
              <a:t>Ectopic production of </a:t>
            </a:r>
            <a:r>
              <a:rPr lang="en-US" b="1" i="1" dirty="0" smtClean="0"/>
              <a:t>hormones</a:t>
            </a:r>
            <a:endParaRPr lang="en-US" dirty="0"/>
          </a:p>
          <a:p>
            <a:pPr marL="457200" indent="-457200" algn="just">
              <a:buAutoNum type="alphaUcPeriod"/>
            </a:pPr>
            <a:r>
              <a:rPr lang="en-US" b="1" i="1" dirty="0" err="1" smtClean="0"/>
              <a:t>Hypercalcemia</a:t>
            </a:r>
            <a:endParaRPr lang="en-US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571744"/>
            <a:ext cx="8439912" cy="84124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   7- </a:t>
            </a:r>
            <a:r>
              <a:rPr lang="en-US" dirty="0" err="1" smtClean="0"/>
              <a:t>Wilm’s</a:t>
            </a:r>
            <a:r>
              <a:rPr lang="en-US" dirty="0" smtClean="0"/>
              <a:t> </a:t>
            </a:r>
            <a:r>
              <a:rPr lang="en-US" dirty="0" err="1" smtClean="0"/>
              <a:t>tumour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27584" y="0"/>
          <a:ext cx="7200800" cy="5544616"/>
        </p:xfrm>
        <a:graphic>
          <a:graphicData uri="http://schemas.openxmlformats.org/presentationml/2006/ole">
            <p:oleObj spid="_x0000_s1038" name="Image" r:id="rId4" imgW="6933333" imgH="5688889" progId="">
              <p:embed/>
            </p:oleObj>
          </a:graphicData>
        </a:graphic>
      </p:graphicFrame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685800" y="304800"/>
            <a:ext cx="7543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rgbClr val="FFCC00"/>
                </a:solidFill>
                <a:latin typeface="Arial" charset="0"/>
              </a:rPr>
              <a:t>Wilms Tumor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576" y="5589240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Gross picture shows </a:t>
            </a:r>
            <a:r>
              <a:rPr lang="en-US" sz="2400" b="1" dirty="0" smtClean="0"/>
              <a:t>partly pale and partly hemorrhagic </a:t>
            </a:r>
            <a:r>
              <a:rPr lang="en-US" sz="2400" dirty="0" smtClean="0">
                <a:solidFill>
                  <a:srgbClr val="FF0000"/>
                </a:solidFill>
              </a:rPr>
              <a:t>solid tumour </a:t>
            </a:r>
            <a:r>
              <a:rPr lang="en-US" sz="2400" dirty="0" smtClean="0"/>
              <a:t>replacing almost the entire renal parenchyma with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areas of necrosis and hemorrhage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5332413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0803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W.B. Saunders Company items and derived items Copyright (c) 1999 by W.B. Saunders Company</a:t>
            </a:r>
            <a:endParaRPr lang="en-US" sz="2400"/>
          </a:p>
        </p:txBody>
      </p:sp>
      <p:pic>
        <p:nvPicPr>
          <p:cNvPr id="28674" name="Picture 2" descr="G:\Cotran\Images\CH11\F011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5325" y="304800"/>
            <a:ext cx="5213350" cy="5962650"/>
          </a:xfrm>
          <a:prstGeom prst="rect">
            <a:avLst/>
          </a:prstGeom>
          <a:noFill/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6580188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11.27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phroblastoma_wilms_tum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7848872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da-sy.com/pathology/JPEG1/RENAL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20688"/>
            <a:ext cx="4800600" cy="31432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95536" y="3983446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Wilm's</a:t>
            </a:r>
            <a:r>
              <a:rPr lang="en-US" sz="2000" dirty="0" smtClean="0"/>
              <a:t> tumor resembles the fetal </a:t>
            </a:r>
            <a:r>
              <a:rPr lang="en-US" sz="2000" dirty="0" err="1" smtClean="0"/>
              <a:t>nephrogenic</a:t>
            </a:r>
            <a:r>
              <a:rPr lang="en-US" sz="2000" dirty="0" smtClean="0"/>
              <a:t> zone of the kidney.</a:t>
            </a:r>
          </a:p>
          <a:p>
            <a:r>
              <a:rPr lang="en-US" sz="2000" dirty="0" smtClean="0"/>
              <a:t> Three major components: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Undifferentiated </a:t>
            </a:r>
            <a:r>
              <a:rPr lang="en-US" sz="2000" dirty="0" err="1" smtClean="0"/>
              <a:t>blastema</a:t>
            </a:r>
            <a:r>
              <a:rPr lang="en-US" sz="2000" dirty="0" smtClean="0"/>
              <a:t> cells ,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 Epithelial tissue which shows attempts to form primitive </a:t>
            </a:r>
            <a:r>
              <a:rPr lang="en-US" sz="2000" dirty="0" err="1" smtClean="0"/>
              <a:t>glomerular</a:t>
            </a:r>
            <a:r>
              <a:rPr lang="en-US" sz="2000" dirty="0" smtClean="0"/>
              <a:t> and tubular structures and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 </a:t>
            </a:r>
            <a:r>
              <a:rPr lang="en-US" sz="2000" dirty="0" err="1" smtClean="0"/>
              <a:t>Mesenchymal</a:t>
            </a:r>
            <a:r>
              <a:rPr lang="en-US" sz="2000" dirty="0" smtClean="0"/>
              <a:t> (</a:t>
            </a:r>
            <a:r>
              <a:rPr lang="en-US" sz="2000" dirty="0" err="1" smtClean="0"/>
              <a:t>stromal</a:t>
            </a:r>
            <a:r>
              <a:rPr lang="en-US" sz="2000" dirty="0" smtClean="0"/>
              <a:t>) tissue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W.B. Saunders Company items and derived items Copyright (c) 1999 by W.B. Saunders Company</a:t>
            </a:r>
            <a:endParaRPr lang="en-US" sz="2400"/>
          </a:p>
        </p:txBody>
      </p:sp>
      <p:pic>
        <p:nvPicPr>
          <p:cNvPr id="29698" name="Picture 2" descr="G:\Cotran\Images\CH11\F011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22275"/>
            <a:ext cx="8305800" cy="5521325"/>
          </a:xfrm>
          <a:prstGeom prst="rect">
            <a:avLst/>
          </a:prstGeom>
          <a:noFill/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6580188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11.28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8- Carcinoma of the                            urinary bladder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urology.ie/graphics/patient_info/bladder_cancer_z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169333" cy="544635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3568" y="602128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Endoscopic view of a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multifocal </a:t>
            </a:r>
            <a:r>
              <a:rPr lang="en-US" sz="2400" dirty="0" smtClean="0"/>
              <a:t>papillary urinary </a:t>
            </a:r>
            <a:r>
              <a:rPr lang="en-US" sz="2400" b="1" dirty="0" smtClean="0"/>
              <a:t>bladder tumour .</a:t>
            </a:r>
            <a:endParaRPr lang="en-US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Bladder canc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2656"/>
            <a:ext cx="7128792" cy="48691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95536" y="5445223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Gross specimen of a malignant (cancerous)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(pale area, centre to left) of the urinary bladder.</a:t>
            </a:r>
            <a:endParaRPr lang="en-US"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4445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714876" y="1268760"/>
            <a:ext cx="44291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dirty="0" smtClean="0"/>
              <a:t>Longitudinal section of urinary bladder and prostate showing benign prostatic hyperplasia ,  </a:t>
            </a:r>
            <a:r>
              <a:rPr lang="en-US" sz="2800" dirty="0" err="1" smtClean="0"/>
              <a:t>trabeculation</a:t>
            </a:r>
            <a:r>
              <a:rPr lang="en-US" sz="2800" dirty="0" smtClean="0"/>
              <a:t> of the urinary bladder wall  and bladder carcinoma (</a:t>
            </a:r>
            <a:r>
              <a:rPr lang="en-US" sz="2800" dirty="0" err="1" smtClean="0"/>
              <a:t>asterix</a:t>
            </a:r>
            <a:r>
              <a:rPr lang="en-US" sz="2800" dirty="0" smtClean="0"/>
              <a:t> )which is most likely proved </a:t>
            </a:r>
            <a:r>
              <a:rPr lang="en-US" sz="2800" dirty="0" err="1" smtClean="0"/>
              <a:t>histologically</a:t>
            </a:r>
            <a:r>
              <a:rPr lang="en-US" sz="2800" dirty="0" smtClean="0"/>
              <a:t> to be Transitional cell carcinoma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apillary urothelial carcinoma, low grade, histopathology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5715000" cy="428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55576" y="4797152"/>
            <a:ext cx="7542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UROTHELIAL CARCINOMA, LOW GRADE.  </a:t>
            </a:r>
          </a:p>
          <a:p>
            <a:r>
              <a:rPr lang="en-US" dirty="0" smtClean="0"/>
              <a:t>The low grade tumors show overall preservation of </a:t>
            </a:r>
            <a:r>
              <a:rPr lang="en-US" b="1" dirty="0" smtClean="0"/>
              <a:t>cell polarity, few mitoses, and lack of significant morphologic atypia. </a:t>
            </a:r>
          </a:p>
          <a:p>
            <a:r>
              <a:rPr lang="en-US" dirty="0" smtClean="0"/>
              <a:t>This </a:t>
            </a:r>
            <a:r>
              <a:rPr lang="en-US" dirty="0" err="1" smtClean="0"/>
              <a:t>exophytic</a:t>
            </a:r>
            <a:r>
              <a:rPr lang="en-US" dirty="0" smtClean="0"/>
              <a:t> papillary tumor shows multiple finger-like projections lined by </a:t>
            </a:r>
            <a:r>
              <a:rPr lang="en-US" b="1" dirty="0" smtClean="0"/>
              <a:t>multiple layers of </a:t>
            </a:r>
            <a:r>
              <a:rPr lang="en-US" b="1" dirty="0" err="1" smtClean="0"/>
              <a:t>urothelium</a:t>
            </a:r>
            <a:r>
              <a:rPr lang="en-US" b="1" dirty="0" smtClean="0"/>
              <a:t> (transitional epithelium)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webpathology.com/slides/slides/UrinaryBladder_UrothelialCarcinoma_HighGrade4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76672"/>
            <a:ext cx="6551290" cy="46482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51520" y="510367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High grade Papillary tumor showing </a:t>
            </a:r>
            <a:r>
              <a:rPr lang="en-US" b="1" i="1" smtClean="0"/>
              <a:t>pleomorphic</a:t>
            </a:r>
            <a:r>
              <a:rPr lang="en-US" b="1" i="1" dirty="0" smtClean="0"/>
              <a:t> and </a:t>
            </a:r>
            <a:r>
              <a:rPr lang="en-US" b="1" i="1" dirty="0" err="1" smtClean="0"/>
              <a:t>hyperchromatic</a:t>
            </a:r>
            <a:r>
              <a:rPr lang="en-US" b="1" i="1" dirty="0" smtClean="0"/>
              <a:t> enlarged nuclei (</a:t>
            </a:r>
            <a:r>
              <a:rPr lang="en-US" dirty="0" smtClean="0"/>
              <a:t>The nuclei in this high-grade tumor </a:t>
            </a:r>
            <a:r>
              <a:rPr lang="en-US" b="1" dirty="0" smtClean="0"/>
              <a:t>are significantly enlarged </a:t>
            </a:r>
            <a:r>
              <a:rPr lang="en-US" dirty="0" smtClean="0"/>
              <a:t>and show variably </a:t>
            </a:r>
            <a:r>
              <a:rPr lang="en-US" b="1" dirty="0" smtClean="0"/>
              <a:t>increased chromatin content)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899592" y="-2232"/>
            <a:ext cx="7128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Segoe UI" pitchFamily="34" charset="0"/>
              </a:rPr>
              <a:t>High grade transitional cell carcinoma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0805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1340768"/>
            <a:ext cx="768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P</a:t>
            </a:r>
            <a:r>
              <a:rPr lang="en-US" sz="2400" b="1" dirty="0" smtClean="0"/>
              <a:t>redisposing </a:t>
            </a:r>
            <a:r>
              <a:rPr lang="en-US" sz="2400" b="1" dirty="0"/>
              <a:t>risk factors </a:t>
            </a:r>
            <a:r>
              <a:rPr lang="en-US" sz="2400" b="1" dirty="0" smtClean="0"/>
              <a:t>to </a:t>
            </a:r>
            <a:r>
              <a:rPr lang="en-US" sz="2400" b="1" dirty="0"/>
              <a:t>bladder </a:t>
            </a:r>
            <a:r>
              <a:rPr lang="en-US" sz="2400" b="1" dirty="0" smtClean="0"/>
              <a:t>cancer include:</a:t>
            </a:r>
          </a:p>
          <a:p>
            <a:r>
              <a:rPr lang="en-US" sz="2400" b="1" dirty="0" smtClean="0"/>
              <a:t> </a:t>
            </a:r>
            <a:endParaRPr lang="en-US" sz="2400" b="1" dirty="0"/>
          </a:p>
          <a:p>
            <a:pPr marL="342900" indent="-342900">
              <a:buAutoNum type="alphaLcPeriod"/>
            </a:pPr>
            <a:r>
              <a:rPr lang="en-US" sz="2400" b="1" i="1" dirty="0" smtClean="0"/>
              <a:t>Exposure </a:t>
            </a:r>
            <a:r>
              <a:rPr lang="en-US" sz="2400" b="1" i="1" dirty="0"/>
              <a:t>to aniline </a:t>
            </a:r>
            <a:r>
              <a:rPr lang="en-US" sz="2400" b="1" i="1" dirty="0" smtClean="0"/>
              <a:t>dyes</a:t>
            </a:r>
            <a:endParaRPr lang="en-US" sz="2400" b="1" dirty="0"/>
          </a:p>
          <a:p>
            <a:pPr marL="342900" indent="-342900">
              <a:buAutoNum type="alphaLcPeriod"/>
            </a:pPr>
            <a:r>
              <a:rPr lang="en-US" sz="2400" b="1" i="1" dirty="0" smtClean="0"/>
              <a:t> </a:t>
            </a:r>
            <a:r>
              <a:rPr lang="en-US" sz="2400" b="1" i="1" dirty="0"/>
              <a:t>Cigarette </a:t>
            </a:r>
            <a:r>
              <a:rPr lang="en-US" sz="2400" b="1" i="1" dirty="0" smtClean="0"/>
              <a:t>smoking</a:t>
            </a:r>
            <a:endParaRPr lang="en-US" sz="2400" b="1" dirty="0"/>
          </a:p>
          <a:p>
            <a:pPr marL="342900" indent="-342900">
              <a:buAutoNum type="alphaLcPeriod"/>
            </a:pPr>
            <a:r>
              <a:rPr lang="en-US" sz="2400" b="1" i="1" dirty="0" smtClean="0"/>
              <a:t>Treatment </a:t>
            </a:r>
            <a:r>
              <a:rPr lang="en-US" sz="2400" b="1" i="1" dirty="0"/>
              <a:t>with </a:t>
            </a:r>
            <a:r>
              <a:rPr lang="en-US" sz="2400" b="1" i="1" dirty="0" smtClean="0"/>
              <a:t>cyclophosphamide</a:t>
            </a:r>
            <a:endParaRPr lang="en-US" sz="2400" b="1" dirty="0"/>
          </a:p>
          <a:p>
            <a:pPr marL="342900" indent="-342900">
              <a:buAutoNum type="alphaLcPeriod"/>
            </a:pPr>
            <a:r>
              <a:rPr lang="en-US" sz="2400" b="1" i="1" dirty="0" err="1" smtClean="0"/>
              <a:t>Phenacetin</a:t>
            </a:r>
            <a:r>
              <a:rPr lang="en-US" sz="2400" b="1" i="1" dirty="0" smtClean="0"/>
              <a:t> abuse</a:t>
            </a:r>
          </a:p>
          <a:p>
            <a:pPr marL="342900" indent="-342900">
              <a:buAutoNum type="alphaLcPeriod"/>
            </a:pPr>
            <a:endParaRPr lang="en-US" sz="2400" b="1" i="1" dirty="0"/>
          </a:p>
          <a:p>
            <a:r>
              <a:rPr lang="en-US" sz="2400" b="1" i="1" dirty="0" smtClean="0"/>
              <a:t>Squamous cell carcinoma of urinary bladder may occur as a complication to </a:t>
            </a:r>
            <a:r>
              <a:rPr lang="en-US" sz="2400" b="1" i="1" dirty="0" err="1" smtClean="0"/>
              <a:t>schistosoma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hematobium</a:t>
            </a:r>
            <a:r>
              <a:rPr lang="en-US" sz="2400" b="1" i="1" dirty="0"/>
              <a:t> </a:t>
            </a:r>
            <a:r>
              <a:rPr lang="en-US" sz="2400" b="1" i="1" dirty="0" smtClean="0"/>
              <a:t>infection.</a:t>
            </a:r>
            <a:endParaRPr lang="en-US" sz="2400" b="1" dirty="0"/>
          </a:p>
          <a:p>
            <a:r>
              <a:rPr lang="en-US" sz="2400" b="1" i="1" dirty="0"/>
              <a:t> 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3103982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202.193.198.50/glblnet/severbj1/bl/JPEG1/RENAL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90" y="434979"/>
            <a:ext cx="9046004" cy="5922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7696200" y="64770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i="0"/>
              <a:t>Figure 26.6</a:t>
            </a:r>
          </a:p>
        </p:txBody>
      </p:sp>
      <p:pic>
        <p:nvPicPr>
          <p:cNvPr id="68610" name="Picture 2" descr="http://202.193.198.50/glblnet/severbj1/bl/JPEG1/RENAL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5922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Gross and histopathology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571744"/>
            <a:ext cx="8439912" cy="84124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1-Polycystic kidney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913</Words>
  <Application>Microsoft Office PowerPoint</Application>
  <PresentationFormat>On-screen Show (4:3)</PresentationFormat>
  <Paragraphs>147</Paragraphs>
  <Slides>50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Image</vt:lpstr>
      <vt:lpstr>Renal practical block</vt:lpstr>
      <vt:lpstr>Slide 2</vt:lpstr>
      <vt:lpstr>KIDNEY ANATOMY: NEPHRONS</vt:lpstr>
      <vt:lpstr>Slide 4</vt:lpstr>
      <vt:lpstr>Slide 5</vt:lpstr>
      <vt:lpstr>Slide 6</vt:lpstr>
      <vt:lpstr>Slide 7</vt:lpstr>
      <vt:lpstr>Gross and histopathology</vt:lpstr>
      <vt:lpstr>           1-Polycystic kidney </vt:lpstr>
      <vt:lpstr>Slide 10</vt:lpstr>
      <vt:lpstr>Slide 11</vt:lpstr>
      <vt:lpstr>2-Postsreptococcal glomerulonephritis</vt:lpstr>
      <vt:lpstr>POSTSTREPTOCOCCAL GLOMERULONEPHRITIS</vt:lpstr>
      <vt:lpstr>Slide 14</vt:lpstr>
      <vt:lpstr>Slide 15</vt:lpstr>
      <vt:lpstr>Post streptococcal glomerulonephritis: Section of kidney shows:</vt:lpstr>
      <vt:lpstr>3- Hydronephrosis </vt:lpstr>
      <vt:lpstr>Slide 18</vt:lpstr>
      <vt:lpstr>Slide 19</vt:lpstr>
      <vt:lpstr>            4- Pyonephrosis</vt:lpstr>
      <vt:lpstr>Slide 21</vt:lpstr>
      <vt:lpstr>Slide 22</vt:lpstr>
      <vt:lpstr>Slide 23</vt:lpstr>
      <vt:lpstr>5- Chronic pyelonephritis</vt:lpstr>
      <vt:lpstr>Slide 25</vt:lpstr>
      <vt:lpstr>CHRONIC PYELONEPHRITIS</vt:lpstr>
      <vt:lpstr>CHRONIC PYELONEPHRITIS</vt:lpstr>
      <vt:lpstr>Slide 28</vt:lpstr>
      <vt:lpstr>Chronic pyelonephritis: Section of kidney reveals that:</vt:lpstr>
      <vt:lpstr>             6- Renal Carcinoma </vt:lpstr>
      <vt:lpstr>Slide 31</vt:lpstr>
      <vt:lpstr>Slide 32</vt:lpstr>
      <vt:lpstr>CLEAR CELL CARCINOMA (KIDNEY)</vt:lpstr>
      <vt:lpstr>CLEAR CELL CARCINOMA (KIDNEY)</vt:lpstr>
      <vt:lpstr>Slide 35</vt:lpstr>
      <vt:lpstr>Clear cell carcinoma of the kidney: Section of the kidney shows:</vt:lpstr>
      <vt:lpstr>              7- Wilm’s tumour </vt:lpstr>
      <vt:lpstr>Slide 38</vt:lpstr>
      <vt:lpstr>Slide 39</vt:lpstr>
      <vt:lpstr>Slide 40</vt:lpstr>
      <vt:lpstr>Slide 41</vt:lpstr>
      <vt:lpstr>Slide 42</vt:lpstr>
      <vt:lpstr>Slide 43</vt:lpstr>
      <vt:lpstr>      8- Carcinoma of the                            urinary bladder </vt:lpstr>
      <vt:lpstr>Slide 45</vt:lpstr>
      <vt:lpstr>Slide 46</vt:lpstr>
      <vt:lpstr>Slide 47</vt:lpstr>
      <vt:lpstr>Slide 48</vt:lpstr>
      <vt:lpstr>Slide 49</vt:lpstr>
      <vt:lpstr>Slide 50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practical block</dc:title>
  <dc:creator>Mr. Amer Shafie</dc:creator>
  <cp:lastModifiedBy>DrShaesta</cp:lastModifiedBy>
  <cp:revision>69</cp:revision>
  <dcterms:created xsi:type="dcterms:W3CDTF">2010-03-14T08:23:06Z</dcterms:created>
  <dcterms:modified xsi:type="dcterms:W3CDTF">2014-04-23T05:51:25Z</dcterms:modified>
</cp:coreProperties>
</file>