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1" r:id="rId4"/>
    <p:sldId id="274" r:id="rId5"/>
    <p:sldId id="258" r:id="rId6"/>
    <p:sldId id="259" r:id="rId7"/>
    <p:sldId id="260" r:id="rId8"/>
    <p:sldId id="261" r:id="rId9"/>
    <p:sldId id="275" r:id="rId10"/>
    <p:sldId id="262" r:id="rId11"/>
    <p:sldId id="273" r:id="rId12"/>
    <p:sldId id="263" r:id="rId13"/>
    <p:sldId id="264" r:id="rId14"/>
    <p:sldId id="265" r:id="rId15"/>
    <p:sldId id="267" r:id="rId16"/>
    <p:sldId id="268" r:id="rId17"/>
    <p:sldId id="269" r:id="rId18"/>
    <p:sldId id="270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7" autoAdjust="0"/>
  </p:normalViewPr>
  <p:slideViewPr>
    <p:cSldViewPr>
      <p:cViewPr varScale="1">
        <p:scale>
          <a:sx n="93" d="100"/>
          <a:sy n="93" d="100"/>
        </p:scale>
        <p:origin x="-4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9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B8619B2-7676-462A-9D50-EA8F8A6CF92C}" type="datetimeFigureOut">
              <a:rPr lang="en-US" smtClean="0"/>
              <a:pPr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>
                <a:latin typeface="Footlight MT Light" pitchFamily="18" charset="0"/>
              </a:rPr>
              <a:t>Cystitis</a:t>
            </a:r>
            <a:br>
              <a:rPr lang="en-US" sz="6000" b="1" dirty="0" smtClean="0">
                <a:latin typeface="Footlight MT Light" pitchFamily="18" charset="0"/>
              </a:rPr>
            </a:br>
            <a:r>
              <a:rPr lang="en-US" sz="2400" dirty="0" smtClean="0">
                <a:latin typeface="Footlight MT Light" pitchFamily="18" charset="0"/>
              </a:rPr>
              <a:t>Renal Block</a:t>
            </a:r>
            <a:endParaRPr lang="en-US" sz="2400" dirty="0">
              <a:latin typeface="Footlight MT Ligh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rgbClr val="0070C0"/>
                </a:solidFill>
                <a:latin typeface="Footlight MT Light" pitchFamily="18" charset="0"/>
              </a:rPr>
              <a:t>Dr</a:t>
            </a:r>
            <a:r>
              <a:rPr lang="en-US" b="1" i="1" dirty="0" smtClean="0">
                <a:solidFill>
                  <a:srgbClr val="0070C0"/>
                </a:solidFill>
                <a:latin typeface="Footlight MT Light" pitchFamily="18" charset="0"/>
              </a:rPr>
              <a:t> Ali Somily</a:t>
            </a:r>
            <a:endParaRPr lang="en-US" b="1" i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Clinical presentation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Footlight MT Light" pitchFamily="18" charset="0"/>
              </a:rPr>
              <a:t>Symptoms usually of acute onset</a:t>
            </a:r>
          </a:p>
          <a:p>
            <a:r>
              <a:rPr lang="en-US" dirty="0" err="1" smtClean="0">
                <a:latin typeface="Footlight MT Light" pitchFamily="18" charset="0"/>
              </a:rPr>
              <a:t>Dysuria</a:t>
            </a:r>
            <a:r>
              <a:rPr lang="en-US" dirty="0" smtClean="0">
                <a:latin typeface="Footlight MT Light" pitchFamily="18" charset="0"/>
              </a:rPr>
              <a:t>  ( painful urination or </a:t>
            </a:r>
            <a:r>
              <a:rPr lang="en-US" dirty="0" err="1" smtClean="0">
                <a:latin typeface="Footlight MT Light" pitchFamily="18" charset="0"/>
              </a:rPr>
              <a:t>micturation</a:t>
            </a:r>
            <a:r>
              <a:rPr lang="en-US" dirty="0" smtClean="0">
                <a:latin typeface="Footlight MT Light" pitchFamily="18" charset="0"/>
              </a:rPr>
              <a:t>)</a:t>
            </a:r>
          </a:p>
          <a:p>
            <a:r>
              <a:rPr lang="en-US" dirty="0" smtClean="0">
                <a:latin typeface="Footlight MT Light" pitchFamily="18" charset="0"/>
              </a:rPr>
              <a:t>Frequency  ( frequent voiding)</a:t>
            </a:r>
          </a:p>
          <a:p>
            <a:r>
              <a:rPr lang="en-US" dirty="0" smtClean="0">
                <a:latin typeface="Footlight MT Light" pitchFamily="18" charset="0"/>
              </a:rPr>
              <a:t>Urgency  ( an imperative call for toilet)</a:t>
            </a:r>
          </a:p>
          <a:p>
            <a:r>
              <a:rPr lang="en-US" dirty="0" err="1" smtClean="0">
                <a:latin typeface="Footlight MT Light" pitchFamily="18" charset="0"/>
              </a:rPr>
              <a:t>Hematuria</a:t>
            </a:r>
            <a:r>
              <a:rPr lang="en-US" dirty="0" smtClean="0">
                <a:latin typeface="Footlight MT Light" pitchFamily="18" charset="0"/>
              </a:rPr>
              <a:t> ( blood in urine) in 50%  of cases.</a:t>
            </a:r>
          </a:p>
          <a:p>
            <a:r>
              <a:rPr lang="en-US" dirty="0" smtClean="0">
                <a:latin typeface="Footlight MT Light" pitchFamily="18" charset="0"/>
              </a:rPr>
              <a:t>Usually no fever.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657600" y="3048000"/>
            <a:ext cx="19050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>
                <a:latin typeface="Footlight MT Light" panose="0204060206030A020304" pitchFamily="18" charset="0"/>
              </a:rPr>
              <a:t>Dysuria and frequency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276600" y="838200"/>
            <a:ext cx="25908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>
                <a:solidFill>
                  <a:srgbClr val="FF0000"/>
                </a:solidFill>
                <a:latin typeface="Footlight MT Light" panose="0204060206030A020304" pitchFamily="18" charset="0"/>
              </a:rPr>
              <a:t>Vaginitis</a:t>
            </a:r>
            <a:r>
              <a:rPr lang="en-GB" sz="2000" b="1" dirty="0">
                <a:latin typeface="Footlight MT Light" panose="0204060206030A020304" pitchFamily="18" charset="0"/>
              </a:rPr>
              <a:t> </a:t>
            </a:r>
            <a:endParaRPr lang="en-GB" sz="2000" b="1" dirty="0" smtClean="0">
              <a:latin typeface="Footlight MT Light" panose="0204060206030A020304" pitchFamily="18" charset="0"/>
            </a:endParaRPr>
          </a:p>
          <a:p>
            <a:r>
              <a:rPr lang="en-GB" sz="2000" b="1" dirty="0" smtClean="0">
                <a:latin typeface="Footlight MT Light" panose="0204060206030A020304" pitchFamily="18" charset="0"/>
              </a:rPr>
              <a:t>(</a:t>
            </a:r>
            <a:r>
              <a:rPr lang="en-GB" sz="2000" b="1" dirty="0">
                <a:latin typeface="Footlight MT Light" panose="0204060206030A020304" pitchFamily="18" charset="0"/>
              </a:rPr>
              <a:t>5%)  </a:t>
            </a:r>
            <a:r>
              <a:rPr lang="en-GB" sz="2000" b="1" i="1" dirty="0">
                <a:latin typeface="Footlight MT Light" panose="0204060206030A020304" pitchFamily="18" charset="0"/>
              </a:rPr>
              <a:t>Candida</a:t>
            </a:r>
            <a:r>
              <a:rPr lang="en-GB" sz="2000" b="1" dirty="0">
                <a:latin typeface="Footlight MT Light" panose="0204060206030A020304" pitchFamily="18" charset="0"/>
              </a:rPr>
              <a:t> </a:t>
            </a:r>
            <a:r>
              <a:rPr lang="en-GB" sz="2000" b="1" dirty="0" err="1">
                <a:latin typeface="Footlight MT Light" panose="0204060206030A020304" pitchFamily="18" charset="0"/>
              </a:rPr>
              <a:t>spp</a:t>
            </a:r>
            <a:r>
              <a:rPr lang="hu-HU" sz="2000" b="1" dirty="0">
                <a:latin typeface="Footlight MT Light" panose="0204060206030A020304" pitchFamily="18" charset="0"/>
              </a:rPr>
              <a:t>.</a:t>
            </a:r>
            <a:r>
              <a:rPr lang="en-GB" sz="2000" b="1" dirty="0">
                <a:latin typeface="Footlight MT Light" panose="0204060206030A020304" pitchFamily="18" charset="0"/>
              </a:rPr>
              <a:t> </a:t>
            </a:r>
          </a:p>
          <a:p>
            <a:pPr algn="ctr"/>
            <a:r>
              <a:rPr lang="en-GB" sz="2000" b="1" i="1" dirty="0">
                <a:latin typeface="Footlight MT Light" panose="0204060206030A020304" pitchFamily="18" charset="0"/>
              </a:rPr>
              <a:t>T. vaginalis</a:t>
            </a:r>
            <a:endParaRPr lang="en-GB" sz="2000" dirty="0">
              <a:latin typeface="Footlight MT Light" panose="0204060206030A020304" pitchFamily="18" charset="0"/>
            </a:endParaRP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25908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Footlight MT Light" panose="0204060206030A020304" pitchFamily="18" charset="0"/>
              </a:rPr>
              <a:t>Cystitis </a:t>
            </a:r>
            <a:r>
              <a:rPr lang="en-GB" sz="2000" b="1" dirty="0">
                <a:latin typeface="Footlight MT Light" panose="0204060206030A020304" pitchFamily="18" charset="0"/>
              </a:rPr>
              <a:t>(80%) </a:t>
            </a:r>
          </a:p>
          <a:p>
            <a:r>
              <a:rPr lang="en-GB" sz="2000" b="1" i="1" dirty="0">
                <a:latin typeface="Footlight MT Light" panose="0204060206030A020304" pitchFamily="18" charset="0"/>
              </a:rPr>
              <a:t>E. coli</a:t>
            </a:r>
            <a:r>
              <a:rPr lang="en-GB" sz="2000" b="1" dirty="0">
                <a:latin typeface="Footlight MT Light" panose="0204060206030A020304" pitchFamily="18" charset="0"/>
              </a:rPr>
              <a:t>, </a:t>
            </a:r>
          </a:p>
          <a:p>
            <a:r>
              <a:rPr lang="en-GB" sz="2000" b="1" i="1" dirty="0">
                <a:latin typeface="Footlight MT Light" panose="0204060206030A020304" pitchFamily="18" charset="0"/>
              </a:rPr>
              <a:t>S. </a:t>
            </a:r>
            <a:r>
              <a:rPr lang="en-GB" sz="2000" b="1" i="1" dirty="0" err="1">
                <a:latin typeface="Footlight MT Light" panose="0204060206030A020304" pitchFamily="18" charset="0"/>
              </a:rPr>
              <a:t>saprophyticus</a:t>
            </a:r>
            <a:endParaRPr lang="en-GB" sz="2000" b="1" i="1" dirty="0">
              <a:latin typeface="Footlight MT Light" panose="0204060206030A020304" pitchFamily="18" charset="0"/>
            </a:endParaRPr>
          </a:p>
          <a:p>
            <a:r>
              <a:rPr lang="en-GB" sz="2000" b="1" i="1" dirty="0">
                <a:latin typeface="Footlight MT Light" panose="0204060206030A020304" pitchFamily="18" charset="0"/>
              </a:rPr>
              <a:t>Proteus</a:t>
            </a:r>
            <a:r>
              <a:rPr lang="en-GB" sz="2000" b="1" dirty="0">
                <a:latin typeface="Footlight MT Light" panose="0204060206030A020304" pitchFamily="18" charset="0"/>
              </a:rPr>
              <a:t> </a:t>
            </a:r>
            <a:r>
              <a:rPr lang="en-GB" sz="2000" b="1" dirty="0" err="1">
                <a:latin typeface="Footlight MT Light" panose="0204060206030A020304" pitchFamily="18" charset="0"/>
              </a:rPr>
              <a:t>spp</a:t>
            </a:r>
            <a:r>
              <a:rPr lang="hu-HU" sz="2000" b="1" dirty="0">
                <a:latin typeface="Footlight MT Light" panose="0204060206030A020304" pitchFamily="18" charset="0"/>
              </a:rPr>
              <a:t>.</a:t>
            </a:r>
            <a:endParaRPr lang="en-GB" sz="2000" b="1" dirty="0">
              <a:latin typeface="Footlight MT Light" panose="0204060206030A020304" pitchFamily="18" charset="0"/>
            </a:endParaRPr>
          </a:p>
          <a:p>
            <a:r>
              <a:rPr lang="en-GB" sz="2000" b="1" i="1" dirty="0">
                <a:latin typeface="Footlight MT Light" panose="0204060206030A020304" pitchFamily="18" charset="0"/>
              </a:rPr>
              <a:t>Klebsiella</a:t>
            </a:r>
            <a:r>
              <a:rPr lang="en-GB" sz="2000" b="1" dirty="0">
                <a:latin typeface="Footlight MT Light" panose="0204060206030A020304" pitchFamily="18" charset="0"/>
              </a:rPr>
              <a:t> </a:t>
            </a:r>
            <a:r>
              <a:rPr lang="en-GB" sz="2000" b="1" dirty="0" err="1">
                <a:latin typeface="Footlight MT Light" panose="0204060206030A020304" pitchFamily="18" charset="0"/>
              </a:rPr>
              <a:t>spp</a:t>
            </a:r>
            <a:r>
              <a:rPr lang="hu-HU" sz="2000" b="1" dirty="0">
                <a:latin typeface="Footlight MT Light" panose="0204060206030A020304" pitchFamily="18" charset="0"/>
              </a:rPr>
              <a:t>.</a:t>
            </a:r>
            <a:endParaRPr lang="en-GB" sz="2000" b="1" dirty="0">
              <a:latin typeface="Footlight MT Light" panose="0204060206030A020304" pitchFamily="18" charset="0"/>
            </a:endParaRP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6324600" y="2819400"/>
            <a:ext cx="24384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>
                <a:solidFill>
                  <a:srgbClr val="FF0000"/>
                </a:solidFill>
                <a:latin typeface="Footlight MT Light" panose="0204060206030A020304" pitchFamily="18" charset="0"/>
              </a:rPr>
              <a:t>Urethritis</a:t>
            </a:r>
            <a:r>
              <a:rPr lang="en-GB" sz="2000" b="1" dirty="0">
                <a:latin typeface="Footlight MT Light" panose="0204060206030A020304" pitchFamily="18" charset="0"/>
              </a:rPr>
              <a:t> (10-15%) </a:t>
            </a:r>
          </a:p>
          <a:p>
            <a:r>
              <a:rPr lang="en-GB" sz="2000" b="1" i="1" dirty="0">
                <a:latin typeface="Footlight MT Light" panose="0204060206030A020304" pitchFamily="18" charset="0"/>
              </a:rPr>
              <a:t>C. </a:t>
            </a:r>
            <a:r>
              <a:rPr lang="en-GB" sz="2000" b="1" i="1" dirty="0" err="1">
                <a:latin typeface="Footlight MT Light" panose="0204060206030A020304" pitchFamily="18" charset="0"/>
              </a:rPr>
              <a:t>trachomatis</a:t>
            </a:r>
            <a:r>
              <a:rPr lang="en-GB" sz="2000" b="1" i="1" dirty="0">
                <a:latin typeface="Footlight MT Light" panose="0204060206030A020304" pitchFamily="18" charset="0"/>
              </a:rPr>
              <a:t>, </a:t>
            </a:r>
          </a:p>
          <a:p>
            <a:r>
              <a:rPr lang="en-GB" sz="2000" b="1" i="1" dirty="0">
                <a:latin typeface="Footlight MT Light" panose="0204060206030A020304" pitchFamily="18" charset="0"/>
              </a:rPr>
              <a:t>N. </a:t>
            </a:r>
            <a:r>
              <a:rPr lang="en-GB" sz="2000" b="1" i="1" dirty="0" err="1">
                <a:latin typeface="Footlight MT Light" panose="0204060206030A020304" pitchFamily="18" charset="0"/>
              </a:rPr>
              <a:t>gonorrhoeae</a:t>
            </a:r>
            <a:endParaRPr lang="en-GB" sz="2000" b="1" i="1" dirty="0">
              <a:latin typeface="Footlight MT Light" panose="0204060206030A020304" pitchFamily="18" charset="0"/>
            </a:endParaRPr>
          </a:p>
          <a:p>
            <a:r>
              <a:rPr lang="en-GB" sz="2000" b="1" i="1" dirty="0">
                <a:latin typeface="Footlight MT Light" panose="0204060206030A020304" pitchFamily="18" charset="0"/>
              </a:rPr>
              <a:t>H. simplex</a:t>
            </a:r>
          </a:p>
          <a:p>
            <a:r>
              <a:rPr lang="hu-HU" sz="2000" b="1" dirty="0">
                <a:latin typeface="Footlight MT Light" panose="0204060206030A020304" pitchFamily="18" charset="0"/>
              </a:rPr>
              <a:t>O</a:t>
            </a:r>
            <a:r>
              <a:rPr lang="en-GB" sz="2000" b="1" dirty="0" err="1">
                <a:latin typeface="Footlight MT Light" panose="0204060206030A020304" pitchFamily="18" charset="0"/>
              </a:rPr>
              <a:t>ther</a:t>
            </a:r>
            <a:r>
              <a:rPr lang="en-GB" sz="2000" b="1" dirty="0">
                <a:latin typeface="Footlight MT Light" panose="0204060206030A020304" pitchFamily="18" charset="0"/>
              </a:rPr>
              <a:t> bacteria?</a:t>
            </a:r>
            <a:endParaRPr lang="en-GB" dirty="0">
              <a:latin typeface="Footlight MT Light" panose="0204060206030A020304" pitchFamily="18" charset="0"/>
            </a:endParaRP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048000" y="4800600"/>
            <a:ext cx="29718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Footlight MT Light" panose="0204060206030A020304" pitchFamily="18" charset="0"/>
              </a:rPr>
              <a:t>Non-infectiou</a:t>
            </a:r>
            <a:r>
              <a:rPr lang="en-GB" sz="2000" b="1" dirty="0">
                <a:latin typeface="Footlight MT Light" panose="0204060206030A020304" pitchFamily="18" charset="0"/>
              </a:rPr>
              <a:t>s (&lt;1%)</a:t>
            </a:r>
          </a:p>
          <a:p>
            <a:r>
              <a:rPr lang="en-GB" sz="2000" b="1" dirty="0" err="1" smtClean="0">
                <a:latin typeface="Footlight MT Light" panose="0204060206030A020304" pitchFamily="18" charset="0"/>
              </a:rPr>
              <a:t>Hypoestrogenism</a:t>
            </a:r>
            <a:endParaRPr lang="en-GB" sz="2000" b="1" dirty="0">
              <a:latin typeface="Footlight MT Light" panose="0204060206030A020304" pitchFamily="18" charset="0"/>
            </a:endParaRPr>
          </a:p>
          <a:p>
            <a:r>
              <a:rPr lang="en-GB" sz="2000" b="1" dirty="0" smtClean="0">
                <a:latin typeface="Footlight MT Light" panose="0204060206030A020304" pitchFamily="18" charset="0"/>
              </a:rPr>
              <a:t>Functional </a:t>
            </a:r>
            <a:r>
              <a:rPr lang="en-GB" sz="2000" b="1" dirty="0">
                <a:latin typeface="Footlight MT Light" panose="0204060206030A020304" pitchFamily="18" charset="0"/>
              </a:rPr>
              <a:t>obstruction</a:t>
            </a:r>
          </a:p>
          <a:p>
            <a:r>
              <a:rPr lang="en-GB" sz="2000" b="1" dirty="0">
                <a:latin typeface="Footlight MT Light" panose="0204060206030A020304" pitchFamily="18" charset="0"/>
              </a:rPr>
              <a:t>Mechanical obstruction</a:t>
            </a:r>
          </a:p>
          <a:p>
            <a:r>
              <a:rPr lang="en-GB" sz="2000" b="1" dirty="0">
                <a:latin typeface="Footlight MT Light" panose="0204060206030A020304" pitchFamily="18" charset="0"/>
              </a:rPr>
              <a:t>Chemicals</a:t>
            </a:r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>
            <a:off x="4343400" y="1981200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Footlight MT Light" panose="0204060206030A020304" pitchFamily="18" charset="0"/>
            </a:endParaRPr>
          </a:p>
        </p:txBody>
      </p:sp>
      <p:sp>
        <p:nvSpPr>
          <p:cNvPr id="112650" name="AutoShape 10"/>
          <p:cNvSpPr>
            <a:spLocks noChangeArrowheads="1"/>
          </p:cNvSpPr>
          <p:nvPr/>
        </p:nvSpPr>
        <p:spPr bwMode="auto">
          <a:xfrm>
            <a:off x="2819400" y="33528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Footlight MT Light" panose="0204060206030A020304" pitchFamily="18" charset="0"/>
            </a:endParaRPr>
          </a:p>
        </p:txBody>
      </p:sp>
      <p:sp>
        <p:nvSpPr>
          <p:cNvPr id="112651" name="AutoShape 11"/>
          <p:cNvSpPr>
            <a:spLocks noChangeArrowheads="1"/>
          </p:cNvSpPr>
          <p:nvPr/>
        </p:nvSpPr>
        <p:spPr bwMode="auto">
          <a:xfrm>
            <a:off x="5715000" y="33528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Footlight MT Light" panose="0204060206030A020304" pitchFamily="18" charset="0"/>
            </a:endParaRPr>
          </a:p>
        </p:txBody>
      </p:sp>
      <p:sp>
        <p:nvSpPr>
          <p:cNvPr id="112652" name="AutoShape 12"/>
          <p:cNvSpPr>
            <a:spLocks noChangeArrowheads="1"/>
          </p:cNvSpPr>
          <p:nvPr/>
        </p:nvSpPr>
        <p:spPr bwMode="auto">
          <a:xfrm>
            <a:off x="4419600" y="3962400"/>
            <a:ext cx="381000" cy="685800"/>
          </a:xfrm>
          <a:prstGeom prst="up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How to differentiate between cystitis and </a:t>
            </a:r>
            <a:r>
              <a:rPr lang="en-US" b="1" dirty="0" err="1" smtClean="0">
                <a:solidFill>
                  <a:srgbClr val="0070C0"/>
                </a:solidFill>
                <a:latin typeface="Footlight MT Light" pitchFamily="18" charset="0"/>
              </a:rPr>
              <a:t>urethritis</a:t>
            </a:r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 ?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Footlight MT Light" pitchFamily="18" charset="0"/>
              </a:rPr>
              <a:t>Cystitis is of more acute inset</a:t>
            </a:r>
          </a:p>
          <a:p>
            <a:r>
              <a:rPr lang="en-US" sz="3600" dirty="0" smtClean="0">
                <a:latin typeface="Footlight MT Light" pitchFamily="18" charset="0"/>
              </a:rPr>
              <a:t>More sever symptoms</a:t>
            </a:r>
          </a:p>
          <a:p>
            <a:r>
              <a:rPr lang="en-US" sz="3600" dirty="0" smtClean="0">
                <a:latin typeface="Footlight MT Light" pitchFamily="18" charset="0"/>
              </a:rPr>
              <a:t>Pain, tenderness on the supra-pubic area.</a:t>
            </a:r>
          </a:p>
          <a:p>
            <a:r>
              <a:rPr lang="en-US" sz="3600" dirty="0" smtClean="0">
                <a:latin typeface="Footlight MT Light" pitchFamily="18" charset="0"/>
              </a:rPr>
              <a:t>Presence of Bacteria in urine (</a:t>
            </a:r>
            <a:r>
              <a:rPr lang="en-US" sz="3600" i="1" dirty="0" err="1" smtClean="0">
                <a:latin typeface="Footlight MT Light" pitchFamily="18" charset="0"/>
              </a:rPr>
              <a:t>bacteriuria</a:t>
            </a:r>
            <a:r>
              <a:rPr lang="en-US" sz="3600" dirty="0" smtClean="0">
                <a:latin typeface="Footlight MT Light" pitchFamily="18" charset="0"/>
              </a:rPr>
              <a:t>) </a:t>
            </a:r>
          </a:p>
          <a:p>
            <a:r>
              <a:rPr lang="en-US" sz="3600" dirty="0" smtClean="0">
                <a:latin typeface="Footlight MT Light" pitchFamily="18" charset="0"/>
              </a:rPr>
              <a:t>Urine cloudy, malodorous and may be bloody</a:t>
            </a:r>
            <a:endParaRPr lang="en-US" sz="3600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Differential diagnosis </a:t>
            </a:r>
            <a:b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</a:br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( types of cystitis)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Footlight MT Light" pitchFamily="18" charset="0"/>
              </a:rPr>
              <a:t>Non-infectious cystitis such as</a:t>
            </a:r>
            <a:r>
              <a:rPr lang="en-US" sz="3200" dirty="0" smtClean="0">
                <a:latin typeface="Footlight MT Light" pitchFamily="18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  <a:latin typeface="Footlight MT Light" pitchFamily="18" charset="0"/>
              </a:rPr>
              <a:t>Traumatic cystitis </a:t>
            </a:r>
            <a:r>
              <a:rPr lang="en-US" sz="3200" dirty="0" smtClean="0">
                <a:latin typeface="Footlight MT Light" pitchFamily="18" charset="0"/>
              </a:rPr>
              <a:t>in women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  <a:latin typeface="Footlight MT Light" pitchFamily="18" charset="0"/>
              </a:rPr>
              <a:t>Interstitial cystitis </a:t>
            </a:r>
            <a:r>
              <a:rPr lang="en-US" sz="3200" dirty="0" smtClean="0">
                <a:latin typeface="Footlight MT Light" pitchFamily="18" charset="0"/>
              </a:rPr>
              <a:t>( unknown cause, may be due to autoimmune attack of the bladder)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err="1" smtClean="0">
                <a:solidFill>
                  <a:srgbClr val="7030A0"/>
                </a:solidFill>
                <a:latin typeface="Footlight MT Light" pitchFamily="18" charset="0"/>
              </a:rPr>
              <a:t>Eosinophilic</a:t>
            </a:r>
            <a:r>
              <a:rPr lang="en-US" sz="3200" b="1" dirty="0" smtClean="0">
                <a:solidFill>
                  <a:srgbClr val="7030A0"/>
                </a:solidFill>
                <a:latin typeface="Footlight MT Light" pitchFamily="18" charset="0"/>
              </a:rPr>
              <a:t> cystitis </a:t>
            </a:r>
            <a:r>
              <a:rPr lang="en-US" sz="3200" dirty="0" smtClean="0">
                <a:latin typeface="Footlight MT Light" pitchFamily="18" charset="0"/>
              </a:rPr>
              <a:t>due to </a:t>
            </a:r>
            <a:r>
              <a:rPr lang="en-US" sz="3200" i="1" dirty="0" err="1" smtClean="0">
                <a:latin typeface="Footlight MT Light" pitchFamily="18" charset="0"/>
              </a:rPr>
              <a:t>S.hematobium</a:t>
            </a:r>
            <a:endParaRPr lang="en-US" sz="3200" i="1" dirty="0" smtClean="0">
              <a:latin typeface="Footlight MT Light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200" b="1" dirty="0" err="1" smtClean="0">
                <a:solidFill>
                  <a:srgbClr val="7030A0"/>
                </a:solidFill>
                <a:latin typeface="Footlight MT Light" pitchFamily="18" charset="0"/>
              </a:rPr>
              <a:t>Hemorrahagic</a:t>
            </a:r>
            <a:r>
              <a:rPr lang="en-US" sz="3200" b="1" dirty="0" smtClean="0">
                <a:solidFill>
                  <a:srgbClr val="7030A0"/>
                </a:solidFill>
                <a:latin typeface="Footlight MT Light" pitchFamily="18" charset="0"/>
              </a:rPr>
              <a:t> cystitis </a:t>
            </a:r>
            <a:r>
              <a:rPr lang="en-US" sz="3200" dirty="0" smtClean="0">
                <a:latin typeface="Footlight MT Light" pitchFamily="18" charset="0"/>
              </a:rPr>
              <a:t>due to radiotherapy or chemotherapy.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Laboratory diagnosis of cystitis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76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 smtClean="0">
                <a:solidFill>
                  <a:srgbClr val="0070C0"/>
                </a:solidFill>
                <a:latin typeface="Footlight MT Light" pitchFamily="18" charset="0"/>
              </a:rPr>
              <a:t>Specimen collection:</a:t>
            </a:r>
          </a:p>
          <a:p>
            <a:pPr marL="514350" indent="-514350"/>
            <a:r>
              <a:rPr lang="en-US" sz="3600" dirty="0" smtClean="0">
                <a:latin typeface="Footlight MT Light" pitchFamily="18" charset="0"/>
              </a:rPr>
              <a:t>Most important is clean catch urine [Midstream urine ( </a:t>
            </a:r>
            <a:r>
              <a:rPr lang="en-US" sz="3600" b="1" dirty="0" smtClean="0">
                <a:solidFill>
                  <a:srgbClr val="C00000"/>
                </a:solidFill>
                <a:latin typeface="Footlight MT Light" pitchFamily="18" charset="0"/>
              </a:rPr>
              <a:t>MSU</a:t>
            </a:r>
            <a:r>
              <a:rPr lang="en-US" sz="3600" dirty="0" smtClean="0">
                <a:latin typeface="Footlight MT Light" pitchFamily="18" charset="0"/>
              </a:rPr>
              <a:t>)] to bypass contamination by </a:t>
            </a:r>
            <a:r>
              <a:rPr lang="en-US" sz="3600" dirty="0" err="1" smtClean="0">
                <a:latin typeface="Footlight MT Light" pitchFamily="18" charset="0"/>
              </a:rPr>
              <a:t>perineal</a:t>
            </a:r>
            <a:r>
              <a:rPr lang="en-US" sz="3600" dirty="0" smtClean="0">
                <a:latin typeface="Footlight MT Light" pitchFamily="18" charset="0"/>
              </a:rPr>
              <a:t> flora </a:t>
            </a:r>
            <a:r>
              <a:rPr lang="en-US" sz="3600" i="1" dirty="0" smtClean="0">
                <a:latin typeface="Footlight MT Light" pitchFamily="18" charset="0"/>
              </a:rPr>
              <a:t>and must be before stating antibiotic.</a:t>
            </a:r>
          </a:p>
          <a:p>
            <a:pPr marL="514350" indent="-514350"/>
            <a:r>
              <a:rPr lang="en-US" sz="3600" b="1" dirty="0" smtClean="0">
                <a:latin typeface="Footlight MT Light" pitchFamily="18" charset="0"/>
              </a:rPr>
              <a:t>Supra-pubic aspiration </a:t>
            </a:r>
            <a:r>
              <a:rPr lang="en-US" sz="3600" dirty="0" smtClean="0">
                <a:latin typeface="Footlight MT Light" pitchFamily="18" charset="0"/>
              </a:rPr>
              <a:t>or </a:t>
            </a:r>
            <a:r>
              <a:rPr lang="en-US" sz="3600" b="1" dirty="0" smtClean="0">
                <a:latin typeface="Footlight MT Light" pitchFamily="18" charset="0"/>
              </a:rPr>
              <a:t>catheterization </a:t>
            </a:r>
            <a:r>
              <a:rPr lang="en-US" sz="3600" dirty="0" smtClean="0">
                <a:latin typeface="Footlight MT Light" pitchFamily="18" charset="0"/>
              </a:rPr>
              <a:t>may be used in children.  </a:t>
            </a:r>
          </a:p>
          <a:p>
            <a:pPr marL="514350" indent="-514350"/>
            <a:r>
              <a:rPr lang="en-US" sz="3600" dirty="0" smtClean="0">
                <a:latin typeface="Footlight MT Light" pitchFamily="18" charset="0"/>
              </a:rPr>
              <a:t>Catheter urine should not be used for diagnosis of UTI.</a:t>
            </a:r>
            <a:endParaRPr lang="en-US" sz="3600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3600" dirty="0" smtClean="0">
                <a:latin typeface="Footlight MT Light" pitchFamily="18" charset="0"/>
              </a:rPr>
              <a:t>2- </a:t>
            </a:r>
            <a:r>
              <a:rPr lang="en-US" sz="3600" b="1" dirty="0" smtClean="0">
                <a:solidFill>
                  <a:srgbClr val="0070C0"/>
                </a:solidFill>
                <a:latin typeface="Footlight MT Light" pitchFamily="18" charset="0"/>
              </a:rPr>
              <a:t>Microscopic examination</a:t>
            </a:r>
            <a:r>
              <a:rPr lang="en-US" sz="3600" dirty="0" smtClean="0">
                <a:latin typeface="Footlight MT Light" pitchFamily="18" charset="0"/>
              </a:rPr>
              <a:t>: </a:t>
            </a:r>
          </a:p>
          <a:p>
            <a:pPr marL="514350" indent="-514350"/>
            <a:r>
              <a:rPr lang="en-US" sz="3600" dirty="0" smtClean="0">
                <a:latin typeface="Footlight MT Light" pitchFamily="18" charset="0"/>
              </a:rPr>
              <a:t>About 90% of patients have </a:t>
            </a:r>
            <a:r>
              <a:rPr lang="en-US" sz="3600" b="1" dirty="0" smtClean="0">
                <a:latin typeface="Footlight MT Light" pitchFamily="18" charset="0"/>
              </a:rPr>
              <a:t>&gt; 10 WBCs /mm</a:t>
            </a:r>
            <a:r>
              <a:rPr lang="en-US" sz="3600" b="1" baseline="30000" dirty="0" smtClean="0">
                <a:latin typeface="Footlight MT Light" pitchFamily="18" charset="0"/>
              </a:rPr>
              <a:t>3</a:t>
            </a:r>
          </a:p>
          <a:p>
            <a:pPr marL="514350" indent="-514350"/>
            <a:r>
              <a:rPr lang="en-US" sz="3600" dirty="0" smtClean="0">
                <a:latin typeface="Footlight MT Light" pitchFamily="18" charset="0"/>
              </a:rPr>
              <a:t>Gram stain of </a:t>
            </a:r>
            <a:r>
              <a:rPr lang="en-US" sz="3600" dirty="0" err="1" smtClean="0">
                <a:latin typeface="Footlight MT Light" pitchFamily="18" charset="0"/>
              </a:rPr>
              <a:t>uncentrifuged</a:t>
            </a:r>
            <a:r>
              <a:rPr lang="en-US" sz="3600" dirty="0" smtClean="0">
                <a:latin typeface="Footlight MT Light" pitchFamily="18" charset="0"/>
              </a:rPr>
              <a:t> sample is sensitive and specific but rarely done.</a:t>
            </a:r>
          </a:p>
          <a:p>
            <a:pPr marL="514350" indent="-514350"/>
            <a:r>
              <a:rPr lang="en-US" sz="3600" dirty="0" smtClean="0">
                <a:latin typeface="Footlight MT Light" pitchFamily="18" charset="0"/>
              </a:rPr>
              <a:t>One organism per oil-immersion field is indicative of infection.</a:t>
            </a:r>
          </a:p>
          <a:p>
            <a:pPr marL="514350" indent="-514350"/>
            <a:r>
              <a:rPr lang="en-US" sz="3600" dirty="0" smtClean="0">
                <a:latin typeface="Footlight MT Light" pitchFamily="18" charset="0"/>
              </a:rPr>
              <a:t>Blood cells, parasites or crystals can be seen</a:t>
            </a:r>
            <a:endParaRPr lang="en-US" sz="3600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Footlight MT Light" pitchFamily="18" charset="0"/>
              </a:rPr>
              <a:t>3- </a:t>
            </a:r>
            <a:r>
              <a:rPr lang="en-US" sz="3200" b="1" dirty="0" smtClean="0">
                <a:solidFill>
                  <a:srgbClr val="0070C0"/>
                </a:solidFill>
                <a:latin typeface="Footlight MT Light" pitchFamily="18" charset="0"/>
              </a:rPr>
              <a:t>Chemical screening tests:</a:t>
            </a:r>
          </a:p>
          <a:p>
            <a:r>
              <a:rPr lang="en-US" sz="3200" b="1" dirty="0" smtClean="0">
                <a:latin typeface="Footlight MT Light" pitchFamily="18" charset="0"/>
              </a:rPr>
              <a:t>Urine dip stick </a:t>
            </a:r>
            <a:r>
              <a:rPr lang="en-US" sz="3200" dirty="0" smtClean="0">
                <a:latin typeface="Footlight MT Light" pitchFamily="18" charset="0"/>
              </a:rPr>
              <a:t>–rapid detects </a:t>
            </a:r>
            <a:r>
              <a:rPr lang="en-US" sz="3200" i="1" dirty="0" smtClean="0">
                <a:solidFill>
                  <a:srgbClr val="FF0000"/>
                </a:solidFill>
                <a:latin typeface="Footlight MT Light" pitchFamily="18" charset="0"/>
              </a:rPr>
              <a:t>nitrites</a:t>
            </a:r>
            <a:r>
              <a:rPr lang="en-US" sz="3200" dirty="0" smtClean="0">
                <a:latin typeface="Footlight MT Light" pitchFamily="18" charset="0"/>
              </a:rPr>
              <a:t> released by bacterial metabolism and </a:t>
            </a:r>
            <a:r>
              <a:rPr lang="en-US" sz="3200" i="1" dirty="0" smtClean="0">
                <a:solidFill>
                  <a:srgbClr val="FF0000"/>
                </a:solidFill>
                <a:latin typeface="Footlight MT Light" pitchFamily="18" charset="0"/>
              </a:rPr>
              <a:t>leukocyte esterase </a:t>
            </a:r>
            <a:r>
              <a:rPr lang="en-US" sz="3200" dirty="0" smtClean="0">
                <a:latin typeface="Footlight MT Light" pitchFamily="18" charset="0"/>
              </a:rPr>
              <a:t>from inflammatory cells. Not specific.</a:t>
            </a:r>
          </a:p>
          <a:p>
            <a:pPr>
              <a:buNone/>
            </a:pPr>
            <a:r>
              <a:rPr lang="en-US" sz="3200" dirty="0" smtClean="0">
                <a:latin typeface="Footlight MT Light" pitchFamily="18" charset="0"/>
              </a:rPr>
              <a:t>4- </a:t>
            </a:r>
            <a:r>
              <a:rPr lang="en-US" sz="3200" b="1" dirty="0" smtClean="0">
                <a:solidFill>
                  <a:srgbClr val="0070C0"/>
                </a:solidFill>
                <a:latin typeface="Footlight MT Light" pitchFamily="18" charset="0"/>
              </a:rPr>
              <a:t>Urine culture</a:t>
            </a:r>
            <a:r>
              <a:rPr lang="en-US" sz="3200" dirty="0" smtClean="0">
                <a:latin typeface="Footlight MT Light" pitchFamily="18" charset="0"/>
              </a:rPr>
              <a:t>: important to identify bacterial cause and antimicrobial sensitivity .</a:t>
            </a:r>
          </a:p>
          <a:p>
            <a:r>
              <a:rPr lang="en-US" sz="3200" b="1" dirty="0" smtClean="0">
                <a:latin typeface="Footlight MT Light" pitchFamily="18" charset="0"/>
              </a:rPr>
              <a:t>Quantitative culture </a:t>
            </a:r>
            <a:r>
              <a:rPr lang="en-US" sz="3200" dirty="0" smtClean="0">
                <a:latin typeface="Footlight MT Light" pitchFamily="18" charset="0"/>
              </a:rPr>
              <a:t>typical of UTI ( &gt;10</a:t>
            </a:r>
            <a:r>
              <a:rPr lang="en-US" sz="3200" baseline="30000" dirty="0" smtClean="0">
                <a:latin typeface="Footlight MT Light" pitchFamily="18" charset="0"/>
              </a:rPr>
              <a:t>5</a:t>
            </a:r>
            <a:r>
              <a:rPr lang="en-US" sz="3200" dirty="0" smtClean="0">
                <a:latin typeface="Footlight MT Light" pitchFamily="18" charset="0"/>
              </a:rPr>
              <a:t> /mm</a:t>
            </a:r>
            <a:r>
              <a:rPr lang="en-US" sz="3200" baseline="30000" dirty="0" smtClean="0">
                <a:latin typeface="Footlight MT Light" pitchFamily="18" charset="0"/>
              </a:rPr>
              <a:t>3</a:t>
            </a:r>
            <a:r>
              <a:rPr lang="en-US" sz="3200" dirty="0" smtClean="0">
                <a:latin typeface="Footlight MT Light" pitchFamily="18" charset="0"/>
              </a:rPr>
              <a:t>). Lower count  ( &lt;10</a:t>
            </a:r>
            <a:r>
              <a:rPr lang="en-US" sz="3200" baseline="30000" dirty="0" smtClean="0">
                <a:latin typeface="Footlight MT Light" pitchFamily="18" charset="0"/>
              </a:rPr>
              <a:t>5</a:t>
            </a:r>
            <a:r>
              <a:rPr lang="en-US" sz="3200" dirty="0" smtClean="0">
                <a:latin typeface="Footlight MT Light" pitchFamily="18" charset="0"/>
              </a:rPr>
              <a:t> or less </a:t>
            </a:r>
            <a:r>
              <a:rPr lang="en-US" sz="3200" dirty="0" err="1" smtClean="0">
                <a:latin typeface="Footlight MT Light" pitchFamily="18" charset="0"/>
              </a:rPr>
              <a:t>eg</a:t>
            </a:r>
            <a:r>
              <a:rPr lang="en-US" sz="3200" dirty="0" smtClean="0">
                <a:latin typeface="Footlight MT Light" pitchFamily="18" charset="0"/>
              </a:rPr>
              <a:t>. 1000/mm</a:t>
            </a:r>
            <a:r>
              <a:rPr lang="en-US" sz="3200" baseline="30000" dirty="0" smtClean="0">
                <a:latin typeface="Footlight MT Light" pitchFamily="18" charset="0"/>
              </a:rPr>
              <a:t>3</a:t>
            </a:r>
            <a:r>
              <a:rPr lang="en-US" sz="3200" dirty="0" smtClean="0">
                <a:latin typeface="Footlight MT Light" pitchFamily="18" charset="0"/>
              </a:rPr>
              <a:t> ) is indicative  of cystitis if the patient is  </a:t>
            </a:r>
            <a:r>
              <a:rPr lang="en-US" sz="3200" i="1" dirty="0" smtClean="0">
                <a:latin typeface="Footlight MT Light" pitchFamily="18" charset="0"/>
              </a:rPr>
              <a:t>symptomatic.</a:t>
            </a:r>
          </a:p>
          <a:p>
            <a:endParaRPr lang="en-US" sz="3200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Recurrent cystitis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Footlight MT Light" pitchFamily="18" charset="0"/>
              </a:rPr>
              <a:t>3 or more episodes of cystitis /year  </a:t>
            </a:r>
          </a:p>
          <a:p>
            <a:r>
              <a:rPr lang="en-US" sz="3600" dirty="0" smtClean="0">
                <a:latin typeface="Footlight MT Light" pitchFamily="18" charset="0"/>
              </a:rPr>
              <a:t>Requires further investigations such as Intravenous </a:t>
            </a:r>
            <a:r>
              <a:rPr lang="en-US" sz="3600" dirty="0" err="1" smtClean="0">
                <a:latin typeface="Footlight MT Light" pitchFamily="18" charset="0"/>
              </a:rPr>
              <a:t>Urogram</a:t>
            </a:r>
            <a:r>
              <a:rPr lang="en-US" sz="3600" dirty="0" smtClean="0">
                <a:latin typeface="Footlight MT Light" pitchFamily="18" charset="0"/>
              </a:rPr>
              <a:t> ( </a:t>
            </a:r>
            <a:r>
              <a:rPr lang="en-US" sz="3600" b="1" dirty="0" smtClean="0">
                <a:solidFill>
                  <a:srgbClr val="002060"/>
                </a:solidFill>
                <a:latin typeface="Footlight MT Light" pitchFamily="18" charset="0"/>
              </a:rPr>
              <a:t>IVU</a:t>
            </a:r>
            <a:r>
              <a:rPr lang="en-US" sz="3600" dirty="0" smtClean="0">
                <a:latin typeface="Footlight MT Light" pitchFamily="18" charset="0"/>
              </a:rPr>
              <a:t>) or ultrasound to detect obstruction or congenital deformity.</a:t>
            </a:r>
          </a:p>
          <a:p>
            <a:r>
              <a:rPr lang="en-US" sz="3600" dirty="0" err="1" smtClean="0">
                <a:latin typeface="Footlight MT Light" pitchFamily="18" charset="0"/>
              </a:rPr>
              <a:t>Cystoscopy</a:t>
            </a:r>
            <a:r>
              <a:rPr lang="en-US" sz="3600" dirty="0" smtClean="0">
                <a:latin typeface="Footlight MT Light" pitchFamily="18" charset="0"/>
              </a:rPr>
              <a:t> requires in some cases.</a:t>
            </a:r>
            <a:endParaRPr lang="en-US" sz="3600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Treatment of cystitis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Footlight MT Light" pitchFamily="18" charset="0"/>
              </a:rPr>
              <a:t>Empiric treatment </a:t>
            </a:r>
            <a:r>
              <a:rPr lang="en-US" dirty="0" smtClean="0">
                <a:latin typeface="Footlight MT Light" pitchFamily="18" charset="0"/>
              </a:rPr>
              <a:t>commonly used depending on the knowledge common organism and sensitivity pattern.</a:t>
            </a:r>
          </a:p>
          <a:p>
            <a:r>
              <a:rPr lang="en-US" b="1" dirty="0" smtClean="0">
                <a:latin typeface="Footlight MT Light" pitchFamily="18" charset="0"/>
              </a:rPr>
              <a:t>Treatment best guided by susceptibility of the causative bacteria.</a:t>
            </a:r>
          </a:p>
          <a:p>
            <a:r>
              <a:rPr lang="en-US" dirty="0" smtClean="0">
                <a:latin typeface="Footlight MT Light" pitchFamily="18" charset="0"/>
              </a:rPr>
              <a:t>Common agents: </a:t>
            </a:r>
            <a:r>
              <a:rPr lang="en-US" dirty="0" err="1" smtClean="0">
                <a:latin typeface="Footlight MT Light" pitchFamily="18" charset="0"/>
              </a:rPr>
              <a:t>Ampicillin</a:t>
            </a:r>
            <a:r>
              <a:rPr lang="en-US" dirty="0" smtClean="0">
                <a:latin typeface="Footlight MT Light" pitchFamily="18" charset="0"/>
              </a:rPr>
              <a:t>, </a:t>
            </a:r>
            <a:r>
              <a:rPr lang="en-US" dirty="0" err="1" smtClean="0">
                <a:latin typeface="Footlight MT Light" pitchFamily="18" charset="0"/>
              </a:rPr>
              <a:t>Cephradine</a:t>
            </a:r>
            <a:r>
              <a:rPr lang="en-US" dirty="0" smtClean="0">
                <a:latin typeface="Footlight MT Light" pitchFamily="18" charset="0"/>
              </a:rPr>
              <a:t>, Ciprofloxacin, </a:t>
            </a:r>
            <a:r>
              <a:rPr lang="en-US" dirty="0" err="1" smtClean="0">
                <a:latin typeface="Footlight MT Light" pitchFamily="18" charset="0"/>
              </a:rPr>
              <a:t>Norfloxacin</a:t>
            </a:r>
            <a:r>
              <a:rPr lang="en-US" dirty="0" smtClean="0">
                <a:latin typeface="Footlight MT Light" pitchFamily="18" charset="0"/>
              </a:rPr>
              <a:t>, Gentamicin ,TRM-SMX  or </a:t>
            </a:r>
            <a:r>
              <a:rPr lang="en-US" dirty="0" err="1" smtClean="0">
                <a:latin typeface="Footlight MT Light" pitchFamily="18" charset="0"/>
              </a:rPr>
              <a:t>nitrofurantoin</a:t>
            </a:r>
            <a:r>
              <a:rPr lang="en-US" dirty="0" smtClean="0">
                <a:latin typeface="Footlight MT Light" pitchFamily="18" charset="0"/>
              </a:rPr>
              <a:t> .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r>
              <a:rPr lang="en-US" b="1" dirty="0" smtClean="0">
                <a:latin typeface="Footlight MT Light" pitchFamily="18" charset="0"/>
              </a:rPr>
              <a:t>Duration</a:t>
            </a:r>
            <a:r>
              <a:rPr lang="en-US" dirty="0" smtClean="0">
                <a:latin typeface="Footlight MT Light" pitchFamily="18" charset="0"/>
              </a:rPr>
              <a:t> of treatment: 3 days for uncomplicated cystitis</a:t>
            </a:r>
          </a:p>
          <a:p>
            <a:r>
              <a:rPr lang="en-US" dirty="0" smtClean="0">
                <a:latin typeface="Footlight MT Light" pitchFamily="18" charset="0"/>
              </a:rPr>
              <a:t>10-14 days for complicated and recurrent cystitis.</a:t>
            </a:r>
          </a:p>
          <a:p>
            <a:r>
              <a:rPr lang="en-US" b="1" dirty="0" smtClean="0">
                <a:latin typeface="Footlight MT Light" pitchFamily="18" charset="0"/>
              </a:rPr>
              <a:t>Prophylaxis</a:t>
            </a:r>
            <a:r>
              <a:rPr lang="en-US" dirty="0" smtClean="0">
                <a:latin typeface="Footlight MT Light" pitchFamily="18" charset="0"/>
              </a:rPr>
              <a:t> for recurrent cases required by </a:t>
            </a:r>
            <a:r>
              <a:rPr lang="en-US" dirty="0" err="1" smtClean="0">
                <a:latin typeface="Footlight MT Light" pitchFamily="18" charset="0"/>
              </a:rPr>
              <a:t>Nitrofurantoin</a:t>
            </a:r>
            <a:r>
              <a:rPr lang="en-US" dirty="0" smtClean="0">
                <a:latin typeface="Footlight MT Light" pitchFamily="18" charset="0"/>
              </a:rPr>
              <a:t> or TRM-SMX.</a:t>
            </a:r>
          </a:p>
          <a:p>
            <a:r>
              <a:rPr lang="en-US" b="1" dirty="0" smtClean="0">
                <a:latin typeface="Footlight MT Light" pitchFamily="18" charset="0"/>
              </a:rPr>
              <a:t>Prevention</a:t>
            </a:r>
            <a:r>
              <a:rPr lang="en-US" dirty="0" smtClean="0">
                <a:latin typeface="Footlight MT Light" pitchFamily="18" charset="0"/>
              </a:rPr>
              <a:t> : drinking plenty of water and prophylactic antibiotic.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Introduction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Footlight MT Light" pitchFamily="18" charset="0"/>
              </a:rPr>
              <a:t>Anatomically Urinary Tract infection (UTI)divided into upper and lower urinary tract infection</a:t>
            </a:r>
          </a:p>
          <a:p>
            <a:r>
              <a:rPr lang="en-US" b="1" dirty="0" smtClean="0">
                <a:latin typeface="Footlight MT Light" pitchFamily="18" charset="0"/>
              </a:rPr>
              <a:t>Patient presents with urinary symptoms and significant </a:t>
            </a:r>
            <a:r>
              <a:rPr lang="en-US" b="1" dirty="0" err="1" smtClean="0">
                <a:latin typeface="Footlight MT Light" pitchFamily="18" charset="0"/>
              </a:rPr>
              <a:t>bacteriuria</a:t>
            </a:r>
            <a:r>
              <a:rPr lang="en-US" b="1" dirty="0" smtClean="0">
                <a:latin typeface="Footlight MT Light" pitchFamily="18" charset="0"/>
              </a:rPr>
              <a:t> 10</a:t>
            </a:r>
            <a:r>
              <a:rPr lang="en-US" b="1" baseline="30000" dirty="0" smtClean="0">
                <a:latin typeface="Footlight MT Light" pitchFamily="18" charset="0"/>
              </a:rPr>
              <a:t>5</a:t>
            </a:r>
            <a:r>
              <a:rPr lang="en-US" b="1" dirty="0" smtClean="0">
                <a:latin typeface="Footlight MT Light" pitchFamily="18" charset="0"/>
              </a:rPr>
              <a:t>CFU/ml</a:t>
            </a:r>
          </a:p>
          <a:p>
            <a:r>
              <a:rPr lang="en-US" b="1" dirty="0" smtClean="0">
                <a:latin typeface="Footlight MT Light" pitchFamily="18" charset="0"/>
              </a:rPr>
              <a:t>Asymptomatic </a:t>
            </a:r>
            <a:r>
              <a:rPr lang="en-US" b="1" dirty="0" err="1" smtClean="0">
                <a:latin typeface="Footlight MT Light" pitchFamily="18" charset="0"/>
              </a:rPr>
              <a:t>bacteriuria</a:t>
            </a:r>
            <a:r>
              <a:rPr lang="en-US" b="1" dirty="0" smtClean="0">
                <a:latin typeface="Footlight MT Light" pitchFamily="18" charset="0"/>
              </a:rPr>
              <a:t>  when patient present with significant </a:t>
            </a:r>
            <a:r>
              <a:rPr lang="en-US" b="1" dirty="0" err="1" smtClean="0">
                <a:latin typeface="Footlight MT Light" pitchFamily="18" charset="0"/>
              </a:rPr>
              <a:t>bacteriuria</a:t>
            </a:r>
            <a:r>
              <a:rPr lang="en-US" b="1" dirty="0" smtClean="0">
                <a:latin typeface="Footlight MT Light" pitchFamily="18" charset="0"/>
              </a:rPr>
              <a:t> but without symptoms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70C0"/>
                </a:solidFill>
                <a:latin typeface="Footlight MT Light" pitchFamily="18" charset="0"/>
              </a:rPr>
              <a:t>Prevalence of UTI in different age groups</a:t>
            </a:r>
            <a:endParaRPr lang="en-US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85800" y="1905000"/>
          <a:ext cx="7656513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iagram" r:id="rId3" imgW="7877057" imgH="4114884" progId="MSGraph.Chart.8">
                  <p:embed followColorScheme="full"/>
                </p:oleObj>
              </mc:Choice>
              <mc:Fallback>
                <p:oleObj name="Diagram" r:id="rId3" imgW="7877057" imgH="4114884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7656513" cy="400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Classification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  <a:latin typeface="Footlight MT Light" pitchFamily="18" charset="0"/>
              </a:rPr>
              <a:t>Lower UTIs:</a:t>
            </a:r>
          </a:p>
          <a:p>
            <a:pPr lvl="1"/>
            <a:r>
              <a:rPr lang="en-GB" sz="2000" b="1" dirty="0" smtClean="0">
                <a:latin typeface="Footlight MT Light" pitchFamily="18" charset="0"/>
              </a:rPr>
              <a:t>Cystitis </a:t>
            </a:r>
            <a:r>
              <a:rPr lang="en-GB" sz="2000" b="1" dirty="0">
                <a:latin typeface="Footlight MT Light" pitchFamily="18" charset="0"/>
              </a:rPr>
              <a:t>(infection of the bladder; superficial mucosal infections)</a:t>
            </a:r>
          </a:p>
          <a:p>
            <a:pPr lvl="1"/>
            <a:r>
              <a:rPr lang="en-GB" sz="2000" b="1" dirty="0" err="1" smtClean="0">
                <a:latin typeface="Footlight MT Light" pitchFamily="18" charset="0"/>
              </a:rPr>
              <a:t>Urethritis</a:t>
            </a:r>
            <a:r>
              <a:rPr lang="en-GB" sz="2000" b="1" dirty="0" smtClean="0">
                <a:latin typeface="Footlight MT Light" pitchFamily="18" charset="0"/>
              </a:rPr>
              <a:t> </a:t>
            </a:r>
            <a:r>
              <a:rPr lang="en-GB" sz="2000" b="1" dirty="0">
                <a:latin typeface="Footlight MT Light" pitchFamily="18" charset="0"/>
              </a:rPr>
              <a:t>(sexually transmitted </a:t>
            </a:r>
            <a:r>
              <a:rPr lang="en-GB" sz="2000" b="1" dirty="0" smtClean="0">
                <a:latin typeface="Footlight MT Light" pitchFamily="18" charset="0"/>
              </a:rPr>
              <a:t>pathogens)</a:t>
            </a:r>
          </a:p>
          <a:p>
            <a:pPr lvl="1"/>
            <a:r>
              <a:rPr lang="en-GB" sz="2000" b="1" dirty="0" err="1" smtClean="0">
                <a:latin typeface="Footlight MT Light" pitchFamily="18" charset="0"/>
              </a:rPr>
              <a:t>Prostatitis</a:t>
            </a:r>
            <a:r>
              <a:rPr lang="en-GB" sz="2000" b="1" dirty="0" smtClean="0">
                <a:latin typeface="Footlight MT Light" pitchFamily="18" charset="0"/>
              </a:rPr>
              <a:t> </a:t>
            </a:r>
            <a:r>
              <a:rPr lang="en-GB" sz="2000" b="1" dirty="0">
                <a:latin typeface="Footlight MT Light" pitchFamily="18" charset="0"/>
              </a:rPr>
              <a:t>and </a:t>
            </a:r>
            <a:r>
              <a:rPr lang="en-GB" sz="2000" b="1" dirty="0" err="1">
                <a:latin typeface="Footlight MT Light" pitchFamily="18" charset="0"/>
              </a:rPr>
              <a:t>epididymitis</a:t>
            </a:r>
            <a:r>
              <a:rPr lang="en-GB" sz="2000" b="1" dirty="0">
                <a:latin typeface="Footlight MT Light" pitchFamily="18" charset="0"/>
              </a:rPr>
              <a:t> </a:t>
            </a: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  <a:latin typeface="Footlight MT Light" pitchFamily="18" charset="0"/>
              </a:rPr>
              <a:t>Upper UTIs:</a:t>
            </a:r>
          </a:p>
          <a:p>
            <a:pPr lvl="1"/>
            <a:r>
              <a:rPr lang="en-GB" sz="2000" b="1" dirty="0" smtClean="0">
                <a:latin typeface="Footlight MT Light" pitchFamily="18" charset="0"/>
              </a:rPr>
              <a:t>Acute </a:t>
            </a:r>
            <a:r>
              <a:rPr lang="en-GB" sz="2000" b="1" dirty="0">
                <a:latin typeface="Footlight MT Light" pitchFamily="18" charset="0"/>
              </a:rPr>
              <a:t>pyelonephritis</a:t>
            </a:r>
          </a:p>
          <a:p>
            <a:pPr lvl="1"/>
            <a:r>
              <a:rPr lang="hu-HU" sz="2000" b="1" dirty="0" smtClean="0">
                <a:latin typeface="Footlight MT Light" pitchFamily="18" charset="0"/>
              </a:rPr>
              <a:t>C</a:t>
            </a:r>
            <a:r>
              <a:rPr lang="en-GB" sz="2000" b="1" dirty="0" err="1">
                <a:latin typeface="Footlight MT Light" pitchFamily="18" charset="0"/>
              </a:rPr>
              <a:t>hronic</a:t>
            </a:r>
            <a:r>
              <a:rPr lang="en-GB" sz="2000" b="1" dirty="0">
                <a:latin typeface="Footlight MT Light" pitchFamily="18" charset="0"/>
              </a:rPr>
              <a:t> pyelonephritis</a:t>
            </a: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  <a:latin typeface="Footlight MT Light" pitchFamily="18" charset="0"/>
              </a:rPr>
              <a:t>Uncomplicated UTI </a:t>
            </a:r>
            <a:r>
              <a:rPr lang="en-GB" sz="2400" dirty="0" smtClean="0">
                <a:latin typeface="Footlight MT Light" pitchFamily="18" charset="0"/>
              </a:rPr>
              <a:t>(healthy non-pregnant young female)</a:t>
            </a:r>
            <a:endParaRPr lang="en-GB" sz="2400" dirty="0">
              <a:solidFill>
                <a:schemeClr val="bg1"/>
              </a:solidFill>
              <a:latin typeface="Footlight MT Light" pitchFamily="18" charset="0"/>
            </a:endParaRP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  <a:latin typeface="Footlight MT Light" pitchFamily="18" charset="0"/>
              </a:rPr>
              <a:t>Complicated UTI</a:t>
            </a:r>
            <a:r>
              <a:rPr lang="en-GB" sz="2400" b="1" dirty="0">
                <a:solidFill>
                  <a:schemeClr val="bg1"/>
                </a:solidFill>
                <a:latin typeface="Footlight MT Light" pitchFamily="18" charset="0"/>
              </a:rPr>
              <a:t> </a:t>
            </a:r>
            <a:r>
              <a:rPr lang="en-GB" sz="2400" b="1" dirty="0">
                <a:latin typeface="Footlight MT Light" pitchFamily="18" charset="0"/>
              </a:rPr>
              <a:t>(</a:t>
            </a:r>
            <a:r>
              <a:rPr lang="en-GB" sz="2400" dirty="0" err="1">
                <a:latin typeface="Footlight MT Light" pitchFamily="18" charset="0"/>
              </a:rPr>
              <a:t>nosocomial</a:t>
            </a:r>
            <a:r>
              <a:rPr lang="en-GB" sz="2400" dirty="0">
                <a:latin typeface="Footlight MT Light" pitchFamily="18" charset="0"/>
              </a:rPr>
              <a:t> UTIs, relapses, structural or functional abnormalities</a:t>
            </a:r>
            <a:r>
              <a:rPr lang="hu-HU" sz="2400" dirty="0">
                <a:latin typeface="Footlight MT Light" pitchFamily="18" charset="0"/>
              </a:rPr>
              <a:t>, </a:t>
            </a:r>
            <a:r>
              <a:rPr lang="en-US" sz="2400" dirty="0" smtClean="0">
                <a:latin typeface="Footlight MT Light" pitchFamily="18" charset="0"/>
              </a:rPr>
              <a:t>urologic dysfunction</a:t>
            </a:r>
            <a:r>
              <a:rPr lang="hu-HU" sz="2400" dirty="0" smtClean="0">
                <a:latin typeface="Footlight MT Light" pitchFamily="18" charset="0"/>
              </a:rPr>
              <a:t>UTI </a:t>
            </a:r>
            <a:r>
              <a:rPr lang="hu-HU" sz="2400" dirty="0">
                <a:latin typeface="Footlight MT Light" pitchFamily="18" charset="0"/>
              </a:rPr>
              <a:t>of men</a:t>
            </a:r>
            <a:r>
              <a:rPr lang="en-GB" sz="2400" dirty="0">
                <a:latin typeface="Footlight MT Light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  <a:latin typeface="Footlight MT Light" pitchFamily="18" charset="0"/>
              </a:rPr>
              <a:t>Cysytitis</a:t>
            </a:r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 Risk Factors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In women</a:t>
            </a:r>
            <a:r>
              <a:rPr lang="en-US" dirty="0" smtClean="0">
                <a:solidFill>
                  <a:srgbClr val="C00000"/>
                </a:solidFill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: 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Short wide urethra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Genetic factors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Sexual intercourse 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Pregnancy (progesterone, obstruction)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Decreased estrogen production during menopause.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In men</a:t>
            </a:r>
            <a:r>
              <a:rPr lang="en-US" dirty="0" smtClean="0">
                <a:latin typeface="Footlight MT Light" pitchFamily="18" charset="0"/>
              </a:rPr>
              <a:t>: </a:t>
            </a:r>
          </a:p>
          <a:p>
            <a:pPr lvl="1"/>
            <a:r>
              <a:rPr lang="en-US" dirty="0" smtClean="0">
                <a:latin typeface="Footlight MT Light" pitchFamily="18" charset="0"/>
              </a:rPr>
              <a:t>persistent bacterial infection of the prostate.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In both sexes</a:t>
            </a:r>
            <a:r>
              <a:rPr lang="en-US" dirty="0" smtClean="0">
                <a:latin typeface="Footlight MT Light" pitchFamily="18" charset="0"/>
              </a:rPr>
              <a:t>: : 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   - Presence of bladder stone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   -  Urethral stricture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   -  Catheterization of the urinary tract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   -  Diabetes mellitus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Pathogenesis of cystitis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Footlight MT Light" pitchFamily="18" charset="0"/>
              </a:rPr>
              <a:t>Infection results when bacteria ascends to the urinary bladder . These bacteria are residents or transient members of the </a:t>
            </a:r>
            <a:r>
              <a:rPr lang="en-US" dirty="0" err="1" smtClean="0">
                <a:latin typeface="Footlight MT Light" pitchFamily="18" charset="0"/>
              </a:rPr>
              <a:t>perineal</a:t>
            </a:r>
            <a:r>
              <a:rPr lang="en-US" dirty="0" smtClean="0">
                <a:latin typeface="Footlight MT Light" pitchFamily="18" charset="0"/>
              </a:rPr>
              <a:t> flora, and are derived from the large intestine flora. Toxins produced by </a:t>
            </a:r>
            <a:r>
              <a:rPr lang="en-US" dirty="0" err="1" smtClean="0">
                <a:latin typeface="Footlight MT Light" pitchFamily="18" charset="0"/>
              </a:rPr>
              <a:t>uropathogens</a:t>
            </a:r>
            <a:r>
              <a:rPr lang="en-US" dirty="0" smtClean="0">
                <a:latin typeface="Footlight MT Light" pitchFamily="18" charset="0"/>
              </a:rPr>
              <a:t>.</a:t>
            </a:r>
          </a:p>
          <a:p>
            <a:r>
              <a:rPr lang="en-US" dirty="0" smtClean="0">
                <a:latin typeface="Footlight MT Light" pitchFamily="18" charset="0"/>
              </a:rPr>
              <a:t>Lead to frequent irritation of the mucosal surfaces of the urethra and the bladder.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Condition that create access to bladder are</a:t>
            </a:r>
            <a:r>
              <a:rPr lang="en-US" dirty="0" smtClean="0">
                <a:latin typeface="Footlight MT Light" pitchFamily="18" charset="0"/>
              </a:rPr>
              <a:t>: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 - Sexual intercourse due to short urethral distance.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Pathogenesis of cystitis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Uncomplicated UTI  </a:t>
            </a:r>
            <a:r>
              <a:rPr lang="en-US" dirty="0" smtClean="0">
                <a:latin typeface="Footlight MT Light" pitchFamily="18" charset="0"/>
              </a:rPr>
              <a:t>usually occurred in non pregnant  young sexual active female without any structural or neurological abnormality</a:t>
            </a:r>
          </a:p>
          <a:p>
            <a:r>
              <a:rPr lang="en-US" b="1" dirty="0" smtClean="0">
                <a:solidFill>
                  <a:srgbClr val="C00000"/>
                </a:solidFill>
                <a:latin typeface="Footlight MT Light" pitchFamily="18" charset="0"/>
              </a:rPr>
              <a:t>Risk factors </a:t>
            </a:r>
            <a:r>
              <a:rPr lang="en-US" dirty="0" smtClean="0">
                <a:latin typeface="Footlight MT Light" pitchFamily="18" charset="0"/>
              </a:rPr>
              <a:t>: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- Catheterization of the urinary bladder instrumentation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- structural abnormalities </a:t>
            </a:r>
          </a:p>
          <a:p>
            <a:pPr>
              <a:buNone/>
            </a:pPr>
            <a:r>
              <a:rPr lang="en-US" dirty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 - obstruction</a:t>
            </a:r>
          </a:p>
          <a:p>
            <a:r>
              <a:rPr lang="en-US" b="1" dirty="0" err="1" smtClean="0">
                <a:solidFill>
                  <a:srgbClr val="C00000"/>
                </a:solidFill>
                <a:latin typeface="Footlight MT Light" pitchFamily="18" charset="0"/>
              </a:rPr>
              <a:t>Hematogenous</a:t>
            </a:r>
            <a:r>
              <a:rPr lang="en-US" b="1" dirty="0" smtClean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 through Blood stream ( less common) from other sites of infection</a:t>
            </a:r>
          </a:p>
          <a:p>
            <a:pPr>
              <a:buNone/>
            </a:pPr>
            <a:endParaRPr lang="en-US" dirty="0" smtClean="0">
              <a:latin typeface="Footlight MT Light" pitchFamily="18" charset="0"/>
            </a:endParaRPr>
          </a:p>
          <a:p>
            <a:pPr>
              <a:buNone/>
            </a:pPr>
            <a:endParaRPr lang="en-US" dirty="0" smtClean="0">
              <a:latin typeface="Footlight MT Light" pitchFamily="18" charset="0"/>
            </a:endParaRPr>
          </a:p>
          <a:p>
            <a:pPr>
              <a:buNone/>
            </a:pPr>
            <a:endParaRPr lang="en-US" dirty="0" smtClean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Footlight MT Light" pitchFamily="18" charset="0"/>
              </a:rPr>
              <a:t>Etiologic agents</a:t>
            </a:r>
            <a:endParaRPr lang="en-US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 smtClean="0">
                <a:solidFill>
                  <a:srgbClr val="C00000"/>
                </a:solidFill>
                <a:latin typeface="Footlight MT Light" pitchFamily="18" charset="0"/>
              </a:rPr>
              <a:t>E.coli</a:t>
            </a:r>
            <a:r>
              <a:rPr lang="en-US" dirty="0" smtClean="0">
                <a:latin typeface="Footlight MT Light" pitchFamily="18" charset="0"/>
              </a:rPr>
              <a:t> is the most common (90%) cause of cystitis. </a:t>
            </a:r>
          </a:p>
          <a:p>
            <a:r>
              <a:rPr lang="en-US" dirty="0" smtClean="0">
                <a:latin typeface="Footlight MT Light" pitchFamily="18" charset="0"/>
              </a:rPr>
              <a:t>Other </a:t>
            </a:r>
            <a:r>
              <a:rPr lang="en-US" dirty="0" err="1" smtClean="0">
                <a:latin typeface="Footlight MT Light" pitchFamily="18" charset="0"/>
              </a:rPr>
              <a:t>Enterobacteria</a:t>
            </a:r>
            <a:r>
              <a:rPr lang="en-US" dirty="0" smtClean="0">
                <a:latin typeface="Footlight MT Light" pitchFamily="18" charset="0"/>
              </a:rPr>
              <a:t> include ( </a:t>
            </a:r>
            <a:r>
              <a:rPr lang="en-US" i="1" dirty="0" smtClean="0">
                <a:latin typeface="Footlight MT Light" pitchFamily="18" charset="0"/>
              </a:rPr>
              <a:t>Klebsiella</a:t>
            </a:r>
            <a:r>
              <a:rPr lang="en-US" dirty="0" smtClean="0">
                <a:latin typeface="Footlight MT Light" pitchFamily="18" charset="0"/>
              </a:rPr>
              <a:t> </a:t>
            </a:r>
            <a:r>
              <a:rPr lang="en-US" i="1" dirty="0" err="1" smtClean="0">
                <a:latin typeface="Footlight MT Light" pitchFamily="18" charset="0"/>
              </a:rPr>
              <a:t>pnumoniae</a:t>
            </a:r>
            <a:r>
              <a:rPr lang="en-US" i="1" dirty="0" smtClean="0">
                <a:latin typeface="Footlight MT Light" pitchFamily="18" charset="0"/>
              </a:rPr>
              <a:t>, Proteus </a:t>
            </a:r>
            <a:r>
              <a:rPr lang="en-US" dirty="0" smtClean="0">
                <a:latin typeface="Footlight MT Light" pitchFamily="18" charset="0"/>
              </a:rPr>
              <a:t>spp. Other gram negative rods </a:t>
            </a:r>
            <a:r>
              <a:rPr lang="en-US" dirty="0" err="1" smtClean="0">
                <a:latin typeface="Footlight MT Light" pitchFamily="18" charset="0"/>
              </a:rPr>
              <a:t>eg</a:t>
            </a:r>
            <a:r>
              <a:rPr lang="en-US" dirty="0" smtClean="0">
                <a:latin typeface="Footlight MT Light" pitchFamily="18" charset="0"/>
              </a:rPr>
              <a:t>. </a:t>
            </a:r>
            <a:r>
              <a:rPr lang="en-US" i="1" dirty="0" err="1" smtClean="0">
                <a:latin typeface="Footlight MT Light" pitchFamily="18" charset="0"/>
              </a:rPr>
              <a:t>P.aeroginosa</a:t>
            </a:r>
            <a:r>
              <a:rPr lang="en-US" i="1" dirty="0" smtClean="0">
                <a:latin typeface="Footlight MT Light" pitchFamily="18" charset="0"/>
              </a:rPr>
              <a:t>.</a:t>
            </a:r>
          </a:p>
          <a:p>
            <a:r>
              <a:rPr lang="en-US" dirty="0" smtClean="0">
                <a:latin typeface="Footlight MT Light" pitchFamily="18" charset="0"/>
              </a:rPr>
              <a:t>Gram positive bacteria :</a:t>
            </a:r>
            <a:r>
              <a:rPr lang="en-US" i="1" dirty="0" err="1" smtClean="0">
                <a:latin typeface="Footlight MT Light" pitchFamily="18" charset="0"/>
              </a:rPr>
              <a:t>Enterococcus</a:t>
            </a:r>
            <a:r>
              <a:rPr lang="en-US" i="1" dirty="0" smtClean="0">
                <a:latin typeface="Footlight MT Light" pitchFamily="18" charset="0"/>
              </a:rPr>
              <a:t> </a:t>
            </a:r>
            <a:r>
              <a:rPr lang="en-US" i="1" dirty="0" err="1" smtClean="0">
                <a:latin typeface="Footlight MT Light" pitchFamily="18" charset="0"/>
              </a:rPr>
              <a:t>fecalis</a:t>
            </a:r>
            <a:r>
              <a:rPr lang="en-US" dirty="0" smtClean="0">
                <a:latin typeface="Footlight MT Light" pitchFamily="18" charset="0"/>
              </a:rPr>
              <a:t>, group </a:t>
            </a:r>
            <a:r>
              <a:rPr lang="en-US" i="1" dirty="0" smtClean="0">
                <a:latin typeface="Footlight MT Light" pitchFamily="18" charset="0"/>
              </a:rPr>
              <a:t>B </a:t>
            </a:r>
            <a:r>
              <a:rPr lang="en-US" i="1" dirty="0" err="1" smtClean="0">
                <a:latin typeface="Footlight MT Light" pitchFamily="18" charset="0"/>
              </a:rPr>
              <a:t>Strept</a:t>
            </a:r>
            <a:r>
              <a:rPr lang="en-US" dirty="0" smtClean="0">
                <a:latin typeface="Footlight MT Light" pitchFamily="18" charset="0"/>
              </a:rPr>
              <a:t>. and </a:t>
            </a:r>
            <a:r>
              <a:rPr lang="en-US" i="1" dirty="0" smtClean="0">
                <a:latin typeface="Footlight MT Light" pitchFamily="18" charset="0"/>
              </a:rPr>
              <a:t>Staphylococcus </a:t>
            </a:r>
            <a:r>
              <a:rPr lang="en-US" i="1" dirty="0" err="1" smtClean="0">
                <a:latin typeface="Footlight MT Light" pitchFamily="18" charset="0"/>
              </a:rPr>
              <a:t>saprophyticus</a:t>
            </a:r>
            <a:r>
              <a:rPr lang="en-US" i="1" dirty="0" smtClean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{ honeymoon cystitis}.</a:t>
            </a:r>
          </a:p>
          <a:p>
            <a:r>
              <a:rPr lang="en-US" i="1" dirty="0" smtClean="0">
                <a:latin typeface="Footlight MT Light" pitchFamily="18" charset="0"/>
              </a:rPr>
              <a:t>Candida</a:t>
            </a:r>
            <a:r>
              <a:rPr lang="en-US" dirty="0" smtClean="0">
                <a:latin typeface="Footlight MT Light" pitchFamily="18" charset="0"/>
              </a:rPr>
              <a:t> species</a:t>
            </a:r>
          </a:p>
          <a:p>
            <a:r>
              <a:rPr lang="en-US" dirty="0" smtClean="0">
                <a:latin typeface="Footlight MT Light" pitchFamily="18" charset="0"/>
              </a:rPr>
              <a:t>Venereal diseases ( gonorrhea, </a:t>
            </a:r>
            <a:r>
              <a:rPr lang="en-US" i="1" dirty="0" smtClean="0">
                <a:latin typeface="Footlight MT Light" pitchFamily="18" charset="0"/>
              </a:rPr>
              <a:t>Chlamydia)</a:t>
            </a:r>
            <a:r>
              <a:rPr lang="en-US" dirty="0" smtClean="0">
                <a:latin typeface="Footlight MT Light" pitchFamily="18" charset="0"/>
              </a:rPr>
              <a:t>  may present with cystitis.</a:t>
            </a:r>
          </a:p>
          <a:p>
            <a:r>
              <a:rPr lang="en-US" i="1" dirty="0" err="1" smtClean="0">
                <a:latin typeface="Footlight MT Light" pitchFamily="18" charset="0"/>
              </a:rPr>
              <a:t>Schistosoma</a:t>
            </a:r>
            <a:r>
              <a:rPr lang="en-US" i="1" dirty="0" smtClean="0">
                <a:latin typeface="Footlight MT Light" pitchFamily="18" charset="0"/>
              </a:rPr>
              <a:t> </a:t>
            </a:r>
            <a:r>
              <a:rPr lang="en-US" i="1" dirty="0" err="1" smtClean="0">
                <a:latin typeface="Footlight MT Light" pitchFamily="18" charset="0"/>
              </a:rPr>
              <a:t>hematobium</a:t>
            </a:r>
            <a:r>
              <a:rPr lang="en-US" i="1" dirty="0" smtClean="0">
                <a:latin typeface="Footlight MT Light" pitchFamily="18" charset="0"/>
              </a:rPr>
              <a:t> </a:t>
            </a:r>
            <a:r>
              <a:rPr lang="en-US" dirty="0" smtClean="0">
                <a:latin typeface="Footlight MT Light" pitchFamily="18" charset="0"/>
              </a:rPr>
              <a:t>in endemic area.</a:t>
            </a:r>
            <a:endParaRPr lang="en-US" dirty="0">
              <a:latin typeface="Footlight MT Light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GB" sz="3200" b="1" dirty="0">
                <a:solidFill>
                  <a:srgbClr val="0070C0"/>
                </a:solidFill>
                <a:latin typeface="Footlight MT Light" pitchFamily="18" charset="0"/>
              </a:rPr>
              <a:t>Pathogens </a:t>
            </a:r>
            <a:r>
              <a:rPr lang="en-GB" sz="3200" b="1" dirty="0" smtClean="0">
                <a:solidFill>
                  <a:srgbClr val="0070C0"/>
                </a:solidFill>
                <a:latin typeface="Footlight MT Light" pitchFamily="18" charset="0"/>
              </a:rPr>
              <a:t>involved</a:t>
            </a:r>
            <a:endParaRPr lang="en-GB" b="1" dirty="0">
              <a:solidFill>
                <a:srgbClr val="0070C0"/>
              </a:solidFill>
              <a:latin typeface="Footlight MT Light" pitchFamily="18" charset="0"/>
            </a:endParaRPr>
          </a:p>
        </p:txBody>
      </p:sp>
      <p:sp>
        <p:nvSpPr>
          <p:cNvPr id="122883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685800" y="1676400"/>
            <a:ext cx="4965700" cy="4419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  <a:latin typeface="Footlight MT Light" pitchFamily="18" charset="0"/>
              </a:rPr>
              <a:t>Uncomplicated UTI</a:t>
            </a:r>
            <a:endParaRPr lang="en-GB" dirty="0">
              <a:latin typeface="Footlight MT Light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dirty="0">
                <a:latin typeface="Footlight MT Light" pitchFamily="18" charset="0"/>
              </a:rPr>
              <a:t>	</a:t>
            </a:r>
            <a:r>
              <a:rPr lang="en-GB" sz="2000" b="1" i="1" dirty="0">
                <a:solidFill>
                  <a:srgbClr val="FF0000"/>
                </a:solidFill>
                <a:latin typeface="Footlight MT Light" pitchFamily="18" charset="0"/>
              </a:rPr>
              <a:t>E. coli</a:t>
            </a:r>
            <a:r>
              <a:rPr lang="en-GB" sz="2000" b="1" dirty="0">
                <a:solidFill>
                  <a:srgbClr val="FF0000"/>
                </a:solidFill>
                <a:latin typeface="Footlight MT Light" pitchFamily="18" charset="0"/>
              </a:rPr>
              <a:t> </a:t>
            </a:r>
            <a:r>
              <a:rPr lang="en-GB" sz="2000" b="1" dirty="0">
                <a:latin typeface="Footlight MT Light" pitchFamily="18" charset="0"/>
              </a:rPr>
              <a:t>		64%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</a:t>
            </a:r>
            <a:r>
              <a:rPr lang="en-GB" sz="2000" b="1" i="1" dirty="0">
                <a:solidFill>
                  <a:srgbClr val="FF0000"/>
                </a:solidFill>
                <a:latin typeface="Footlight MT Light" pitchFamily="18" charset="0"/>
              </a:rPr>
              <a:t>Enterobacteriaceae</a:t>
            </a:r>
            <a:r>
              <a:rPr lang="en-GB" sz="2000" b="1" i="1" dirty="0">
                <a:latin typeface="Footlight MT Light" pitchFamily="18" charset="0"/>
              </a:rPr>
              <a:t> </a:t>
            </a:r>
            <a:r>
              <a:rPr lang="en-GB" sz="2000" b="1" dirty="0">
                <a:latin typeface="Footlight MT Light" pitchFamily="18" charset="0"/>
              </a:rPr>
              <a:t> 	16%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</a:t>
            </a:r>
            <a:r>
              <a:rPr lang="en-GB" sz="2000" b="1" i="1" dirty="0" err="1">
                <a:solidFill>
                  <a:srgbClr val="FF0000"/>
                </a:solidFill>
                <a:latin typeface="Footlight MT Light" pitchFamily="18" charset="0"/>
              </a:rPr>
              <a:t>Enterococcus</a:t>
            </a:r>
            <a:r>
              <a:rPr lang="en-GB" sz="2000" b="1" dirty="0">
                <a:solidFill>
                  <a:srgbClr val="FF0000"/>
                </a:solidFill>
                <a:latin typeface="Footlight MT Light" pitchFamily="18" charset="0"/>
              </a:rPr>
              <a:t> </a:t>
            </a:r>
            <a:r>
              <a:rPr lang="hu-HU" sz="2000" b="1" dirty="0">
                <a:solidFill>
                  <a:srgbClr val="FF0000"/>
                </a:solidFill>
                <a:latin typeface="Footlight MT Light" pitchFamily="18" charset="0"/>
              </a:rPr>
              <a:t>spp</a:t>
            </a:r>
            <a:r>
              <a:rPr lang="en-GB" sz="2000" b="1" dirty="0">
                <a:latin typeface="Footlight MT Light" pitchFamily="18" charset="0"/>
              </a:rPr>
              <a:t>	20%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Special cases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(</a:t>
            </a:r>
            <a:r>
              <a:rPr lang="en-GB" sz="2000" b="1" i="1" dirty="0">
                <a:latin typeface="Footlight MT Light" pitchFamily="18" charset="0"/>
              </a:rPr>
              <a:t>S. </a:t>
            </a:r>
            <a:r>
              <a:rPr lang="en-GB" sz="2000" b="1" i="1" dirty="0" err="1">
                <a:latin typeface="Footlight MT Light" pitchFamily="18" charset="0"/>
              </a:rPr>
              <a:t>epidermidis</a:t>
            </a:r>
            <a:r>
              <a:rPr lang="en-GB" sz="2000" b="1" i="1" dirty="0">
                <a:latin typeface="Footlight MT Light" pitchFamily="18" charset="0"/>
              </a:rPr>
              <a:t>)</a:t>
            </a:r>
            <a:endParaRPr lang="en-GB" sz="2000" b="1" dirty="0">
              <a:latin typeface="Footlight MT Light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</a:t>
            </a:r>
            <a:r>
              <a:rPr lang="en-GB" sz="2000" b="1" i="1" dirty="0">
                <a:latin typeface="Footlight MT Light" pitchFamily="18" charset="0"/>
              </a:rPr>
              <a:t>S. </a:t>
            </a:r>
            <a:r>
              <a:rPr lang="en-GB" sz="2000" b="1" i="1" dirty="0" err="1">
                <a:latin typeface="Footlight MT Light" pitchFamily="18" charset="0"/>
              </a:rPr>
              <a:t>saprophyticus</a:t>
            </a:r>
            <a:endParaRPr lang="en-GB" sz="2000" b="1" dirty="0">
              <a:latin typeface="Footlight MT Light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Yeasts</a:t>
            </a:r>
            <a:r>
              <a:rPr lang="hu-HU" sz="2000" b="1" dirty="0">
                <a:latin typeface="Footlight MT Light" pitchFamily="18" charset="0"/>
              </a:rPr>
              <a:t> (catheter related result)</a:t>
            </a:r>
            <a:endParaRPr lang="en-GB" sz="2000" b="1" dirty="0">
              <a:latin typeface="Footlight MT Light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Viruses (</a:t>
            </a:r>
            <a:r>
              <a:rPr lang="en-GB" sz="2000" b="1" dirty="0" err="1">
                <a:latin typeface="Footlight MT Light" pitchFamily="18" charset="0"/>
              </a:rPr>
              <a:t>adeno</a:t>
            </a:r>
            <a:r>
              <a:rPr lang="en-GB" sz="2000" b="1" dirty="0">
                <a:latin typeface="Footlight MT Light" pitchFamily="18" charset="0"/>
              </a:rPr>
              <a:t>, </a:t>
            </a:r>
            <a:r>
              <a:rPr lang="en-GB" sz="2000" b="1" dirty="0" err="1">
                <a:latin typeface="Footlight MT Light" pitchFamily="18" charset="0"/>
              </a:rPr>
              <a:t>varicella</a:t>
            </a:r>
            <a:r>
              <a:rPr lang="en-GB" sz="2000" b="1" dirty="0">
                <a:latin typeface="Footlight MT Light" pitchFamily="18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>
                <a:latin typeface="Footlight MT Light" pitchFamily="18" charset="0"/>
              </a:rPr>
              <a:t>	</a:t>
            </a:r>
            <a:r>
              <a:rPr lang="en-GB" sz="2000" b="1" i="1" dirty="0">
                <a:latin typeface="Footlight MT Light" pitchFamily="18" charset="0"/>
              </a:rPr>
              <a:t>Chlamydia </a:t>
            </a:r>
            <a:r>
              <a:rPr lang="en-GB" sz="2000" b="1" i="1" dirty="0" err="1">
                <a:latin typeface="Footlight MT Light" pitchFamily="18" charset="0"/>
              </a:rPr>
              <a:t>trachomatis</a:t>
            </a:r>
            <a:endParaRPr lang="en-GB" sz="2000" dirty="0">
              <a:latin typeface="Footlight MT Light" pitchFamily="18" charset="0"/>
            </a:endParaRPr>
          </a:p>
        </p:txBody>
      </p:sp>
      <p:sp>
        <p:nvSpPr>
          <p:cNvPr id="122884" name="Rectangle 1028"/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4114800" cy="4419600"/>
          </a:xfrm>
        </p:spPr>
        <p:txBody>
          <a:bodyPr/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  <a:latin typeface="Footlight MT Light" pitchFamily="18" charset="0"/>
              </a:rPr>
              <a:t>Complicated UTI</a:t>
            </a:r>
            <a:endParaRPr lang="en-GB" b="1" dirty="0">
              <a:latin typeface="Footlight MT Light" pitchFamily="18" charset="0"/>
            </a:endParaRPr>
          </a:p>
          <a:p>
            <a:pPr>
              <a:buFontTx/>
              <a:buNone/>
            </a:pPr>
            <a:r>
              <a:rPr lang="en-GB" dirty="0">
                <a:latin typeface="Footlight MT Light" pitchFamily="18" charset="0"/>
              </a:rPr>
              <a:t>	</a:t>
            </a:r>
            <a:r>
              <a:rPr lang="en-GB" sz="2000" b="1" i="1" dirty="0">
                <a:solidFill>
                  <a:srgbClr val="FF0000"/>
                </a:solidFill>
                <a:latin typeface="Footlight MT Light" pitchFamily="18" charset="0"/>
              </a:rPr>
              <a:t>E.</a:t>
            </a:r>
            <a:r>
              <a:rPr lang="hu-HU" sz="2000" b="1" i="1" dirty="0">
                <a:solidFill>
                  <a:srgbClr val="FF0000"/>
                </a:solidFill>
                <a:latin typeface="Footlight MT Light" pitchFamily="18" charset="0"/>
              </a:rPr>
              <a:t> </a:t>
            </a:r>
            <a:r>
              <a:rPr lang="en-GB" sz="2000" b="1" i="1" dirty="0">
                <a:solidFill>
                  <a:srgbClr val="FF0000"/>
                </a:solidFill>
                <a:latin typeface="Footlight MT Light" pitchFamily="18" charset="0"/>
              </a:rPr>
              <a:t>coli</a:t>
            </a:r>
          </a:p>
          <a:p>
            <a:pPr>
              <a:buFontTx/>
              <a:buNone/>
            </a:pPr>
            <a:r>
              <a:rPr lang="en-GB" sz="2000" b="1" i="1" dirty="0">
                <a:latin typeface="Footlight MT Light" pitchFamily="18" charset="0"/>
              </a:rPr>
              <a:t>	</a:t>
            </a:r>
            <a:r>
              <a:rPr lang="en-GB" sz="2000" b="1" i="1" dirty="0">
                <a:solidFill>
                  <a:srgbClr val="FF0000"/>
                </a:solidFill>
                <a:latin typeface="Footlight MT Light" pitchFamily="18" charset="0"/>
              </a:rPr>
              <a:t>Enterobacteriaceae</a:t>
            </a:r>
          </a:p>
          <a:p>
            <a:pPr>
              <a:buFontTx/>
              <a:buNone/>
            </a:pPr>
            <a:r>
              <a:rPr lang="en-GB" sz="2000" b="1" i="1" dirty="0">
                <a:latin typeface="Footlight MT Light" pitchFamily="18" charset="0"/>
              </a:rPr>
              <a:t>	Pseudomonas</a:t>
            </a:r>
            <a:r>
              <a:rPr lang="hu-HU" sz="2000" b="1" i="1" dirty="0">
                <a:latin typeface="Footlight MT Light" pitchFamily="18" charset="0"/>
              </a:rPr>
              <a:t> </a:t>
            </a:r>
            <a:r>
              <a:rPr lang="hu-HU" sz="2000" b="1" dirty="0">
                <a:latin typeface="Footlight MT Light" pitchFamily="18" charset="0"/>
              </a:rPr>
              <a:t>spp</a:t>
            </a:r>
            <a:endParaRPr lang="en-GB" sz="2000" b="1" dirty="0">
              <a:latin typeface="Footlight MT Light" pitchFamily="18" charset="0"/>
            </a:endParaRPr>
          </a:p>
          <a:p>
            <a:pPr>
              <a:buFontTx/>
              <a:buNone/>
            </a:pPr>
            <a:r>
              <a:rPr lang="en-GB" sz="2000" b="1" i="1" dirty="0">
                <a:latin typeface="Footlight MT Light" pitchFamily="18" charset="0"/>
              </a:rPr>
              <a:t>	Acinetobacter</a:t>
            </a:r>
            <a:r>
              <a:rPr lang="hu-HU" sz="2000" b="1" i="1" dirty="0">
                <a:latin typeface="Footlight MT Light" pitchFamily="18" charset="0"/>
              </a:rPr>
              <a:t> </a:t>
            </a:r>
            <a:r>
              <a:rPr lang="hu-HU" sz="2000" b="1" dirty="0">
                <a:latin typeface="Footlight MT Light" pitchFamily="18" charset="0"/>
              </a:rPr>
              <a:t>spp</a:t>
            </a:r>
            <a:endParaRPr lang="en-GB" sz="2000" b="1" dirty="0">
              <a:latin typeface="Footlight MT Light" pitchFamily="18" charset="0"/>
            </a:endParaRPr>
          </a:p>
          <a:p>
            <a:pPr>
              <a:buFontTx/>
              <a:buNone/>
            </a:pPr>
            <a:r>
              <a:rPr lang="en-GB" sz="2000" dirty="0">
                <a:latin typeface="Footlight MT Light" pitchFamily="18" charset="0"/>
              </a:rPr>
              <a:t>		(often </a:t>
            </a:r>
            <a:r>
              <a:rPr lang="en-GB" sz="2000" dirty="0" err="1">
                <a:latin typeface="Footlight MT Light" pitchFamily="18" charset="0"/>
              </a:rPr>
              <a:t>multiresistant</a:t>
            </a:r>
            <a:r>
              <a:rPr lang="en-GB" sz="2000" dirty="0">
                <a:latin typeface="Footlight MT Light" pitchFamily="18" charset="0"/>
              </a:rPr>
              <a:t> strains)</a:t>
            </a:r>
          </a:p>
          <a:p>
            <a:pPr>
              <a:buFontTx/>
              <a:buNone/>
            </a:pPr>
            <a:r>
              <a:rPr lang="en-GB" dirty="0">
                <a:latin typeface="Footlight MT Light" pitchFamily="18" charset="0"/>
              </a:rPr>
              <a:t>	</a:t>
            </a:r>
            <a:endParaRPr lang="en-GB" sz="3200" dirty="0">
              <a:latin typeface="Footlight MT Light" pitchFamily="18" charset="0"/>
            </a:endParaRPr>
          </a:p>
        </p:txBody>
      </p:sp>
      <p:sp>
        <p:nvSpPr>
          <p:cNvPr id="122885" name="Line 1029"/>
          <p:cNvSpPr>
            <a:spLocks noChangeShapeType="1"/>
          </p:cNvSpPr>
          <p:nvPr/>
        </p:nvSpPr>
        <p:spPr bwMode="auto">
          <a:xfrm>
            <a:off x="381000" y="13716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6" name="AutoShape 1030"/>
          <p:cNvSpPr>
            <a:spLocks/>
          </p:cNvSpPr>
          <p:nvPr/>
        </p:nvSpPr>
        <p:spPr bwMode="auto">
          <a:xfrm>
            <a:off x="7235825" y="2420938"/>
            <a:ext cx="288925" cy="1223962"/>
          </a:xfrm>
          <a:prstGeom prst="rightBrace">
            <a:avLst>
              <a:gd name="adj1" fmla="val 3530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7" name="Text Box 1031"/>
          <p:cNvSpPr txBox="1">
            <a:spLocks noChangeArrowheads="1"/>
          </p:cNvSpPr>
          <p:nvPr/>
        </p:nvSpPr>
        <p:spPr bwMode="auto">
          <a:xfrm>
            <a:off x="7885113" y="2565400"/>
            <a:ext cx="9350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800"/>
              <a:t>% is not possible to judge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504</TotalTime>
  <Words>839</Words>
  <Application>Microsoft Office PowerPoint</Application>
  <PresentationFormat>On-screen Show (4:3)</PresentationFormat>
  <Paragraphs>136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Clarity</vt:lpstr>
      <vt:lpstr>Diagram</vt:lpstr>
      <vt:lpstr>Cystitis Renal Block</vt:lpstr>
      <vt:lpstr>Introduction</vt:lpstr>
      <vt:lpstr>Prevalence of UTI in different age groups</vt:lpstr>
      <vt:lpstr>Classification</vt:lpstr>
      <vt:lpstr>Cysytitis Risk Factors</vt:lpstr>
      <vt:lpstr>Pathogenesis of cystitis</vt:lpstr>
      <vt:lpstr>Pathogenesis of cystitis</vt:lpstr>
      <vt:lpstr>Etiologic agents</vt:lpstr>
      <vt:lpstr>Pathogens involved</vt:lpstr>
      <vt:lpstr>Clinical presentation</vt:lpstr>
      <vt:lpstr>PowerPoint Presentation</vt:lpstr>
      <vt:lpstr>How to differentiate between cystitis and urethritis ?</vt:lpstr>
      <vt:lpstr>Differential diagnosis  ( types of cystitis)</vt:lpstr>
      <vt:lpstr>Laboratory diagnosis of cystitis</vt:lpstr>
      <vt:lpstr>PowerPoint Presentation</vt:lpstr>
      <vt:lpstr>PowerPoint Presentation</vt:lpstr>
      <vt:lpstr>Recurrent cystitis</vt:lpstr>
      <vt:lpstr>Treatment of cystitis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Cystitis renal block</dc:title>
  <dc:creator>Dr.Hannan</dc:creator>
  <cp:lastModifiedBy>DRSUMAILI</cp:lastModifiedBy>
  <cp:revision>47</cp:revision>
  <dcterms:created xsi:type="dcterms:W3CDTF">2011-04-13T10:03:34Z</dcterms:created>
  <dcterms:modified xsi:type="dcterms:W3CDTF">2014-04-29T07:45:48Z</dcterms:modified>
</cp:coreProperties>
</file>