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70" r:id="rId2"/>
    <p:sldId id="310" r:id="rId3"/>
    <p:sldId id="311" r:id="rId4"/>
    <p:sldId id="315" r:id="rId5"/>
    <p:sldId id="317" r:id="rId6"/>
    <p:sldId id="319" r:id="rId7"/>
    <p:sldId id="318" r:id="rId8"/>
    <p:sldId id="256" r:id="rId9"/>
    <p:sldId id="362" r:id="rId10"/>
    <p:sldId id="326" r:id="rId11"/>
    <p:sldId id="352" r:id="rId12"/>
    <p:sldId id="328" r:id="rId13"/>
    <p:sldId id="329" r:id="rId14"/>
    <p:sldId id="334" r:id="rId15"/>
    <p:sldId id="330" r:id="rId16"/>
    <p:sldId id="332" r:id="rId17"/>
    <p:sldId id="355" r:id="rId18"/>
    <p:sldId id="333" r:id="rId19"/>
    <p:sldId id="273" r:id="rId20"/>
    <p:sldId id="274" r:id="rId21"/>
    <p:sldId id="357" r:id="rId22"/>
    <p:sldId id="276" r:id="rId23"/>
    <p:sldId id="277" r:id="rId24"/>
    <p:sldId id="278" r:id="rId25"/>
    <p:sldId id="279" r:id="rId26"/>
    <p:sldId id="339" r:id="rId27"/>
    <p:sldId id="343" r:id="rId28"/>
    <p:sldId id="335" r:id="rId29"/>
    <p:sldId id="336" r:id="rId30"/>
    <p:sldId id="337" r:id="rId31"/>
    <p:sldId id="338" r:id="rId32"/>
    <p:sldId id="284" r:id="rId33"/>
    <p:sldId id="286" r:id="rId34"/>
    <p:sldId id="344" r:id="rId35"/>
    <p:sldId id="340" r:id="rId36"/>
    <p:sldId id="341" r:id="rId37"/>
    <p:sldId id="358" r:id="rId38"/>
    <p:sldId id="342" r:id="rId39"/>
    <p:sldId id="288" r:id="rId40"/>
    <p:sldId id="345" r:id="rId41"/>
    <p:sldId id="290" r:id="rId42"/>
    <p:sldId id="350" r:id="rId43"/>
    <p:sldId id="320" r:id="rId44"/>
    <p:sldId id="349" r:id="rId45"/>
    <p:sldId id="351" r:id="rId46"/>
    <p:sldId id="291" r:id="rId47"/>
    <p:sldId id="359" r:id="rId48"/>
    <p:sldId id="360" r:id="rId49"/>
    <p:sldId id="292" r:id="rId50"/>
    <p:sldId id="294" r:id="rId51"/>
    <p:sldId id="322" r:id="rId52"/>
    <p:sldId id="323" r:id="rId53"/>
    <p:sldId id="361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BD03A-6460-46A9-9444-6B095F1FE410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29D23-3FD0-473C-92FF-E143B92659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16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4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4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56108D-A9D6-4BA5-B6D0-0A263C414D4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most common causes for </a:t>
            </a:r>
            <a:r>
              <a:rPr lang="en-US" dirty="0" err="1" smtClean="0"/>
              <a:t>hydronephrosis</a:t>
            </a:r>
            <a:r>
              <a:rPr lang="en-US" dirty="0" smtClean="0"/>
              <a:t> are</a:t>
            </a:r>
            <a:r>
              <a:rPr lang="en-US" baseline="0" dirty="0" smtClean="0"/>
              <a:t> </a:t>
            </a:r>
            <a:r>
              <a:rPr lang="en-US" dirty="0" smtClean="0"/>
              <a:t>foreign bodies like calculi with obstruction, </a:t>
            </a:r>
            <a:r>
              <a:rPr lang="en-US" dirty="0" err="1" smtClean="0"/>
              <a:t>atresia</a:t>
            </a:r>
            <a:r>
              <a:rPr lang="en-US" dirty="0" smtClean="0"/>
              <a:t> of the urethra , Benign prostatic hyperplasia</a:t>
            </a:r>
            <a:r>
              <a:rPr lang="en-US" baseline="0" dirty="0" smtClean="0"/>
              <a:t> ,c</a:t>
            </a:r>
            <a:r>
              <a:rPr lang="en-US" dirty="0" smtClean="0"/>
              <a:t>arcinoma of the prostate and bladder </a:t>
            </a:r>
            <a:r>
              <a:rPr lang="en-US" dirty="0" err="1" smtClean="0"/>
              <a:t>tumours</a:t>
            </a:r>
            <a:r>
              <a:rPr lang="en-US" dirty="0" smtClean="0"/>
              <a:t> and</a:t>
            </a:r>
            <a:r>
              <a:rPr lang="en-US" baseline="0" dirty="0" smtClean="0"/>
              <a:t> s</a:t>
            </a:r>
            <a:r>
              <a:rPr lang="en-US" dirty="0" smtClean="0"/>
              <a:t>pinal cord damage with paralysis of the bladder 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29D23-3FD0-473C-92FF-E143B92659B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0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0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AA9B2A-F892-41B4-B653-4651C786BE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1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Focal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hydronephrosis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pyonephrosis</a:t>
            </a:r>
            <a:r>
              <a:rPr lang="en-US" baseline="0" dirty="0" smtClean="0"/>
              <a:t> .</a:t>
            </a:r>
            <a:endParaRPr lang="en-US" dirty="0" smtClean="0"/>
          </a:p>
        </p:txBody>
      </p:sp>
      <p:sp>
        <p:nvSpPr>
          <p:cNvPr id="531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680E58-BB4D-44B9-8090-83BC055C32E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err="1" smtClean="0"/>
              <a:t>Pyonephrosis</a:t>
            </a:r>
            <a:r>
              <a:rPr lang="en-US" dirty="0" smtClean="0"/>
              <a:t> with small cortical abscesses</a:t>
            </a:r>
            <a:r>
              <a:rPr lang="en-US" baseline="0" dirty="0" smtClean="0"/>
              <a:t> .</a:t>
            </a:r>
            <a:endParaRPr lang="en-US" dirty="0" smtClean="0"/>
          </a:p>
        </p:txBody>
      </p:sp>
      <p:sp>
        <p:nvSpPr>
          <p:cNvPr id="532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38D40E-2794-47C1-A0E6-DA798A93B24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3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Renal</a:t>
            </a:r>
            <a:r>
              <a:rPr lang="en-US" baseline="0" dirty="0" smtClean="0"/>
              <a:t> cortical </a:t>
            </a:r>
            <a:r>
              <a:rPr lang="en-US" baseline="0" dirty="0" err="1" smtClean="0"/>
              <a:t>pyonephrosis</a:t>
            </a:r>
            <a:r>
              <a:rPr lang="en-US" baseline="0" dirty="0" smtClean="0"/>
              <a:t> with renal stone impacted within a calyx .</a:t>
            </a:r>
            <a:endParaRPr lang="en-US" dirty="0" smtClean="0"/>
          </a:p>
        </p:txBody>
      </p:sp>
      <p:sp>
        <p:nvSpPr>
          <p:cNvPr id="533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44764D-CD3E-437A-A283-7993733C8C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picture shows</a:t>
            </a:r>
            <a:r>
              <a:rPr lang="en-US" dirty="0" smtClean="0"/>
              <a:t> slightly atrophic and deformed kidneys with  cortical coarse scars .</a:t>
            </a:r>
          </a:p>
          <a:p>
            <a:endParaRPr lang="en-US" dirty="0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14BC2B-3C06-458D-94AD-60D6C82AB320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F34489-DCDA-45D8-BAD1-EE3A29F6AFB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310135-9831-4E0E-A111-DED3128646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E72475-25FC-4C16-935F-43345631D8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29D23-3FD0-473C-92FF-E143B92659B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8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8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88FEE8-B60E-459B-BC36-372A8912B0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0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Renal clear cell carcinoma may</a:t>
            </a:r>
            <a:r>
              <a:rPr lang="en-US" baseline="0" dirty="0" smtClean="0"/>
              <a:t> secrete e</a:t>
            </a:r>
            <a:r>
              <a:rPr lang="en-US" dirty="0" smtClean="0"/>
              <a:t>rythropoietin hormone .</a:t>
            </a:r>
          </a:p>
        </p:txBody>
      </p:sp>
      <p:sp>
        <p:nvSpPr>
          <p:cNvPr id="540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EB1AC1-205B-44FB-8F02-B023B9C88F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7E514D-C2B4-4875-8DF4-9943E5A27D9F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33F55C-8E21-42F3-83AD-6B7C0CEBF6D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A545B9-EC2B-44A7-B970-D0ADAD27465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7E514D-C2B4-4875-8DF4-9943E5A27D9F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7AB09F-F938-48C2-BAED-A106A5A852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2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DAB234-1C01-4F7C-A6C2-A5D2710E56E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Gross picture shows partly pale and partly hemorrhagic solid </a:t>
            </a:r>
            <a:r>
              <a:rPr lang="en-US" dirty="0" err="1" smtClean="0"/>
              <a:t>tumour</a:t>
            </a:r>
            <a:r>
              <a:rPr lang="en-US" dirty="0" smtClean="0"/>
              <a:t> replacing almost the entire renal parenchyma and</a:t>
            </a:r>
            <a:r>
              <a:rPr lang="en-US" baseline="0" dirty="0" smtClean="0"/>
              <a:t> a</a:t>
            </a:r>
            <a:r>
              <a:rPr lang="en-US" dirty="0" smtClean="0"/>
              <a:t>reas of necrosis also seen .</a:t>
            </a:r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41C824-33ED-4A2B-B045-A41F0DD24CFA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4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4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F66403-707D-4057-BAA9-1B85C35FA5E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6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6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DB7C43-3039-477B-9EE7-D716DDAE14F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5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5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7801B1-8F3D-4972-A959-319F2A0AE4E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6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aseline="0" dirty="0" smtClean="0"/>
              <a:t> Predisposing factors include smoking ,</a:t>
            </a:r>
            <a:r>
              <a:rPr lang="en-US" dirty="0" smtClean="0"/>
              <a:t> Aniline dyes , </a:t>
            </a:r>
            <a:r>
              <a:rPr lang="en-US" baseline="0" dirty="0" smtClean="0"/>
              <a:t> long term use of analgesics , heavy long term exposure to </a:t>
            </a:r>
            <a:r>
              <a:rPr lang="en-US" baseline="0" dirty="0" err="1" smtClean="0"/>
              <a:t>cyclophosphamide</a:t>
            </a:r>
            <a:r>
              <a:rPr lang="en-US" baseline="0" dirty="0" smtClean="0"/>
              <a:t> .</a:t>
            </a:r>
            <a:endParaRPr lang="en-US" dirty="0" smtClean="0"/>
          </a:p>
        </p:txBody>
      </p:sp>
      <p:sp>
        <p:nvSpPr>
          <p:cNvPr id="546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76C7AA-8948-43EC-BCCF-EBF27062BB9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8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Urinary bladder carcinoma infiltrating the urinary bladder wall with </a:t>
            </a:r>
            <a:r>
              <a:rPr lang="en-US" dirty="0" err="1" smtClean="0"/>
              <a:t>extention</a:t>
            </a:r>
            <a:r>
              <a:rPr lang="en-US" dirty="0" smtClean="0"/>
              <a:t> </a:t>
            </a:r>
            <a:r>
              <a:rPr lang="en-US" baseline="0" dirty="0" smtClean="0"/>
              <a:t> to the uterus through a fistula (arrow) .</a:t>
            </a:r>
            <a:endParaRPr lang="en-US" dirty="0" smtClean="0"/>
          </a:p>
        </p:txBody>
      </p:sp>
      <p:sp>
        <p:nvSpPr>
          <p:cNvPr id="548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8DA69C-4348-45B3-AF80-2C3774440DD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7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7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4DB6E3-0255-4E3D-9D73-1AC9FB3BCF5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45A6CA-82FE-4A47-B83F-743DC95996F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TimesNewRomanPS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57E2B61-D230-46FB-9C9D-385F9B6FF42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7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27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649748-B189-4EE3-A353-D44CE33FEF1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8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600" dirty="0" smtClean="0"/>
              <a:t>Bisected</a:t>
            </a:r>
            <a:r>
              <a:rPr lang="en-US" sz="1600" baseline="0" dirty="0" smtClean="0"/>
              <a:t> kidney shows </a:t>
            </a:r>
            <a:r>
              <a:rPr lang="en-US" sz="1600" dirty="0" smtClean="0"/>
              <a:t> markedly dilated renal pelvis and calyces with</a:t>
            </a:r>
            <a:r>
              <a:rPr lang="en-US" sz="1600" baseline="0" dirty="0" smtClean="0"/>
              <a:t> a</a:t>
            </a:r>
            <a:r>
              <a:rPr lang="en-US" sz="1600" dirty="0" smtClean="0"/>
              <a:t>trophic and thin renal cortex /parenchyma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28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14034CF-8AA2-4464-82C5-1039CA67E5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2248B-9153-4249-9C56-89424BC76CD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sciencephoto.com/image/253589/large/M1310622-Bladder_cancer-SPL.jpg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Renal Practical </a:t>
            </a:r>
            <a:r>
              <a:rPr lang="en-US" dirty="0"/>
              <a:t>B</a:t>
            </a:r>
            <a:r>
              <a:rPr lang="en-US" dirty="0" smtClean="0"/>
              <a:t>lock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571744"/>
            <a:ext cx="8439912" cy="84124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          1- Polycystic kidney DISEASE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Cotran\Images\CH21\F021008.jpg"/>
          <p:cNvPicPr>
            <a:picLocks noChangeAspect="1" noChangeArrowheads="1"/>
          </p:cNvPicPr>
          <p:nvPr/>
        </p:nvPicPr>
        <p:blipFill>
          <a:blip r:embed="rId3" cstate="print"/>
          <a:srcRect r="78009"/>
          <a:stretch>
            <a:fillRect/>
          </a:stretch>
        </p:blipFill>
        <p:spPr bwMode="auto">
          <a:xfrm>
            <a:off x="539552" y="620688"/>
            <a:ext cx="3251200" cy="5334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139952" y="2348881"/>
            <a:ext cx="37444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-The gross picture shows markedly enlarged kidney and Replacement of the renal parenchyma by numerous cysts of variable sizes.</a:t>
            </a:r>
          </a:p>
          <a:p>
            <a:endParaRPr lang="en-US" sz="2000" dirty="0" smtClean="0"/>
          </a:p>
          <a:p>
            <a:r>
              <a:rPr lang="en-US" sz="2000" dirty="0" smtClean="0"/>
              <a:t>-The </a:t>
            </a:r>
            <a:r>
              <a:rPr lang="en-US" sz="2000" dirty="0"/>
              <a:t>pattern of inheritance for adult form is autosomal dominant and for childhood form is autosomal </a:t>
            </a:r>
            <a:r>
              <a:rPr lang="en-US" sz="2000" dirty="0" smtClean="0"/>
              <a:t>recessive.</a:t>
            </a:r>
            <a:endParaRPr lang="en-US" sz="2000" dirty="0"/>
          </a:p>
          <a:p>
            <a:endParaRPr lang="en-US" sz="20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4283968" y="1052736"/>
            <a:ext cx="288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39952" y="1391290"/>
            <a:ext cx="45204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Polycystic </a:t>
            </a:r>
            <a:r>
              <a:rPr lang="en-US" sz="3200" b="1" dirty="0">
                <a:solidFill>
                  <a:srgbClr val="0070C0"/>
                </a:solidFill>
              </a:rPr>
              <a:t>kidney </a:t>
            </a:r>
            <a:r>
              <a:rPr lang="en-US" sz="3200" b="1" dirty="0" smtClean="0">
                <a:solidFill>
                  <a:srgbClr val="0070C0"/>
                </a:solidFill>
              </a:rPr>
              <a:t>disease 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27384"/>
            <a:ext cx="9143999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42875"/>
            <a:ext cx="4429125" cy="656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2- POSTSTREPTOCOCCAL </a:t>
            </a:r>
            <a:r>
              <a:rPr lang="en-US" sz="4000" b="1" dirty="0"/>
              <a:t>GLOMERULONEPHRITIS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POSTSTREPTOCOCCAL GLOMERULONEPHRITIS</a:t>
            </a:r>
            <a:endParaRPr lang="en-US" sz="3600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C:\Documents and Settings\Helmut G. Rennke M.D\My Documents\My Pictures\74 slides\dpgn2.jpg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 bwMode="auto">
          <a:xfrm>
            <a:off x="0" y="-27384"/>
            <a:ext cx="9144000" cy="562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Line 5"/>
          <p:cNvSpPr>
            <a:spLocks noChangeShapeType="1"/>
          </p:cNvSpPr>
          <p:nvPr/>
        </p:nvSpPr>
        <p:spPr bwMode="auto">
          <a:xfrm flipV="1">
            <a:off x="7586133" y="41910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580526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Diffuse 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proliferative glomerulonephritis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High power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view of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hypercellular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glomerulus.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umerous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capillaries contain inflammatory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cells mostly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neutrophils. Note the presence of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red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blood cells in a distal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tubule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 the left of the glomerulus (arrow). </a:t>
            </a:r>
            <a:endParaRPr lang="en-US" dirty="0">
              <a:solidFill>
                <a:srgbClr val="000000"/>
              </a:solidFill>
              <a:latin typeface="TimesNewRomanPS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026" descr="H:\Cotran\Images\CH21\F021016.jpg"/>
          <p:cNvPicPr>
            <a:picLocks noChangeAspect="1" noChangeArrowheads="1"/>
          </p:cNvPicPr>
          <p:nvPr/>
        </p:nvPicPr>
        <p:blipFill>
          <a:blip r:embed="rId2" cstate="print"/>
          <a:srcRect l="50000" b="53412"/>
          <a:stretch>
            <a:fillRect/>
          </a:stretch>
        </p:blipFill>
        <p:spPr bwMode="auto">
          <a:xfrm>
            <a:off x="762000" y="476672"/>
            <a:ext cx="7467600" cy="6165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Post streptococcal glomerulonephritis: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400" i="1" dirty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</a:t>
            </a:r>
            <a:r>
              <a:rPr lang="en-US" sz="24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the kidney </a:t>
            </a:r>
            <a:r>
              <a:rPr lang="en-US" sz="2400" i="1" dirty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reveals that:</a:t>
            </a:r>
            <a:endParaRPr lang="en-US" sz="2400" i="1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62467" name="TextBox 2"/>
          <p:cNvSpPr txBox="1">
            <a:spLocks noChangeArrowheads="1"/>
          </p:cNvSpPr>
          <p:nvPr/>
        </p:nvSpPr>
        <p:spPr bwMode="auto">
          <a:xfrm>
            <a:off x="378766" y="1268760"/>
            <a:ext cx="84296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The glomeruli are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enlarged and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hypercellular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with obliteration of capsular space.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Cellularity is due to proliferation of endothelial and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mesangial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cells with some neutrophils.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Many capillaries appear obliterated.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Tubules contain red blood cells and granular casts.</a:t>
            </a:r>
          </a:p>
          <a:p>
            <a:pPr algn="just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The etiology is Infection by 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group A Beta-hemolytic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streptococci.</a:t>
            </a:r>
          </a:p>
          <a:p>
            <a:pPr algn="just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Serological test: There is usually increased titers of 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anti-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streptolysin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O.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400" b="1" dirty="0">
              <a:latin typeface="Franklin Gothic Demi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4797152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643182"/>
            <a:ext cx="8439912" cy="178595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/>
              <a:t>3- </a:t>
            </a:r>
            <a:r>
              <a:rPr lang="en-US" dirty="0" err="1" smtClean="0"/>
              <a:t>Hydronephrosis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0800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32656"/>
            <a:ext cx="7632848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558923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Bisected kidney shows  markedly dilated renal pelvis and calyces with atrophic and thin renal cortex /parenchyma.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:\Cotran\Images\CH21\F0210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44824"/>
            <a:ext cx="3383280" cy="428853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0" y="2636912"/>
            <a:ext cx="30963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picture shows  markedly dilated renal pelvis and calyces with atrophic and thin renal cortex /parenchyma.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2500306"/>
            <a:ext cx="8225598" cy="205568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           4- </a:t>
            </a:r>
            <a:r>
              <a:rPr lang="en-US" dirty="0" err="1" smtClean="0"/>
              <a:t>Pyonephrosis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42875"/>
            <a:ext cx="4352925" cy="653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643438" y="1785926"/>
            <a:ext cx="45005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dirty="0" smtClean="0"/>
              <a:t>Focal </a:t>
            </a:r>
            <a:r>
              <a:rPr lang="en-US" sz="3200" dirty="0" err="1" smtClean="0"/>
              <a:t>hydronephrosis</a:t>
            </a:r>
            <a:r>
              <a:rPr lang="en-US" sz="3200" dirty="0" smtClean="0"/>
              <a:t> and </a:t>
            </a:r>
            <a:r>
              <a:rPr lang="en-US" sz="3200" dirty="0" err="1" smtClean="0"/>
              <a:t>pyonephrosis</a:t>
            </a:r>
            <a:r>
              <a:rPr lang="en-US" sz="3200" dirty="0"/>
              <a:t>.</a:t>
            </a:r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142875"/>
            <a:ext cx="3584575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283968" y="1785926"/>
            <a:ext cx="45005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dirty="0" err="1" smtClean="0"/>
              <a:t>Pyonephrosis</a:t>
            </a:r>
            <a:r>
              <a:rPr lang="en-US" sz="3200" dirty="0" smtClean="0"/>
              <a:t> with small cortical abscesses.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214313"/>
            <a:ext cx="4811713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000596" y="1714488"/>
            <a:ext cx="41434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dirty="0" smtClean="0"/>
              <a:t>Renal cortical </a:t>
            </a:r>
            <a:r>
              <a:rPr lang="en-US" sz="3200" dirty="0" err="1" smtClean="0"/>
              <a:t>pyonephrosis</a:t>
            </a:r>
            <a:r>
              <a:rPr lang="en-US" sz="3200" dirty="0" smtClean="0"/>
              <a:t> with renal stone impacted within a calyx.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spc="-150" dirty="0" smtClean="0">
                <a:latin typeface="+mn-lt"/>
              </a:rPr>
              <a:t>5- </a:t>
            </a:r>
            <a:r>
              <a:rPr lang="en-US" b="1" spc="-150" dirty="0">
                <a:latin typeface="+mn-lt"/>
              </a:rPr>
              <a:t>CHRONIC PYELONEPHRITIS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914400"/>
            <a:ext cx="57150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11560" y="5373215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picture shows slightly atrophic and deformed kidneys with  cortical coarse scars.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PYELONEPHRITIS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7424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PYELONEPHRITIS</a:t>
            </a:r>
            <a:endParaRPr lang="en-US" sz="3600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>
          <a:xfrm>
            <a:off x="0" y="620688"/>
            <a:ext cx="9144000" cy="535781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6093296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picture shows </a:t>
            </a:r>
            <a:r>
              <a:rPr lang="en-US" b="1" dirty="0" err="1"/>
              <a:t>periglomerular</a:t>
            </a:r>
            <a:r>
              <a:rPr lang="en-US" b="1" dirty="0"/>
              <a:t> fibrosis , glomerular sclerosis and hyalinization  with marked chronic interstitial </a:t>
            </a:r>
            <a:r>
              <a:rPr lang="en-US" b="1" dirty="0" smtClean="0"/>
              <a:t>inflammation.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/>
              <a:t>KIDNEY ANATOMY: NEPHRONS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b="1" u="sng">
                <a:sym typeface="Wingdings" pitchFamily="2" charset="2"/>
              </a:rPr>
              <a:t>NEPHRONS</a:t>
            </a:r>
          </a:p>
          <a:p>
            <a:r>
              <a:rPr lang="en-US">
                <a:sym typeface="Wingdings" pitchFamily="2" charset="2"/>
              </a:rPr>
              <a:t>FUNCTIONAL UNITS OF KIDNEY</a:t>
            </a:r>
          </a:p>
          <a:p>
            <a:r>
              <a:rPr lang="en-US">
                <a:sym typeface="Wingdings" pitchFamily="2" charset="2"/>
              </a:rPr>
              <a:t>~1.2 MILLION PER KIDNEY</a:t>
            </a:r>
          </a:p>
          <a:p>
            <a:r>
              <a:rPr lang="en-US">
                <a:sym typeface="Wingdings" pitchFamily="2" charset="2"/>
              </a:rPr>
              <a:t>THREE MAIN PARTS</a:t>
            </a:r>
          </a:p>
          <a:p>
            <a:pPr lvl="1"/>
            <a:r>
              <a:rPr lang="en-US">
                <a:sym typeface="Wingdings" pitchFamily="2" charset="2"/>
              </a:rPr>
              <a:t>BLOOD VESSELS</a:t>
            </a:r>
          </a:p>
          <a:p>
            <a:pPr lvl="1"/>
            <a:r>
              <a:rPr lang="en-US">
                <a:sym typeface="Wingdings" pitchFamily="2" charset="2"/>
              </a:rPr>
              <a:t>RENAL CORPUSCLE</a:t>
            </a:r>
          </a:p>
          <a:p>
            <a:pPr lvl="1"/>
            <a:r>
              <a:rPr lang="en-US">
                <a:sym typeface="Wingdings" pitchFamily="2" charset="2"/>
              </a:rPr>
              <a:t>RENAL TUBULE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050" descr="C:\My Documents\HMS\CrPN-PASMP.jpg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pyelonephritis: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4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the kidney reveals that:</a:t>
            </a:r>
            <a:endParaRPr lang="en-US" sz="24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357188" y="1785938"/>
            <a:ext cx="850106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/>
              <a:t>The glomeruli show varying degrees of sclerosis and </a:t>
            </a:r>
            <a:r>
              <a:rPr lang="en-US" sz="2800" dirty="0" err="1"/>
              <a:t>periglomerular</a:t>
            </a:r>
            <a:r>
              <a:rPr lang="en-US" sz="2800" dirty="0"/>
              <a:t> fibrosis.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/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/>
              <a:t>The tubules show varying degrees of atrophy. Some tubules are dilated and filled with </a:t>
            </a:r>
            <a:r>
              <a:rPr lang="en-US" sz="2800" dirty="0" err="1"/>
              <a:t>Eosinophilic</a:t>
            </a:r>
            <a:r>
              <a:rPr lang="en-US" sz="2800" dirty="0"/>
              <a:t> hyaline casts resembling colloid (</a:t>
            </a:r>
            <a:r>
              <a:rPr lang="en-US" sz="2800" dirty="0" err="1"/>
              <a:t>thyroidization</a:t>
            </a:r>
            <a:r>
              <a:rPr lang="en-US" sz="2800" dirty="0" smtClean="0"/>
              <a:t>).</a:t>
            </a: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smtClean="0"/>
              <a:t>Deformed renal calyces and pelvis.</a:t>
            </a:r>
            <a:endParaRPr lang="en-US" sz="2800" dirty="0"/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/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/>
              <a:t>Interstitial tissue shows chronic inflammatory cells infiltrate and fibrosis.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357430"/>
            <a:ext cx="8439912" cy="207170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            6- Renal CELL Carcinoma</a:t>
            </a:r>
            <a:br>
              <a:rPr lang="en-US" dirty="0" smtClean="0"/>
            </a:br>
            <a:r>
              <a:rPr lang="en-US" dirty="0" smtClean="0"/>
              <a:t>                   </a:t>
            </a:r>
            <a:r>
              <a:rPr lang="en-US" sz="2000" dirty="0" smtClean="0"/>
              <a:t>(</a:t>
            </a:r>
            <a:r>
              <a:rPr lang="en-US" sz="2000" b="0" dirty="0" smtClean="0">
                <a:latin typeface="Franklin Gothic Demi" pitchFamily="34" charset="0"/>
              </a:rPr>
              <a:t>Clear </a:t>
            </a:r>
            <a:r>
              <a:rPr lang="en-US" sz="2000" b="0" dirty="0">
                <a:latin typeface="Franklin Gothic Demi" pitchFamily="34" charset="0"/>
              </a:rPr>
              <a:t>cell carcinoma of the </a:t>
            </a:r>
            <a:r>
              <a:rPr lang="en-US" sz="2000" b="0" dirty="0" smtClean="0">
                <a:latin typeface="Franklin Gothic Demi" pitchFamily="34" charset="0"/>
              </a:rPr>
              <a:t>kidney)</a:t>
            </a:r>
            <a:endParaRPr lang="en-US" sz="2000" b="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419735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357686" y="1785926"/>
            <a:ext cx="46434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Renal cell carcinoma occupying the lower renal pole.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60648"/>
            <a:ext cx="7200800" cy="470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67544" y="5157191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Gross picture shows a well circumscribed renal cortical mass which is partly yellow and partly hemorrhagic with lobulated cut surface.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RENAL CELL CARCINOMA</a:t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400" i="1" dirty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Clear cell carcinoma of the kidney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28652"/>
            <a:ext cx="9144000" cy="17145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/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RENAL CELL CARCINOMA</a:t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400" i="1" dirty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Clear cell carcinoma of the kidney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76672"/>
            <a:ext cx="5760640" cy="460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403648" y="5085183"/>
            <a:ext cx="7128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Section shows clear tumor cells with </a:t>
            </a:r>
            <a:r>
              <a:rPr lang="en-US" sz="3200" dirty="0" err="1" smtClean="0"/>
              <a:t>hyperchromatic</a:t>
            </a:r>
            <a:r>
              <a:rPr lang="en-US" sz="3200" dirty="0" smtClean="0"/>
              <a:t> nuclei and areas of hemorrhage.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Clear cell carcinoma of the kidney: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4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the kidney shows:</a:t>
            </a:r>
            <a:endParaRPr lang="en-US" sz="32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68611" name="TextBox 2"/>
          <p:cNvSpPr txBox="1">
            <a:spLocks noChangeArrowheads="1"/>
          </p:cNvSpPr>
          <p:nvPr/>
        </p:nvSpPr>
        <p:spPr bwMode="auto">
          <a:xfrm>
            <a:off x="214313" y="1196752"/>
            <a:ext cx="8643937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endParaRPr lang="en-US" dirty="0" smtClean="0">
              <a:latin typeface="Franklin Gothic Book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dirty="0" err="1" smtClean="0">
                <a:latin typeface="Franklin Gothic Book" pitchFamily="34" charset="0"/>
              </a:rPr>
              <a:t>Tumour</a:t>
            </a:r>
            <a:r>
              <a:rPr lang="en-US" dirty="0" smtClean="0">
                <a:latin typeface="Franklin Gothic Book" pitchFamily="34" charset="0"/>
              </a:rPr>
              <a:t> </a:t>
            </a:r>
            <a:r>
              <a:rPr lang="en-US" dirty="0">
                <a:latin typeface="Franklin Gothic Book" pitchFamily="34" charset="0"/>
              </a:rPr>
              <a:t>cells are large polygonal with clear cytoplasm (dissolved glycogen and lipid) and </a:t>
            </a:r>
            <a:r>
              <a:rPr lang="en-US" dirty="0" err="1">
                <a:latin typeface="Franklin Gothic Book" pitchFamily="34" charset="0"/>
              </a:rPr>
              <a:t>piknotic</a:t>
            </a:r>
            <a:r>
              <a:rPr lang="en-US" dirty="0">
                <a:latin typeface="Franklin Gothic Book" pitchFamily="34" charset="0"/>
              </a:rPr>
              <a:t> nuclei.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dirty="0">
              <a:latin typeface="Franklin Gothic Book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dirty="0">
                <a:latin typeface="Franklin Gothic Book" pitchFamily="34" charset="0"/>
              </a:rPr>
              <a:t>Cells are arranged as alveolar groups or tubules with papillary formations separated by thin </a:t>
            </a:r>
            <a:r>
              <a:rPr lang="en-US" dirty="0" err="1">
                <a:latin typeface="Franklin Gothic Book" pitchFamily="34" charset="0"/>
              </a:rPr>
              <a:t>fibrovascular</a:t>
            </a:r>
            <a:r>
              <a:rPr lang="en-US" dirty="0">
                <a:latin typeface="Franklin Gothic Book" pitchFamily="34" charset="0"/>
              </a:rPr>
              <a:t> </a:t>
            </a:r>
            <a:r>
              <a:rPr lang="en-US" dirty="0" err="1">
                <a:latin typeface="Franklin Gothic Book" pitchFamily="34" charset="0"/>
              </a:rPr>
              <a:t>septae</a:t>
            </a:r>
            <a:r>
              <a:rPr lang="en-US" dirty="0">
                <a:latin typeface="Franklin Gothic Book" pitchFamily="34" charset="0"/>
              </a:rPr>
              <a:t>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dirty="0">
              <a:latin typeface="Franklin Gothic Book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dirty="0">
                <a:latin typeface="Franklin Gothic Book" pitchFamily="34" charset="0"/>
              </a:rPr>
              <a:t>Cells  show </a:t>
            </a:r>
            <a:r>
              <a:rPr lang="en-US" dirty="0" err="1">
                <a:latin typeface="Franklin Gothic Book" pitchFamily="34" charset="0"/>
              </a:rPr>
              <a:t>pleomorphism</a:t>
            </a:r>
            <a:r>
              <a:rPr lang="en-US" dirty="0">
                <a:latin typeface="Franklin Gothic Book" pitchFamily="34" charset="0"/>
              </a:rPr>
              <a:t> and mitosis.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dirty="0">
              <a:latin typeface="Franklin Gothic Book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dirty="0">
                <a:latin typeface="Franklin Gothic Book" pitchFamily="34" charset="0"/>
              </a:rPr>
              <a:t>Areas of </a:t>
            </a:r>
            <a:r>
              <a:rPr lang="en-US" dirty="0" err="1">
                <a:latin typeface="Franklin Gothic Book" pitchFamily="34" charset="0"/>
              </a:rPr>
              <a:t>haemorrhage</a:t>
            </a:r>
            <a:r>
              <a:rPr lang="en-US" dirty="0">
                <a:latin typeface="Franklin Gothic Book" pitchFamily="34" charset="0"/>
              </a:rPr>
              <a:t> and necrosis are </a:t>
            </a:r>
            <a:r>
              <a:rPr lang="en-US" dirty="0" smtClean="0">
                <a:latin typeface="Franklin Gothic Book" pitchFamily="34" charset="0"/>
              </a:rPr>
              <a:t>present.</a:t>
            </a:r>
          </a:p>
          <a:p>
            <a:pPr algn="just"/>
            <a:endParaRPr lang="en-US" dirty="0" smtClean="0">
              <a:latin typeface="Franklin Gothic Book" pitchFamily="34" charset="0"/>
            </a:endParaRPr>
          </a:p>
          <a:p>
            <a:pPr algn="just"/>
            <a:endParaRPr lang="en-US" dirty="0" smtClean="0">
              <a:latin typeface="Franklin Gothic Book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i="1" dirty="0" smtClean="0">
                <a:latin typeface="Franklin Gothic Book" pitchFamily="34" charset="0"/>
              </a:rPr>
              <a:t>Clinical and Lab features include : </a:t>
            </a:r>
          </a:p>
          <a:p>
            <a:pPr marL="914400" lvl="1" indent="-457200" algn="just">
              <a:buAutoNum type="alphaUcPeriod"/>
            </a:pPr>
            <a:r>
              <a:rPr lang="en-US" i="1" dirty="0" smtClean="0">
                <a:latin typeface="Franklin Gothic Book" pitchFamily="34" charset="0"/>
              </a:rPr>
              <a:t>Abdominal mass</a:t>
            </a:r>
          </a:p>
          <a:p>
            <a:pPr marL="914400" lvl="1" indent="-457200" algn="just">
              <a:buAutoNum type="alphaUcPeriod"/>
            </a:pPr>
            <a:r>
              <a:rPr lang="en-US" i="1" dirty="0" smtClean="0">
                <a:latin typeface="Franklin Gothic Book" pitchFamily="34" charset="0"/>
              </a:rPr>
              <a:t>Flank pain</a:t>
            </a:r>
          </a:p>
          <a:p>
            <a:pPr marL="914400" lvl="1" indent="-457200" algn="just">
              <a:buAutoNum type="alphaUcPeriod"/>
            </a:pPr>
            <a:r>
              <a:rPr lang="en-US" i="1" dirty="0" smtClean="0">
                <a:latin typeface="Franklin Gothic Book" pitchFamily="34" charset="0"/>
              </a:rPr>
              <a:t>Hematuria </a:t>
            </a:r>
          </a:p>
          <a:p>
            <a:pPr marL="914400" lvl="1" indent="-457200" algn="just">
              <a:buAutoNum type="alphaUcPeriod"/>
            </a:pPr>
            <a:r>
              <a:rPr lang="en-US" i="1" dirty="0" smtClean="0">
                <a:latin typeface="Franklin Gothic Book" pitchFamily="34" charset="0"/>
              </a:rPr>
              <a:t>Fever</a:t>
            </a:r>
          </a:p>
          <a:p>
            <a:pPr marL="914400" lvl="1" indent="-457200" algn="just">
              <a:buAutoNum type="alphaUcPeriod"/>
            </a:pPr>
            <a:r>
              <a:rPr lang="en-US" i="1" dirty="0">
                <a:latin typeface="Franklin Gothic Book" pitchFamily="34" charset="0"/>
              </a:rPr>
              <a:t>Secondary </a:t>
            </a:r>
            <a:r>
              <a:rPr lang="en-US" i="1" dirty="0" smtClean="0">
                <a:latin typeface="Franklin Gothic Book" pitchFamily="34" charset="0"/>
              </a:rPr>
              <a:t>polycythemia</a:t>
            </a:r>
          </a:p>
          <a:p>
            <a:pPr marL="914400" lvl="1" indent="-457200" algn="just">
              <a:buFontTx/>
              <a:buAutoNum type="alphaUcPeriod"/>
            </a:pPr>
            <a:r>
              <a:rPr lang="en-US" i="1" dirty="0">
                <a:latin typeface="Franklin Gothic Book" pitchFamily="34" charset="0"/>
              </a:rPr>
              <a:t>Ectopic production of hormones</a:t>
            </a:r>
            <a:endParaRPr lang="en-US" dirty="0">
              <a:latin typeface="Franklin Gothic Book" pitchFamily="34" charset="0"/>
            </a:endParaRPr>
          </a:p>
          <a:p>
            <a:pPr marL="914400" lvl="1" indent="-457200" algn="just">
              <a:buAutoNum type="alphaUcPeriod"/>
            </a:pPr>
            <a:r>
              <a:rPr lang="en-US" i="1" dirty="0" err="1" smtClean="0">
                <a:latin typeface="Franklin Gothic Book" pitchFamily="34" charset="0"/>
              </a:rPr>
              <a:t>Hypercalcemia</a:t>
            </a:r>
            <a:endParaRPr lang="en-US" dirty="0">
              <a:latin typeface="Franklin Gothic Book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4293096"/>
            <a:ext cx="918051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571744"/>
            <a:ext cx="8439912" cy="84124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             7- </a:t>
            </a:r>
            <a:r>
              <a:rPr lang="en-US" dirty="0" err="1" smtClean="0"/>
              <a:t>Wilm’s</a:t>
            </a:r>
            <a:r>
              <a:rPr lang="en-US" dirty="0" smtClean="0"/>
              <a:t> tumor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0803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827584" y="0"/>
          <a:ext cx="7200800" cy="554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Image" r:id="rId4" imgW="6933333" imgH="5688889" progId="">
                  <p:embed/>
                </p:oleObj>
              </mc:Choice>
              <mc:Fallback>
                <p:oleObj name="Image" r:id="rId4" imgW="6933333" imgH="568888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0"/>
                        <a:ext cx="7200800" cy="55446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685800" y="304800"/>
            <a:ext cx="7543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>
                <a:solidFill>
                  <a:srgbClr val="FFCC00"/>
                </a:solidFill>
                <a:latin typeface="Arial" charset="0"/>
              </a:rPr>
              <a:t>Wilms Tumor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576" y="5589240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Gross picture shows partly pale and partly hemorrhagic  solid tumour replacing almost the entire renal parenchyma with areas of necrosis and hemorrhage.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42875"/>
            <a:ext cx="5332413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:\Cotran\Images\CH11\F011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5325" y="304800"/>
            <a:ext cx="5213350" cy="5962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phroblastoma_wilms_tum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764704"/>
            <a:ext cx="5688632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da-sy.com/pathology/JPEG1/RENAL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32656"/>
            <a:ext cx="4800600" cy="31432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0" y="3573016"/>
            <a:ext cx="457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 err="1" smtClean="0"/>
              <a:t>Wilm's</a:t>
            </a:r>
            <a:r>
              <a:rPr lang="en-US" sz="2000" dirty="0" smtClean="0"/>
              <a:t> tumor resembles the fetal </a:t>
            </a:r>
            <a:r>
              <a:rPr lang="en-US" sz="2000" dirty="0" err="1" smtClean="0"/>
              <a:t>nephrogenic</a:t>
            </a:r>
            <a:r>
              <a:rPr lang="en-US" sz="2000" dirty="0" smtClean="0"/>
              <a:t> zone of the kidney. </a:t>
            </a:r>
          </a:p>
          <a:p>
            <a:pPr marL="342900" indent="-342900">
              <a:buFontTx/>
              <a:buChar char="-"/>
            </a:pPr>
            <a:endParaRPr lang="en-US" sz="2000" dirty="0" smtClean="0"/>
          </a:p>
          <a:p>
            <a:r>
              <a:rPr lang="en-US" sz="2000" dirty="0" smtClean="0"/>
              <a:t>- Three major components: 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undifferentiated </a:t>
            </a:r>
            <a:r>
              <a:rPr lang="en-US" sz="2000" b="1" dirty="0" err="1" smtClean="0"/>
              <a:t>blastema</a:t>
            </a:r>
            <a:r>
              <a:rPr lang="en-US" sz="2000" dirty="0" smtClean="0"/>
              <a:t> cells </a:t>
            </a:r>
          </a:p>
          <a:p>
            <a:pPr marL="800100" lvl="1" indent="-342900">
              <a:buFontTx/>
              <a:buChar char="-"/>
            </a:pPr>
            <a:r>
              <a:rPr lang="en-US" sz="2000" b="1" dirty="0" smtClean="0"/>
              <a:t>epithelial tissue </a:t>
            </a:r>
            <a:r>
              <a:rPr lang="en-US" sz="2000" dirty="0" smtClean="0"/>
              <a:t>which shows attempts to form primitive glomerular and tubular structures 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 </a:t>
            </a:r>
            <a:r>
              <a:rPr lang="en-US" sz="2000" b="1" dirty="0" err="1" smtClean="0"/>
              <a:t>mesenchymal</a:t>
            </a:r>
            <a:r>
              <a:rPr lang="en-US" sz="2000" b="1" dirty="0" smtClean="0"/>
              <a:t> (stromal) </a:t>
            </a:r>
            <a:r>
              <a:rPr lang="en-US" sz="2000" dirty="0" smtClean="0"/>
              <a:t>tissue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:\Cotran\Images\CH11\F011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43979"/>
            <a:ext cx="8305800" cy="5521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/>
              <a:t>      8- </a:t>
            </a:r>
            <a:r>
              <a:rPr lang="en-US" b="1" dirty="0" smtClean="0"/>
              <a:t>CARCINOMA OF THE URINARY BLADDER</a:t>
            </a:r>
            <a:br>
              <a:rPr lang="en-US" b="1" dirty="0" smtClean="0"/>
            </a:br>
            <a:r>
              <a:rPr lang="en-US" sz="3100" b="1" dirty="0" err="1" smtClean="0"/>
              <a:t>Urothelial</a:t>
            </a:r>
            <a:r>
              <a:rPr lang="en-US" sz="3100" b="1" dirty="0" smtClean="0"/>
              <a:t>(transitional cell) carcinoma</a:t>
            </a:r>
            <a:endParaRPr lang="en-US" sz="31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urology.ie/graphics/patient_info/bladder_cancer_zo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7169333" cy="544635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83568" y="6021288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Endoscopic view of a multifocal papillary urinary bladder tumor. </a:t>
            </a:r>
            <a:endParaRPr lang="en-US" sz="24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Bladder cance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32656"/>
            <a:ext cx="7128792" cy="486910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39552" y="5440260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Gross specimen of a malignant tumor (pale area, centre to left) of the urinary bladder.</a:t>
            </a:r>
            <a:endParaRPr lang="en-US" sz="24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4445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714876" y="1268760"/>
            <a:ext cx="44291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dirty="0" smtClean="0"/>
              <a:t>Longitudinal section of urinary bladder and prostate showing benign prostatic hyperplasia ,  </a:t>
            </a:r>
            <a:r>
              <a:rPr lang="en-US" sz="2800" dirty="0" err="1" smtClean="0"/>
              <a:t>trabeculation</a:t>
            </a:r>
            <a:r>
              <a:rPr lang="en-US" sz="2800" dirty="0" smtClean="0"/>
              <a:t> of the urinary bladder wall  and bladder carcinoma which is most likely proved histologically to be Transitional cell carcinoma.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0805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35"/>
            <a:ext cx="9144000" cy="551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80528" y="5805264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Urinary bladder carcinoma infiltrating the urinary bladder wall with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extention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to the uterus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Papillary urothelial carcinoma, low grade, histopathology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8640"/>
            <a:ext cx="5931024" cy="4286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755576" y="4581128"/>
            <a:ext cx="75425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 PAPILLARY UROTHELIAL (transitional cell) CARCINOMA</a:t>
            </a:r>
            <a:r>
              <a:rPr lang="en-US" dirty="0" smtClean="0"/>
              <a:t>, LOW GRADE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This </a:t>
            </a:r>
            <a:r>
              <a:rPr lang="en-US" dirty="0" err="1"/>
              <a:t>exophytic</a:t>
            </a:r>
            <a:r>
              <a:rPr lang="en-US" dirty="0"/>
              <a:t> papillary tumor shows multiple finger-like projections lined by multiple layers of </a:t>
            </a:r>
            <a:r>
              <a:rPr lang="en-US" dirty="0" err="1"/>
              <a:t>urothelium</a:t>
            </a:r>
            <a:r>
              <a:rPr lang="en-US" dirty="0"/>
              <a:t> (transitional epithelium</a:t>
            </a:r>
            <a:r>
              <a:rPr lang="en-US" dirty="0" smtClean="0"/>
              <a:t>).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 smtClean="0"/>
              <a:t>- The tumors show overall preservation of cell polarity, few mitoses, and lack of significant morphologic atypia.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www.webpathology.com/slides/slides/UrinaryBladder_UrothelialCarcinoma_HighGrade4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64975"/>
            <a:ext cx="6191250" cy="46482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187624" y="5157192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 PAPILLARY UROTHELIAL (</a:t>
            </a:r>
            <a:r>
              <a:rPr lang="en-US" b="1" dirty="0" smtClean="0"/>
              <a:t>transitional cell) </a:t>
            </a:r>
            <a:r>
              <a:rPr lang="en-US" b="1" dirty="0"/>
              <a:t>CARCINOMA</a:t>
            </a:r>
            <a:r>
              <a:rPr lang="en-US" dirty="0"/>
              <a:t>, </a:t>
            </a:r>
            <a:r>
              <a:rPr lang="en-US" dirty="0" smtClean="0"/>
              <a:t>HIGH </a:t>
            </a:r>
            <a:r>
              <a:rPr lang="en-US" dirty="0"/>
              <a:t>GRADE. </a:t>
            </a:r>
          </a:p>
          <a:p>
            <a:endParaRPr lang="en-US" dirty="0" smtClean="0"/>
          </a:p>
          <a:p>
            <a:r>
              <a:rPr lang="en-US" dirty="0" smtClean="0"/>
              <a:t>- The nuclei in this high-grade tumor are significantly enlarged and show variably increased chromatin content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1340768"/>
            <a:ext cx="76145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- Predisposing </a:t>
            </a:r>
            <a:r>
              <a:rPr lang="en-US" sz="2400" dirty="0"/>
              <a:t>risk factors </a:t>
            </a:r>
            <a:r>
              <a:rPr lang="en-US" sz="2400" dirty="0" smtClean="0"/>
              <a:t>to </a:t>
            </a:r>
            <a:r>
              <a:rPr lang="en-US" sz="2400" dirty="0"/>
              <a:t>bladder </a:t>
            </a:r>
            <a:r>
              <a:rPr lang="en-US" sz="2400" dirty="0" smtClean="0"/>
              <a:t>cancer include:</a:t>
            </a:r>
          </a:p>
          <a:p>
            <a:r>
              <a:rPr lang="en-US" sz="2400" dirty="0" smtClean="0"/>
              <a:t> </a:t>
            </a:r>
            <a:endParaRPr lang="en-US" sz="2400" dirty="0"/>
          </a:p>
          <a:p>
            <a:pPr marL="342900" indent="-342900">
              <a:buAutoNum type="alphaLcPeriod"/>
            </a:pPr>
            <a:r>
              <a:rPr lang="en-US" sz="2400" i="1" dirty="0" smtClean="0"/>
              <a:t> Exposure </a:t>
            </a:r>
            <a:r>
              <a:rPr lang="en-US" sz="2400" i="1" dirty="0"/>
              <a:t>to aniline </a:t>
            </a:r>
            <a:r>
              <a:rPr lang="en-US" sz="2400" i="1" dirty="0" smtClean="0"/>
              <a:t>dyes</a:t>
            </a:r>
            <a:endParaRPr lang="en-US" sz="2400" dirty="0"/>
          </a:p>
          <a:p>
            <a:pPr marL="342900" indent="-342900">
              <a:buAutoNum type="alphaLcPeriod"/>
            </a:pPr>
            <a:r>
              <a:rPr lang="en-US" sz="2400" i="1" dirty="0" smtClean="0"/>
              <a:t> </a:t>
            </a:r>
            <a:r>
              <a:rPr lang="en-US" sz="2400" i="1" dirty="0"/>
              <a:t>Cigarette </a:t>
            </a:r>
            <a:r>
              <a:rPr lang="en-US" sz="2400" i="1" dirty="0" smtClean="0"/>
              <a:t>smoking</a:t>
            </a:r>
            <a:endParaRPr lang="en-US" sz="2400" dirty="0"/>
          </a:p>
          <a:p>
            <a:pPr marL="342900" indent="-342900">
              <a:buAutoNum type="alphaLcPeriod"/>
            </a:pPr>
            <a:r>
              <a:rPr lang="en-US" sz="2400" i="1" dirty="0" smtClean="0"/>
              <a:t> </a:t>
            </a:r>
            <a:r>
              <a:rPr lang="en-US" sz="2400" i="1" dirty="0"/>
              <a:t>Treatment with </a:t>
            </a:r>
            <a:r>
              <a:rPr lang="en-US" sz="2400" i="1" dirty="0" smtClean="0"/>
              <a:t>cyclophosphamide</a:t>
            </a:r>
            <a:endParaRPr lang="en-US" sz="2400" dirty="0"/>
          </a:p>
          <a:p>
            <a:pPr marL="342900" indent="-342900">
              <a:buAutoNum type="alphaLcPeriod"/>
            </a:pPr>
            <a:r>
              <a:rPr lang="en-US" sz="2400" i="1" dirty="0" smtClean="0"/>
              <a:t> </a:t>
            </a:r>
            <a:r>
              <a:rPr lang="en-US" sz="2400" i="1" dirty="0" err="1"/>
              <a:t>Phenacetin</a:t>
            </a:r>
            <a:r>
              <a:rPr lang="en-US" sz="2400" i="1" dirty="0"/>
              <a:t> </a:t>
            </a:r>
            <a:r>
              <a:rPr lang="en-US" sz="2400" i="1" dirty="0" smtClean="0"/>
              <a:t>abuse</a:t>
            </a:r>
          </a:p>
          <a:p>
            <a:endParaRPr lang="en-US" sz="2400" i="1" dirty="0" smtClean="0"/>
          </a:p>
          <a:p>
            <a:pPr marL="342900" indent="-342900">
              <a:buAutoNum type="alphaLcPeriod"/>
            </a:pPr>
            <a:endParaRPr lang="en-US" sz="2400" i="1" dirty="0"/>
          </a:p>
          <a:p>
            <a:r>
              <a:rPr lang="en-US" sz="2400" i="1" dirty="0" smtClean="0"/>
              <a:t>- Squamous cell carcinoma of urinary </a:t>
            </a:r>
            <a:r>
              <a:rPr lang="en-US" sz="2400" i="1" dirty="0" err="1" smtClean="0"/>
              <a:t>bladeer</a:t>
            </a:r>
            <a:r>
              <a:rPr lang="en-US" sz="2400" i="1" dirty="0" smtClean="0"/>
              <a:t> may occur as a complication to </a:t>
            </a:r>
            <a:r>
              <a:rPr lang="en-US" sz="2400" i="1" dirty="0" err="1" smtClean="0"/>
              <a:t>schistosoma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hematobium</a:t>
            </a:r>
            <a:r>
              <a:rPr lang="en-US" sz="2400" i="1" dirty="0"/>
              <a:t> </a:t>
            </a:r>
            <a:r>
              <a:rPr lang="en-US" sz="2400" i="1" dirty="0" smtClean="0"/>
              <a:t>infection.</a:t>
            </a:r>
            <a:endParaRPr lang="en-US" sz="2400" dirty="0"/>
          </a:p>
          <a:p>
            <a:r>
              <a:rPr lang="en-US" sz="2400" i="1" dirty="0"/>
              <a:t> 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4005064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982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202.193.198.50/glblnet/severbj1/bl/JPEG1/RENAL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202.193.198.50/glblnet/severbj1/bl/JPEG1/RENAL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Gross and Histopathology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01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latin typeface="+mj-lt"/>
              </a:rPr>
              <a:t>1- POLYCYSTIC KIDNEY DISEASE</a:t>
            </a:r>
          </a:p>
          <a:p>
            <a:pPr marL="0" indent="0">
              <a:buNone/>
            </a:pPr>
            <a:r>
              <a:rPr lang="en-US" sz="2800" b="1" dirty="0" smtClean="0">
                <a:latin typeface="+mj-lt"/>
              </a:rPr>
              <a:t>2- POSTSTREPTOCOCCAL GLOMERULONEPHRITIS</a:t>
            </a:r>
          </a:p>
          <a:p>
            <a:pPr marL="0" indent="0">
              <a:buNone/>
            </a:pPr>
            <a:r>
              <a:rPr lang="en-US" sz="2800" b="1" dirty="0">
                <a:latin typeface="+mj-lt"/>
              </a:rPr>
              <a:t>3- </a:t>
            </a:r>
            <a:r>
              <a:rPr lang="en-US" sz="2800" b="1" dirty="0" smtClean="0">
                <a:latin typeface="+mj-lt"/>
              </a:rPr>
              <a:t>HYDRONEPHROSIS</a:t>
            </a:r>
          </a:p>
          <a:p>
            <a:pPr marL="0" indent="0">
              <a:buNone/>
            </a:pPr>
            <a:r>
              <a:rPr lang="en-US" sz="2800" b="1" dirty="0">
                <a:latin typeface="+mj-lt"/>
              </a:rPr>
              <a:t>4- </a:t>
            </a:r>
            <a:r>
              <a:rPr lang="en-US" sz="2800" b="1" dirty="0" smtClean="0">
                <a:latin typeface="+mj-lt"/>
              </a:rPr>
              <a:t>PYONEPHROSIS</a:t>
            </a:r>
          </a:p>
          <a:p>
            <a:pPr marL="0" indent="0">
              <a:buNone/>
            </a:pPr>
            <a:r>
              <a:rPr lang="en-US" sz="2800" b="1" spc="-150" dirty="0">
                <a:latin typeface="+mj-lt"/>
              </a:rPr>
              <a:t>5- </a:t>
            </a:r>
            <a:r>
              <a:rPr lang="en-US" sz="2800" b="1" spc="-150" dirty="0" smtClean="0">
                <a:latin typeface="+mj-lt"/>
              </a:rPr>
              <a:t> CHRONIC PYELONEPHRITIS</a:t>
            </a:r>
          </a:p>
          <a:p>
            <a:pPr marL="0" indent="0">
              <a:buNone/>
            </a:pPr>
            <a:endParaRPr lang="en-US" sz="2800" b="1" spc="-150" dirty="0" smtClean="0">
              <a:latin typeface="+mj-lt"/>
            </a:endParaRPr>
          </a:p>
          <a:p>
            <a:pPr marL="0" indent="0">
              <a:buNone/>
            </a:pPr>
            <a:r>
              <a:rPr lang="en-US" sz="2800" b="1" dirty="0">
                <a:latin typeface="+mj-lt"/>
              </a:rPr>
              <a:t>6- </a:t>
            </a:r>
            <a:r>
              <a:rPr lang="en-US" sz="2800" b="1" dirty="0" smtClean="0">
                <a:latin typeface="+mj-lt"/>
              </a:rPr>
              <a:t>RENAL </a:t>
            </a:r>
            <a:r>
              <a:rPr lang="en-US" sz="2800" b="1" dirty="0">
                <a:latin typeface="+mj-lt"/>
              </a:rPr>
              <a:t>CELL </a:t>
            </a:r>
            <a:r>
              <a:rPr lang="en-US" sz="2800" b="1" dirty="0" smtClean="0">
                <a:latin typeface="+mj-lt"/>
              </a:rPr>
              <a:t>CARCINOMA</a:t>
            </a:r>
            <a:r>
              <a:rPr lang="en-US" sz="2800" b="1" dirty="0">
                <a:latin typeface="+mj-lt"/>
              </a:rPr>
              <a:t/>
            </a:r>
            <a:br>
              <a:rPr lang="en-US" sz="2800" b="1" dirty="0">
                <a:latin typeface="+mj-lt"/>
              </a:rPr>
            </a:br>
            <a:r>
              <a:rPr lang="en-US" sz="2800" b="1" dirty="0">
                <a:latin typeface="+mj-lt"/>
              </a:rPr>
              <a:t>   </a:t>
            </a:r>
            <a:r>
              <a:rPr lang="en-US" sz="2800" b="1" dirty="0" smtClean="0">
                <a:latin typeface="+mj-lt"/>
              </a:rPr>
              <a:t>(</a:t>
            </a:r>
            <a:r>
              <a:rPr lang="en-US" sz="2800" b="1" dirty="0">
                <a:latin typeface="+mj-lt"/>
              </a:rPr>
              <a:t>Clear cell carcinoma of the kidney</a:t>
            </a:r>
            <a:r>
              <a:rPr lang="en-US" sz="2800" b="1" dirty="0" smtClean="0">
                <a:latin typeface="+mj-lt"/>
              </a:rPr>
              <a:t>)</a:t>
            </a:r>
          </a:p>
          <a:p>
            <a:pPr marL="0" indent="0">
              <a:buNone/>
            </a:pPr>
            <a:r>
              <a:rPr lang="en-US" sz="2800" b="1" dirty="0">
                <a:latin typeface="+mj-lt"/>
              </a:rPr>
              <a:t>7- </a:t>
            </a:r>
            <a:r>
              <a:rPr lang="en-US" sz="2800" b="1" dirty="0" smtClean="0">
                <a:latin typeface="+mj-lt"/>
              </a:rPr>
              <a:t>WILM’S TUMOR</a:t>
            </a:r>
          </a:p>
          <a:p>
            <a:pPr marL="0" indent="0">
              <a:buNone/>
            </a:pPr>
            <a:r>
              <a:rPr lang="en-US" sz="2800" b="1" dirty="0" smtClean="0">
                <a:latin typeface="+mj-lt"/>
              </a:rPr>
              <a:t>8- </a:t>
            </a:r>
            <a:r>
              <a:rPr lang="en-US" sz="2800" b="1" dirty="0">
                <a:latin typeface="+mj-lt"/>
              </a:rPr>
              <a:t>CARCINOMA OF THE URINARY BLADDER</a:t>
            </a:r>
            <a:br>
              <a:rPr lang="en-US" sz="2800" b="1" dirty="0">
                <a:latin typeface="+mj-lt"/>
              </a:rPr>
            </a:br>
            <a:r>
              <a:rPr lang="en-US" sz="2800" b="1" dirty="0" smtClean="0">
                <a:latin typeface="+mj-lt"/>
              </a:rPr>
              <a:t>     </a:t>
            </a:r>
            <a:r>
              <a:rPr lang="en-US" sz="2800" b="1" dirty="0" err="1" smtClean="0">
                <a:latin typeface="+mj-lt"/>
              </a:rPr>
              <a:t>Urothelial</a:t>
            </a:r>
            <a:r>
              <a:rPr lang="en-US" sz="2800" b="1" dirty="0" smtClean="0">
                <a:latin typeface="+mj-lt"/>
              </a:rPr>
              <a:t>(transitional </a:t>
            </a:r>
            <a:r>
              <a:rPr lang="en-US" sz="2800" b="1" dirty="0">
                <a:latin typeface="+mj-lt"/>
              </a:rPr>
              <a:t>cell) carcinoma</a:t>
            </a:r>
          </a:p>
        </p:txBody>
      </p:sp>
    </p:spTree>
    <p:extLst>
      <p:ext uri="{BB962C8B-B14F-4D97-AF65-F5344CB8AC3E}">
        <p14:creationId xmlns:p14="http://schemas.microsoft.com/office/powerpoint/2010/main" val="3508262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950</Words>
  <Application>Microsoft Office PowerPoint</Application>
  <PresentationFormat>On-screen Show (4:3)</PresentationFormat>
  <Paragraphs>156</Paragraphs>
  <Slides>53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Image</vt:lpstr>
      <vt:lpstr>Renal Practical Block</vt:lpstr>
      <vt:lpstr>PowerPoint Presentation</vt:lpstr>
      <vt:lpstr>KIDNEY ANATOMY: NEPHRONS</vt:lpstr>
      <vt:lpstr>PowerPoint Presentation</vt:lpstr>
      <vt:lpstr>PowerPoint Presentation</vt:lpstr>
      <vt:lpstr>PowerPoint Presentation</vt:lpstr>
      <vt:lpstr>PowerPoint Presentation</vt:lpstr>
      <vt:lpstr>Gross and Histopathology</vt:lpstr>
      <vt:lpstr>PowerPoint Presentation</vt:lpstr>
      <vt:lpstr>           1- Polycystic kidney DISEASE </vt:lpstr>
      <vt:lpstr>PowerPoint Presentation</vt:lpstr>
      <vt:lpstr>PowerPoint Presentation</vt:lpstr>
      <vt:lpstr>PowerPoint Presentation</vt:lpstr>
      <vt:lpstr>2- POSTSTREPTOCOCCAL GLOMERULONEPHRITIS</vt:lpstr>
      <vt:lpstr>POSTSTREPTOCOCCAL GLOMERULONEPHRITIS</vt:lpstr>
      <vt:lpstr>PowerPoint Presentation</vt:lpstr>
      <vt:lpstr>PowerPoint Presentation</vt:lpstr>
      <vt:lpstr>Post streptococcal glomerulonephritis: Section of the kidney reveals that:</vt:lpstr>
      <vt:lpstr>3- Hydronephrosis </vt:lpstr>
      <vt:lpstr>PowerPoint Presentation</vt:lpstr>
      <vt:lpstr>PowerPoint Presentation</vt:lpstr>
      <vt:lpstr>            4- Pyonephrosis</vt:lpstr>
      <vt:lpstr>PowerPoint Presentation</vt:lpstr>
      <vt:lpstr>PowerPoint Presentation</vt:lpstr>
      <vt:lpstr>PowerPoint Presentation</vt:lpstr>
      <vt:lpstr>5- CHRONIC PYELONEPHRITIS</vt:lpstr>
      <vt:lpstr>PowerPoint Presentation</vt:lpstr>
      <vt:lpstr>CHRONIC PYELONEPHRITIS</vt:lpstr>
      <vt:lpstr>CHRONIC PYELONEPHRITIS</vt:lpstr>
      <vt:lpstr>PowerPoint Presentation</vt:lpstr>
      <vt:lpstr>Chronic pyelonephritis: Section of the kidney reveals that:</vt:lpstr>
      <vt:lpstr>             6- Renal CELL Carcinoma                    (Clear cell carcinoma of the kidney)</vt:lpstr>
      <vt:lpstr>PowerPoint Presentation</vt:lpstr>
      <vt:lpstr>PowerPoint Presentation</vt:lpstr>
      <vt:lpstr>RENAL CELL CARCINOMA Clear cell carcinoma of the kidney</vt:lpstr>
      <vt:lpstr> RENAL CELL CARCINOMA Clear cell carcinoma of the kidney</vt:lpstr>
      <vt:lpstr>PowerPoint Presentation</vt:lpstr>
      <vt:lpstr>Clear cell carcinoma of the kidney: Section of the kidney shows:</vt:lpstr>
      <vt:lpstr>              7- Wilm’s tumor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8- CARCINOMA OF THE URINARY BLADDER Urothelial(transitional cell) carcinoma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Renal practical block</dc:title>
  <dc:creator>Mr. Amer Shafie</dc:creator>
  <cp:lastModifiedBy>Sony</cp:lastModifiedBy>
  <cp:revision>74</cp:revision>
  <dcterms:created xsi:type="dcterms:W3CDTF">2010-03-14T08:23:06Z</dcterms:created>
  <dcterms:modified xsi:type="dcterms:W3CDTF">2014-04-29T11:22:59Z</dcterms:modified>
</cp:coreProperties>
</file>