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6" r:id="rId3"/>
    <p:sldId id="257" r:id="rId4"/>
    <p:sldId id="258" r:id="rId5"/>
    <p:sldId id="284" r:id="rId6"/>
    <p:sldId id="259" r:id="rId7"/>
    <p:sldId id="286" r:id="rId8"/>
    <p:sldId id="293" r:id="rId9"/>
    <p:sldId id="287" r:id="rId10"/>
    <p:sldId id="271" r:id="rId11"/>
    <p:sldId id="281" r:id="rId12"/>
    <p:sldId id="280" r:id="rId13"/>
    <p:sldId id="297" r:id="rId14"/>
    <p:sldId id="272" r:id="rId15"/>
    <p:sldId id="264" r:id="rId16"/>
    <p:sldId id="275" r:id="rId17"/>
    <p:sldId id="268" r:id="rId18"/>
    <p:sldId id="265" r:id="rId19"/>
    <p:sldId id="283" r:id="rId20"/>
    <p:sldId id="277" r:id="rId21"/>
    <p:sldId id="288" r:id="rId22"/>
    <p:sldId id="270" r:id="rId23"/>
    <p:sldId id="278" r:id="rId24"/>
    <p:sldId id="282" r:id="rId25"/>
    <p:sldId id="269" r:id="rId26"/>
    <p:sldId id="290" r:id="rId27"/>
    <p:sldId id="291" r:id="rId28"/>
    <p:sldId id="294" r:id="rId29"/>
    <p:sldId id="292" r:id="rId30"/>
    <p:sldId id="295" r:id="rId31"/>
    <p:sldId id="29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49211-7589-41A3-90CC-577E4F8F181A}" type="datetimeFigureOut">
              <a:rPr lang="en-US" smtClean="0"/>
              <a:pPr/>
              <a:t>5/6/2014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A36B3-CCA1-407E-B05F-A0574037BC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t>Prevent na rab in dct, more na in collecting ducts.</a:t>
            </a:r>
          </a:p>
          <a:p>
            <a:endParaRPr lang="en-US" smtClean="0"/>
          </a:p>
          <a:p>
            <a:r>
              <a:rPr lang="en-US" smtClean="0"/>
              <a:t>Loops have greater chance for hypokalemia and met alkalosis.</a:t>
            </a:r>
          </a:p>
        </p:txBody>
      </p:sp>
      <p:sp>
        <p:nvSpPr>
          <p:cNvPr id="29700" name="Slide Number Placeholder 3"/>
          <p:cNvSpPr>
            <a:spLocks noGrp="1"/>
          </p:cNvSpPr>
          <p:nvPr>
            <p:ph type="sldNum" sz="quarter" idx="5"/>
          </p:nvPr>
        </p:nvSpPr>
        <p:spPr>
          <a:noFill/>
        </p:spPr>
        <p:txBody>
          <a:bodyPr/>
          <a:lstStyle/>
          <a:p>
            <a:fld id="{01509BFD-B859-478D-8759-493AB6BD22F8}" type="slidenum">
              <a:rPr lang="en-US" smtClean="0"/>
              <a:pPr/>
              <a:t>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AD8AF8-E557-4E5D-9D4F-80EB59587C0A}"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D8AF8-E557-4E5D-9D4F-80EB59587C0A}"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D8AF8-E557-4E5D-9D4F-80EB59587C0A}"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532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 y="6248400"/>
            <a:ext cx="1905000" cy="457200"/>
          </a:xfrm>
        </p:spPr>
        <p:txBody>
          <a:bodyPr/>
          <a:lstStyle>
            <a:lvl1pPr>
              <a:defRPr/>
            </a:lvl1pPr>
          </a:lstStyle>
          <a:p>
            <a:fld id="{15B8C9B2-743C-49BE-9038-20EB2432DF5B}"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AD8AF8-E557-4E5D-9D4F-80EB59587C0A}"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AD8AF8-E557-4E5D-9D4F-80EB59587C0A}" type="datetimeFigureOut">
              <a:rPr lang="en-US" smtClean="0"/>
              <a:pPr/>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AD8AF8-E557-4E5D-9D4F-80EB59587C0A}"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AD8AF8-E557-4E5D-9D4F-80EB59587C0A}" type="datetimeFigureOut">
              <a:rPr lang="en-US" smtClean="0"/>
              <a:pPr/>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AD8AF8-E557-4E5D-9D4F-80EB59587C0A}" type="datetimeFigureOut">
              <a:rPr lang="en-US" smtClean="0"/>
              <a:pPr/>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D8AF8-E557-4E5D-9D4F-80EB59587C0A}" type="datetimeFigureOut">
              <a:rPr lang="en-US" smtClean="0"/>
              <a:pPr/>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D8AF8-E557-4E5D-9D4F-80EB59587C0A}"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AD8AF8-E557-4E5D-9D4F-80EB59587C0A}" type="datetimeFigureOut">
              <a:rPr lang="en-US" smtClean="0"/>
              <a:pPr/>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EFFFF-EDBB-4206-92DD-7C9861904C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D8AF8-E557-4E5D-9D4F-80EB59587C0A}" type="datetimeFigureOut">
              <a:rPr lang="en-US" smtClean="0"/>
              <a:pPr/>
              <a:t>5/6/2014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3EFFFF-EDBB-4206-92DD-7C9861904C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loop%20diuretics-1.mp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thiazide%20diuretics.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oogle.com.eg/url?sa=i&amp;rct=j&amp;q=&amp;esrc=s&amp;frm=1&amp;source=images&amp;cd=&amp;cad=rja&amp;uact=8&amp;docid=9ZeMJm6zfRtrGM&amp;tbnid=VLOh2__4i6aANM:&amp;ved=0CAUQjRw&amp;url=http://ndt.oxfordjournals.org/content/15/12/1903/F1.full&amp;ei=kMlhU7GyOcKb0QXm5oHQDw&amp;bvm=bv.65636070,d.d2k&amp;psig=AFQjCNF0cG-wNmq7VZi-z4LS8gn2OKmgRg&amp;ust=139900379306890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9600" dirty="0" smtClean="0"/>
              <a:t>ii- Diuretics</a:t>
            </a:r>
            <a:endParaRPr lang="en-US" sz="9600" dirty="0"/>
          </a:p>
        </p:txBody>
      </p:sp>
      <p:sp>
        <p:nvSpPr>
          <p:cNvPr id="8" name="Text Placeholder 7"/>
          <p:cNvSpPr>
            <a:spLocks noGrp="1"/>
          </p:cNvSpPr>
          <p:nvPr>
            <p:ph type="body" sz="half" idx="1"/>
          </p:nvPr>
        </p:nvSpPr>
        <p:spPr/>
        <p:txBody>
          <a:bodyPr>
            <a:normAutofit/>
          </a:bodyPr>
          <a:lstStyle/>
          <a:p>
            <a:r>
              <a:rPr lang="en-US" sz="6000" b="1" dirty="0" err="1" smtClean="0">
                <a:solidFill>
                  <a:schemeClr val="tx1">
                    <a:tint val="75000"/>
                  </a:schemeClr>
                </a:solidFill>
              </a:rPr>
              <a:t>Thiazides</a:t>
            </a:r>
            <a:r>
              <a:rPr lang="en-US" sz="6000" b="1" dirty="0" smtClean="0">
                <a:solidFill>
                  <a:schemeClr val="tx1">
                    <a:tint val="75000"/>
                  </a:schemeClr>
                </a:solidFill>
              </a:rPr>
              <a:t>  &amp; </a:t>
            </a:r>
          </a:p>
          <a:p>
            <a:r>
              <a:rPr lang="en-US" sz="6000" b="1" dirty="0" smtClean="0">
                <a:solidFill>
                  <a:schemeClr val="tx1">
                    <a:tint val="75000"/>
                  </a:schemeClr>
                </a:solidFill>
              </a:rPr>
              <a:t>Loop </a:t>
            </a:r>
            <a:r>
              <a:rPr lang="en-US" sz="6000" b="1" dirty="0" smtClean="0">
                <a:solidFill>
                  <a:schemeClr val="tx1">
                    <a:tint val="75000"/>
                  </a:schemeClr>
                </a:solidFill>
                <a:latin typeface="AngsanaUPC" pitchFamily="18" charset="-34"/>
                <a:cs typeface="AngsanaUPC" pitchFamily="18" charset="-34"/>
              </a:rPr>
              <a:t>Diuretics</a:t>
            </a:r>
            <a:endParaRPr lang="en-US" sz="6000" b="1" dirty="0">
              <a:solidFill>
                <a:schemeClr val="tx1">
                  <a:tint val="75000"/>
                </a:schemeClr>
              </a:solidFill>
              <a:latin typeface="AngsanaUPC" pitchFamily="18" charset="-34"/>
              <a:cs typeface="AngsanaUPC" pitchFamily="18" charset="-34"/>
            </a:endParaRPr>
          </a:p>
        </p:txBody>
      </p:sp>
      <p:pic>
        <p:nvPicPr>
          <p:cNvPr id="10" name="Picture 5" descr="1704"/>
          <p:cNvPicPr>
            <a:picLocks noGrp="1" noChangeAspect="1" noChangeArrowheads="1"/>
          </p:cNvPicPr>
          <p:nvPr>
            <p:ph sz="half" idx="2"/>
          </p:nvPr>
        </p:nvPicPr>
        <p:blipFill>
          <a:blip r:embed="rId2" cstate="print"/>
          <a:srcRect/>
          <a:stretch>
            <a:fillRect/>
          </a:stretch>
        </p:blipFill>
        <p:spPr bwMode="auto">
          <a:xfrm>
            <a:off x="4724400" y="1981200"/>
            <a:ext cx="4267199"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cstate="print"/>
          <a:srcRect/>
          <a:stretch>
            <a:fillRect/>
          </a:stretch>
        </p:blipFill>
        <p:spPr bwMode="auto">
          <a:xfrm>
            <a:off x="1014413" y="742950"/>
            <a:ext cx="7115175"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a:hlinkClick r:id="" action="ppaction://ole?verb=0"/>
          </p:cNvPr>
          <p:cNvGraphicFramePr>
            <a:graphicFrameLocks/>
          </p:cNvGraphicFramePr>
          <p:nvPr/>
        </p:nvGraphicFramePr>
        <p:xfrm>
          <a:off x="3559175" y="1806575"/>
          <a:ext cx="2387600" cy="3092450"/>
        </p:xfrm>
        <a:graphic>
          <a:graphicData uri="http://schemas.openxmlformats.org/presentationml/2006/ole">
            <p:oleObj spid="_x0000_s6146" name="Clip" r:id="rId3" imgW="1852560" imgH="2839680" progId="">
              <p:embed/>
            </p:oleObj>
          </a:graphicData>
        </a:graphic>
      </p:graphicFrame>
      <p:sp>
        <p:nvSpPr>
          <p:cNvPr id="20483" name="Rectangle 3"/>
          <p:cNvSpPr>
            <a:spLocks noGrp="1" noChangeArrowheads="1"/>
          </p:cNvSpPr>
          <p:nvPr>
            <p:ph type="title"/>
          </p:nvPr>
        </p:nvSpPr>
        <p:spPr>
          <a:xfrm>
            <a:off x="1701800" y="254000"/>
            <a:ext cx="5892800" cy="863600"/>
          </a:xfrm>
          <a:solidFill>
            <a:srgbClr val="081D58"/>
          </a:solidFill>
          <a:ln w="50800" cap="flat">
            <a:solidFill>
              <a:srgbClr val="EF9100"/>
            </a:solidFill>
          </a:ln>
        </p:spPr>
        <p:txBody>
          <a:bodyPr/>
          <a:lstStyle/>
          <a:p>
            <a:r>
              <a:rPr lang="en-US">
                <a:solidFill>
                  <a:srgbClr val="EF9100"/>
                </a:solidFill>
              </a:rPr>
              <a:t>ADVERSE EFFECTS</a:t>
            </a:r>
          </a:p>
        </p:txBody>
      </p:sp>
      <p:sp>
        <p:nvSpPr>
          <p:cNvPr id="20484" name="Oval 4"/>
          <p:cNvSpPr>
            <a:spLocks noChangeArrowheads="1"/>
          </p:cNvSpPr>
          <p:nvPr/>
        </p:nvSpPr>
        <p:spPr bwMode="auto">
          <a:xfrm>
            <a:off x="685800" y="4191000"/>
            <a:ext cx="2565400" cy="8890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err="1"/>
              <a:t>Hypomagnesemia</a:t>
            </a:r>
            <a:endParaRPr lang="en-US" sz="2000" b="1" dirty="0"/>
          </a:p>
        </p:txBody>
      </p:sp>
      <p:sp>
        <p:nvSpPr>
          <p:cNvPr id="20485" name="Oval 5"/>
          <p:cNvSpPr>
            <a:spLocks noChangeArrowheads="1"/>
          </p:cNvSpPr>
          <p:nvPr/>
        </p:nvSpPr>
        <p:spPr bwMode="auto">
          <a:xfrm>
            <a:off x="1016000" y="3225800"/>
            <a:ext cx="2235200" cy="787400"/>
          </a:xfrm>
          <a:prstGeom prst="ellipse">
            <a:avLst/>
          </a:prstGeom>
          <a:solidFill>
            <a:srgbClr val="FAFD00"/>
          </a:solidFill>
          <a:ln w="50800">
            <a:solidFill>
              <a:schemeClr val="bg1"/>
            </a:solidFill>
            <a:round/>
            <a:headEnd/>
            <a:tailEnd/>
          </a:ln>
          <a:effectLst/>
        </p:spPr>
        <p:txBody>
          <a:bodyPr wrap="none" lIns="90488" tIns="44450" rIns="90488" bIns="44450" anchor="ctr"/>
          <a:lstStyle/>
          <a:p>
            <a:pPr algn="ctr"/>
            <a:r>
              <a:rPr lang="en-US" sz="2000" b="1" dirty="0">
                <a:solidFill>
                  <a:schemeClr val="accent2">
                    <a:lumMod val="75000"/>
                  </a:schemeClr>
                </a:solidFill>
              </a:rPr>
              <a:t>Metabolic</a:t>
            </a:r>
          </a:p>
          <a:p>
            <a:pPr algn="ctr"/>
            <a:r>
              <a:rPr lang="en-US" sz="2000" b="1" dirty="0">
                <a:solidFill>
                  <a:schemeClr val="accent2">
                    <a:lumMod val="75000"/>
                  </a:schemeClr>
                </a:solidFill>
              </a:rPr>
              <a:t>Alkalosis</a:t>
            </a:r>
          </a:p>
        </p:txBody>
      </p:sp>
      <p:sp>
        <p:nvSpPr>
          <p:cNvPr id="20486" name="Oval 6"/>
          <p:cNvSpPr>
            <a:spLocks noChangeArrowheads="1"/>
          </p:cNvSpPr>
          <p:nvPr/>
        </p:nvSpPr>
        <p:spPr bwMode="auto">
          <a:xfrm>
            <a:off x="1092200" y="2159000"/>
            <a:ext cx="2235200" cy="7874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err="1">
                <a:solidFill>
                  <a:srgbClr val="500093"/>
                </a:solidFill>
              </a:rPr>
              <a:t>Hypokalemia</a:t>
            </a:r>
            <a:endParaRPr lang="en-US" sz="2000" b="1" dirty="0">
              <a:solidFill>
                <a:srgbClr val="500093"/>
              </a:solidFill>
            </a:endParaRPr>
          </a:p>
        </p:txBody>
      </p:sp>
      <p:sp>
        <p:nvSpPr>
          <p:cNvPr id="20487" name="Oval 7"/>
          <p:cNvSpPr>
            <a:spLocks noChangeArrowheads="1"/>
          </p:cNvSpPr>
          <p:nvPr/>
        </p:nvSpPr>
        <p:spPr bwMode="auto">
          <a:xfrm>
            <a:off x="1143000" y="12192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a:solidFill>
                  <a:schemeClr val="hlink"/>
                </a:solidFill>
              </a:rPr>
              <a:t>ECFV</a:t>
            </a:r>
          </a:p>
          <a:p>
            <a:pPr algn="ctr"/>
            <a:r>
              <a:rPr lang="en-US" sz="2000" b="1" dirty="0">
                <a:solidFill>
                  <a:schemeClr val="hlink"/>
                </a:solidFill>
              </a:rPr>
              <a:t>Depletion</a:t>
            </a:r>
          </a:p>
        </p:txBody>
      </p:sp>
      <p:sp>
        <p:nvSpPr>
          <p:cNvPr id="20488" name="Oval 8"/>
          <p:cNvSpPr>
            <a:spLocks noChangeArrowheads="1"/>
          </p:cNvSpPr>
          <p:nvPr/>
        </p:nvSpPr>
        <p:spPr bwMode="auto">
          <a:xfrm>
            <a:off x="6273800" y="4216400"/>
            <a:ext cx="2235200" cy="7874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dirty="0"/>
              <a:t>Hyperglycemia</a:t>
            </a:r>
          </a:p>
        </p:txBody>
      </p:sp>
      <p:sp>
        <p:nvSpPr>
          <p:cNvPr id="20489" name="Oval 9"/>
          <p:cNvSpPr>
            <a:spLocks noChangeArrowheads="1"/>
          </p:cNvSpPr>
          <p:nvPr/>
        </p:nvSpPr>
        <p:spPr bwMode="auto">
          <a:xfrm>
            <a:off x="6273800" y="3149600"/>
            <a:ext cx="2235200" cy="787400"/>
          </a:xfrm>
          <a:prstGeom prst="ellipse">
            <a:avLst/>
          </a:prstGeom>
          <a:solidFill>
            <a:srgbClr val="FAFD00"/>
          </a:solidFill>
          <a:ln w="50800">
            <a:solidFill>
              <a:schemeClr val="bg1"/>
            </a:solidFill>
            <a:round/>
            <a:headEnd/>
            <a:tailEnd/>
          </a:ln>
          <a:effectLst/>
        </p:spPr>
        <p:txBody>
          <a:bodyPr wrap="none" lIns="90488" tIns="44450" rIns="90488" bIns="44450" anchor="ctr"/>
          <a:lstStyle/>
          <a:p>
            <a:pPr algn="ctr"/>
            <a:r>
              <a:rPr lang="en-US" sz="2000" b="1" dirty="0" err="1">
                <a:solidFill>
                  <a:schemeClr val="accent2">
                    <a:lumMod val="75000"/>
                  </a:schemeClr>
                </a:solidFill>
              </a:rPr>
              <a:t>Hyperuricemia</a:t>
            </a:r>
            <a:endParaRPr lang="en-US" sz="2000" b="1" dirty="0">
              <a:solidFill>
                <a:schemeClr val="accent2">
                  <a:lumMod val="75000"/>
                </a:schemeClr>
              </a:solidFill>
            </a:endParaRPr>
          </a:p>
        </p:txBody>
      </p:sp>
      <p:sp>
        <p:nvSpPr>
          <p:cNvPr id="20490" name="Oval 10"/>
          <p:cNvSpPr>
            <a:spLocks noChangeArrowheads="1"/>
          </p:cNvSpPr>
          <p:nvPr/>
        </p:nvSpPr>
        <p:spPr bwMode="auto">
          <a:xfrm>
            <a:off x="6121400" y="2159000"/>
            <a:ext cx="2235200" cy="7874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err="1">
                <a:solidFill>
                  <a:srgbClr val="500093"/>
                </a:solidFill>
              </a:rPr>
              <a:t>Hyponatremia</a:t>
            </a:r>
            <a:endParaRPr lang="en-US" sz="2000" b="1" dirty="0">
              <a:solidFill>
                <a:srgbClr val="500093"/>
              </a:solidFill>
            </a:endParaRPr>
          </a:p>
        </p:txBody>
      </p:sp>
      <p:sp>
        <p:nvSpPr>
          <p:cNvPr id="20491" name="Oval 11"/>
          <p:cNvSpPr>
            <a:spLocks noChangeArrowheads="1"/>
          </p:cNvSpPr>
          <p:nvPr/>
        </p:nvSpPr>
        <p:spPr bwMode="auto">
          <a:xfrm>
            <a:off x="6096000" y="12192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err="1">
                <a:solidFill>
                  <a:schemeClr val="hlink"/>
                </a:solidFill>
              </a:rPr>
              <a:t>Hypercalcemia</a:t>
            </a:r>
            <a:endParaRPr lang="en-US" sz="2000" b="1" dirty="0">
              <a:solidFill>
                <a:schemeClr val="hlink"/>
              </a:solidFill>
            </a:endParaRPr>
          </a:p>
        </p:txBody>
      </p:sp>
      <p:sp>
        <p:nvSpPr>
          <p:cNvPr id="20492" name="Oval 12"/>
          <p:cNvSpPr>
            <a:spLocks noChangeArrowheads="1"/>
          </p:cNvSpPr>
          <p:nvPr/>
        </p:nvSpPr>
        <p:spPr bwMode="auto">
          <a:xfrm>
            <a:off x="2311400" y="52070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a:solidFill>
                  <a:schemeClr val="hlink"/>
                </a:solidFill>
              </a:rPr>
              <a:t>Impotence</a:t>
            </a:r>
          </a:p>
        </p:txBody>
      </p:sp>
      <p:sp>
        <p:nvSpPr>
          <p:cNvPr id="20493" name="Oval 13"/>
          <p:cNvSpPr>
            <a:spLocks noChangeArrowheads="1"/>
          </p:cNvSpPr>
          <p:nvPr/>
        </p:nvSpPr>
        <p:spPr bwMode="auto">
          <a:xfrm>
            <a:off x="5207000" y="52070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a:solidFill>
                  <a:schemeClr val="hlink"/>
                </a:solidFill>
              </a:rPr>
              <a:t>Increased LDL</a:t>
            </a:r>
          </a:p>
        </p:txBody>
      </p:sp>
      <p:sp>
        <p:nvSpPr>
          <p:cNvPr id="20494" name="Text Box 14"/>
          <p:cNvSpPr txBox="1">
            <a:spLocks noChangeArrowheads="1"/>
          </p:cNvSpPr>
          <p:nvPr/>
        </p:nvSpPr>
        <p:spPr bwMode="auto">
          <a:xfrm>
            <a:off x="3124200" y="6096000"/>
            <a:ext cx="3586163" cy="457200"/>
          </a:xfrm>
          <a:prstGeom prst="rect">
            <a:avLst/>
          </a:prstGeom>
          <a:noFill/>
          <a:ln w="12700">
            <a:noFill/>
            <a:miter lim="800000"/>
            <a:headEnd/>
            <a:tailEnd/>
          </a:ln>
          <a:effectLst/>
        </p:spPr>
        <p:txBody>
          <a:bodyPr wrap="none">
            <a:spAutoFit/>
          </a:bodyPr>
          <a:lstStyle/>
          <a:p>
            <a:r>
              <a:rPr lang="en-US">
                <a:solidFill>
                  <a:srgbClr val="FCFCFC"/>
                </a:solidFill>
              </a:rPr>
              <a:t>(Renal Cell Carcinoma??)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a:hlinkClick r:id="" action="ppaction://ole?verb=0"/>
          </p:cNvPr>
          <p:cNvGraphicFramePr>
            <a:graphicFrameLocks/>
          </p:cNvGraphicFramePr>
          <p:nvPr/>
        </p:nvGraphicFramePr>
        <p:xfrm>
          <a:off x="4191000" y="1998663"/>
          <a:ext cx="609600" cy="744537"/>
        </p:xfrm>
        <a:graphic>
          <a:graphicData uri="http://schemas.openxmlformats.org/presentationml/2006/ole">
            <p:oleObj spid="_x0000_s5122" name="Clip" r:id="rId3" imgW="2760480" imgH="1919160" progId="">
              <p:embed/>
            </p:oleObj>
          </a:graphicData>
        </a:graphic>
      </p:graphicFrame>
      <p:graphicFrame>
        <p:nvGraphicFramePr>
          <p:cNvPr id="19459" name="Object 3">
            <a:hlinkClick r:id="" action="ppaction://ole?verb=0"/>
          </p:cNvPr>
          <p:cNvGraphicFramePr>
            <a:graphicFrameLocks/>
          </p:cNvGraphicFramePr>
          <p:nvPr/>
        </p:nvGraphicFramePr>
        <p:xfrm>
          <a:off x="5562600" y="1855788"/>
          <a:ext cx="1219200" cy="966787"/>
        </p:xfrm>
        <a:graphic>
          <a:graphicData uri="http://schemas.openxmlformats.org/presentationml/2006/ole">
            <p:oleObj spid="_x0000_s5123" name="Clip" r:id="rId4" imgW="1707840" imgH="1593720" progId="">
              <p:embed/>
            </p:oleObj>
          </a:graphicData>
        </a:graphic>
      </p:graphicFrame>
      <p:graphicFrame>
        <p:nvGraphicFramePr>
          <p:cNvPr id="19460" name="Object 4">
            <a:hlinkClick r:id="" action="ppaction://ole?verb=0"/>
          </p:cNvPr>
          <p:cNvGraphicFramePr>
            <a:graphicFrameLocks/>
          </p:cNvGraphicFramePr>
          <p:nvPr/>
        </p:nvGraphicFramePr>
        <p:xfrm>
          <a:off x="2193925" y="1779588"/>
          <a:ext cx="1158875" cy="1081087"/>
        </p:xfrm>
        <a:graphic>
          <a:graphicData uri="http://schemas.openxmlformats.org/presentationml/2006/ole">
            <p:oleObj spid="_x0000_s5124" name="Clip" r:id="rId5" imgW="1707840" imgH="1595160" progId="">
              <p:embed/>
            </p:oleObj>
          </a:graphicData>
        </a:graphic>
      </p:graphicFrame>
      <p:graphicFrame>
        <p:nvGraphicFramePr>
          <p:cNvPr id="19461" name="Object 5">
            <a:hlinkClick r:id="" action="ppaction://ole?verb=0"/>
          </p:cNvPr>
          <p:cNvGraphicFramePr>
            <a:graphicFrameLocks/>
          </p:cNvGraphicFramePr>
          <p:nvPr/>
        </p:nvGraphicFramePr>
        <p:xfrm>
          <a:off x="2667000" y="990600"/>
          <a:ext cx="3695700" cy="4217987"/>
        </p:xfrm>
        <a:graphic>
          <a:graphicData uri="http://schemas.openxmlformats.org/presentationml/2006/ole">
            <p:oleObj spid="_x0000_s5125" name="Clip" r:id="rId6" imgW="4698720" imgH="7554600" progId="">
              <p:embed/>
            </p:oleObj>
          </a:graphicData>
        </a:graphic>
      </p:graphicFrame>
      <p:sp>
        <p:nvSpPr>
          <p:cNvPr id="19462" name="Rectangle 6"/>
          <p:cNvSpPr>
            <a:spLocks noGrp="1" noChangeArrowheads="1"/>
          </p:cNvSpPr>
          <p:nvPr>
            <p:ph type="title"/>
          </p:nvPr>
        </p:nvSpPr>
        <p:spPr>
          <a:xfrm>
            <a:off x="1606550" y="434975"/>
            <a:ext cx="5778500" cy="577850"/>
          </a:xfrm>
          <a:solidFill>
            <a:srgbClr val="500093"/>
          </a:solidFill>
          <a:ln w="50800" cap="flat">
            <a:solidFill>
              <a:srgbClr val="EF9100"/>
            </a:solidFill>
          </a:ln>
        </p:spPr>
        <p:txBody>
          <a:bodyPr lIns="69850" tIns="34925" rIns="69850" bIns="34925"/>
          <a:lstStyle/>
          <a:p>
            <a:pPr defTabSz="514350"/>
            <a:r>
              <a:rPr lang="en-US" sz="3300" dirty="0">
                <a:solidFill>
                  <a:srgbClr val="EF9100"/>
                </a:solidFill>
              </a:rPr>
              <a:t>THERAPEUTIC </a:t>
            </a:r>
            <a:r>
              <a:rPr lang="en-US" sz="3300" dirty="0" smtClean="0">
                <a:solidFill>
                  <a:srgbClr val="EF9100"/>
                </a:solidFill>
              </a:rPr>
              <a:t>USES</a:t>
            </a:r>
            <a:endParaRPr lang="en-US" sz="3300" dirty="0">
              <a:solidFill>
                <a:srgbClr val="EF9100"/>
              </a:solidFill>
            </a:endParaRPr>
          </a:p>
        </p:txBody>
      </p:sp>
      <p:sp>
        <p:nvSpPr>
          <p:cNvPr id="19463" name="Rectangle 7"/>
          <p:cNvSpPr>
            <a:spLocks noChangeArrowheads="1"/>
          </p:cNvSpPr>
          <p:nvPr/>
        </p:nvSpPr>
        <p:spPr bwMode="auto">
          <a:xfrm>
            <a:off x="3267075" y="1271588"/>
            <a:ext cx="2425700" cy="669925"/>
          </a:xfrm>
          <a:prstGeom prst="rect">
            <a:avLst/>
          </a:prstGeom>
          <a:solidFill>
            <a:schemeClr val="folHlink"/>
          </a:solidFill>
          <a:ln w="50800">
            <a:solidFill>
              <a:schemeClr val="hlink"/>
            </a:solidFill>
            <a:miter lim="800000"/>
            <a:headEnd/>
            <a:tailEnd/>
          </a:ln>
          <a:effectLst/>
        </p:spPr>
        <p:txBody>
          <a:bodyPr wrap="none" lIns="69850" tIns="34925" rIns="69850" bIns="34925">
            <a:spAutoFit/>
          </a:bodyPr>
          <a:lstStyle/>
          <a:p>
            <a:pPr algn="ctr" defTabSz="514350"/>
            <a:r>
              <a:rPr lang="en-US" sz="1800">
                <a:solidFill>
                  <a:schemeClr val="hlink"/>
                </a:solidFill>
              </a:rPr>
              <a:t>Increase Na Excretion</a:t>
            </a:r>
          </a:p>
          <a:p>
            <a:pPr algn="ctr" defTabSz="514350"/>
            <a:r>
              <a:rPr lang="en-US" sz="1800">
                <a:solidFill>
                  <a:schemeClr val="hlink"/>
                </a:solidFill>
              </a:rPr>
              <a:t>to 5% of Filtered Load</a:t>
            </a:r>
          </a:p>
        </p:txBody>
      </p:sp>
      <p:sp>
        <p:nvSpPr>
          <p:cNvPr id="19464" name="Rectangle 8"/>
          <p:cNvSpPr>
            <a:spLocks noChangeArrowheads="1"/>
          </p:cNvSpPr>
          <p:nvPr/>
        </p:nvSpPr>
        <p:spPr bwMode="auto">
          <a:xfrm>
            <a:off x="3657600" y="2971800"/>
            <a:ext cx="1701800" cy="669925"/>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a:t>
            </a:r>
          </a:p>
          <a:p>
            <a:pPr algn="ctr" defTabSz="514350"/>
            <a:r>
              <a:rPr lang="en-US" sz="1800" dirty="0">
                <a:solidFill>
                  <a:srgbClr val="500093"/>
                </a:solidFill>
              </a:rPr>
              <a:t>Hypertension</a:t>
            </a:r>
          </a:p>
        </p:txBody>
      </p:sp>
      <p:sp>
        <p:nvSpPr>
          <p:cNvPr id="19465" name="Rectangle 9"/>
          <p:cNvSpPr>
            <a:spLocks noChangeArrowheads="1"/>
          </p:cNvSpPr>
          <p:nvPr/>
        </p:nvSpPr>
        <p:spPr bwMode="auto">
          <a:xfrm>
            <a:off x="1066800" y="5943600"/>
            <a:ext cx="2451100" cy="347531"/>
          </a:xfrm>
          <a:prstGeom prst="rect">
            <a:avLst/>
          </a:prstGeom>
          <a:solidFill>
            <a:schemeClr val="accent3">
              <a:lumMod val="75000"/>
            </a:schemeClr>
          </a:solidFill>
          <a:ln w="50800">
            <a:solidFill>
              <a:schemeClr val="hlink"/>
            </a:solidFill>
            <a:miter lim="800000"/>
            <a:headEnd/>
            <a:tailEnd/>
          </a:ln>
          <a:effectLst/>
        </p:spPr>
        <p:txBody>
          <a:bodyPr lIns="69850" tIns="34925" rIns="69850" bIns="34925">
            <a:spAutoFit/>
          </a:bodyPr>
          <a:lstStyle/>
          <a:p>
            <a:pPr algn="ctr" defTabSz="514350"/>
            <a:r>
              <a:rPr lang="en-US" sz="1800" dirty="0">
                <a:solidFill>
                  <a:srgbClr val="FF0000"/>
                </a:solidFill>
              </a:rPr>
              <a:t>Decrease Ca Excretion</a:t>
            </a:r>
          </a:p>
        </p:txBody>
      </p:sp>
      <p:sp>
        <p:nvSpPr>
          <p:cNvPr id="19466" name="Rectangle 10"/>
          <p:cNvSpPr>
            <a:spLocks noChangeArrowheads="1"/>
          </p:cNvSpPr>
          <p:nvPr/>
        </p:nvSpPr>
        <p:spPr bwMode="auto">
          <a:xfrm>
            <a:off x="6400800" y="4800600"/>
            <a:ext cx="1701800" cy="944562"/>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 </a:t>
            </a:r>
          </a:p>
          <a:p>
            <a:pPr algn="ctr" defTabSz="514350"/>
            <a:r>
              <a:rPr lang="en-US" sz="1800" dirty="0">
                <a:solidFill>
                  <a:srgbClr val="500093"/>
                </a:solidFill>
              </a:rPr>
              <a:t>Calcium </a:t>
            </a:r>
            <a:r>
              <a:rPr lang="en-US" sz="1800" dirty="0" err="1">
                <a:solidFill>
                  <a:srgbClr val="500093"/>
                </a:solidFill>
              </a:rPr>
              <a:t>Nephrolithiasis</a:t>
            </a:r>
            <a:endParaRPr lang="en-US" sz="1800" dirty="0">
              <a:solidFill>
                <a:srgbClr val="500093"/>
              </a:solidFill>
            </a:endParaRPr>
          </a:p>
        </p:txBody>
      </p:sp>
      <p:sp>
        <p:nvSpPr>
          <p:cNvPr id="19467" name="Rectangle 11"/>
          <p:cNvSpPr>
            <a:spLocks noChangeArrowheads="1"/>
          </p:cNvSpPr>
          <p:nvPr/>
        </p:nvSpPr>
        <p:spPr bwMode="auto">
          <a:xfrm>
            <a:off x="6324600" y="2895600"/>
            <a:ext cx="1806575" cy="1219200"/>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a:t>
            </a:r>
          </a:p>
          <a:p>
            <a:pPr algn="ctr" defTabSz="514350"/>
            <a:r>
              <a:rPr lang="en-US" sz="1800" dirty="0" err="1">
                <a:solidFill>
                  <a:srgbClr val="500093"/>
                </a:solidFill>
              </a:rPr>
              <a:t>Nephrogenic</a:t>
            </a:r>
            <a:r>
              <a:rPr lang="en-US" sz="1800" dirty="0">
                <a:solidFill>
                  <a:srgbClr val="500093"/>
                </a:solidFill>
              </a:rPr>
              <a:t> Diabetes </a:t>
            </a:r>
            <a:r>
              <a:rPr lang="en-US" sz="1800" dirty="0" err="1">
                <a:solidFill>
                  <a:srgbClr val="500093"/>
                </a:solidFill>
              </a:rPr>
              <a:t>Insipidus</a:t>
            </a:r>
            <a:endParaRPr lang="en-US" sz="1800" dirty="0">
              <a:solidFill>
                <a:srgbClr val="500093"/>
              </a:solidFill>
            </a:endParaRPr>
          </a:p>
        </p:txBody>
      </p:sp>
      <p:graphicFrame>
        <p:nvGraphicFramePr>
          <p:cNvPr id="19468" name="Object 12">
            <a:hlinkClick r:id="" action="ppaction://ole?verb=0"/>
          </p:cNvPr>
          <p:cNvGraphicFramePr>
            <a:graphicFrameLocks/>
          </p:cNvGraphicFramePr>
          <p:nvPr/>
        </p:nvGraphicFramePr>
        <p:xfrm>
          <a:off x="4114800" y="5562600"/>
          <a:ext cx="1123950" cy="219075"/>
        </p:xfrm>
        <a:graphic>
          <a:graphicData uri="http://schemas.openxmlformats.org/presentationml/2006/ole">
            <p:oleObj spid="_x0000_s5126" name="Clip" r:id="rId7" imgW="4395600" imgH="1936440" progId="">
              <p:embed/>
            </p:oleObj>
          </a:graphicData>
        </a:graphic>
      </p:graphicFrame>
      <p:sp>
        <p:nvSpPr>
          <p:cNvPr id="19469" name="Rectangle 13"/>
          <p:cNvSpPr>
            <a:spLocks noChangeArrowheads="1"/>
          </p:cNvSpPr>
          <p:nvPr/>
        </p:nvSpPr>
        <p:spPr bwMode="auto">
          <a:xfrm>
            <a:off x="993775" y="2971800"/>
            <a:ext cx="1701800" cy="669925"/>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a:t>
            </a:r>
          </a:p>
          <a:p>
            <a:pPr algn="ctr" defTabSz="514350"/>
            <a:r>
              <a:rPr lang="en-US" sz="1800" dirty="0">
                <a:solidFill>
                  <a:srgbClr val="500093"/>
                </a:solidFill>
              </a:rPr>
              <a:t>Mild Edema</a:t>
            </a:r>
          </a:p>
        </p:txBody>
      </p:sp>
      <p:sp>
        <p:nvSpPr>
          <p:cNvPr id="14" name="Rectangle 10"/>
          <p:cNvSpPr>
            <a:spLocks noChangeArrowheads="1"/>
          </p:cNvSpPr>
          <p:nvPr/>
        </p:nvSpPr>
        <p:spPr bwMode="auto">
          <a:xfrm>
            <a:off x="6400800" y="5867400"/>
            <a:ext cx="1701800" cy="624530"/>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 </a:t>
            </a:r>
            <a:r>
              <a:rPr lang="en-US" sz="1800" dirty="0" smtClean="0">
                <a:solidFill>
                  <a:srgbClr val="500093"/>
                </a:solidFill>
              </a:rPr>
              <a:t>Osteoporosis</a:t>
            </a:r>
            <a:endParaRPr lang="en-US" sz="1800" dirty="0">
              <a:solidFill>
                <a:srgbClr val="500093"/>
              </a:solidFill>
            </a:endParaRPr>
          </a:p>
        </p:txBody>
      </p:sp>
      <p:graphicFrame>
        <p:nvGraphicFramePr>
          <p:cNvPr id="5127" name="Object 7">
            <a:hlinkClick r:id="" action="ppaction://ole?verb=0"/>
          </p:cNvPr>
          <p:cNvGraphicFramePr>
            <a:graphicFrameLocks/>
          </p:cNvGraphicFramePr>
          <p:nvPr/>
        </p:nvGraphicFramePr>
        <p:xfrm>
          <a:off x="4191000" y="6172200"/>
          <a:ext cx="1123950" cy="219075"/>
        </p:xfrm>
        <a:graphic>
          <a:graphicData uri="http://schemas.openxmlformats.org/presentationml/2006/ole">
            <p:oleObj spid="_x0000_s5127" name="Clip" r:id="rId8" imgW="4395600" imgH="1936440" progId="">
              <p:embed/>
            </p:oleObj>
          </a:graphicData>
        </a:graphic>
      </p:graphicFrame>
      <p:pic>
        <p:nvPicPr>
          <p:cNvPr id="5129" name="Picture 9" descr="https://encrypted-tbn3.gstatic.com/images?q=tbn:ANd9GcQoC3H9BgJkSKOmUM8Vo_p_tHKkFPg0ddPtq28IQ92SRX85FAzvgw"/>
          <p:cNvPicPr>
            <a:picLocks noChangeAspect="1" noChangeArrowheads="1"/>
          </p:cNvPicPr>
          <p:nvPr/>
        </p:nvPicPr>
        <p:blipFill>
          <a:blip r:embed="rId9" cstate="print"/>
          <a:srcRect/>
          <a:stretch>
            <a:fillRect/>
          </a:stretch>
        </p:blipFill>
        <p:spPr bwMode="auto">
          <a:xfrm>
            <a:off x="7391401" y="304800"/>
            <a:ext cx="1752600" cy="2419350"/>
          </a:xfrm>
          <a:prstGeom prst="rect">
            <a:avLst/>
          </a:prstGeom>
          <a:noFill/>
        </p:spPr>
      </p:pic>
      <p:sp>
        <p:nvSpPr>
          <p:cNvPr id="17" name="Rectangle 13"/>
          <p:cNvSpPr>
            <a:spLocks noChangeArrowheads="1"/>
          </p:cNvSpPr>
          <p:nvPr/>
        </p:nvSpPr>
        <p:spPr bwMode="auto">
          <a:xfrm>
            <a:off x="990600" y="3962401"/>
            <a:ext cx="1701800" cy="1178528"/>
          </a:xfrm>
          <a:prstGeom prst="rect">
            <a:avLst/>
          </a:prstGeom>
          <a:solidFill>
            <a:schemeClr val="tx2">
              <a:lumMod val="40000"/>
              <a:lumOff val="60000"/>
            </a:schemeClr>
          </a:solidFill>
          <a:ln w="50800">
            <a:solidFill>
              <a:srgbClr val="500093"/>
            </a:solidFill>
            <a:miter lim="800000"/>
            <a:headEnd/>
            <a:tailEnd/>
          </a:ln>
          <a:effectLst/>
        </p:spPr>
        <p:txBody>
          <a:bodyPr wrap="square" lIns="69850" tIns="34925" rIns="69850" bIns="34925">
            <a:spAutoFit/>
          </a:bodyPr>
          <a:lstStyle/>
          <a:p>
            <a:pPr algn="ctr" defTabSz="514350"/>
            <a:r>
              <a:rPr lang="en-US" dirty="0" smtClean="0"/>
              <a:t>Ineffective when the GFR is less than 30 to 40 </a:t>
            </a:r>
            <a:r>
              <a:rPr lang="en-US" dirty="0" smtClean="0"/>
              <a:t>ml/min except </a:t>
            </a:r>
            <a:endParaRPr lang="en-US" sz="1800" dirty="0">
              <a:solidFill>
                <a:srgbClr val="500093"/>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63600" y="635000"/>
            <a:ext cx="7188200" cy="558800"/>
          </a:xfrm>
          <a:solidFill>
            <a:srgbClr val="081D58"/>
          </a:solidFill>
          <a:ln w="50800" cap="flat">
            <a:solidFill>
              <a:srgbClr val="EF9100"/>
            </a:solidFill>
          </a:ln>
        </p:spPr>
        <p:txBody>
          <a:bodyPr/>
          <a:lstStyle/>
          <a:p>
            <a:r>
              <a:rPr lang="en-US" sz="2400" b="1" dirty="0">
                <a:solidFill>
                  <a:srgbClr val="EF9100"/>
                </a:solidFill>
              </a:rPr>
              <a:t>IMPORTANT </a:t>
            </a:r>
            <a:r>
              <a:rPr lang="en-US" sz="2400" b="1" dirty="0" smtClean="0">
                <a:solidFill>
                  <a:srgbClr val="EF9100"/>
                </a:solidFill>
              </a:rPr>
              <a:t> THIAZIDE DRUG  </a:t>
            </a:r>
            <a:r>
              <a:rPr lang="en-US" sz="2400" b="1" dirty="0">
                <a:solidFill>
                  <a:srgbClr val="EF9100"/>
                </a:solidFill>
              </a:rPr>
              <a:t>INTERACTIONS</a:t>
            </a:r>
          </a:p>
        </p:txBody>
      </p:sp>
      <p:sp>
        <p:nvSpPr>
          <p:cNvPr id="73731" name="Rectangle 3"/>
          <p:cNvSpPr>
            <a:spLocks noChangeArrowheads="1"/>
          </p:cNvSpPr>
          <p:nvPr/>
        </p:nvSpPr>
        <p:spPr bwMode="auto">
          <a:xfrm>
            <a:off x="1600200" y="1981200"/>
            <a:ext cx="1528369" cy="643766"/>
          </a:xfrm>
          <a:prstGeom prst="rect">
            <a:avLst/>
          </a:prstGeom>
          <a:solidFill>
            <a:srgbClr val="EF9100"/>
          </a:solidFill>
          <a:ln w="50800">
            <a:solidFill>
              <a:srgbClr val="500093"/>
            </a:solidFill>
            <a:miter lim="800000"/>
            <a:headEnd/>
            <a:tailEnd/>
          </a:ln>
          <a:effectLst/>
        </p:spPr>
        <p:txBody>
          <a:bodyPr wrap="none" lIns="90488" tIns="44450" rIns="90488" bIns="44450">
            <a:spAutoFit/>
          </a:bodyPr>
          <a:lstStyle/>
          <a:p>
            <a:pPr algn="ctr"/>
            <a:r>
              <a:rPr lang="en-US" sz="1800" dirty="0" err="1" smtClean="0">
                <a:solidFill>
                  <a:srgbClr val="500093"/>
                </a:solidFill>
              </a:rPr>
              <a:t>Uricosurics</a:t>
            </a:r>
            <a:endParaRPr lang="en-US" sz="1800" dirty="0" smtClean="0">
              <a:solidFill>
                <a:srgbClr val="500093"/>
              </a:solidFill>
            </a:endParaRPr>
          </a:p>
          <a:p>
            <a:pPr algn="ctr"/>
            <a:r>
              <a:rPr lang="en-US" dirty="0" err="1" smtClean="0">
                <a:solidFill>
                  <a:srgbClr val="500093"/>
                </a:solidFill>
              </a:rPr>
              <a:t>Sulphonylurea</a:t>
            </a:r>
            <a:endParaRPr lang="en-US" sz="1800" dirty="0">
              <a:solidFill>
                <a:srgbClr val="500093"/>
              </a:solidFill>
            </a:endParaRPr>
          </a:p>
        </p:txBody>
      </p:sp>
      <p:sp>
        <p:nvSpPr>
          <p:cNvPr id="73732" name="Oval 4"/>
          <p:cNvSpPr>
            <a:spLocks noChangeArrowheads="1"/>
          </p:cNvSpPr>
          <p:nvPr/>
        </p:nvSpPr>
        <p:spPr bwMode="auto">
          <a:xfrm>
            <a:off x="5054600" y="3149600"/>
            <a:ext cx="2692400" cy="13208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err="1" smtClean="0">
                <a:solidFill>
                  <a:schemeClr val="tx1"/>
                </a:solidFill>
              </a:rPr>
              <a:t>Thiazides</a:t>
            </a:r>
            <a:endParaRPr lang="en-US" sz="2000" b="1" dirty="0" smtClean="0">
              <a:solidFill>
                <a:schemeClr val="tx1"/>
              </a:solidFill>
            </a:endParaRPr>
          </a:p>
          <a:p>
            <a:pPr algn="ctr"/>
            <a:r>
              <a:rPr lang="en-US" sz="2000" b="1" dirty="0" smtClean="0">
                <a:solidFill>
                  <a:schemeClr val="tx1"/>
                </a:solidFill>
              </a:rPr>
              <a:t>Increase effect</a:t>
            </a:r>
            <a:endParaRPr lang="en-US" sz="2000" b="1" dirty="0">
              <a:solidFill>
                <a:schemeClr val="tx1"/>
              </a:solidFill>
            </a:endParaRPr>
          </a:p>
        </p:txBody>
      </p:sp>
      <p:sp>
        <p:nvSpPr>
          <p:cNvPr id="73733" name="Oval 5"/>
          <p:cNvSpPr>
            <a:spLocks noChangeArrowheads="1"/>
          </p:cNvSpPr>
          <p:nvPr/>
        </p:nvSpPr>
        <p:spPr bwMode="auto">
          <a:xfrm>
            <a:off x="5130800" y="4673600"/>
            <a:ext cx="2768600" cy="1244600"/>
          </a:xfrm>
          <a:prstGeom prst="ellipse">
            <a:avLst/>
          </a:prstGeom>
          <a:solidFill>
            <a:srgbClr val="FAFD00"/>
          </a:solidFill>
          <a:ln w="50800">
            <a:solidFill>
              <a:schemeClr val="bg1"/>
            </a:solidFill>
            <a:round/>
            <a:headEnd/>
            <a:tailEnd/>
          </a:ln>
          <a:effectLst/>
        </p:spPr>
        <p:txBody>
          <a:bodyPr wrap="none" lIns="90488" tIns="44450" rIns="90488" bIns="44450" anchor="ctr"/>
          <a:lstStyle/>
          <a:p>
            <a:pPr algn="ctr"/>
            <a:r>
              <a:rPr lang="en-US" sz="2000" b="1" dirty="0" smtClean="0">
                <a:solidFill>
                  <a:srgbClr val="FF0000"/>
                </a:solidFill>
              </a:rPr>
              <a:t>Reduce </a:t>
            </a:r>
            <a:r>
              <a:rPr lang="en-US" sz="2000" b="1" dirty="0" err="1" smtClean="0">
                <a:solidFill>
                  <a:srgbClr val="FF0000"/>
                </a:solidFill>
              </a:rPr>
              <a:t>thiazide</a:t>
            </a:r>
            <a:r>
              <a:rPr lang="en-US" sz="2000" b="1" dirty="0" smtClean="0">
                <a:solidFill>
                  <a:srgbClr val="FF0000"/>
                </a:solidFill>
              </a:rPr>
              <a:t> </a:t>
            </a:r>
            <a:endParaRPr lang="en-US" sz="2000" b="1" dirty="0" smtClean="0">
              <a:solidFill>
                <a:srgbClr val="FF0000"/>
              </a:solidFill>
            </a:endParaRPr>
          </a:p>
          <a:p>
            <a:pPr algn="ctr"/>
            <a:r>
              <a:rPr lang="en-US" sz="2000" b="1" dirty="0" smtClean="0">
                <a:solidFill>
                  <a:srgbClr val="FF0000"/>
                </a:solidFill>
              </a:rPr>
              <a:t>efficacy</a:t>
            </a:r>
            <a:endParaRPr lang="en-US" sz="2000" b="1" dirty="0">
              <a:solidFill>
                <a:srgbClr val="FF0000"/>
              </a:solidFill>
            </a:endParaRPr>
          </a:p>
        </p:txBody>
      </p:sp>
      <p:sp>
        <p:nvSpPr>
          <p:cNvPr id="73734" name="Oval 6"/>
          <p:cNvSpPr>
            <a:spLocks noChangeArrowheads="1"/>
          </p:cNvSpPr>
          <p:nvPr/>
        </p:nvSpPr>
        <p:spPr bwMode="auto">
          <a:xfrm>
            <a:off x="5410200" y="1447800"/>
            <a:ext cx="1930400" cy="11684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err="1" smtClean="0">
                <a:solidFill>
                  <a:srgbClr val="500093"/>
                </a:solidFill>
              </a:rPr>
              <a:t>Thiazides</a:t>
            </a:r>
            <a:r>
              <a:rPr lang="en-US" sz="2000" b="1" dirty="0" smtClean="0">
                <a:solidFill>
                  <a:srgbClr val="500093"/>
                </a:solidFill>
              </a:rPr>
              <a:t> </a:t>
            </a:r>
          </a:p>
          <a:p>
            <a:pPr algn="ctr"/>
            <a:r>
              <a:rPr lang="en-US" sz="2000" b="1" dirty="0" smtClean="0">
                <a:solidFill>
                  <a:srgbClr val="500093"/>
                </a:solidFill>
              </a:rPr>
              <a:t>Diminish</a:t>
            </a:r>
            <a:endParaRPr lang="en-US" sz="2000" b="1" dirty="0">
              <a:solidFill>
                <a:srgbClr val="500093"/>
              </a:solidFill>
            </a:endParaRPr>
          </a:p>
          <a:p>
            <a:pPr algn="ctr"/>
            <a:r>
              <a:rPr lang="en-US" sz="2000" b="1" dirty="0" smtClean="0">
                <a:solidFill>
                  <a:srgbClr val="500093"/>
                </a:solidFill>
              </a:rPr>
              <a:t>effect</a:t>
            </a:r>
            <a:endParaRPr lang="en-US" sz="2000" b="1" dirty="0">
              <a:solidFill>
                <a:srgbClr val="500093"/>
              </a:solidFill>
            </a:endParaRPr>
          </a:p>
        </p:txBody>
      </p:sp>
      <p:sp>
        <p:nvSpPr>
          <p:cNvPr id="73735" name="Rectangle 7"/>
          <p:cNvSpPr>
            <a:spLocks noChangeArrowheads="1"/>
          </p:cNvSpPr>
          <p:nvPr/>
        </p:nvSpPr>
        <p:spPr bwMode="auto">
          <a:xfrm>
            <a:off x="1676400" y="3581400"/>
            <a:ext cx="1447800" cy="828432"/>
          </a:xfrm>
          <a:prstGeom prst="rect">
            <a:avLst/>
          </a:prstGeom>
          <a:solidFill>
            <a:srgbClr val="C0FEF9"/>
          </a:solidFill>
          <a:ln w="50800">
            <a:solidFill>
              <a:schemeClr val="tx2"/>
            </a:solidFill>
            <a:miter lim="800000"/>
            <a:headEnd/>
            <a:tailEnd/>
          </a:ln>
          <a:effectLst/>
        </p:spPr>
        <p:txBody>
          <a:bodyPr wrap="square" lIns="90488" tIns="44450" rIns="90488" bIns="44450">
            <a:spAutoFit/>
          </a:bodyPr>
          <a:lstStyle/>
          <a:p>
            <a:pPr algn="ctr"/>
            <a:r>
              <a:rPr lang="en-US" sz="2400" dirty="0" smtClean="0"/>
              <a:t>Digitalis</a:t>
            </a:r>
          </a:p>
          <a:p>
            <a:pPr algn="ctr"/>
            <a:r>
              <a:rPr lang="en-US" sz="2400" dirty="0" err="1" smtClean="0">
                <a:solidFill>
                  <a:schemeClr val="tx1"/>
                </a:solidFill>
              </a:rPr>
              <a:t>Diazoxide</a:t>
            </a:r>
            <a:endParaRPr lang="en-US" sz="2400" dirty="0">
              <a:solidFill>
                <a:schemeClr val="tx1"/>
              </a:solidFill>
            </a:endParaRPr>
          </a:p>
        </p:txBody>
      </p:sp>
      <p:sp>
        <p:nvSpPr>
          <p:cNvPr id="73736" name="Rectangle 8"/>
          <p:cNvSpPr>
            <a:spLocks noChangeArrowheads="1"/>
          </p:cNvSpPr>
          <p:nvPr/>
        </p:nvSpPr>
        <p:spPr bwMode="auto">
          <a:xfrm>
            <a:off x="2117725" y="4814888"/>
            <a:ext cx="1581150" cy="1190625"/>
          </a:xfrm>
          <a:prstGeom prst="rect">
            <a:avLst/>
          </a:prstGeom>
          <a:noFill/>
          <a:ln w="12700">
            <a:noFill/>
            <a:miter lim="800000"/>
            <a:headEnd/>
            <a:tailEnd/>
          </a:ln>
          <a:effectLst/>
        </p:spPr>
        <p:txBody>
          <a:bodyPr wrap="none" anchor="ctr"/>
          <a:lstStyle/>
          <a:p>
            <a:endParaRPr lang="en-US"/>
          </a:p>
        </p:txBody>
      </p:sp>
      <p:sp>
        <p:nvSpPr>
          <p:cNvPr id="73737" name="Rectangle 9"/>
          <p:cNvSpPr>
            <a:spLocks noChangeArrowheads="1"/>
          </p:cNvSpPr>
          <p:nvPr/>
        </p:nvSpPr>
        <p:spPr bwMode="auto">
          <a:xfrm>
            <a:off x="1600201" y="5057775"/>
            <a:ext cx="2217738" cy="520655"/>
          </a:xfrm>
          <a:prstGeom prst="rect">
            <a:avLst/>
          </a:prstGeom>
          <a:solidFill>
            <a:srgbClr val="FAFD00"/>
          </a:solidFill>
          <a:ln w="50800">
            <a:solidFill>
              <a:schemeClr val="bg1"/>
            </a:solidFill>
            <a:miter lim="800000"/>
            <a:headEnd/>
            <a:tailEnd/>
          </a:ln>
          <a:effectLst/>
        </p:spPr>
        <p:txBody>
          <a:bodyPr wrap="square" lIns="90488" tIns="44450" rIns="90488" bIns="44450">
            <a:spAutoFit/>
          </a:bodyPr>
          <a:lstStyle/>
          <a:p>
            <a:pPr algn="ctr"/>
            <a:r>
              <a:rPr lang="en-US" sz="2800" dirty="0" smtClean="0">
                <a:solidFill>
                  <a:srgbClr val="FF0000"/>
                </a:solidFill>
              </a:rPr>
              <a:t>NSAIDs</a:t>
            </a:r>
            <a:endParaRPr lang="en-US" sz="2800" dirty="0">
              <a:solidFill>
                <a:srgbClr val="FF0000"/>
              </a:solidFill>
            </a:endParaRPr>
          </a:p>
        </p:txBody>
      </p:sp>
      <p:sp>
        <p:nvSpPr>
          <p:cNvPr id="73738" name="AutoShape 10"/>
          <p:cNvSpPr>
            <a:spLocks noChangeArrowheads="1"/>
          </p:cNvSpPr>
          <p:nvPr/>
        </p:nvSpPr>
        <p:spPr bwMode="auto">
          <a:xfrm rot="10800000">
            <a:off x="4064000" y="2082800"/>
            <a:ext cx="635000" cy="406400"/>
          </a:xfrm>
          <a:prstGeom prst="rightArrow">
            <a:avLst>
              <a:gd name="adj1" fmla="val 50000"/>
              <a:gd name="adj2" fmla="val 78132"/>
            </a:avLst>
          </a:prstGeom>
          <a:solidFill>
            <a:srgbClr val="EF9100"/>
          </a:solidFill>
          <a:ln w="50800">
            <a:solidFill>
              <a:srgbClr val="500093"/>
            </a:solidFill>
            <a:miter lim="800000"/>
            <a:headEnd/>
            <a:tailEnd/>
          </a:ln>
          <a:effectLst/>
        </p:spPr>
        <p:txBody>
          <a:bodyPr wrap="none" anchor="ctr"/>
          <a:lstStyle/>
          <a:p>
            <a:endParaRPr lang="en-US"/>
          </a:p>
        </p:txBody>
      </p:sp>
      <p:sp>
        <p:nvSpPr>
          <p:cNvPr id="73739" name="AutoShape 11"/>
          <p:cNvSpPr>
            <a:spLocks noChangeArrowheads="1"/>
          </p:cNvSpPr>
          <p:nvPr/>
        </p:nvSpPr>
        <p:spPr bwMode="auto">
          <a:xfrm rot="10800000">
            <a:off x="4064000" y="3683000"/>
            <a:ext cx="635000" cy="406400"/>
          </a:xfrm>
          <a:prstGeom prst="rightArrow">
            <a:avLst>
              <a:gd name="adj1" fmla="val 50000"/>
              <a:gd name="adj2" fmla="val 78132"/>
            </a:avLst>
          </a:prstGeom>
          <a:solidFill>
            <a:schemeClr val="accent2"/>
          </a:solidFill>
          <a:ln w="50800">
            <a:solidFill>
              <a:schemeClr val="tx2"/>
            </a:solidFill>
            <a:miter lim="800000"/>
            <a:headEnd/>
            <a:tailEnd/>
          </a:ln>
          <a:effectLst/>
        </p:spPr>
        <p:txBody>
          <a:bodyPr wrap="none" anchor="ctr"/>
          <a:lstStyle/>
          <a:p>
            <a:endParaRPr lang="en-US"/>
          </a:p>
        </p:txBody>
      </p:sp>
      <p:sp>
        <p:nvSpPr>
          <p:cNvPr id="73740" name="AutoShape 12"/>
          <p:cNvSpPr>
            <a:spLocks noChangeArrowheads="1"/>
          </p:cNvSpPr>
          <p:nvPr/>
        </p:nvSpPr>
        <p:spPr bwMode="auto">
          <a:xfrm>
            <a:off x="4140200" y="5054600"/>
            <a:ext cx="635000" cy="406400"/>
          </a:xfrm>
          <a:prstGeom prst="rightArrow">
            <a:avLst>
              <a:gd name="adj1" fmla="val 50000"/>
              <a:gd name="adj2" fmla="val 78132"/>
            </a:avLst>
          </a:prstGeom>
          <a:solidFill>
            <a:srgbClr val="FAFD00"/>
          </a:solidFill>
          <a:ln w="50800">
            <a:solidFill>
              <a:schemeClr val="bg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nvGraphicFramePr>
        <p:xfrm>
          <a:off x="609600" y="2057400"/>
          <a:ext cx="6481763" cy="4184650"/>
        </p:xfrm>
        <a:graphic>
          <a:graphicData uri="http://schemas.openxmlformats.org/presentationml/2006/ole">
            <p:oleObj spid="_x0000_s1026" name="Image" r:id="rId3" imgW="4625485" imgH="2986234" progId="">
              <p:embed/>
            </p:oleObj>
          </a:graphicData>
        </a:graphic>
      </p:graphicFrame>
      <p:sp>
        <p:nvSpPr>
          <p:cNvPr id="4100" name="Text Box 4"/>
          <p:cNvSpPr txBox="1">
            <a:spLocks noChangeArrowheads="1"/>
          </p:cNvSpPr>
          <p:nvPr/>
        </p:nvSpPr>
        <p:spPr bwMode="auto">
          <a:xfrm>
            <a:off x="2568575" y="623888"/>
            <a:ext cx="4060825" cy="823912"/>
          </a:xfrm>
          <a:prstGeom prst="rect">
            <a:avLst/>
          </a:prstGeom>
          <a:noFill/>
          <a:ln w="9525">
            <a:noFill/>
            <a:miter lim="800000"/>
            <a:headEnd/>
            <a:tailEnd/>
          </a:ln>
        </p:spPr>
        <p:txBody>
          <a:bodyPr wrap="none">
            <a:spAutoFit/>
          </a:bodyPr>
          <a:lstStyle/>
          <a:p>
            <a:r>
              <a:rPr lang="en-US" sz="4800" b="1" dirty="0">
                <a:solidFill>
                  <a:srgbClr val="FF3300"/>
                </a:solidFill>
              </a:rPr>
              <a:t>Loop Diuretics</a:t>
            </a:r>
            <a:endParaRPr lang="en-GB" sz="4800" b="1" dirty="0">
              <a:solidFill>
                <a:srgbClr val="FF3300"/>
              </a:solidFill>
            </a:endParaRPr>
          </a:p>
        </p:txBody>
      </p:sp>
      <p:pic>
        <p:nvPicPr>
          <p:cNvPr id="4103" name="Picture 7" descr="file"/>
          <p:cNvPicPr>
            <a:picLocks noChangeAspect="1" noChangeArrowheads="1"/>
          </p:cNvPicPr>
          <p:nvPr/>
        </p:nvPicPr>
        <p:blipFill>
          <a:blip r:embed="rId4" cstate="print"/>
          <a:srcRect/>
          <a:stretch>
            <a:fillRect/>
          </a:stretch>
        </p:blipFill>
        <p:spPr bwMode="auto">
          <a:xfrm>
            <a:off x="7315200" y="4800600"/>
            <a:ext cx="1524000" cy="1524000"/>
          </a:xfrm>
          <a:prstGeom prst="rect">
            <a:avLst/>
          </a:prstGeom>
          <a:noFill/>
        </p:spPr>
      </p:pic>
      <p:pic>
        <p:nvPicPr>
          <p:cNvPr id="1027" name="Picture 3"/>
          <p:cNvPicPr>
            <a:picLocks noChangeAspect="1" noChangeArrowheads="1"/>
          </p:cNvPicPr>
          <p:nvPr/>
        </p:nvPicPr>
        <p:blipFill>
          <a:blip r:embed="rId5" cstate="print"/>
          <a:srcRect/>
          <a:stretch>
            <a:fillRect/>
          </a:stretch>
        </p:blipFill>
        <p:spPr bwMode="auto">
          <a:xfrm rot="16200000">
            <a:off x="6224588" y="1576387"/>
            <a:ext cx="2943226"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228600" y="1600200"/>
            <a:ext cx="4343400" cy="4876800"/>
          </a:xfrm>
          <a:ln w="234950" cmpd="tri">
            <a:solidFill>
              <a:srgbClr val="99CC00"/>
            </a:solidFill>
          </a:ln>
        </p:spPr>
        <p:txBody>
          <a:bodyPr/>
          <a:lstStyle/>
          <a:p>
            <a:pPr algn="l" rtl="0">
              <a:lnSpc>
                <a:spcPct val="90000"/>
              </a:lnSpc>
              <a:buFontTx/>
              <a:buBlip>
                <a:blip r:embed="rId2"/>
              </a:buBlip>
            </a:pPr>
            <a:r>
              <a:rPr lang="en-US" sz="2800" dirty="0"/>
              <a:t>Acts on the </a:t>
            </a:r>
            <a:r>
              <a:rPr lang="en-US" sz="2800" b="1" dirty="0">
                <a:solidFill>
                  <a:srgbClr val="FF0066"/>
                </a:solidFill>
              </a:rPr>
              <a:t>thick segment of the ascending loop of </a:t>
            </a:r>
            <a:r>
              <a:rPr lang="en-US" sz="2800" b="1" dirty="0" err="1">
                <a:solidFill>
                  <a:srgbClr val="FF0066"/>
                </a:solidFill>
              </a:rPr>
              <a:t>Henle</a:t>
            </a:r>
            <a:r>
              <a:rPr lang="en-US" sz="2800" b="1" dirty="0">
                <a:solidFill>
                  <a:srgbClr val="FF0066"/>
                </a:solidFill>
              </a:rPr>
              <a:t>[25% of </a:t>
            </a:r>
            <a:r>
              <a:rPr lang="en-US" sz="2800" b="1" dirty="0" err="1">
                <a:solidFill>
                  <a:srgbClr val="FF0066"/>
                </a:solidFill>
              </a:rPr>
              <a:t>glomerular</a:t>
            </a:r>
            <a:r>
              <a:rPr lang="en-US" sz="2800" dirty="0"/>
              <a:t> filtrate of Na+  is reabsorbed]</a:t>
            </a:r>
          </a:p>
          <a:p>
            <a:pPr algn="l" rtl="0">
              <a:lnSpc>
                <a:spcPct val="90000"/>
              </a:lnSpc>
              <a:buFontTx/>
              <a:buBlip>
                <a:blip r:embed="rId2"/>
              </a:buBlip>
            </a:pPr>
            <a:r>
              <a:rPr lang="en-US" sz="2800" dirty="0"/>
              <a:t>The most potent diuretic , termed </a:t>
            </a:r>
            <a:r>
              <a:rPr lang="en-US" sz="2800" b="1" dirty="0">
                <a:solidFill>
                  <a:srgbClr val="800000"/>
                </a:solidFill>
              </a:rPr>
              <a:t>“high ceiling diuretic</a:t>
            </a:r>
            <a:r>
              <a:rPr lang="en-US" sz="2800" dirty="0"/>
              <a:t>”</a:t>
            </a:r>
          </a:p>
          <a:p>
            <a:pPr algn="l" rtl="0">
              <a:lnSpc>
                <a:spcPct val="90000"/>
              </a:lnSpc>
              <a:buFontTx/>
              <a:buBlip>
                <a:blip r:embed="rId2"/>
              </a:buBlip>
            </a:pPr>
            <a:r>
              <a:rPr lang="en-US" sz="2800" b="1" dirty="0" smtClean="0">
                <a:solidFill>
                  <a:srgbClr val="003300"/>
                </a:solidFill>
              </a:rPr>
              <a:t>↓Renal </a:t>
            </a:r>
            <a:r>
              <a:rPr lang="en-US" sz="2800" b="1" dirty="0">
                <a:solidFill>
                  <a:srgbClr val="003300"/>
                </a:solidFill>
              </a:rPr>
              <a:t>vascular resistance &amp;↑renal blood </a:t>
            </a:r>
            <a:r>
              <a:rPr lang="en-US" sz="2800" b="1" dirty="0" smtClean="0">
                <a:solidFill>
                  <a:srgbClr val="003300"/>
                </a:solidFill>
              </a:rPr>
              <a:t>flow</a:t>
            </a:r>
          </a:p>
          <a:p>
            <a:pPr algn="l" rtl="0">
              <a:lnSpc>
                <a:spcPct val="90000"/>
              </a:lnSpc>
              <a:buFontTx/>
              <a:buBlip>
                <a:blip r:embed="rId2"/>
              </a:buBlip>
            </a:pPr>
            <a:endParaRPr lang="en-US" sz="2800" b="1" dirty="0" smtClean="0">
              <a:solidFill>
                <a:srgbClr val="003300"/>
              </a:solidFill>
            </a:endParaRPr>
          </a:p>
          <a:p>
            <a:pPr algn="l" rtl="0">
              <a:lnSpc>
                <a:spcPct val="90000"/>
              </a:lnSpc>
              <a:buFontTx/>
              <a:buBlip>
                <a:blip r:embed="rId2"/>
              </a:buBlip>
            </a:pPr>
            <a:endParaRPr lang="en-US" sz="2800" b="1" dirty="0" smtClean="0">
              <a:solidFill>
                <a:srgbClr val="003300"/>
              </a:solidFill>
            </a:endParaRPr>
          </a:p>
          <a:p>
            <a:pPr algn="l" rtl="0">
              <a:lnSpc>
                <a:spcPct val="90000"/>
              </a:lnSpc>
              <a:buFontTx/>
              <a:buBlip>
                <a:blip r:embed="rId2"/>
              </a:buBlip>
            </a:pPr>
            <a:endParaRPr lang="en-US" sz="2800" b="1" dirty="0">
              <a:solidFill>
                <a:srgbClr val="003300"/>
              </a:solidFill>
            </a:endParaRPr>
          </a:p>
        </p:txBody>
      </p:sp>
      <p:sp>
        <p:nvSpPr>
          <p:cNvPr id="9220" name="WordArt 4" descr="عمودي ضيق"/>
          <p:cNvSpPr>
            <a:spLocks noChangeArrowheads="1" noChangeShapeType="1" noTextEdit="1"/>
          </p:cNvSpPr>
          <p:nvPr/>
        </p:nvSpPr>
        <p:spPr bwMode="auto">
          <a:xfrm>
            <a:off x="711200" y="0"/>
            <a:ext cx="7721600" cy="1155700"/>
          </a:xfrm>
          <a:prstGeom prst="rect">
            <a:avLst/>
          </a:prstGeom>
        </p:spPr>
        <p:txBody>
          <a:bodyPr wrap="none" fromWordArt="1">
            <a:prstTxWarp prst="textCurveUp">
              <a:avLst>
                <a:gd name="adj" fmla="val 40356"/>
              </a:avLst>
            </a:prstTxWarp>
          </a:bodyPr>
          <a:lstStyle/>
          <a:p>
            <a:pPr algn="ctr" rtl="0"/>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outerShdw>
                </a:effectLst>
                <a:latin typeface="Arial Black"/>
              </a:rPr>
              <a:t> Loop diuretics</a:t>
            </a:r>
          </a:p>
        </p:txBody>
      </p:sp>
      <p:pic>
        <p:nvPicPr>
          <p:cNvPr id="40961" name="Picture 1"/>
          <p:cNvPicPr>
            <a:picLocks noGrp="1" noChangeAspect="1" noChangeArrowheads="1"/>
          </p:cNvPicPr>
          <p:nvPr>
            <p:ph sz="half" idx="2"/>
          </p:nvPr>
        </p:nvPicPr>
        <p:blipFill>
          <a:blip r:embed="rId3" cstate="print"/>
          <a:srcRect/>
          <a:stretch>
            <a:fillRect/>
          </a:stretch>
        </p:blipFill>
        <p:spPr bwMode="auto">
          <a:xfrm>
            <a:off x="4953000" y="1219200"/>
            <a:ext cx="3886200" cy="2819400"/>
          </a:xfrm>
          <a:prstGeom prst="rect">
            <a:avLst/>
          </a:prstGeom>
          <a:noFill/>
          <a:ln w="9525">
            <a:noFill/>
            <a:miter lim="800000"/>
            <a:headEnd/>
            <a:tailEnd/>
          </a:ln>
        </p:spPr>
      </p:pic>
      <p:pic>
        <p:nvPicPr>
          <p:cNvPr id="40962" name="Picture 2"/>
          <p:cNvPicPr>
            <a:picLocks noChangeAspect="1" noChangeArrowheads="1"/>
          </p:cNvPicPr>
          <p:nvPr/>
        </p:nvPicPr>
        <p:blipFill>
          <a:blip r:embed="rId4" cstate="print"/>
          <a:srcRect/>
          <a:stretch>
            <a:fillRect/>
          </a:stretch>
        </p:blipFill>
        <p:spPr bwMode="auto">
          <a:xfrm>
            <a:off x="5029201" y="4114800"/>
            <a:ext cx="38862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11200" y="635000"/>
            <a:ext cx="7721600" cy="1397000"/>
          </a:xfrm>
          <a:solidFill>
            <a:srgbClr val="081D58"/>
          </a:solidFill>
          <a:ln w="50800" cap="flat">
            <a:solidFill>
              <a:srgbClr val="EF9100"/>
            </a:solidFill>
          </a:ln>
        </p:spPr>
        <p:txBody>
          <a:bodyPr/>
          <a:lstStyle/>
          <a:p>
            <a:r>
              <a:rPr lang="en-US">
                <a:solidFill>
                  <a:srgbClr val="EF9100"/>
                </a:solidFill>
              </a:rPr>
              <a:t>Na-K-2Cl SYMPORT INHIBITORS</a:t>
            </a:r>
          </a:p>
        </p:txBody>
      </p:sp>
      <p:sp>
        <p:nvSpPr>
          <p:cNvPr id="9219" name="Rectangle 3"/>
          <p:cNvSpPr>
            <a:spLocks noChangeArrowheads="1"/>
          </p:cNvSpPr>
          <p:nvPr/>
        </p:nvSpPr>
        <p:spPr bwMode="auto">
          <a:xfrm>
            <a:off x="2322513" y="2200275"/>
            <a:ext cx="4208462" cy="1420813"/>
          </a:xfrm>
          <a:prstGeom prst="rect">
            <a:avLst/>
          </a:prstGeom>
          <a:solidFill>
            <a:srgbClr val="C0FEF9"/>
          </a:solidFill>
          <a:ln w="50800">
            <a:solidFill>
              <a:schemeClr val="accent2"/>
            </a:solidFill>
            <a:miter lim="800000"/>
            <a:headEnd/>
            <a:tailEnd/>
          </a:ln>
          <a:effectLst/>
        </p:spPr>
        <p:txBody>
          <a:bodyPr wrap="none" lIns="90488" tIns="44450" rIns="90488" bIns="44450">
            <a:spAutoFit/>
          </a:bodyPr>
          <a:lstStyle/>
          <a:p>
            <a:r>
              <a:rPr lang="en-US" sz="2800"/>
              <a:t>Also Called:</a:t>
            </a:r>
          </a:p>
          <a:p>
            <a:pPr lvl="1">
              <a:buFontTx/>
              <a:buChar char="•"/>
            </a:pPr>
            <a:r>
              <a:rPr lang="en-US" sz="2800"/>
              <a:t>Loop Diuretics</a:t>
            </a:r>
          </a:p>
          <a:p>
            <a:pPr lvl="1">
              <a:buFontTx/>
              <a:buChar char="•"/>
            </a:pPr>
            <a:r>
              <a:rPr lang="en-US" sz="2800"/>
              <a:t>High Ceiling Diuretics</a:t>
            </a:r>
          </a:p>
        </p:txBody>
      </p:sp>
      <p:sp>
        <p:nvSpPr>
          <p:cNvPr id="9220" name="Oval 4"/>
          <p:cNvSpPr>
            <a:spLocks noChangeArrowheads="1"/>
          </p:cNvSpPr>
          <p:nvPr/>
        </p:nvSpPr>
        <p:spPr bwMode="auto">
          <a:xfrm>
            <a:off x="5803900" y="3581400"/>
            <a:ext cx="2806700" cy="1447800"/>
          </a:xfrm>
          <a:prstGeom prst="ellipse">
            <a:avLst/>
          </a:prstGeom>
          <a:solidFill>
            <a:srgbClr val="C0FEF9"/>
          </a:solidFill>
          <a:ln w="25400">
            <a:solidFill>
              <a:schemeClr val="tx1"/>
            </a:solidFill>
            <a:round/>
            <a:headEnd/>
            <a:tailEnd/>
          </a:ln>
          <a:effectLst/>
        </p:spPr>
        <p:txBody>
          <a:bodyPr wrap="none" lIns="90488" tIns="44450" rIns="90488" bIns="44450" anchor="ctr"/>
          <a:lstStyle/>
          <a:p>
            <a:pPr algn="ctr"/>
            <a:r>
              <a:rPr lang="en-US" sz="3200" dirty="0" err="1"/>
              <a:t>Ethacrynic</a:t>
            </a:r>
            <a:endParaRPr lang="en-US" sz="3200" dirty="0"/>
          </a:p>
          <a:p>
            <a:pPr algn="ctr"/>
            <a:r>
              <a:rPr lang="en-US" sz="3200" dirty="0" smtClean="0"/>
              <a:t>Acid</a:t>
            </a:r>
          </a:p>
          <a:p>
            <a:pPr algn="ctr"/>
            <a:r>
              <a:rPr lang="en-US" sz="2000" dirty="0" smtClean="0"/>
              <a:t>Potency 0.7, t½ 1h</a:t>
            </a:r>
            <a:endParaRPr lang="en-US" sz="2000" dirty="0"/>
          </a:p>
          <a:p>
            <a:pPr algn="ctr"/>
            <a:endParaRPr lang="en-US" sz="1600" dirty="0"/>
          </a:p>
        </p:txBody>
      </p:sp>
      <p:sp>
        <p:nvSpPr>
          <p:cNvPr id="9221" name="Oval 5"/>
          <p:cNvSpPr>
            <a:spLocks noChangeArrowheads="1"/>
          </p:cNvSpPr>
          <p:nvPr/>
        </p:nvSpPr>
        <p:spPr bwMode="auto">
          <a:xfrm>
            <a:off x="4445000" y="4749800"/>
            <a:ext cx="2235200" cy="1193800"/>
          </a:xfrm>
          <a:prstGeom prst="ellipse">
            <a:avLst/>
          </a:prstGeom>
          <a:solidFill>
            <a:srgbClr val="FAFD00"/>
          </a:solidFill>
          <a:ln w="50800">
            <a:solidFill>
              <a:schemeClr val="bg1"/>
            </a:solidFill>
            <a:round/>
            <a:headEnd/>
            <a:tailEnd/>
          </a:ln>
          <a:effectLst/>
        </p:spPr>
        <p:txBody>
          <a:bodyPr wrap="none" lIns="90488" tIns="44450" rIns="90488" bIns="44450" anchor="ctr"/>
          <a:lstStyle/>
          <a:p>
            <a:pPr algn="ctr"/>
            <a:r>
              <a:rPr lang="en-US" sz="3200" dirty="0" err="1" smtClean="0">
                <a:solidFill>
                  <a:srgbClr val="FF0000"/>
                </a:solidFill>
              </a:rPr>
              <a:t>Torsemide</a:t>
            </a:r>
            <a:endParaRPr lang="en-US" sz="3200" dirty="0" smtClean="0">
              <a:solidFill>
                <a:srgbClr val="FF0000"/>
              </a:solidFill>
            </a:endParaRPr>
          </a:p>
          <a:p>
            <a:pPr algn="ctr"/>
            <a:r>
              <a:rPr lang="en-US" sz="2000" dirty="0" smtClean="0">
                <a:solidFill>
                  <a:srgbClr val="FF0000"/>
                </a:solidFill>
              </a:rPr>
              <a:t>Potency 3, t½  3.5h</a:t>
            </a:r>
          </a:p>
          <a:p>
            <a:pPr algn="ctr"/>
            <a:endParaRPr lang="en-US" sz="1600" dirty="0">
              <a:solidFill>
                <a:schemeClr val="bg1"/>
              </a:solidFill>
            </a:endParaRPr>
          </a:p>
        </p:txBody>
      </p:sp>
      <p:sp>
        <p:nvSpPr>
          <p:cNvPr id="9222" name="Oval 6"/>
          <p:cNvSpPr>
            <a:spLocks noChangeArrowheads="1"/>
          </p:cNvSpPr>
          <p:nvPr/>
        </p:nvSpPr>
        <p:spPr bwMode="auto">
          <a:xfrm>
            <a:off x="1752600" y="4749800"/>
            <a:ext cx="2667000" cy="14224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3200" dirty="0" err="1" smtClean="0">
                <a:solidFill>
                  <a:srgbClr val="500093"/>
                </a:solidFill>
              </a:rPr>
              <a:t>Bumetanide</a:t>
            </a:r>
            <a:endParaRPr lang="en-US" sz="3200" dirty="0" smtClean="0">
              <a:solidFill>
                <a:srgbClr val="500093"/>
              </a:solidFill>
            </a:endParaRPr>
          </a:p>
          <a:p>
            <a:pPr algn="ctr"/>
            <a:r>
              <a:rPr lang="en-US" sz="2000" dirty="0" smtClean="0">
                <a:solidFill>
                  <a:srgbClr val="500093"/>
                </a:solidFill>
              </a:rPr>
              <a:t>Potency40 ,t½ 0.8 h</a:t>
            </a:r>
            <a:endParaRPr lang="en-US" sz="2000" dirty="0">
              <a:solidFill>
                <a:srgbClr val="500093"/>
              </a:solidFill>
            </a:endParaRPr>
          </a:p>
          <a:p>
            <a:pPr algn="ctr"/>
            <a:endParaRPr lang="en-US" sz="1600" dirty="0">
              <a:solidFill>
                <a:srgbClr val="500093"/>
              </a:solidFill>
            </a:endParaRPr>
          </a:p>
        </p:txBody>
      </p:sp>
      <p:sp>
        <p:nvSpPr>
          <p:cNvPr id="9223" name="Oval 7"/>
          <p:cNvSpPr>
            <a:spLocks noChangeArrowheads="1"/>
          </p:cNvSpPr>
          <p:nvPr/>
        </p:nvSpPr>
        <p:spPr bwMode="auto">
          <a:xfrm>
            <a:off x="304800" y="3733800"/>
            <a:ext cx="2641600" cy="1143000"/>
          </a:xfrm>
          <a:prstGeom prst="ellipse">
            <a:avLst/>
          </a:prstGeom>
          <a:solidFill>
            <a:schemeClr val="folHlink"/>
          </a:solidFill>
          <a:ln w="50800">
            <a:solidFill>
              <a:schemeClr val="hlink"/>
            </a:solidFill>
            <a:round/>
            <a:headEnd/>
            <a:tailEnd/>
          </a:ln>
          <a:effectLst/>
        </p:spPr>
        <p:txBody>
          <a:bodyPr wrap="none" lIns="90488" tIns="44450" rIns="90488" bIns="44450" anchor="ctr"/>
          <a:lstStyle/>
          <a:p>
            <a:pPr algn="ctr"/>
            <a:r>
              <a:rPr lang="en-US" sz="3200" dirty="0" err="1" smtClean="0">
                <a:solidFill>
                  <a:schemeClr val="hlink"/>
                </a:solidFill>
              </a:rPr>
              <a:t>Furosemide</a:t>
            </a:r>
            <a:endParaRPr lang="en-US" sz="3200" dirty="0" smtClean="0">
              <a:solidFill>
                <a:schemeClr val="hlink"/>
              </a:solidFill>
            </a:endParaRPr>
          </a:p>
          <a:p>
            <a:pPr algn="ctr"/>
            <a:r>
              <a:rPr lang="en-US" sz="2000" dirty="0" smtClean="0">
                <a:solidFill>
                  <a:schemeClr val="hlink"/>
                </a:solidFill>
              </a:rPr>
              <a:t>Potency 1, t½  1.5h</a:t>
            </a:r>
            <a:endParaRPr lang="en-US" sz="2000" dirty="0">
              <a:solidFill>
                <a:schemeClr val="hlink"/>
              </a:solidFill>
            </a:endParaRPr>
          </a:p>
          <a:p>
            <a:pPr algn="ctr"/>
            <a:endParaRPr lang="en-US" sz="1600" dirty="0">
              <a:solidFill>
                <a:schemeClr val="hlink"/>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629400" y="304800"/>
            <a:ext cx="2321789" cy="341632"/>
          </a:xfrm>
          <a:prstGeom prst="rect">
            <a:avLst/>
          </a:prstGeom>
        </p:spPr>
        <p:txBody>
          <a:bodyPr wrap="none">
            <a:spAutoFit/>
          </a:bodyPr>
          <a:lstStyle/>
          <a:p>
            <a:pPr>
              <a:lnSpc>
                <a:spcPct val="90000"/>
              </a:lnSpc>
              <a:buBlip>
                <a:blip r:embed="rId3"/>
              </a:buBlip>
            </a:pPr>
            <a:r>
              <a:rPr lang="en-US" b="1" dirty="0" smtClean="0">
                <a:solidFill>
                  <a:srgbClr val="003300"/>
                </a:solidFill>
                <a:hlinkClick r:id="rId4" action="ppaction://hlinkfile"/>
              </a:rPr>
              <a:t>loop diuretics-1.mp4</a:t>
            </a:r>
            <a:endParaRPr lang="en-US" b="1" dirty="0" smtClean="0">
              <a:solidFill>
                <a:srgbClr val="00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168275" y="188913"/>
            <a:ext cx="4619625" cy="571500"/>
          </a:xfrm>
        </p:spPr>
        <p:txBody>
          <a:bodyPr>
            <a:normAutofit fontScale="90000"/>
          </a:bodyPr>
          <a:lstStyle/>
          <a:p>
            <a:pPr eaLnBrk="1" hangingPunct="1">
              <a:defRPr/>
            </a:pPr>
            <a:r>
              <a:rPr lang="en-US" sz="3600" b="1" cap="none" smtClean="0">
                <a:solidFill>
                  <a:srgbClr val="FF0000"/>
                </a:solidFill>
              </a:rPr>
              <a:t>Pharmacokinetics</a:t>
            </a:r>
          </a:p>
        </p:txBody>
      </p:sp>
      <p:sp>
        <p:nvSpPr>
          <p:cNvPr id="38915" name="Rectangle 3"/>
          <p:cNvSpPr>
            <a:spLocks noGrp="1" noChangeArrowheads="1"/>
          </p:cNvSpPr>
          <p:nvPr>
            <p:ph sz="quarter" idx="4294967295"/>
          </p:nvPr>
        </p:nvSpPr>
        <p:spPr>
          <a:xfrm>
            <a:off x="179388" y="981075"/>
            <a:ext cx="8713787" cy="5400675"/>
          </a:xfrm>
        </p:spPr>
        <p:txBody>
          <a:bodyPr/>
          <a:lstStyle/>
          <a:p>
            <a:pPr lvl="1" eaLnBrk="1" hangingPunct="1"/>
            <a:r>
              <a:rPr lang="en-US" sz="3400" b="1" dirty="0" smtClean="0"/>
              <a:t>Given orally or I. V.</a:t>
            </a:r>
          </a:p>
          <a:p>
            <a:pPr lvl="1" eaLnBrk="1" hangingPunct="1"/>
            <a:r>
              <a:rPr lang="en-US" sz="3400" b="1" dirty="0" smtClean="0"/>
              <a:t>Have fast onset of action </a:t>
            </a:r>
            <a:r>
              <a:rPr lang="en-US" sz="3400" b="1" dirty="0" smtClean="0">
                <a:solidFill>
                  <a:srgbClr val="FF0000"/>
                </a:solidFill>
              </a:rPr>
              <a:t>(</a:t>
            </a:r>
            <a:r>
              <a:rPr lang="en-US" sz="3400" b="1" u="sng" dirty="0" smtClean="0">
                <a:solidFill>
                  <a:srgbClr val="FF0000"/>
                </a:solidFill>
              </a:rPr>
              <a:t>suitable for emergency</a:t>
            </a:r>
            <a:r>
              <a:rPr lang="en-US" sz="3400" b="1" dirty="0" smtClean="0">
                <a:solidFill>
                  <a:srgbClr val="FF0000"/>
                </a:solidFill>
              </a:rPr>
              <a:t>)</a:t>
            </a:r>
          </a:p>
          <a:p>
            <a:pPr lvl="1" eaLnBrk="1" hangingPunct="1"/>
            <a:r>
              <a:rPr lang="en-US" sz="3400" b="1" dirty="0" smtClean="0"/>
              <a:t>Have short duration of action.</a:t>
            </a:r>
          </a:p>
          <a:p>
            <a:pPr lvl="1" eaLnBrk="1" hangingPunct="1">
              <a:lnSpc>
                <a:spcPct val="90000"/>
              </a:lnSpc>
            </a:pPr>
            <a:r>
              <a:rPr lang="en-US" sz="3400" b="1" dirty="0" err="1" smtClean="0"/>
              <a:t>Bumetanide</a:t>
            </a:r>
            <a:r>
              <a:rPr lang="en-US" sz="3400" b="1" dirty="0" smtClean="0"/>
              <a:t> is the most potent</a:t>
            </a:r>
          </a:p>
          <a:p>
            <a:pPr lvl="1" eaLnBrk="1" hangingPunct="1">
              <a:lnSpc>
                <a:spcPct val="90000"/>
              </a:lnSpc>
            </a:pPr>
            <a:r>
              <a:rPr lang="en-US" sz="3400" b="1" dirty="0" smtClean="0"/>
              <a:t>Excreted by active tubular secretion of weak acids into urine(avidly bound to plasma proteins).</a:t>
            </a:r>
          </a:p>
          <a:p>
            <a:pPr lvl="1" eaLnBrk="1" hangingPunct="1">
              <a:lnSpc>
                <a:spcPct val="90000"/>
              </a:lnSpc>
            </a:pPr>
            <a:r>
              <a:rPr lang="en-US" sz="3400" b="1" i="1" dirty="0" smtClean="0">
                <a:solidFill>
                  <a:srgbClr val="0000CC"/>
                </a:solidFill>
              </a:rPr>
              <a:t>Interfere with uric acid secretion.</a:t>
            </a:r>
            <a:endParaRPr lang="en-US" sz="34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1200" y="635000"/>
            <a:ext cx="7721600" cy="1092200"/>
          </a:xfrm>
          <a:solidFill>
            <a:srgbClr val="081D58"/>
          </a:solidFill>
          <a:ln w="50800" cap="flat">
            <a:solidFill>
              <a:srgbClr val="EF9100"/>
            </a:solidFill>
          </a:ln>
        </p:spPr>
        <p:txBody>
          <a:bodyPr/>
          <a:lstStyle/>
          <a:p>
            <a:r>
              <a:rPr lang="en-US">
                <a:solidFill>
                  <a:srgbClr val="EF9100"/>
                </a:solidFill>
              </a:rPr>
              <a:t>Na-Cl SYMPORT INHIBITORS</a:t>
            </a:r>
          </a:p>
        </p:txBody>
      </p:sp>
      <p:sp>
        <p:nvSpPr>
          <p:cNvPr id="10243" name="Rectangle 3"/>
          <p:cNvSpPr>
            <a:spLocks noChangeArrowheads="1"/>
          </p:cNvSpPr>
          <p:nvPr/>
        </p:nvSpPr>
        <p:spPr bwMode="auto">
          <a:xfrm>
            <a:off x="2322513" y="2200275"/>
            <a:ext cx="4418012" cy="1420813"/>
          </a:xfrm>
          <a:prstGeom prst="rect">
            <a:avLst/>
          </a:prstGeom>
          <a:solidFill>
            <a:srgbClr val="C0FEF9"/>
          </a:solidFill>
          <a:ln w="50800">
            <a:solidFill>
              <a:schemeClr val="accent2"/>
            </a:solidFill>
            <a:miter lim="800000"/>
            <a:headEnd/>
            <a:tailEnd/>
          </a:ln>
          <a:effectLst/>
        </p:spPr>
        <p:txBody>
          <a:bodyPr wrap="none" lIns="90488" tIns="44450" rIns="90488" bIns="44450">
            <a:spAutoFit/>
          </a:bodyPr>
          <a:lstStyle/>
          <a:p>
            <a:r>
              <a:rPr lang="en-US" sz="2800">
                <a:solidFill>
                  <a:schemeClr val="tx1"/>
                </a:solidFill>
              </a:rPr>
              <a:t>Also Called:</a:t>
            </a:r>
          </a:p>
          <a:p>
            <a:pPr lvl="1">
              <a:buFontTx/>
              <a:buChar char="•"/>
            </a:pPr>
            <a:r>
              <a:rPr lang="en-US" sz="2800">
                <a:solidFill>
                  <a:schemeClr val="tx1"/>
                </a:solidFill>
              </a:rPr>
              <a:t>Thiazide Diuretics</a:t>
            </a:r>
          </a:p>
          <a:p>
            <a:pPr lvl="1">
              <a:buFontTx/>
              <a:buChar char="•"/>
            </a:pPr>
            <a:r>
              <a:rPr lang="en-US" sz="2800">
                <a:solidFill>
                  <a:schemeClr val="tx1"/>
                </a:solidFill>
              </a:rPr>
              <a:t>Thiazide-Like Diuretics</a:t>
            </a:r>
          </a:p>
        </p:txBody>
      </p:sp>
      <p:sp>
        <p:nvSpPr>
          <p:cNvPr id="10244" name="Oval 4"/>
          <p:cNvSpPr>
            <a:spLocks noChangeArrowheads="1"/>
          </p:cNvSpPr>
          <p:nvPr/>
        </p:nvSpPr>
        <p:spPr bwMode="auto">
          <a:xfrm>
            <a:off x="5257800" y="3733800"/>
            <a:ext cx="2844800" cy="12192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3200" dirty="0" err="1" smtClean="0">
                <a:effectLst>
                  <a:outerShdw blurRad="38100" dist="38100" dir="2700000" algn="tl">
                    <a:srgbClr val="FFFFFF"/>
                  </a:outerShdw>
                </a:effectLst>
              </a:rPr>
              <a:t>Chlorthalidone</a:t>
            </a:r>
            <a:endParaRPr lang="en-US" sz="3200" dirty="0" smtClean="0">
              <a:effectLst>
                <a:outerShdw blurRad="38100" dist="38100" dir="2700000" algn="tl">
                  <a:srgbClr val="FFFFFF"/>
                </a:outerShdw>
              </a:effectLst>
            </a:endParaRPr>
          </a:p>
          <a:p>
            <a:pPr algn="ctr"/>
            <a:r>
              <a:rPr lang="en-US" sz="2000" dirty="0" smtClean="0">
                <a:effectLst>
                  <a:outerShdw blurRad="38100" dist="38100" dir="2700000" algn="tl">
                    <a:srgbClr val="FFFFFF"/>
                  </a:outerShdw>
                </a:effectLst>
              </a:rPr>
              <a:t>Potency 10, t½ 26h</a:t>
            </a:r>
            <a:endParaRPr lang="en-US" sz="2000" dirty="0">
              <a:effectLst>
                <a:outerShdw blurRad="38100" dist="38100" dir="2700000" algn="tl">
                  <a:srgbClr val="FFFFFF"/>
                </a:outerShdw>
              </a:effectLst>
            </a:endParaRPr>
          </a:p>
        </p:txBody>
      </p:sp>
      <p:sp>
        <p:nvSpPr>
          <p:cNvPr id="10245" name="Oval 5"/>
          <p:cNvSpPr>
            <a:spLocks noChangeArrowheads="1"/>
          </p:cNvSpPr>
          <p:nvPr/>
        </p:nvSpPr>
        <p:spPr bwMode="auto">
          <a:xfrm>
            <a:off x="3124200" y="5181600"/>
            <a:ext cx="2514600" cy="1143000"/>
          </a:xfrm>
          <a:prstGeom prst="ellipse">
            <a:avLst/>
          </a:prstGeom>
          <a:solidFill>
            <a:srgbClr val="FAFD00"/>
          </a:solidFill>
          <a:ln w="50800">
            <a:solidFill>
              <a:schemeClr val="bg1"/>
            </a:solidFill>
            <a:round/>
            <a:headEnd/>
            <a:tailEnd/>
          </a:ln>
          <a:effectLst/>
        </p:spPr>
        <p:txBody>
          <a:bodyPr wrap="none" lIns="90488" tIns="44450" rIns="90488" bIns="44450" anchor="ctr"/>
          <a:lstStyle/>
          <a:p>
            <a:pPr algn="ctr"/>
            <a:r>
              <a:rPr lang="en-US" sz="3200" dirty="0" err="1" smtClean="0">
                <a:solidFill>
                  <a:schemeClr val="accent4"/>
                </a:solidFill>
              </a:rPr>
              <a:t>Metolazone</a:t>
            </a:r>
            <a:endParaRPr lang="en-US" sz="3200" dirty="0" smtClean="0">
              <a:solidFill>
                <a:schemeClr val="accent4"/>
              </a:solidFill>
            </a:endParaRPr>
          </a:p>
          <a:p>
            <a:pPr algn="ctr"/>
            <a:r>
              <a:rPr lang="en-US" sz="2000" dirty="0" smtClean="0">
                <a:solidFill>
                  <a:schemeClr val="accent4"/>
                </a:solidFill>
              </a:rPr>
              <a:t>Potency 5, t½ 5h</a:t>
            </a:r>
            <a:endParaRPr lang="en-US" sz="2000" dirty="0">
              <a:solidFill>
                <a:schemeClr val="accent4"/>
              </a:solidFill>
            </a:endParaRPr>
          </a:p>
        </p:txBody>
      </p:sp>
      <p:sp>
        <p:nvSpPr>
          <p:cNvPr id="10246" name="Oval 6"/>
          <p:cNvSpPr>
            <a:spLocks noChangeArrowheads="1"/>
          </p:cNvSpPr>
          <p:nvPr/>
        </p:nvSpPr>
        <p:spPr bwMode="auto">
          <a:xfrm>
            <a:off x="152400" y="5257800"/>
            <a:ext cx="2921000" cy="13716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3200" dirty="0" err="1" smtClean="0">
                <a:solidFill>
                  <a:srgbClr val="500093"/>
                </a:solidFill>
              </a:rPr>
              <a:t>Chlorothiazide</a:t>
            </a:r>
            <a:endParaRPr lang="en-US" sz="3200" dirty="0" smtClean="0">
              <a:solidFill>
                <a:srgbClr val="500093"/>
              </a:solidFill>
            </a:endParaRPr>
          </a:p>
          <a:p>
            <a:pPr algn="ctr"/>
            <a:r>
              <a:rPr lang="en-US" sz="2000" dirty="0" smtClean="0">
                <a:solidFill>
                  <a:srgbClr val="500093"/>
                </a:solidFill>
              </a:rPr>
              <a:t>Potency 0.1, t½ 2h</a:t>
            </a:r>
            <a:endParaRPr lang="en-US" sz="2000" dirty="0">
              <a:solidFill>
                <a:srgbClr val="500093"/>
              </a:solidFill>
            </a:endParaRPr>
          </a:p>
        </p:txBody>
      </p:sp>
      <p:sp>
        <p:nvSpPr>
          <p:cNvPr id="10247" name="Oval 7"/>
          <p:cNvSpPr>
            <a:spLocks noChangeArrowheads="1"/>
          </p:cNvSpPr>
          <p:nvPr/>
        </p:nvSpPr>
        <p:spPr bwMode="auto">
          <a:xfrm>
            <a:off x="152400" y="3886200"/>
            <a:ext cx="3962400" cy="1143000"/>
          </a:xfrm>
          <a:prstGeom prst="ellipse">
            <a:avLst/>
          </a:prstGeom>
          <a:solidFill>
            <a:schemeClr val="folHlink"/>
          </a:solidFill>
          <a:ln w="25400">
            <a:solidFill>
              <a:schemeClr val="hlink"/>
            </a:solidFill>
            <a:round/>
            <a:headEnd/>
            <a:tailEnd/>
          </a:ln>
          <a:effectLst/>
        </p:spPr>
        <p:txBody>
          <a:bodyPr wrap="none" lIns="90488" tIns="44450" rIns="90488" bIns="44450" anchor="ctr"/>
          <a:lstStyle/>
          <a:p>
            <a:pPr algn="ctr"/>
            <a:r>
              <a:rPr lang="en-US" sz="3200" dirty="0" smtClean="0">
                <a:solidFill>
                  <a:schemeClr val="hlink"/>
                </a:solidFill>
              </a:rPr>
              <a:t>Hydrochlorothiazide</a:t>
            </a:r>
          </a:p>
          <a:p>
            <a:pPr algn="ctr"/>
            <a:r>
              <a:rPr lang="en-US" sz="2000" dirty="0" smtClean="0">
                <a:solidFill>
                  <a:schemeClr val="hlink"/>
                </a:solidFill>
              </a:rPr>
              <a:t>Potency 1 , t½  3h</a:t>
            </a:r>
            <a:endParaRPr lang="en-US" sz="2000" dirty="0">
              <a:solidFill>
                <a:schemeClr val="hlink"/>
              </a:solidFill>
            </a:endParaRPr>
          </a:p>
        </p:txBody>
      </p:sp>
      <p:sp>
        <p:nvSpPr>
          <p:cNvPr id="8" name="Oval 5"/>
          <p:cNvSpPr>
            <a:spLocks noChangeArrowheads="1"/>
          </p:cNvSpPr>
          <p:nvPr/>
        </p:nvSpPr>
        <p:spPr bwMode="auto">
          <a:xfrm>
            <a:off x="5943600" y="5486400"/>
            <a:ext cx="2514600" cy="1143000"/>
          </a:xfrm>
          <a:prstGeom prst="ellipse">
            <a:avLst/>
          </a:prstGeom>
          <a:solidFill>
            <a:schemeClr val="accent3">
              <a:lumMod val="60000"/>
              <a:lumOff val="40000"/>
            </a:schemeClr>
          </a:solidFill>
          <a:ln w="50800">
            <a:solidFill>
              <a:schemeClr val="bg1"/>
            </a:solidFill>
            <a:round/>
            <a:headEnd/>
            <a:tailEnd/>
          </a:ln>
          <a:effectLst/>
        </p:spPr>
        <p:txBody>
          <a:bodyPr wrap="none" lIns="90488" tIns="44450" rIns="90488" bIns="44450" anchor="ctr"/>
          <a:lstStyle/>
          <a:p>
            <a:pPr algn="ctr"/>
            <a:r>
              <a:rPr lang="en-US" sz="3200" dirty="0" err="1" smtClean="0">
                <a:solidFill>
                  <a:schemeClr val="accent4"/>
                </a:solidFill>
              </a:rPr>
              <a:t>Indapamide</a:t>
            </a:r>
            <a:endParaRPr lang="en-US" sz="3200" dirty="0" smtClean="0">
              <a:solidFill>
                <a:schemeClr val="accent4"/>
              </a:solidFill>
            </a:endParaRPr>
          </a:p>
          <a:p>
            <a:pPr algn="ctr"/>
            <a:r>
              <a:rPr lang="en-US" sz="2000" dirty="0" smtClean="0">
                <a:solidFill>
                  <a:schemeClr val="accent4"/>
                </a:solidFill>
              </a:rPr>
              <a:t>Potency 20, t½ 16h</a:t>
            </a:r>
            <a:endParaRPr lang="en-US" sz="2000" dirty="0">
              <a:solidFill>
                <a:schemeClr val="accent4"/>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a:hlinkClick r:id="" action="ppaction://ole?verb=0"/>
          </p:cNvPr>
          <p:cNvGraphicFramePr>
            <a:graphicFrameLocks/>
          </p:cNvGraphicFramePr>
          <p:nvPr/>
        </p:nvGraphicFramePr>
        <p:xfrm>
          <a:off x="2514600" y="1752600"/>
          <a:ext cx="3695700" cy="4217987"/>
        </p:xfrm>
        <a:graphic>
          <a:graphicData uri="http://schemas.openxmlformats.org/presentationml/2006/ole">
            <p:oleObj spid="_x0000_s2050" name="Clip" r:id="rId3" imgW="4698720" imgH="7554600" progId="">
              <p:embed/>
            </p:oleObj>
          </a:graphicData>
        </a:graphic>
      </p:graphicFrame>
      <p:sp>
        <p:nvSpPr>
          <p:cNvPr id="15363" name="Rectangle 3"/>
          <p:cNvSpPr>
            <a:spLocks noGrp="1" noChangeArrowheads="1"/>
          </p:cNvSpPr>
          <p:nvPr>
            <p:ph type="title"/>
          </p:nvPr>
        </p:nvSpPr>
        <p:spPr>
          <a:xfrm>
            <a:off x="1606550" y="434975"/>
            <a:ext cx="5778500" cy="577850"/>
          </a:xfrm>
          <a:solidFill>
            <a:srgbClr val="500093"/>
          </a:solidFill>
          <a:ln w="50800" cap="flat">
            <a:solidFill>
              <a:srgbClr val="EF9100"/>
            </a:solidFill>
          </a:ln>
        </p:spPr>
        <p:txBody>
          <a:bodyPr lIns="69850" tIns="34925" rIns="69850" bIns="34925">
            <a:normAutofit fontScale="90000"/>
          </a:bodyPr>
          <a:lstStyle/>
          <a:p>
            <a:pPr defTabSz="514350"/>
            <a:r>
              <a:rPr lang="en-US" sz="3300" dirty="0">
                <a:solidFill>
                  <a:srgbClr val="EF9100"/>
                </a:solidFill>
              </a:rPr>
              <a:t>THERAPEUTIC </a:t>
            </a:r>
            <a:r>
              <a:rPr lang="en-US" sz="3300" dirty="0" smtClean="0">
                <a:solidFill>
                  <a:srgbClr val="EF9100"/>
                </a:solidFill>
              </a:rPr>
              <a:t>EFFECTS AND USES</a:t>
            </a:r>
            <a:endParaRPr lang="en-US" sz="3300" dirty="0">
              <a:solidFill>
                <a:srgbClr val="EF9100"/>
              </a:solidFill>
            </a:endParaRPr>
          </a:p>
        </p:txBody>
      </p:sp>
      <p:sp>
        <p:nvSpPr>
          <p:cNvPr id="15364" name="Rectangle 4"/>
          <p:cNvSpPr>
            <a:spLocks noChangeArrowheads="1"/>
          </p:cNvSpPr>
          <p:nvPr/>
        </p:nvSpPr>
        <p:spPr bwMode="auto">
          <a:xfrm>
            <a:off x="1195833" y="1143000"/>
            <a:ext cx="2586734" cy="686085"/>
          </a:xfrm>
          <a:prstGeom prst="rect">
            <a:avLst/>
          </a:prstGeom>
          <a:solidFill>
            <a:schemeClr val="accent4">
              <a:lumMod val="60000"/>
              <a:lumOff val="40000"/>
            </a:schemeClr>
          </a:solidFill>
          <a:ln w="50800">
            <a:solidFill>
              <a:schemeClr val="hlink"/>
            </a:solidFill>
            <a:miter lim="800000"/>
            <a:headEnd/>
            <a:tailEnd/>
          </a:ln>
          <a:effectLst/>
        </p:spPr>
        <p:txBody>
          <a:bodyPr wrap="none" lIns="69850" tIns="34925" rIns="69850" bIns="34925">
            <a:spAutoFit/>
          </a:bodyPr>
          <a:lstStyle/>
          <a:p>
            <a:pPr algn="ctr" defTabSz="514350"/>
            <a:r>
              <a:rPr lang="en-US" sz="2000" b="1" dirty="0">
                <a:solidFill>
                  <a:schemeClr val="hlink"/>
                </a:solidFill>
              </a:rPr>
              <a:t>Increase Na Excretion</a:t>
            </a:r>
          </a:p>
          <a:p>
            <a:pPr algn="ctr" defTabSz="514350"/>
            <a:r>
              <a:rPr lang="en-US" sz="2000" b="1" dirty="0">
                <a:solidFill>
                  <a:schemeClr val="hlink"/>
                </a:solidFill>
              </a:rPr>
              <a:t>to 25% of Filtered Load</a:t>
            </a:r>
          </a:p>
        </p:txBody>
      </p:sp>
      <p:graphicFrame>
        <p:nvGraphicFramePr>
          <p:cNvPr id="15365" name="Object 5">
            <a:hlinkClick r:id="" action="ppaction://ole?verb=0"/>
          </p:cNvPr>
          <p:cNvGraphicFramePr>
            <a:graphicFrameLocks/>
          </p:cNvGraphicFramePr>
          <p:nvPr/>
        </p:nvGraphicFramePr>
        <p:xfrm>
          <a:off x="4316413" y="1393825"/>
          <a:ext cx="1123950" cy="219075"/>
        </p:xfrm>
        <a:graphic>
          <a:graphicData uri="http://schemas.openxmlformats.org/presentationml/2006/ole">
            <p:oleObj spid="_x0000_s2051" name="Clip" r:id="rId4" imgW="4395600" imgH="1936440" progId="">
              <p:embed/>
            </p:oleObj>
          </a:graphicData>
        </a:graphic>
      </p:graphicFrame>
      <p:sp>
        <p:nvSpPr>
          <p:cNvPr id="15366" name="Rectangle 6"/>
          <p:cNvSpPr>
            <a:spLocks noChangeArrowheads="1"/>
          </p:cNvSpPr>
          <p:nvPr/>
        </p:nvSpPr>
        <p:spPr bwMode="auto">
          <a:xfrm>
            <a:off x="6019800" y="2438400"/>
            <a:ext cx="1701800" cy="669925"/>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a:t>
            </a:r>
          </a:p>
          <a:p>
            <a:pPr algn="ctr" defTabSz="514350"/>
            <a:r>
              <a:rPr lang="en-US" sz="1800" dirty="0" err="1">
                <a:solidFill>
                  <a:srgbClr val="500093"/>
                </a:solidFill>
              </a:rPr>
              <a:t>Oliguric</a:t>
            </a:r>
            <a:r>
              <a:rPr lang="en-US" sz="1800" dirty="0">
                <a:solidFill>
                  <a:srgbClr val="500093"/>
                </a:solidFill>
              </a:rPr>
              <a:t> ARF</a:t>
            </a:r>
          </a:p>
        </p:txBody>
      </p:sp>
      <p:sp>
        <p:nvSpPr>
          <p:cNvPr id="15367" name="Rectangle 7"/>
          <p:cNvSpPr>
            <a:spLocks noChangeArrowheads="1"/>
          </p:cNvSpPr>
          <p:nvPr/>
        </p:nvSpPr>
        <p:spPr bwMode="auto">
          <a:xfrm>
            <a:off x="1219200" y="3581400"/>
            <a:ext cx="2451100" cy="378309"/>
          </a:xfrm>
          <a:prstGeom prst="rect">
            <a:avLst/>
          </a:prstGeom>
          <a:solidFill>
            <a:schemeClr val="accent4">
              <a:lumMod val="60000"/>
              <a:lumOff val="40000"/>
            </a:schemeClr>
          </a:solidFill>
          <a:ln w="50800">
            <a:solidFill>
              <a:schemeClr val="hlink"/>
            </a:solidFill>
            <a:miter lim="800000"/>
            <a:headEnd/>
            <a:tailEnd/>
          </a:ln>
          <a:effectLst/>
        </p:spPr>
        <p:txBody>
          <a:bodyPr lIns="69850" tIns="34925" rIns="69850" bIns="34925">
            <a:spAutoFit/>
          </a:bodyPr>
          <a:lstStyle/>
          <a:p>
            <a:pPr algn="ctr" defTabSz="514350"/>
            <a:r>
              <a:rPr lang="en-US" sz="2000" b="1" dirty="0">
                <a:solidFill>
                  <a:schemeClr val="hlink"/>
                </a:solidFill>
              </a:rPr>
              <a:t>Increase Ca Excretion</a:t>
            </a:r>
          </a:p>
        </p:txBody>
      </p:sp>
      <p:sp>
        <p:nvSpPr>
          <p:cNvPr id="15368" name="Rectangle 8"/>
          <p:cNvSpPr>
            <a:spLocks noChangeArrowheads="1"/>
          </p:cNvSpPr>
          <p:nvPr/>
        </p:nvSpPr>
        <p:spPr bwMode="auto">
          <a:xfrm>
            <a:off x="6019800" y="3352800"/>
            <a:ext cx="1701800" cy="669925"/>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 </a:t>
            </a:r>
          </a:p>
          <a:p>
            <a:pPr algn="ctr" defTabSz="514350"/>
            <a:r>
              <a:rPr lang="en-US" sz="1800" dirty="0" err="1">
                <a:solidFill>
                  <a:srgbClr val="500093"/>
                </a:solidFill>
              </a:rPr>
              <a:t>Hypercalcemia</a:t>
            </a:r>
            <a:endParaRPr lang="en-US" sz="1800" dirty="0">
              <a:solidFill>
                <a:srgbClr val="500093"/>
              </a:solidFill>
            </a:endParaRPr>
          </a:p>
        </p:txBody>
      </p:sp>
      <p:graphicFrame>
        <p:nvGraphicFramePr>
          <p:cNvPr id="15370" name="Object 10">
            <a:hlinkClick r:id="" action="ppaction://ole?verb=0"/>
          </p:cNvPr>
          <p:cNvGraphicFramePr>
            <a:graphicFrameLocks/>
          </p:cNvGraphicFramePr>
          <p:nvPr/>
        </p:nvGraphicFramePr>
        <p:xfrm>
          <a:off x="4343400" y="3581400"/>
          <a:ext cx="1123950" cy="219075"/>
        </p:xfrm>
        <a:graphic>
          <a:graphicData uri="http://schemas.openxmlformats.org/presentationml/2006/ole">
            <p:oleObj spid="_x0000_s2052" name="Clip" r:id="rId5" imgW="4395600" imgH="1936440" progId="">
              <p:embed/>
            </p:oleObj>
          </a:graphicData>
        </a:graphic>
      </p:graphicFrame>
      <p:sp>
        <p:nvSpPr>
          <p:cNvPr id="15372" name="Rectangle 12"/>
          <p:cNvSpPr>
            <a:spLocks noChangeArrowheads="1"/>
          </p:cNvSpPr>
          <p:nvPr/>
        </p:nvSpPr>
        <p:spPr bwMode="auto">
          <a:xfrm>
            <a:off x="1179968" y="4572000"/>
            <a:ext cx="1875513" cy="686085"/>
          </a:xfrm>
          <a:prstGeom prst="rect">
            <a:avLst/>
          </a:prstGeom>
          <a:solidFill>
            <a:schemeClr val="accent4">
              <a:lumMod val="60000"/>
              <a:lumOff val="40000"/>
            </a:schemeClr>
          </a:solidFill>
          <a:ln w="50800">
            <a:solidFill>
              <a:schemeClr val="hlink"/>
            </a:solidFill>
            <a:miter lim="800000"/>
            <a:headEnd/>
            <a:tailEnd/>
          </a:ln>
          <a:effectLst/>
        </p:spPr>
        <p:txBody>
          <a:bodyPr wrap="none" lIns="69850" tIns="34925" rIns="69850" bIns="34925">
            <a:spAutoFit/>
          </a:bodyPr>
          <a:lstStyle/>
          <a:p>
            <a:pPr algn="ctr" defTabSz="514350"/>
            <a:r>
              <a:rPr lang="en-US" sz="2000" b="1" dirty="0">
                <a:solidFill>
                  <a:schemeClr val="hlink"/>
                </a:solidFill>
              </a:rPr>
              <a:t>Increase Venous</a:t>
            </a:r>
          </a:p>
          <a:p>
            <a:pPr algn="ctr" defTabSz="514350"/>
            <a:r>
              <a:rPr lang="en-US" sz="2000" b="1" dirty="0">
                <a:solidFill>
                  <a:schemeClr val="hlink"/>
                </a:solidFill>
              </a:rPr>
              <a:t>Capacitance</a:t>
            </a:r>
          </a:p>
        </p:txBody>
      </p:sp>
      <p:graphicFrame>
        <p:nvGraphicFramePr>
          <p:cNvPr id="15373" name="Object 13">
            <a:hlinkClick r:id="" action="ppaction://ole?verb=0"/>
          </p:cNvPr>
          <p:cNvGraphicFramePr>
            <a:graphicFrameLocks/>
          </p:cNvGraphicFramePr>
          <p:nvPr/>
        </p:nvGraphicFramePr>
        <p:xfrm>
          <a:off x="4316413" y="4746625"/>
          <a:ext cx="1123950" cy="219075"/>
        </p:xfrm>
        <a:graphic>
          <a:graphicData uri="http://schemas.openxmlformats.org/presentationml/2006/ole">
            <p:oleObj spid="_x0000_s2053" name="Clip" r:id="rId6" imgW="4395600" imgH="1936440" progId="">
              <p:embed/>
            </p:oleObj>
          </a:graphicData>
        </a:graphic>
      </p:graphicFrame>
      <p:sp>
        <p:nvSpPr>
          <p:cNvPr id="15374" name="Rectangle 14"/>
          <p:cNvSpPr>
            <a:spLocks noChangeArrowheads="1"/>
          </p:cNvSpPr>
          <p:nvPr/>
        </p:nvSpPr>
        <p:spPr bwMode="auto">
          <a:xfrm>
            <a:off x="6022975" y="4419600"/>
            <a:ext cx="1701800" cy="944563"/>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a:solidFill>
                  <a:srgbClr val="500093"/>
                </a:solidFill>
              </a:rPr>
              <a:t>Treatment for</a:t>
            </a:r>
          </a:p>
          <a:p>
            <a:pPr algn="ctr" defTabSz="514350"/>
            <a:r>
              <a:rPr lang="en-US" sz="1800" dirty="0">
                <a:solidFill>
                  <a:srgbClr val="500093"/>
                </a:solidFill>
              </a:rPr>
              <a:t>Pulmonary Edema</a:t>
            </a:r>
          </a:p>
        </p:txBody>
      </p:sp>
      <p:graphicFrame>
        <p:nvGraphicFramePr>
          <p:cNvPr id="15375" name="Object 15">
            <a:hlinkClick r:id="" action="ppaction://ole?verb=0"/>
          </p:cNvPr>
          <p:cNvGraphicFramePr>
            <a:graphicFrameLocks/>
          </p:cNvGraphicFramePr>
          <p:nvPr/>
        </p:nvGraphicFramePr>
        <p:xfrm>
          <a:off x="4267200" y="2743200"/>
          <a:ext cx="1123950" cy="219075"/>
        </p:xfrm>
        <a:graphic>
          <a:graphicData uri="http://schemas.openxmlformats.org/presentationml/2006/ole">
            <p:oleObj spid="_x0000_s2054" name="Clip" r:id="rId7" imgW="4395600" imgH="1936440" progId="">
              <p:embed/>
            </p:oleObj>
          </a:graphicData>
        </a:graphic>
      </p:graphicFrame>
      <p:sp>
        <p:nvSpPr>
          <p:cNvPr id="15376" name="Rectangle 16"/>
          <p:cNvSpPr>
            <a:spLocks noChangeArrowheads="1"/>
          </p:cNvSpPr>
          <p:nvPr/>
        </p:nvSpPr>
        <p:spPr bwMode="auto">
          <a:xfrm>
            <a:off x="1168151" y="2667000"/>
            <a:ext cx="2553199" cy="378309"/>
          </a:xfrm>
          <a:prstGeom prst="rect">
            <a:avLst/>
          </a:prstGeom>
          <a:solidFill>
            <a:schemeClr val="accent4">
              <a:lumMod val="60000"/>
              <a:lumOff val="40000"/>
            </a:schemeClr>
          </a:solidFill>
          <a:ln w="50800">
            <a:solidFill>
              <a:schemeClr val="hlink"/>
            </a:solidFill>
            <a:miter lim="800000"/>
            <a:headEnd/>
            <a:tailEnd/>
          </a:ln>
          <a:effectLst/>
        </p:spPr>
        <p:txBody>
          <a:bodyPr wrap="none" lIns="69850" tIns="34925" rIns="69850" bIns="34925">
            <a:spAutoFit/>
          </a:bodyPr>
          <a:lstStyle/>
          <a:p>
            <a:pPr algn="ctr" defTabSz="514350"/>
            <a:r>
              <a:rPr lang="en-US" sz="2000" b="1" dirty="0">
                <a:solidFill>
                  <a:schemeClr val="hlink"/>
                </a:solidFill>
              </a:rPr>
              <a:t>Increase Urine Volume</a:t>
            </a:r>
          </a:p>
        </p:txBody>
      </p:sp>
      <p:sp>
        <p:nvSpPr>
          <p:cNvPr id="15378" name="Rectangle 18"/>
          <p:cNvSpPr>
            <a:spLocks noChangeArrowheads="1"/>
          </p:cNvSpPr>
          <p:nvPr/>
        </p:nvSpPr>
        <p:spPr bwMode="auto">
          <a:xfrm>
            <a:off x="6022975" y="1143000"/>
            <a:ext cx="1701800" cy="669925"/>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a:solidFill>
                  <a:srgbClr val="500093"/>
                </a:solidFill>
              </a:rPr>
              <a:t>Treatment for</a:t>
            </a:r>
          </a:p>
          <a:p>
            <a:pPr algn="ctr" defTabSz="514350"/>
            <a:r>
              <a:rPr lang="en-US" sz="1800">
                <a:solidFill>
                  <a:srgbClr val="500093"/>
                </a:solidFill>
              </a:rPr>
              <a:t>Severe Edema</a:t>
            </a:r>
          </a:p>
        </p:txBody>
      </p:sp>
      <p:sp>
        <p:nvSpPr>
          <p:cNvPr id="19" name="Rectangle 12"/>
          <p:cNvSpPr>
            <a:spLocks noChangeArrowheads="1"/>
          </p:cNvSpPr>
          <p:nvPr/>
        </p:nvSpPr>
        <p:spPr bwMode="auto">
          <a:xfrm>
            <a:off x="1143000" y="6019800"/>
            <a:ext cx="2463238" cy="378309"/>
          </a:xfrm>
          <a:prstGeom prst="rect">
            <a:avLst/>
          </a:prstGeom>
          <a:solidFill>
            <a:schemeClr val="accent4">
              <a:lumMod val="60000"/>
              <a:lumOff val="40000"/>
            </a:schemeClr>
          </a:solidFill>
          <a:ln w="50800">
            <a:solidFill>
              <a:schemeClr val="hlink"/>
            </a:solidFill>
            <a:miter lim="800000"/>
            <a:headEnd/>
            <a:tailEnd/>
          </a:ln>
          <a:effectLst/>
        </p:spPr>
        <p:txBody>
          <a:bodyPr wrap="none" lIns="69850" tIns="34925" rIns="69850" bIns="34925">
            <a:spAutoFit/>
          </a:bodyPr>
          <a:lstStyle/>
          <a:p>
            <a:pPr algn="ctr" defTabSz="514350"/>
            <a:r>
              <a:rPr lang="en-US" sz="2000" b="1" dirty="0">
                <a:solidFill>
                  <a:schemeClr val="hlink"/>
                </a:solidFill>
              </a:rPr>
              <a:t>Increase </a:t>
            </a:r>
            <a:r>
              <a:rPr lang="en-US" sz="2000" b="1" dirty="0" smtClean="0">
                <a:solidFill>
                  <a:schemeClr val="hlink"/>
                </a:solidFill>
              </a:rPr>
              <a:t>K+  Excretion</a:t>
            </a:r>
            <a:endParaRPr lang="en-US" sz="2000" b="1" dirty="0">
              <a:solidFill>
                <a:schemeClr val="hlink"/>
              </a:solidFill>
            </a:endParaRPr>
          </a:p>
        </p:txBody>
      </p:sp>
      <p:sp>
        <p:nvSpPr>
          <p:cNvPr id="20" name="Rectangle 14"/>
          <p:cNvSpPr>
            <a:spLocks noChangeArrowheads="1"/>
          </p:cNvSpPr>
          <p:nvPr/>
        </p:nvSpPr>
        <p:spPr bwMode="auto">
          <a:xfrm>
            <a:off x="6096000" y="5715000"/>
            <a:ext cx="1701800" cy="901529"/>
          </a:xfrm>
          <a:prstGeom prst="rect">
            <a:avLst/>
          </a:prstGeom>
          <a:solidFill>
            <a:srgbClr val="EF9100"/>
          </a:solidFill>
          <a:ln w="50800">
            <a:solidFill>
              <a:srgbClr val="500093"/>
            </a:solidFill>
            <a:miter lim="800000"/>
            <a:headEnd/>
            <a:tailEnd/>
          </a:ln>
          <a:effectLst/>
        </p:spPr>
        <p:txBody>
          <a:bodyPr lIns="69850" tIns="34925" rIns="69850" bIns="34925">
            <a:spAutoFit/>
          </a:bodyPr>
          <a:lstStyle/>
          <a:p>
            <a:pPr algn="ctr" defTabSz="514350"/>
            <a:r>
              <a:rPr lang="en-US" sz="1800" dirty="0" smtClean="0">
                <a:solidFill>
                  <a:srgbClr val="500093"/>
                </a:solidFill>
              </a:rPr>
              <a:t>Acute Treatment </a:t>
            </a:r>
            <a:r>
              <a:rPr lang="en-US" sz="1800" dirty="0">
                <a:solidFill>
                  <a:srgbClr val="500093"/>
                </a:solidFill>
              </a:rPr>
              <a:t>for</a:t>
            </a:r>
          </a:p>
          <a:p>
            <a:pPr algn="ctr" defTabSz="514350"/>
            <a:r>
              <a:rPr lang="en-US" sz="1800" dirty="0" err="1" smtClean="0">
                <a:solidFill>
                  <a:srgbClr val="500093"/>
                </a:solidFill>
              </a:rPr>
              <a:t>Hyperkalemia</a:t>
            </a:r>
            <a:endParaRPr lang="en-US" sz="1800" dirty="0">
              <a:solidFill>
                <a:srgbClr val="500093"/>
              </a:solidFill>
            </a:endParaRPr>
          </a:p>
        </p:txBody>
      </p:sp>
      <p:graphicFrame>
        <p:nvGraphicFramePr>
          <p:cNvPr id="2056" name="Object 8">
            <a:hlinkClick r:id="" action="ppaction://ole?verb=0"/>
          </p:cNvPr>
          <p:cNvGraphicFramePr>
            <a:graphicFrameLocks/>
          </p:cNvGraphicFramePr>
          <p:nvPr/>
        </p:nvGraphicFramePr>
        <p:xfrm>
          <a:off x="4343400" y="6096000"/>
          <a:ext cx="1123950" cy="219075"/>
        </p:xfrm>
        <a:graphic>
          <a:graphicData uri="http://schemas.openxmlformats.org/presentationml/2006/ole">
            <p:oleObj spid="_x0000_s2056" name="Clip" r:id="rId8" imgW="4395600" imgH="1936440" progId="">
              <p:embed/>
            </p:oleObj>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800" dirty="0" smtClean="0">
                <a:solidFill>
                  <a:srgbClr val="FF0000"/>
                </a:solidFill>
              </a:rPr>
              <a:t>How loop diuretics enhance excretion of magnesium and calcium</a:t>
            </a:r>
            <a:endParaRPr lang="en-US" sz="2800" dirty="0">
              <a:solidFill>
                <a:srgbClr val="FF0000"/>
              </a:solidFill>
            </a:endParaRPr>
          </a:p>
        </p:txBody>
      </p:sp>
      <p:pic>
        <p:nvPicPr>
          <p:cNvPr id="50179" name="Picture 3"/>
          <p:cNvPicPr>
            <a:picLocks noGrp="1" noChangeAspect="1" noChangeArrowheads="1"/>
          </p:cNvPicPr>
          <p:nvPr>
            <p:ph idx="1"/>
          </p:nvPr>
        </p:nvPicPr>
        <p:blipFill>
          <a:blip r:embed="rId2" cstate="print"/>
          <a:stretch>
            <a:fillRect/>
          </a:stretch>
        </p:blipFill>
        <p:spPr bwMode="auto">
          <a:xfrm>
            <a:off x="2400300" y="1752600"/>
            <a:ext cx="4343400" cy="32297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4876800" y="2819400"/>
            <a:ext cx="1066800" cy="457200"/>
          </a:xfrm>
          <a:prstGeom prst="rect">
            <a:avLst/>
          </a:prstGeom>
          <a:solidFill>
            <a:schemeClr val="tx2"/>
          </a:solidFill>
          <a:ln w="9525" algn="ctr">
            <a:noFill/>
            <a:round/>
            <a:headEnd/>
            <a:tailEnd/>
          </a:ln>
        </p:spPr>
        <p:txBody>
          <a:bodyPr/>
          <a:lstStyle/>
          <a:p>
            <a:endParaRPr lang="ar-SA"/>
          </a:p>
        </p:txBody>
      </p:sp>
      <p:pic>
        <p:nvPicPr>
          <p:cNvPr id="48129" name="Picture 1"/>
          <p:cNvPicPr>
            <a:picLocks noChangeAspect="1" noChangeArrowheads="1"/>
          </p:cNvPicPr>
          <p:nvPr/>
        </p:nvPicPr>
        <p:blipFill>
          <a:blip r:embed="rId2" cstate="print"/>
          <a:srcRect/>
          <a:stretch>
            <a:fillRect/>
          </a:stretch>
        </p:blipFill>
        <p:spPr bwMode="auto">
          <a:xfrm>
            <a:off x="1533525" y="881063"/>
            <a:ext cx="6076950" cy="509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hlinkClick r:id="" action="ppaction://ole?verb=0"/>
          </p:cNvPr>
          <p:cNvGraphicFramePr>
            <a:graphicFrameLocks/>
          </p:cNvGraphicFramePr>
          <p:nvPr/>
        </p:nvGraphicFramePr>
        <p:xfrm>
          <a:off x="3657600" y="1981200"/>
          <a:ext cx="2387600" cy="3092450"/>
        </p:xfrm>
        <a:graphic>
          <a:graphicData uri="http://schemas.openxmlformats.org/presentationml/2006/ole">
            <p:oleObj spid="_x0000_s3074" name="Clip" r:id="rId3" imgW="1852560" imgH="2839680" progId="">
              <p:embed/>
            </p:oleObj>
          </a:graphicData>
        </a:graphic>
      </p:graphicFrame>
      <p:sp>
        <p:nvSpPr>
          <p:cNvPr id="16387" name="Rectangle 3"/>
          <p:cNvSpPr>
            <a:spLocks noGrp="1" noChangeArrowheads="1"/>
          </p:cNvSpPr>
          <p:nvPr>
            <p:ph type="title"/>
          </p:nvPr>
        </p:nvSpPr>
        <p:spPr>
          <a:xfrm>
            <a:off x="711200" y="635000"/>
            <a:ext cx="7721600" cy="787400"/>
          </a:xfrm>
          <a:solidFill>
            <a:srgbClr val="500093"/>
          </a:solidFill>
          <a:ln w="50800" cap="flat">
            <a:solidFill>
              <a:srgbClr val="EF9100"/>
            </a:solidFill>
          </a:ln>
        </p:spPr>
        <p:txBody>
          <a:bodyPr/>
          <a:lstStyle/>
          <a:p>
            <a:r>
              <a:rPr lang="en-US">
                <a:solidFill>
                  <a:srgbClr val="EF9100"/>
                </a:solidFill>
              </a:rPr>
              <a:t>ADVERSE EFFECTS</a:t>
            </a:r>
          </a:p>
        </p:txBody>
      </p:sp>
      <p:sp>
        <p:nvSpPr>
          <p:cNvPr id="16388" name="Oval 4"/>
          <p:cNvSpPr>
            <a:spLocks noChangeArrowheads="1"/>
          </p:cNvSpPr>
          <p:nvPr/>
        </p:nvSpPr>
        <p:spPr bwMode="auto">
          <a:xfrm>
            <a:off x="1447800" y="5410200"/>
            <a:ext cx="2641600" cy="9652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err="1"/>
              <a:t>Hypomagnesemia</a:t>
            </a:r>
            <a:endParaRPr lang="en-US" sz="2000" b="1" dirty="0"/>
          </a:p>
        </p:txBody>
      </p:sp>
      <p:sp>
        <p:nvSpPr>
          <p:cNvPr id="16389" name="Oval 5"/>
          <p:cNvSpPr>
            <a:spLocks noChangeArrowheads="1"/>
          </p:cNvSpPr>
          <p:nvPr/>
        </p:nvSpPr>
        <p:spPr bwMode="auto">
          <a:xfrm>
            <a:off x="1016000" y="4140200"/>
            <a:ext cx="2235200" cy="787400"/>
          </a:xfrm>
          <a:prstGeom prst="ellipse">
            <a:avLst/>
          </a:prstGeom>
          <a:solidFill>
            <a:srgbClr val="FAFD00"/>
          </a:solidFill>
          <a:ln w="50800">
            <a:solidFill>
              <a:schemeClr val="bg1"/>
            </a:solidFill>
            <a:round/>
            <a:headEnd/>
            <a:tailEnd/>
          </a:ln>
          <a:effectLst/>
        </p:spPr>
        <p:txBody>
          <a:bodyPr wrap="none" lIns="90488" tIns="44450" rIns="90488" bIns="44450" anchor="ctr"/>
          <a:lstStyle/>
          <a:p>
            <a:pPr algn="ctr"/>
            <a:r>
              <a:rPr lang="en-US" b="1" dirty="0">
                <a:solidFill>
                  <a:srgbClr val="FF0000"/>
                </a:solidFill>
              </a:rPr>
              <a:t>Metabolic</a:t>
            </a:r>
          </a:p>
          <a:p>
            <a:pPr algn="ctr"/>
            <a:r>
              <a:rPr lang="en-US" b="1" dirty="0">
                <a:solidFill>
                  <a:srgbClr val="FF0000"/>
                </a:solidFill>
              </a:rPr>
              <a:t>Alkalosis</a:t>
            </a:r>
          </a:p>
        </p:txBody>
      </p:sp>
      <p:sp>
        <p:nvSpPr>
          <p:cNvPr id="16390" name="Oval 6"/>
          <p:cNvSpPr>
            <a:spLocks noChangeArrowheads="1"/>
          </p:cNvSpPr>
          <p:nvPr/>
        </p:nvSpPr>
        <p:spPr bwMode="auto">
          <a:xfrm>
            <a:off x="939800" y="2768600"/>
            <a:ext cx="2235200" cy="7874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err="1">
                <a:solidFill>
                  <a:srgbClr val="500093"/>
                </a:solidFill>
              </a:rPr>
              <a:t>Hypokalemia</a:t>
            </a:r>
            <a:endParaRPr lang="en-US" sz="2000" b="1" dirty="0">
              <a:solidFill>
                <a:srgbClr val="500093"/>
              </a:solidFill>
            </a:endParaRPr>
          </a:p>
        </p:txBody>
      </p:sp>
      <p:sp>
        <p:nvSpPr>
          <p:cNvPr id="16391" name="Oval 7"/>
          <p:cNvSpPr>
            <a:spLocks noChangeArrowheads="1"/>
          </p:cNvSpPr>
          <p:nvPr/>
        </p:nvSpPr>
        <p:spPr bwMode="auto">
          <a:xfrm>
            <a:off x="533400" y="1524000"/>
            <a:ext cx="2870200" cy="1041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a:solidFill>
                  <a:schemeClr val="hlink"/>
                </a:solidFill>
              </a:rPr>
              <a:t>Profound ECFV</a:t>
            </a:r>
          </a:p>
          <a:p>
            <a:pPr algn="ctr"/>
            <a:r>
              <a:rPr lang="en-US" sz="2000" b="1" dirty="0">
                <a:solidFill>
                  <a:schemeClr val="hlink"/>
                </a:solidFill>
              </a:rPr>
              <a:t>Depletion</a:t>
            </a:r>
          </a:p>
        </p:txBody>
      </p:sp>
      <p:sp>
        <p:nvSpPr>
          <p:cNvPr id="16392" name="Oval 8"/>
          <p:cNvSpPr>
            <a:spLocks noChangeArrowheads="1"/>
          </p:cNvSpPr>
          <p:nvPr/>
        </p:nvSpPr>
        <p:spPr bwMode="auto">
          <a:xfrm>
            <a:off x="5105400" y="5486400"/>
            <a:ext cx="2235200" cy="7874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a:t>Hyperglycemia</a:t>
            </a:r>
          </a:p>
        </p:txBody>
      </p:sp>
      <p:sp>
        <p:nvSpPr>
          <p:cNvPr id="16393" name="Oval 9"/>
          <p:cNvSpPr>
            <a:spLocks noChangeArrowheads="1"/>
          </p:cNvSpPr>
          <p:nvPr/>
        </p:nvSpPr>
        <p:spPr bwMode="auto">
          <a:xfrm>
            <a:off x="6324600" y="4191000"/>
            <a:ext cx="2235200" cy="787400"/>
          </a:xfrm>
          <a:prstGeom prst="ellipse">
            <a:avLst/>
          </a:prstGeom>
          <a:solidFill>
            <a:srgbClr val="FAFD00"/>
          </a:solidFill>
          <a:ln w="50800">
            <a:solidFill>
              <a:schemeClr val="bg1"/>
            </a:solidFill>
            <a:round/>
            <a:headEnd/>
            <a:tailEnd/>
          </a:ln>
          <a:effectLst/>
        </p:spPr>
        <p:txBody>
          <a:bodyPr wrap="none" lIns="90488" tIns="44450" rIns="90488" bIns="44450" anchor="ctr"/>
          <a:lstStyle/>
          <a:p>
            <a:pPr algn="ctr"/>
            <a:r>
              <a:rPr lang="en-US" sz="2000" b="1" dirty="0" err="1">
                <a:solidFill>
                  <a:srgbClr val="FF0000"/>
                </a:solidFill>
              </a:rPr>
              <a:t>Hyperuricemia</a:t>
            </a:r>
            <a:endParaRPr lang="en-US" sz="2000" b="1" dirty="0">
              <a:solidFill>
                <a:srgbClr val="FF0000"/>
              </a:solidFill>
            </a:endParaRPr>
          </a:p>
        </p:txBody>
      </p:sp>
      <p:sp>
        <p:nvSpPr>
          <p:cNvPr id="16394" name="Oval 10"/>
          <p:cNvSpPr>
            <a:spLocks noChangeArrowheads="1"/>
          </p:cNvSpPr>
          <p:nvPr/>
        </p:nvSpPr>
        <p:spPr bwMode="auto">
          <a:xfrm>
            <a:off x="6248400" y="2895600"/>
            <a:ext cx="2235200" cy="7874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err="1">
                <a:solidFill>
                  <a:srgbClr val="500093"/>
                </a:solidFill>
              </a:rPr>
              <a:t>Ototoxicity</a:t>
            </a:r>
            <a:endParaRPr lang="en-US" sz="2000" b="1" dirty="0">
              <a:solidFill>
                <a:srgbClr val="500093"/>
              </a:solidFill>
            </a:endParaRPr>
          </a:p>
        </p:txBody>
      </p:sp>
      <p:sp>
        <p:nvSpPr>
          <p:cNvPr id="16395" name="Oval 11"/>
          <p:cNvSpPr>
            <a:spLocks noChangeArrowheads="1"/>
          </p:cNvSpPr>
          <p:nvPr/>
        </p:nvSpPr>
        <p:spPr bwMode="auto">
          <a:xfrm>
            <a:off x="6248400" y="1676400"/>
            <a:ext cx="2235200" cy="787400"/>
          </a:xfrm>
          <a:prstGeom prst="ellipse">
            <a:avLst/>
          </a:prstGeom>
          <a:solidFill>
            <a:schemeClr val="accent4">
              <a:lumMod val="60000"/>
              <a:lumOff val="40000"/>
            </a:schemeClr>
          </a:solidFill>
          <a:ln w="50800">
            <a:solidFill>
              <a:schemeClr val="hlink"/>
            </a:solidFill>
            <a:round/>
            <a:headEnd/>
            <a:tailEnd/>
          </a:ln>
          <a:effectLst/>
        </p:spPr>
        <p:txBody>
          <a:bodyPr wrap="none" lIns="90488" tIns="44450" rIns="90488" bIns="44450" anchor="ctr"/>
          <a:lstStyle/>
          <a:p>
            <a:pPr algn="ctr"/>
            <a:r>
              <a:rPr lang="en-US" sz="2000" b="1" dirty="0" err="1">
                <a:solidFill>
                  <a:schemeClr val="hlink"/>
                </a:solidFill>
              </a:rPr>
              <a:t>Hypocalcemia</a:t>
            </a:r>
            <a:endParaRPr lang="en-US" sz="2000" b="1" dirty="0">
              <a:solidFill>
                <a:schemeClr val="hlink"/>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63600" y="635000"/>
            <a:ext cx="7188200" cy="558800"/>
          </a:xfrm>
          <a:solidFill>
            <a:srgbClr val="081D58"/>
          </a:solidFill>
          <a:ln w="50800" cap="flat">
            <a:solidFill>
              <a:srgbClr val="EF9100"/>
            </a:solidFill>
          </a:ln>
        </p:spPr>
        <p:txBody>
          <a:bodyPr/>
          <a:lstStyle/>
          <a:p>
            <a:r>
              <a:rPr lang="en-US" sz="2400" b="1">
                <a:solidFill>
                  <a:srgbClr val="EF9100"/>
                </a:solidFill>
              </a:rPr>
              <a:t>IMPORTANT DRUG  INTERACTIONS</a:t>
            </a:r>
          </a:p>
        </p:txBody>
      </p:sp>
      <p:sp>
        <p:nvSpPr>
          <p:cNvPr id="73731" name="Rectangle 3"/>
          <p:cNvSpPr>
            <a:spLocks noChangeArrowheads="1"/>
          </p:cNvSpPr>
          <p:nvPr/>
        </p:nvSpPr>
        <p:spPr bwMode="auto">
          <a:xfrm>
            <a:off x="838200" y="1828800"/>
            <a:ext cx="1246624" cy="643766"/>
          </a:xfrm>
          <a:prstGeom prst="rect">
            <a:avLst/>
          </a:prstGeom>
          <a:solidFill>
            <a:srgbClr val="EF9100"/>
          </a:solidFill>
          <a:ln w="50800">
            <a:solidFill>
              <a:srgbClr val="500093"/>
            </a:solidFill>
            <a:miter lim="800000"/>
            <a:headEnd/>
            <a:tailEnd/>
          </a:ln>
          <a:effectLst/>
        </p:spPr>
        <p:txBody>
          <a:bodyPr wrap="none" lIns="90488" tIns="44450" rIns="90488" bIns="44450">
            <a:spAutoFit/>
          </a:bodyPr>
          <a:lstStyle/>
          <a:p>
            <a:pPr algn="ctr"/>
            <a:r>
              <a:rPr lang="en-US" sz="1800" dirty="0">
                <a:solidFill>
                  <a:srgbClr val="500093"/>
                </a:solidFill>
              </a:rPr>
              <a:t>NSAIDS</a:t>
            </a:r>
          </a:p>
          <a:p>
            <a:pPr algn="ctr"/>
            <a:r>
              <a:rPr lang="en-US" sz="1800" dirty="0" err="1" smtClean="0">
                <a:solidFill>
                  <a:srgbClr val="500093"/>
                </a:solidFill>
              </a:rPr>
              <a:t>Probenecid</a:t>
            </a:r>
            <a:endParaRPr lang="en-US" sz="1800" dirty="0">
              <a:solidFill>
                <a:srgbClr val="500093"/>
              </a:solidFill>
            </a:endParaRPr>
          </a:p>
        </p:txBody>
      </p:sp>
      <p:sp>
        <p:nvSpPr>
          <p:cNvPr id="73732" name="Oval 4"/>
          <p:cNvSpPr>
            <a:spLocks noChangeArrowheads="1"/>
          </p:cNvSpPr>
          <p:nvPr/>
        </p:nvSpPr>
        <p:spPr bwMode="auto">
          <a:xfrm>
            <a:off x="5054600" y="3149600"/>
            <a:ext cx="2692400" cy="1320800"/>
          </a:xfrm>
          <a:prstGeom prst="ellipse">
            <a:avLst/>
          </a:prstGeom>
          <a:solidFill>
            <a:srgbClr val="C0FEF9"/>
          </a:solidFill>
          <a:ln w="50800">
            <a:solidFill>
              <a:schemeClr val="tx1"/>
            </a:solidFill>
            <a:round/>
            <a:headEnd/>
            <a:tailEnd/>
          </a:ln>
          <a:effectLst/>
        </p:spPr>
        <p:txBody>
          <a:bodyPr wrap="none" lIns="90488" tIns="44450" rIns="90488" bIns="44450" anchor="ctr"/>
          <a:lstStyle/>
          <a:p>
            <a:pPr algn="ctr"/>
            <a:r>
              <a:rPr lang="en-US" sz="2000" b="1" dirty="0" smtClean="0">
                <a:solidFill>
                  <a:schemeClr val="tx1"/>
                </a:solidFill>
              </a:rPr>
              <a:t>Arrhythmias</a:t>
            </a:r>
            <a:endParaRPr lang="en-US" sz="2000" b="1" dirty="0">
              <a:solidFill>
                <a:schemeClr val="tx1"/>
              </a:solidFill>
            </a:endParaRPr>
          </a:p>
        </p:txBody>
      </p:sp>
      <p:sp>
        <p:nvSpPr>
          <p:cNvPr id="73733" name="Oval 5"/>
          <p:cNvSpPr>
            <a:spLocks noChangeArrowheads="1"/>
          </p:cNvSpPr>
          <p:nvPr/>
        </p:nvSpPr>
        <p:spPr bwMode="auto">
          <a:xfrm>
            <a:off x="5181600" y="5029200"/>
            <a:ext cx="2768600" cy="1244600"/>
          </a:xfrm>
          <a:prstGeom prst="ellipse">
            <a:avLst/>
          </a:prstGeom>
          <a:solidFill>
            <a:srgbClr val="FAFD00"/>
          </a:solidFill>
          <a:ln w="50800">
            <a:solidFill>
              <a:schemeClr val="bg1"/>
            </a:solidFill>
            <a:round/>
            <a:headEnd/>
            <a:tailEnd/>
          </a:ln>
          <a:effectLst/>
        </p:spPr>
        <p:txBody>
          <a:bodyPr wrap="none" lIns="90488" tIns="44450" rIns="90488" bIns="44450" anchor="ctr"/>
          <a:lstStyle/>
          <a:p>
            <a:pPr algn="ctr"/>
            <a:r>
              <a:rPr lang="en-US" sz="2000" b="1" dirty="0">
                <a:solidFill>
                  <a:srgbClr val="FF0000"/>
                </a:solidFill>
              </a:rPr>
              <a:t>Enhanced </a:t>
            </a:r>
            <a:r>
              <a:rPr lang="en-US" sz="2000" b="1" dirty="0" err="1">
                <a:solidFill>
                  <a:srgbClr val="FF0000"/>
                </a:solidFill>
              </a:rPr>
              <a:t>Ototoxicity</a:t>
            </a:r>
            <a:endParaRPr lang="en-US" sz="2000" b="1" dirty="0">
              <a:solidFill>
                <a:srgbClr val="FF0000"/>
              </a:solidFill>
            </a:endParaRPr>
          </a:p>
          <a:p>
            <a:pPr algn="ctr"/>
            <a:r>
              <a:rPr lang="en-US" sz="2000" b="1" dirty="0">
                <a:solidFill>
                  <a:srgbClr val="FF0000"/>
                </a:solidFill>
              </a:rPr>
              <a:t>of Loop Diuretic</a:t>
            </a:r>
          </a:p>
        </p:txBody>
      </p:sp>
      <p:sp>
        <p:nvSpPr>
          <p:cNvPr id="73734" name="Oval 6"/>
          <p:cNvSpPr>
            <a:spLocks noChangeArrowheads="1"/>
          </p:cNvSpPr>
          <p:nvPr/>
        </p:nvSpPr>
        <p:spPr bwMode="auto">
          <a:xfrm>
            <a:off x="5435600" y="1701800"/>
            <a:ext cx="1930400" cy="1168400"/>
          </a:xfrm>
          <a:prstGeom prst="ellipse">
            <a:avLst/>
          </a:prstGeom>
          <a:solidFill>
            <a:srgbClr val="EF9100"/>
          </a:solidFill>
          <a:ln w="50800">
            <a:solidFill>
              <a:srgbClr val="500093"/>
            </a:solidFill>
            <a:round/>
            <a:headEnd/>
            <a:tailEnd/>
          </a:ln>
          <a:effectLst/>
        </p:spPr>
        <p:txBody>
          <a:bodyPr wrap="none" lIns="90488" tIns="44450" rIns="90488" bIns="44450" anchor="ctr"/>
          <a:lstStyle/>
          <a:p>
            <a:pPr algn="ctr"/>
            <a:r>
              <a:rPr lang="en-US" sz="2000" b="1" dirty="0">
                <a:solidFill>
                  <a:srgbClr val="500093"/>
                </a:solidFill>
              </a:rPr>
              <a:t>Diminished</a:t>
            </a:r>
          </a:p>
          <a:p>
            <a:pPr algn="ctr"/>
            <a:r>
              <a:rPr lang="en-US" sz="2000" b="1" dirty="0">
                <a:solidFill>
                  <a:srgbClr val="500093"/>
                </a:solidFill>
              </a:rPr>
              <a:t>Diuretic</a:t>
            </a:r>
          </a:p>
          <a:p>
            <a:pPr algn="ctr"/>
            <a:r>
              <a:rPr lang="en-US" sz="2000" b="1" dirty="0">
                <a:solidFill>
                  <a:srgbClr val="500093"/>
                </a:solidFill>
              </a:rPr>
              <a:t>Response</a:t>
            </a:r>
          </a:p>
        </p:txBody>
      </p:sp>
      <p:sp>
        <p:nvSpPr>
          <p:cNvPr id="73735" name="Rectangle 7"/>
          <p:cNvSpPr>
            <a:spLocks noChangeArrowheads="1"/>
          </p:cNvSpPr>
          <p:nvPr/>
        </p:nvSpPr>
        <p:spPr bwMode="auto">
          <a:xfrm>
            <a:off x="838200" y="3733800"/>
            <a:ext cx="920509" cy="366767"/>
          </a:xfrm>
          <a:prstGeom prst="rect">
            <a:avLst/>
          </a:prstGeom>
          <a:solidFill>
            <a:srgbClr val="C0FEF9"/>
          </a:solidFill>
          <a:ln w="50800">
            <a:solidFill>
              <a:schemeClr val="tx2"/>
            </a:solidFill>
            <a:miter lim="800000"/>
            <a:headEnd/>
            <a:tailEnd/>
          </a:ln>
          <a:effectLst/>
        </p:spPr>
        <p:txBody>
          <a:bodyPr wrap="none" lIns="90488" tIns="44450" rIns="90488" bIns="44450">
            <a:spAutoFit/>
          </a:bodyPr>
          <a:lstStyle/>
          <a:p>
            <a:pPr algn="ctr"/>
            <a:r>
              <a:rPr lang="en-US" dirty="0" smtClean="0"/>
              <a:t>Digitalis</a:t>
            </a:r>
            <a:endParaRPr lang="en-US" sz="1800" dirty="0">
              <a:solidFill>
                <a:schemeClr val="tx1"/>
              </a:solidFill>
            </a:endParaRPr>
          </a:p>
        </p:txBody>
      </p:sp>
      <p:sp>
        <p:nvSpPr>
          <p:cNvPr id="73736" name="Rectangle 8"/>
          <p:cNvSpPr>
            <a:spLocks noChangeArrowheads="1"/>
          </p:cNvSpPr>
          <p:nvPr/>
        </p:nvSpPr>
        <p:spPr bwMode="auto">
          <a:xfrm>
            <a:off x="2117725" y="4814888"/>
            <a:ext cx="1581150" cy="1190625"/>
          </a:xfrm>
          <a:prstGeom prst="rect">
            <a:avLst/>
          </a:prstGeom>
          <a:noFill/>
          <a:ln w="12700">
            <a:noFill/>
            <a:miter lim="800000"/>
            <a:headEnd/>
            <a:tailEnd/>
          </a:ln>
          <a:effectLst/>
        </p:spPr>
        <p:txBody>
          <a:bodyPr wrap="none" anchor="ctr"/>
          <a:lstStyle/>
          <a:p>
            <a:endParaRPr lang="en-US"/>
          </a:p>
        </p:txBody>
      </p:sp>
      <p:sp>
        <p:nvSpPr>
          <p:cNvPr id="73737" name="Rectangle 9"/>
          <p:cNvSpPr>
            <a:spLocks noChangeArrowheads="1"/>
          </p:cNvSpPr>
          <p:nvPr/>
        </p:nvSpPr>
        <p:spPr bwMode="auto">
          <a:xfrm>
            <a:off x="838200" y="5486400"/>
            <a:ext cx="2903539" cy="520655"/>
          </a:xfrm>
          <a:prstGeom prst="rect">
            <a:avLst/>
          </a:prstGeom>
          <a:solidFill>
            <a:srgbClr val="FAFD00"/>
          </a:solidFill>
          <a:ln w="50800">
            <a:solidFill>
              <a:schemeClr val="bg1"/>
            </a:solidFill>
            <a:miter lim="800000"/>
            <a:headEnd/>
            <a:tailEnd/>
          </a:ln>
          <a:effectLst/>
        </p:spPr>
        <p:txBody>
          <a:bodyPr wrap="square" lIns="90488" tIns="44450" rIns="90488" bIns="44450">
            <a:spAutoFit/>
          </a:bodyPr>
          <a:lstStyle/>
          <a:p>
            <a:pPr algn="ctr"/>
            <a:r>
              <a:rPr lang="en-US" sz="2800" dirty="0" err="1" smtClean="0">
                <a:solidFill>
                  <a:srgbClr val="FF0000"/>
                </a:solidFill>
              </a:rPr>
              <a:t>Aminoglycosides</a:t>
            </a:r>
            <a:endParaRPr lang="en-US" sz="2800" dirty="0">
              <a:solidFill>
                <a:srgbClr val="FF0000"/>
              </a:solidFill>
            </a:endParaRPr>
          </a:p>
        </p:txBody>
      </p:sp>
      <p:sp>
        <p:nvSpPr>
          <p:cNvPr id="73738" name="AutoShape 10"/>
          <p:cNvSpPr>
            <a:spLocks noChangeArrowheads="1"/>
          </p:cNvSpPr>
          <p:nvPr/>
        </p:nvSpPr>
        <p:spPr bwMode="auto">
          <a:xfrm>
            <a:off x="4064000" y="2082800"/>
            <a:ext cx="635000" cy="406400"/>
          </a:xfrm>
          <a:prstGeom prst="rightArrow">
            <a:avLst>
              <a:gd name="adj1" fmla="val 50000"/>
              <a:gd name="adj2" fmla="val 78132"/>
            </a:avLst>
          </a:prstGeom>
          <a:solidFill>
            <a:srgbClr val="EF9100"/>
          </a:solidFill>
          <a:ln w="50800">
            <a:solidFill>
              <a:srgbClr val="500093"/>
            </a:solidFill>
            <a:miter lim="800000"/>
            <a:headEnd/>
            <a:tailEnd/>
          </a:ln>
          <a:effectLst/>
        </p:spPr>
        <p:txBody>
          <a:bodyPr wrap="none" anchor="ctr"/>
          <a:lstStyle/>
          <a:p>
            <a:endParaRPr lang="en-US"/>
          </a:p>
        </p:txBody>
      </p:sp>
      <p:sp>
        <p:nvSpPr>
          <p:cNvPr id="73739" name="AutoShape 11"/>
          <p:cNvSpPr>
            <a:spLocks noChangeArrowheads="1"/>
          </p:cNvSpPr>
          <p:nvPr/>
        </p:nvSpPr>
        <p:spPr bwMode="auto">
          <a:xfrm>
            <a:off x="4064000" y="3683000"/>
            <a:ext cx="635000" cy="406400"/>
          </a:xfrm>
          <a:prstGeom prst="rightArrow">
            <a:avLst>
              <a:gd name="adj1" fmla="val 50000"/>
              <a:gd name="adj2" fmla="val 78132"/>
            </a:avLst>
          </a:prstGeom>
          <a:solidFill>
            <a:schemeClr val="accent2"/>
          </a:solidFill>
          <a:ln w="50800">
            <a:solidFill>
              <a:schemeClr val="tx2"/>
            </a:solidFill>
            <a:miter lim="800000"/>
            <a:headEnd/>
            <a:tailEnd/>
          </a:ln>
          <a:effectLst/>
        </p:spPr>
        <p:txBody>
          <a:bodyPr wrap="none" anchor="ctr"/>
          <a:lstStyle/>
          <a:p>
            <a:endParaRPr lang="en-US"/>
          </a:p>
        </p:txBody>
      </p:sp>
      <p:sp>
        <p:nvSpPr>
          <p:cNvPr id="73740" name="AutoShape 12"/>
          <p:cNvSpPr>
            <a:spLocks noChangeArrowheads="1"/>
          </p:cNvSpPr>
          <p:nvPr/>
        </p:nvSpPr>
        <p:spPr bwMode="auto">
          <a:xfrm>
            <a:off x="4114800" y="5562600"/>
            <a:ext cx="635000" cy="406400"/>
          </a:xfrm>
          <a:prstGeom prst="rightArrow">
            <a:avLst>
              <a:gd name="adj1" fmla="val 50000"/>
              <a:gd name="adj2" fmla="val 78132"/>
            </a:avLst>
          </a:prstGeom>
          <a:solidFill>
            <a:srgbClr val="FAFD00"/>
          </a:solidFill>
          <a:ln w="50800">
            <a:solidFill>
              <a:schemeClr val="bg1"/>
            </a:solidFill>
            <a:miter lim="800000"/>
            <a:headEnd/>
            <a:tailEnd/>
          </a:ln>
          <a:effectLst/>
        </p:spPr>
        <p:txBody>
          <a:bodyPr wrap="none" anchor="ctr"/>
          <a:lstStyle/>
          <a:p>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04800" y="1771650"/>
            <a:ext cx="8458200" cy="4686300"/>
          </a:xfrm>
          <a:ln w="206375" cmpd="tri">
            <a:solidFill>
              <a:srgbClr val="FF6600"/>
            </a:solidFill>
          </a:ln>
        </p:spPr>
        <p:txBody>
          <a:bodyPr>
            <a:normAutofit/>
          </a:bodyPr>
          <a:lstStyle/>
          <a:p>
            <a:pPr>
              <a:lnSpc>
                <a:spcPct val="90000"/>
              </a:lnSpc>
              <a:buBlip>
                <a:blip r:embed="rId2"/>
              </a:buBlip>
            </a:pPr>
            <a:r>
              <a:rPr lang="en-US" b="1" dirty="0" smtClean="0"/>
              <a:t>1-</a:t>
            </a:r>
            <a:r>
              <a:rPr lang="en-US" dirty="0" smtClean="0"/>
              <a:t> Severe Na</a:t>
            </a:r>
            <a:r>
              <a:rPr lang="en-US" baseline="30000" dirty="0" smtClean="0"/>
              <a:t>+</a:t>
            </a:r>
            <a:r>
              <a:rPr lang="en-US" dirty="0" smtClean="0"/>
              <a:t> and volume depletion </a:t>
            </a:r>
            <a:br>
              <a:rPr lang="en-US" dirty="0" smtClean="0"/>
            </a:br>
            <a:endParaRPr lang="en-US" b="1" dirty="0" smtClean="0"/>
          </a:p>
          <a:p>
            <a:pPr>
              <a:lnSpc>
                <a:spcPct val="90000"/>
              </a:lnSpc>
            </a:pPr>
            <a:r>
              <a:rPr lang="en-US" b="1" dirty="0" smtClean="0">
                <a:solidFill>
                  <a:srgbClr val="800000"/>
                </a:solidFill>
              </a:rPr>
              <a:t>2-</a:t>
            </a:r>
            <a:r>
              <a:rPr lang="en-US" dirty="0" smtClean="0"/>
              <a:t>Hypersensitivity to sulfonamides</a:t>
            </a:r>
          </a:p>
          <a:p>
            <a:pPr>
              <a:lnSpc>
                <a:spcPct val="90000"/>
              </a:lnSpc>
              <a:buNone/>
            </a:pPr>
            <a:r>
              <a:rPr lang="en-US" dirty="0" smtClean="0"/>
              <a:t> </a:t>
            </a:r>
            <a:endParaRPr lang="en-US" b="1" dirty="0">
              <a:solidFill>
                <a:srgbClr val="800000"/>
              </a:solidFill>
            </a:endParaRPr>
          </a:p>
          <a:p>
            <a:pPr>
              <a:lnSpc>
                <a:spcPct val="90000"/>
              </a:lnSpc>
            </a:pPr>
            <a:r>
              <a:rPr lang="en-US" b="1" dirty="0" smtClean="0">
                <a:solidFill>
                  <a:srgbClr val="660066"/>
                </a:solidFill>
              </a:rPr>
              <a:t>3- </a:t>
            </a:r>
            <a:r>
              <a:rPr lang="en-US" dirty="0" err="1" smtClean="0"/>
              <a:t>Anuria</a:t>
            </a:r>
            <a:r>
              <a:rPr lang="en-US" dirty="0" smtClean="0"/>
              <a:t> unresponsive to a trial dose of loop diuretic. </a:t>
            </a:r>
            <a:endParaRPr lang="en-US" b="1" dirty="0" smtClean="0">
              <a:solidFill>
                <a:srgbClr val="660066"/>
              </a:solidFill>
            </a:endParaRPr>
          </a:p>
          <a:p>
            <a:pPr algn="l" rtl="0">
              <a:lnSpc>
                <a:spcPct val="90000"/>
              </a:lnSpc>
            </a:pPr>
            <a:endParaRPr lang="en-US" dirty="0"/>
          </a:p>
        </p:txBody>
      </p:sp>
      <p:sp>
        <p:nvSpPr>
          <p:cNvPr id="11268" name="WordArt 4"/>
          <p:cNvSpPr>
            <a:spLocks noChangeArrowheads="1" noChangeShapeType="1" noTextEdit="1"/>
          </p:cNvSpPr>
          <p:nvPr/>
        </p:nvSpPr>
        <p:spPr bwMode="auto">
          <a:xfrm>
            <a:off x="508000" y="228600"/>
            <a:ext cx="7823200" cy="1085850"/>
          </a:xfrm>
          <a:prstGeom prst="rect">
            <a:avLst/>
          </a:prstGeom>
        </p:spPr>
        <p:txBody>
          <a:bodyPr wrap="none" fromWordArt="1">
            <a:prstTxWarp prst="textPlain">
              <a:avLst>
                <a:gd name="adj" fmla="val 50000"/>
              </a:avLst>
            </a:prstTxWarp>
          </a:bodyPr>
          <a:lstStyle/>
          <a:p>
            <a:pPr algn="ctr" rtl="0"/>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 </a:t>
            </a:r>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Contraindications</a:t>
            </a:r>
            <a:endPar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Quiz-1?</a:t>
            </a:r>
            <a:endParaRPr lang="en-US" sz="4400" dirty="0">
              <a:solidFill>
                <a:schemeClr val="tx2"/>
              </a:solidFill>
            </a:endParaRPr>
          </a:p>
        </p:txBody>
      </p:sp>
      <p:sp>
        <p:nvSpPr>
          <p:cNvPr id="6150" name="Rectangle 10"/>
          <p:cNvSpPr>
            <a:spLocks noChangeArrowheads="1"/>
          </p:cNvSpPr>
          <p:nvPr/>
        </p:nvSpPr>
        <p:spPr bwMode="auto">
          <a:xfrm>
            <a:off x="914400" y="1752600"/>
            <a:ext cx="5602288"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3200" dirty="0" smtClean="0"/>
              <a:t>Blockade of the Na/K/2Cl co-transporter is the basis for diuretic effect of which of the following?</a:t>
            </a:r>
          </a:p>
          <a:p>
            <a:pPr marL="609600" indent="-609600">
              <a:spcBef>
                <a:spcPct val="20000"/>
              </a:spcBef>
              <a:buFontTx/>
              <a:buChar char="•"/>
            </a:pPr>
            <a:r>
              <a:rPr lang="en-US" sz="3200" dirty="0" smtClean="0"/>
              <a:t>A) </a:t>
            </a:r>
            <a:r>
              <a:rPr lang="en-US" sz="3200" dirty="0" err="1" smtClean="0"/>
              <a:t>Metolazone</a:t>
            </a:r>
            <a:r>
              <a:rPr lang="en-US" sz="3200" dirty="0" smtClean="0"/>
              <a:t/>
            </a:r>
            <a:br>
              <a:rPr lang="en-US" sz="3200" dirty="0" smtClean="0"/>
            </a:br>
            <a:r>
              <a:rPr lang="en-US" sz="3200" dirty="0" smtClean="0"/>
              <a:t>B) </a:t>
            </a:r>
            <a:r>
              <a:rPr lang="en-US" sz="3200" dirty="0" err="1" smtClean="0"/>
              <a:t>Torsemide</a:t>
            </a:r>
            <a:r>
              <a:rPr lang="en-US" sz="3200" dirty="0" smtClean="0"/>
              <a:t> </a:t>
            </a:r>
            <a:br>
              <a:rPr lang="en-US" sz="3200" dirty="0" smtClean="0"/>
            </a:br>
            <a:r>
              <a:rPr lang="en-US" sz="3200" dirty="0" smtClean="0"/>
              <a:t>C) Hydrochlorothiazide</a:t>
            </a:r>
            <a:br>
              <a:rPr lang="en-US" sz="3200" dirty="0" smtClean="0"/>
            </a:br>
            <a:r>
              <a:rPr lang="en-US" sz="3200" dirty="0" smtClean="0"/>
              <a:t>D) </a:t>
            </a:r>
            <a:r>
              <a:rPr lang="en-US" sz="3200" dirty="0" err="1" smtClean="0"/>
              <a:t>Triamterene</a:t>
            </a:r>
            <a:r>
              <a:rPr lang="en-US" sz="3200" dirty="0" smtClean="0"/>
              <a:t> </a:t>
            </a:r>
            <a:br>
              <a:rPr lang="en-US" sz="3200"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Quiz-2?</a:t>
            </a:r>
            <a:endParaRPr lang="en-US" sz="4400" dirty="0">
              <a:solidFill>
                <a:schemeClr val="tx2"/>
              </a:solidFill>
            </a:endParaRPr>
          </a:p>
        </p:txBody>
      </p:sp>
      <p:sp>
        <p:nvSpPr>
          <p:cNvPr id="6150" name="Rectangle 10"/>
          <p:cNvSpPr>
            <a:spLocks noChangeArrowheads="1"/>
          </p:cNvSpPr>
          <p:nvPr/>
        </p:nvSpPr>
        <p:spPr bwMode="auto">
          <a:xfrm>
            <a:off x="914400" y="1752600"/>
            <a:ext cx="5602288"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3200" dirty="0" smtClean="0"/>
              <a:t>Which of the following diuretics act on specific membrane transport </a:t>
            </a:r>
            <a:r>
              <a:rPr lang="en-US" sz="3200" dirty="0" smtClean="0"/>
              <a:t>proteins? </a:t>
            </a:r>
            <a:r>
              <a:rPr lang="en-US" sz="3200" dirty="0" smtClean="0"/>
              <a:t/>
            </a:r>
            <a:br>
              <a:rPr lang="en-US" sz="3200" dirty="0" smtClean="0"/>
            </a:br>
            <a:r>
              <a:rPr lang="en-US" sz="3200" dirty="0" smtClean="0"/>
              <a:t>A) </a:t>
            </a:r>
            <a:r>
              <a:rPr lang="en-US" sz="3200" dirty="0" err="1" smtClean="0"/>
              <a:t>mannitol</a:t>
            </a:r>
            <a:r>
              <a:rPr lang="en-US" sz="3200" dirty="0" smtClean="0"/>
              <a:t/>
            </a:r>
            <a:br>
              <a:rPr lang="en-US" sz="3200" dirty="0" smtClean="0"/>
            </a:br>
            <a:r>
              <a:rPr lang="en-US" sz="3200" dirty="0" smtClean="0"/>
              <a:t>B) </a:t>
            </a:r>
            <a:r>
              <a:rPr lang="en-US" sz="3200" dirty="0" err="1" smtClean="0"/>
              <a:t>indapamide</a:t>
            </a:r>
            <a:r>
              <a:rPr lang="en-US" sz="3200" dirty="0" smtClean="0"/>
              <a:t/>
            </a:r>
            <a:br>
              <a:rPr lang="en-US" sz="3200" dirty="0" smtClean="0"/>
            </a:br>
            <a:r>
              <a:rPr lang="en-US" sz="3200" dirty="0" smtClean="0"/>
              <a:t>C) </a:t>
            </a:r>
            <a:r>
              <a:rPr lang="en-US" sz="3200" dirty="0" err="1" smtClean="0"/>
              <a:t>amiloride</a:t>
            </a:r>
            <a:r>
              <a:rPr lang="en-US" sz="3200" dirty="0" smtClean="0"/>
              <a:t> </a:t>
            </a:r>
          </a:p>
          <a:p>
            <a:pPr marL="609600" indent="-609600">
              <a:spcBef>
                <a:spcPct val="20000"/>
              </a:spcBef>
            </a:pPr>
            <a:r>
              <a:rPr lang="en-US" sz="3200" dirty="0" smtClean="0"/>
              <a:t>       D) </a:t>
            </a:r>
            <a:r>
              <a:rPr lang="en-US" sz="3200" dirty="0" err="1" smtClean="0"/>
              <a:t>spironolactone</a:t>
            </a: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Quiz-3?</a:t>
            </a:r>
            <a:endParaRPr lang="en-US" sz="4400" dirty="0">
              <a:solidFill>
                <a:schemeClr val="tx2"/>
              </a:solidFill>
            </a:endParaRPr>
          </a:p>
        </p:txBody>
      </p:sp>
      <p:sp>
        <p:nvSpPr>
          <p:cNvPr id="6150" name="Rectangle 10"/>
          <p:cNvSpPr>
            <a:spLocks noChangeArrowheads="1"/>
          </p:cNvSpPr>
          <p:nvPr/>
        </p:nvSpPr>
        <p:spPr bwMode="auto">
          <a:xfrm>
            <a:off x="914400" y="1752600"/>
            <a:ext cx="5602288"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2400" b="1" dirty="0" smtClean="0"/>
              <a:t>A-7- year old boy is brought to the clinic by his mother. He complains of sharp pain in his flanks as well as </a:t>
            </a:r>
            <a:r>
              <a:rPr lang="en-US" sz="2400" b="1" dirty="0" err="1" smtClean="0"/>
              <a:t>dysuria</a:t>
            </a:r>
            <a:r>
              <a:rPr lang="en-US" sz="2400" b="1" dirty="0" smtClean="0"/>
              <a:t> and frequency. The doctor orders a 24-hour urine calcium test, and the results come back abnormal. The child was diagnosed with idiopathic </a:t>
            </a:r>
            <a:r>
              <a:rPr lang="en-US" sz="2400" b="1" dirty="0" err="1" smtClean="0"/>
              <a:t>hypercaliuria</a:t>
            </a:r>
            <a:r>
              <a:rPr lang="en-US" sz="2400" b="1" dirty="0" smtClean="0"/>
              <a:t>. What type of medication is used for this disorder?</a:t>
            </a:r>
            <a:br>
              <a:rPr lang="en-US" sz="2400" b="1" dirty="0" smtClean="0"/>
            </a:br>
            <a:r>
              <a:rPr lang="en-US" sz="2400" b="1" dirty="0" smtClean="0"/>
              <a:t>A) </a:t>
            </a:r>
            <a:r>
              <a:rPr lang="en-US" sz="2400" b="1" dirty="0" err="1" smtClean="0"/>
              <a:t>mannitol</a:t>
            </a:r>
            <a:r>
              <a:rPr lang="en-US" sz="2400" b="1" dirty="0" smtClean="0"/>
              <a:t/>
            </a:r>
            <a:br>
              <a:rPr lang="en-US" sz="2400" b="1" dirty="0" smtClean="0"/>
            </a:br>
            <a:r>
              <a:rPr lang="en-US" sz="2400" b="1" dirty="0" smtClean="0"/>
              <a:t>B) hydrochlorothiazide</a:t>
            </a:r>
            <a:br>
              <a:rPr lang="en-US" sz="2400" b="1" dirty="0" smtClean="0"/>
            </a:br>
            <a:r>
              <a:rPr lang="en-US" sz="2400" b="1" dirty="0" smtClean="0"/>
              <a:t>C) </a:t>
            </a:r>
            <a:r>
              <a:rPr lang="en-US" sz="2400" b="1" dirty="0" err="1" smtClean="0"/>
              <a:t>amiloride</a:t>
            </a:r>
            <a:r>
              <a:rPr lang="en-US" sz="2400" b="1" dirty="0" smtClean="0"/>
              <a:t> </a:t>
            </a:r>
          </a:p>
          <a:p>
            <a:pPr marL="609600" indent="-609600">
              <a:spcBef>
                <a:spcPct val="20000"/>
              </a:spcBef>
            </a:pPr>
            <a:r>
              <a:rPr lang="en-US" sz="2400" b="1" dirty="0" smtClean="0"/>
              <a:t>         D) </a:t>
            </a:r>
            <a:r>
              <a:rPr lang="en-US" sz="2400" b="1" dirty="0" err="1" smtClean="0"/>
              <a:t>spironolactone</a:t>
            </a: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1524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Quiz-4?</a:t>
            </a:r>
            <a:endParaRPr lang="en-US" sz="4400" dirty="0">
              <a:solidFill>
                <a:schemeClr val="tx2"/>
              </a:solidFill>
            </a:endParaRPr>
          </a:p>
        </p:txBody>
      </p:sp>
      <p:sp>
        <p:nvSpPr>
          <p:cNvPr id="6150" name="Rectangle 10"/>
          <p:cNvSpPr>
            <a:spLocks noChangeArrowheads="1"/>
          </p:cNvSpPr>
          <p:nvPr/>
        </p:nvSpPr>
        <p:spPr bwMode="auto">
          <a:xfrm>
            <a:off x="914400" y="1752600"/>
            <a:ext cx="5602288"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buFontTx/>
              <a:buChar char="•"/>
            </a:pPr>
            <a:r>
              <a:rPr lang="en-US" sz="3200" dirty="0" smtClean="0"/>
              <a:t>Which of the following is an action of loop diuretics on ionic excretion?</a:t>
            </a:r>
            <a:br>
              <a:rPr lang="en-US" sz="3200" dirty="0" smtClean="0"/>
            </a:br>
            <a:r>
              <a:rPr lang="en-US" sz="3200" dirty="0" smtClean="0"/>
              <a:t>A) increased sodium excretion</a:t>
            </a:r>
            <a:br>
              <a:rPr lang="en-US" sz="3200" dirty="0" smtClean="0"/>
            </a:br>
            <a:r>
              <a:rPr lang="en-US" sz="3200" dirty="0" smtClean="0"/>
              <a:t>B) decreased magnesium loss</a:t>
            </a:r>
            <a:br>
              <a:rPr lang="en-US" sz="3200" dirty="0" smtClean="0"/>
            </a:br>
            <a:r>
              <a:rPr lang="en-US" sz="3200" dirty="0" smtClean="0"/>
              <a:t>C) decreased calcium loss</a:t>
            </a:r>
            <a:br>
              <a:rPr lang="en-US" sz="3200" dirty="0" smtClean="0"/>
            </a:br>
            <a:r>
              <a:rPr lang="en-US" sz="3200" dirty="0" smtClean="0"/>
              <a:t>D) decreased potassium loss</a:t>
            </a:r>
            <a:br>
              <a:rPr lang="en-US" sz="3200"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304800" y="1600200"/>
            <a:ext cx="5334000" cy="5029200"/>
          </a:xfrm>
          <a:ln w="215900" cmpd="tri">
            <a:solidFill>
              <a:srgbClr val="FF6600"/>
            </a:solidFill>
          </a:ln>
        </p:spPr>
        <p:txBody>
          <a:bodyPr>
            <a:normAutofit/>
          </a:bodyPr>
          <a:lstStyle/>
          <a:p>
            <a:pPr algn="l" rtl="0">
              <a:lnSpc>
                <a:spcPct val="90000"/>
              </a:lnSpc>
              <a:buFontTx/>
              <a:buBlip>
                <a:blip r:embed="rId2"/>
              </a:buBlip>
            </a:pPr>
            <a:r>
              <a:rPr lang="en-US" sz="3600" dirty="0"/>
              <a:t>Act on </a:t>
            </a:r>
            <a:r>
              <a:rPr lang="en-US" sz="3600" b="1" dirty="0">
                <a:solidFill>
                  <a:srgbClr val="003300"/>
                </a:solidFill>
              </a:rPr>
              <a:t>early distal tubule</a:t>
            </a:r>
            <a:r>
              <a:rPr lang="en-US" sz="3600" dirty="0"/>
              <a:t>[5-10%of filtered  load of sodium is reabsorbed].</a:t>
            </a:r>
          </a:p>
          <a:p>
            <a:pPr algn="l" rtl="0">
              <a:lnSpc>
                <a:spcPct val="90000"/>
              </a:lnSpc>
              <a:buFontTx/>
              <a:buBlip>
                <a:blip r:embed="rId2"/>
              </a:buBlip>
            </a:pPr>
            <a:r>
              <a:rPr lang="en-US" sz="3600" dirty="0" smtClean="0"/>
              <a:t>Weak </a:t>
            </a:r>
            <a:r>
              <a:rPr lang="en-US" sz="3600" dirty="0"/>
              <a:t>inhibitors of </a:t>
            </a:r>
            <a:r>
              <a:rPr lang="en-US" sz="3600" b="1" dirty="0">
                <a:solidFill>
                  <a:srgbClr val="000099"/>
                </a:solidFill>
              </a:rPr>
              <a:t>carbonic </a:t>
            </a:r>
            <a:r>
              <a:rPr lang="en-US" sz="3600" b="1" dirty="0" err="1">
                <a:solidFill>
                  <a:srgbClr val="000099"/>
                </a:solidFill>
              </a:rPr>
              <a:t>anhydrase</a:t>
            </a:r>
            <a:r>
              <a:rPr lang="en-US" sz="3600" dirty="0"/>
              <a:t> , but this does not contribute to their </a:t>
            </a:r>
            <a:r>
              <a:rPr lang="en-US" sz="3600" dirty="0" smtClean="0"/>
              <a:t>action</a:t>
            </a:r>
          </a:p>
        </p:txBody>
      </p:sp>
      <p:sp>
        <p:nvSpPr>
          <p:cNvPr id="6148" name="WordArt 4"/>
          <p:cNvSpPr>
            <a:spLocks noChangeArrowheads="1" noChangeShapeType="1" noTextEdit="1"/>
          </p:cNvSpPr>
          <p:nvPr/>
        </p:nvSpPr>
        <p:spPr bwMode="auto">
          <a:xfrm>
            <a:off x="838200" y="381000"/>
            <a:ext cx="7315200" cy="857250"/>
          </a:xfrm>
          <a:prstGeom prst="rect">
            <a:avLst/>
          </a:prstGeom>
        </p:spPr>
        <p:txBody>
          <a:bodyPr wrap="none" fromWordArt="1">
            <a:prstTxWarp prst="textPlain">
              <a:avLst>
                <a:gd name="adj" fmla="val 50000"/>
              </a:avLst>
            </a:prstTxWarp>
          </a:bodyPr>
          <a:lstStyle/>
          <a:p>
            <a:pPr algn="ctr" rtl="0"/>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 Thiazides</a:t>
            </a:r>
          </a:p>
        </p:txBody>
      </p:sp>
      <p:pic>
        <p:nvPicPr>
          <p:cNvPr id="13313" name="Picture 1"/>
          <p:cNvPicPr>
            <a:picLocks noGrp="1" noChangeAspect="1" noChangeArrowheads="1"/>
          </p:cNvPicPr>
          <p:nvPr>
            <p:ph sz="half" idx="2"/>
          </p:nvPr>
        </p:nvPicPr>
        <p:blipFill>
          <a:blip r:embed="rId3" cstate="print"/>
          <a:srcRect/>
          <a:stretch>
            <a:fillRect/>
          </a:stretch>
        </p:blipFill>
        <p:spPr bwMode="auto">
          <a:xfrm>
            <a:off x="5867400" y="2514600"/>
            <a:ext cx="2857500"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286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Quiz-5?</a:t>
            </a:r>
            <a:endParaRPr lang="en-US" sz="4400" dirty="0">
              <a:solidFill>
                <a:schemeClr val="tx2"/>
              </a:solidFill>
            </a:endParaRPr>
          </a:p>
        </p:txBody>
      </p:sp>
      <p:sp>
        <p:nvSpPr>
          <p:cNvPr id="6150" name="Rectangle 10"/>
          <p:cNvSpPr>
            <a:spLocks noChangeArrowheads="1"/>
          </p:cNvSpPr>
          <p:nvPr/>
        </p:nvSpPr>
        <p:spPr bwMode="auto">
          <a:xfrm>
            <a:off x="914400" y="1752600"/>
            <a:ext cx="6019800"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pPr>
            <a:r>
              <a:rPr lang="en-US" sz="2800" dirty="0" smtClean="0"/>
              <a:t>An 87-year-old female who is taking</a:t>
            </a:r>
          </a:p>
          <a:p>
            <a:pPr marL="609600" indent="-609600">
              <a:spcBef>
                <a:spcPct val="20000"/>
              </a:spcBef>
            </a:pPr>
            <a:r>
              <a:rPr lang="en-US" sz="2800" dirty="0" smtClean="0"/>
              <a:t> multiple medications for her heart </a:t>
            </a:r>
          </a:p>
          <a:p>
            <a:pPr marL="609600" indent="-609600">
              <a:spcBef>
                <a:spcPct val="20000"/>
              </a:spcBef>
            </a:pPr>
            <a:r>
              <a:rPr lang="en-US" sz="2800" dirty="0" smtClean="0"/>
              <a:t>disease is prescribed </a:t>
            </a:r>
            <a:r>
              <a:rPr lang="en-US" sz="2800" dirty="0" err="1" smtClean="0"/>
              <a:t>gentamicin</a:t>
            </a:r>
            <a:r>
              <a:rPr lang="en-US" sz="2800" dirty="0" smtClean="0"/>
              <a:t> </a:t>
            </a:r>
          </a:p>
          <a:p>
            <a:pPr marL="609600" indent="-609600">
              <a:spcBef>
                <a:spcPct val="20000"/>
              </a:spcBef>
            </a:pPr>
            <a:r>
              <a:rPr lang="en-US" sz="2800" dirty="0" smtClean="0"/>
              <a:t>for diverticulitis. After a </a:t>
            </a:r>
            <a:r>
              <a:rPr lang="en-US" sz="2800" dirty="0" smtClean="0"/>
              <a:t>few </a:t>
            </a:r>
            <a:r>
              <a:rPr lang="en-US" sz="2800" dirty="0" smtClean="0"/>
              <a:t>days of</a:t>
            </a:r>
          </a:p>
          <a:p>
            <a:pPr marL="609600" indent="-609600">
              <a:spcBef>
                <a:spcPct val="20000"/>
              </a:spcBef>
            </a:pPr>
            <a:r>
              <a:rPr lang="en-US" sz="2800" dirty="0" smtClean="0"/>
              <a:t> taking the </a:t>
            </a:r>
            <a:r>
              <a:rPr lang="en-US" sz="2800" dirty="0" smtClean="0"/>
              <a:t>antibiotic</a:t>
            </a:r>
            <a:r>
              <a:rPr lang="en-US" sz="2800" dirty="0" smtClean="0"/>
              <a:t>, she complains</a:t>
            </a:r>
          </a:p>
          <a:p>
            <a:pPr marL="609600" indent="-609600">
              <a:spcBef>
                <a:spcPct val="20000"/>
              </a:spcBef>
            </a:pPr>
            <a:r>
              <a:rPr lang="en-US" sz="2800" dirty="0" smtClean="0"/>
              <a:t> of dizziness and tinnitus. What heart medication might she be on?</a:t>
            </a:r>
            <a:br>
              <a:rPr lang="en-US" sz="2800" dirty="0" smtClean="0"/>
            </a:br>
            <a:r>
              <a:rPr lang="en-US" sz="2800" dirty="0" smtClean="0"/>
              <a:t>A) </a:t>
            </a:r>
            <a:r>
              <a:rPr lang="en-US" sz="2800" dirty="0" err="1" smtClean="0"/>
              <a:t>spironolactone</a:t>
            </a:r>
            <a:r>
              <a:rPr lang="en-US" sz="2800" dirty="0" smtClean="0"/>
              <a:t/>
            </a:r>
            <a:br>
              <a:rPr lang="en-US" sz="2800" dirty="0" smtClean="0"/>
            </a:br>
            <a:r>
              <a:rPr lang="en-US" sz="2800" dirty="0" smtClean="0"/>
              <a:t>B) hydrochlorothiazide</a:t>
            </a:r>
            <a:br>
              <a:rPr lang="en-US" sz="2800" dirty="0" smtClean="0"/>
            </a:br>
            <a:r>
              <a:rPr lang="en-US" sz="2800" dirty="0" smtClean="0"/>
              <a:t>C) </a:t>
            </a:r>
            <a:r>
              <a:rPr lang="en-US" sz="2800" dirty="0" err="1" smtClean="0"/>
              <a:t>ethacrynic</a:t>
            </a:r>
            <a:r>
              <a:rPr lang="en-US" sz="2800" dirty="0" smtClean="0"/>
              <a:t> acid</a:t>
            </a:r>
            <a:r>
              <a:rPr lang="en-US" sz="2800" dirty="0" smtClean="0"/>
              <a:t/>
            </a:r>
            <a:br>
              <a:rPr lang="en-US" sz="2800" dirty="0" smtClean="0"/>
            </a:br>
            <a:r>
              <a:rPr lang="en-US" sz="2800" dirty="0" smtClean="0"/>
              <a:t>D) </a:t>
            </a:r>
            <a:r>
              <a:rPr lang="en-US" sz="2800" dirty="0" err="1" smtClean="0"/>
              <a:t>amiloride</a:t>
            </a:r>
            <a:r>
              <a:rPr lang="en-US" sz="2800" dirty="0" smtClean="0"/>
              <a:t/>
            </a:r>
            <a:br>
              <a:rPr lang="en-US" sz="2800"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934199" y="2420938"/>
            <a:ext cx="2030413"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228600"/>
            <a:ext cx="3238500" cy="6553200"/>
            <a:chOff x="0" y="0"/>
            <a:chExt cx="2016" cy="4320"/>
          </a:xfrm>
        </p:grpSpPr>
        <p:sp>
          <p:nvSpPr>
            <p:cNvPr id="6154"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6155"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6147"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 name="Group 6"/>
          <p:cNvGrpSpPr>
            <a:grpSpLocks/>
          </p:cNvGrpSpPr>
          <p:nvPr/>
        </p:nvGrpSpPr>
        <p:grpSpPr bwMode="auto">
          <a:xfrm>
            <a:off x="838200" y="1447800"/>
            <a:ext cx="7391400" cy="319088"/>
            <a:chOff x="144" y="1248"/>
            <a:chExt cx="4656" cy="201"/>
          </a:xfrm>
        </p:grpSpPr>
        <p:sp>
          <p:nvSpPr>
            <p:cNvPr id="6152"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6153"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6149" name="Rectangle 9"/>
          <p:cNvSpPr>
            <a:spLocks noChangeArrowheads="1"/>
          </p:cNvSpPr>
          <p:nvPr/>
        </p:nvSpPr>
        <p:spPr bwMode="auto">
          <a:xfrm>
            <a:off x="1181100" y="914400"/>
            <a:ext cx="7734300" cy="609600"/>
          </a:xfrm>
          <a:prstGeom prst="rect">
            <a:avLst/>
          </a:prstGeom>
          <a:solidFill>
            <a:srgbClr val="FFFFFF"/>
          </a:solidFill>
          <a:ln w="9525">
            <a:solidFill>
              <a:srgbClr val="000000"/>
            </a:solidFill>
            <a:miter lim="800000"/>
            <a:headEnd/>
            <a:tailEnd/>
          </a:ln>
        </p:spPr>
        <p:txBody>
          <a:bodyPr/>
          <a:lstStyle/>
          <a:p>
            <a:pPr algn="l">
              <a:lnSpc>
                <a:spcPct val="90000"/>
              </a:lnSpc>
            </a:pPr>
            <a:r>
              <a:rPr lang="en-US" sz="3600" b="1" dirty="0" smtClean="0">
                <a:solidFill>
                  <a:schemeClr val="tx2"/>
                </a:solidFill>
              </a:rPr>
              <a:t>Quiz-6?</a:t>
            </a:r>
            <a:endParaRPr lang="en-US" sz="4400" dirty="0">
              <a:solidFill>
                <a:schemeClr val="tx2"/>
              </a:solidFill>
            </a:endParaRPr>
          </a:p>
        </p:txBody>
      </p:sp>
      <p:sp>
        <p:nvSpPr>
          <p:cNvPr id="6150" name="Rectangle 10"/>
          <p:cNvSpPr>
            <a:spLocks noChangeArrowheads="1"/>
          </p:cNvSpPr>
          <p:nvPr/>
        </p:nvSpPr>
        <p:spPr bwMode="auto">
          <a:xfrm>
            <a:off x="914400" y="1752600"/>
            <a:ext cx="5943600" cy="5105400"/>
          </a:xfrm>
          <a:prstGeom prst="rect">
            <a:avLst/>
          </a:prstGeom>
          <a:solidFill>
            <a:srgbClr val="FFFFFF"/>
          </a:solidFill>
          <a:ln w="9525">
            <a:solidFill>
              <a:srgbClr val="000000"/>
            </a:solidFill>
            <a:miter lim="800000"/>
            <a:headEnd/>
            <a:tailEnd/>
          </a:ln>
        </p:spPr>
        <p:txBody>
          <a:bodyPr/>
          <a:lstStyle/>
          <a:p>
            <a:pPr marL="609600" indent="-609600">
              <a:spcBef>
                <a:spcPct val="20000"/>
              </a:spcBef>
            </a:pPr>
            <a:r>
              <a:rPr lang="en-US" sz="2400" dirty="0" smtClean="0"/>
              <a:t>A 45-year –old </a:t>
            </a:r>
            <a:r>
              <a:rPr lang="en-US" sz="2400" dirty="0" smtClean="0"/>
              <a:t>male </a:t>
            </a:r>
            <a:r>
              <a:rPr lang="en-US" sz="2400" dirty="0" smtClean="0"/>
              <a:t>with history of medication –controlled hypertension presented to you with complaints of a painful swollen big toe. You suspected gout and checked his uric acid levels, which were elevated. Upon looking at the list of his medications you realized that one of them might be the cause. Which medication might that be? </a:t>
            </a:r>
            <a:br>
              <a:rPr lang="en-US" sz="2400" dirty="0" smtClean="0"/>
            </a:br>
            <a:r>
              <a:rPr lang="en-US" sz="2400" dirty="0" smtClean="0"/>
              <a:t>A) </a:t>
            </a:r>
            <a:r>
              <a:rPr lang="en-US" sz="2400" dirty="0" err="1" smtClean="0"/>
              <a:t>spironolactone</a:t>
            </a:r>
            <a:r>
              <a:rPr lang="en-US" sz="2400" dirty="0" smtClean="0"/>
              <a:t/>
            </a:r>
            <a:br>
              <a:rPr lang="en-US" sz="2400" dirty="0" smtClean="0"/>
            </a:br>
            <a:r>
              <a:rPr lang="en-US" sz="2400" dirty="0" smtClean="0"/>
              <a:t>B) hydrochlorothiazide</a:t>
            </a:r>
            <a:br>
              <a:rPr lang="en-US" sz="2400" dirty="0" smtClean="0"/>
            </a:br>
            <a:r>
              <a:rPr lang="en-US" sz="2400" dirty="0" smtClean="0"/>
              <a:t>C) </a:t>
            </a:r>
            <a:r>
              <a:rPr lang="en-US" sz="2400" dirty="0" err="1" smtClean="0"/>
              <a:t>acetazolamide</a:t>
            </a:r>
            <a:r>
              <a:rPr lang="en-US" sz="2400" dirty="0" smtClean="0"/>
              <a:t/>
            </a:r>
            <a:br>
              <a:rPr lang="en-US" sz="2400" dirty="0" smtClean="0"/>
            </a:br>
            <a:r>
              <a:rPr lang="en-US" sz="2400" dirty="0" smtClean="0"/>
              <a:t>D) </a:t>
            </a:r>
            <a:r>
              <a:rPr lang="en-US" sz="2400" dirty="0" err="1" smtClean="0"/>
              <a:t>amiloride</a:t>
            </a:r>
            <a:r>
              <a:rPr lang="en-US" sz="2400" dirty="0" smtClean="0"/>
              <a:t/>
            </a:r>
            <a:br>
              <a:rPr lang="en-US" sz="2400" dirty="0" smtClean="0"/>
            </a:br>
            <a:r>
              <a:rPr lang="en-US" sz="3200" dirty="0" smtClean="0"/>
              <a:t/>
            </a:r>
            <a:br>
              <a:rPr lang="en-US" sz="3200" dirty="0" smtClean="0"/>
            </a:br>
            <a:r>
              <a:rPr lang="en-US" sz="3200" dirty="0" smtClean="0"/>
              <a:t/>
            </a:r>
            <a:br>
              <a:rPr lang="en-US" sz="3200" dirty="0" smtClean="0"/>
            </a:br>
            <a:endParaRPr lang="en-US" sz="2800" dirty="0">
              <a:ea typeface="SimSun" pitchFamily="2" charset="-122"/>
            </a:endParaRPr>
          </a:p>
        </p:txBody>
      </p:sp>
      <p:pic>
        <p:nvPicPr>
          <p:cNvPr id="6151" name="Picture 11" descr="QUESTION"/>
          <p:cNvPicPr>
            <a:picLocks noChangeAspect="1" noChangeArrowheads="1"/>
          </p:cNvPicPr>
          <p:nvPr/>
        </p:nvPicPr>
        <p:blipFill>
          <a:blip r:embed="rId2" cstate="print"/>
          <a:srcRect/>
          <a:stretch>
            <a:fillRect/>
          </a:stretch>
        </p:blipFill>
        <p:spPr bwMode="auto">
          <a:xfrm>
            <a:off x="6857999" y="2420938"/>
            <a:ext cx="2106613"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400800" y="381000"/>
            <a:ext cx="2429127" cy="341632"/>
          </a:xfrm>
          <a:prstGeom prst="rect">
            <a:avLst/>
          </a:prstGeom>
        </p:spPr>
        <p:txBody>
          <a:bodyPr wrap="none">
            <a:spAutoFit/>
          </a:bodyPr>
          <a:lstStyle/>
          <a:p>
            <a:pPr>
              <a:lnSpc>
                <a:spcPct val="90000"/>
              </a:lnSpc>
              <a:buBlip>
                <a:blip r:embed="rId3"/>
              </a:buBlip>
            </a:pPr>
            <a:r>
              <a:rPr lang="en-US" dirty="0" err="1" smtClean="0">
                <a:hlinkClick r:id="rId4" action="ppaction://hlinkfile"/>
              </a:rPr>
              <a:t>thiazide</a:t>
            </a:r>
            <a:r>
              <a:rPr lang="en-US" dirty="0" smtClean="0">
                <a:hlinkClick r:id="rId4" action="ppaction://hlinkfile"/>
              </a:rPr>
              <a:t> diuretics.mp4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sz="quarter" idx="4294967295"/>
          </p:nvPr>
        </p:nvSpPr>
        <p:spPr>
          <a:xfrm>
            <a:off x="179388" y="260350"/>
            <a:ext cx="8713787" cy="6213475"/>
          </a:xfrm>
        </p:spPr>
        <p:txBody>
          <a:bodyPr>
            <a:normAutofit/>
          </a:bodyPr>
          <a:lstStyle/>
          <a:p>
            <a:pPr eaLnBrk="1" hangingPunct="1">
              <a:lnSpc>
                <a:spcPct val="90000"/>
              </a:lnSpc>
              <a:buFont typeface="Wingdings" pitchFamily="2" charset="2"/>
              <a:buNone/>
            </a:pPr>
            <a:r>
              <a:rPr lang="en-US" sz="3400" b="1" dirty="0" smtClean="0">
                <a:solidFill>
                  <a:srgbClr val="FF0000"/>
                </a:solidFill>
                <a:cs typeface="Arial" pitchFamily="34" charset="0"/>
              </a:rPr>
              <a:t>Pharmacokinetics:</a:t>
            </a:r>
          </a:p>
          <a:p>
            <a:pPr eaLnBrk="1" hangingPunct="1">
              <a:lnSpc>
                <a:spcPct val="90000"/>
              </a:lnSpc>
              <a:buFont typeface="Wingdings" pitchFamily="2" charset="2"/>
              <a:buNone/>
            </a:pPr>
            <a:endParaRPr lang="en-US" sz="800" b="1" dirty="0" smtClean="0">
              <a:solidFill>
                <a:srgbClr val="FF0000"/>
              </a:solidFill>
              <a:cs typeface="Arial" pitchFamily="34" charset="0"/>
            </a:endParaRPr>
          </a:p>
          <a:p>
            <a:pPr lvl="1">
              <a:lnSpc>
                <a:spcPct val="115000"/>
              </a:lnSpc>
            </a:pPr>
            <a:r>
              <a:rPr lang="en-US" sz="3600" dirty="0" err="1" smtClean="0"/>
              <a:t>Thiazides</a:t>
            </a:r>
            <a:r>
              <a:rPr lang="en-US" sz="3600" dirty="0" smtClean="0"/>
              <a:t> are </a:t>
            </a:r>
            <a:r>
              <a:rPr lang="en-US" sz="3600" b="1" dirty="0" smtClean="0">
                <a:solidFill>
                  <a:srgbClr val="FF0066"/>
                </a:solidFill>
              </a:rPr>
              <a:t>lipid soluble</a:t>
            </a:r>
            <a:endParaRPr lang="en-US" sz="3400" b="1" dirty="0" smtClean="0">
              <a:cs typeface="Arial" pitchFamily="34" charset="0"/>
            </a:endParaRPr>
          </a:p>
          <a:p>
            <a:pPr lvl="1">
              <a:lnSpc>
                <a:spcPct val="115000"/>
              </a:lnSpc>
            </a:pPr>
            <a:r>
              <a:rPr lang="en-US" sz="3400" b="1" dirty="0" smtClean="0">
                <a:cs typeface="Arial" pitchFamily="34" charset="0"/>
              </a:rPr>
              <a:t>Given orally,</a:t>
            </a:r>
            <a:r>
              <a:rPr lang="en-US" sz="3200" dirty="0" smtClean="0"/>
              <a:t> efficiently absorbed from the G.I.T. </a:t>
            </a:r>
            <a:endParaRPr lang="en-US" sz="3400" b="1" dirty="0" smtClean="0">
              <a:cs typeface="Arial" pitchFamily="34" charset="0"/>
            </a:endParaRPr>
          </a:p>
          <a:p>
            <a:pPr lvl="1" eaLnBrk="1" hangingPunct="1">
              <a:lnSpc>
                <a:spcPct val="115000"/>
              </a:lnSpc>
            </a:pPr>
            <a:r>
              <a:rPr lang="en-US" sz="3400" b="1" dirty="0" smtClean="0">
                <a:cs typeface="Arial" pitchFamily="34" charset="0"/>
              </a:rPr>
              <a:t> Long duration of action</a:t>
            </a:r>
          </a:p>
          <a:p>
            <a:pPr lvl="1">
              <a:lnSpc>
                <a:spcPct val="115000"/>
              </a:lnSpc>
            </a:pPr>
            <a:r>
              <a:rPr lang="en-US" sz="3200" dirty="0" smtClean="0"/>
              <a:t>Eliminated by </a:t>
            </a:r>
            <a:r>
              <a:rPr lang="en-US" sz="3200" dirty="0" err="1" smtClean="0"/>
              <a:t>glomerular</a:t>
            </a:r>
            <a:r>
              <a:rPr lang="en-US" sz="3200" dirty="0" smtClean="0"/>
              <a:t> filtration &amp; tubular secretion , some is reabsorbed </a:t>
            </a:r>
          </a:p>
          <a:p>
            <a:pPr lvl="1">
              <a:lnSpc>
                <a:spcPct val="115000"/>
              </a:lnSpc>
            </a:pPr>
            <a:r>
              <a:rPr lang="en-US" sz="3400" b="1" dirty="0" smtClean="0">
                <a:cs typeface="Arial" pitchFamily="34" charset="0"/>
              </a:rPr>
              <a:t>May interfere with uric acid secretion and cause </a:t>
            </a:r>
            <a:r>
              <a:rPr lang="en-US" sz="3400" b="1" i="1" dirty="0" err="1" smtClean="0">
                <a:solidFill>
                  <a:srgbClr val="FF0000"/>
                </a:solidFill>
                <a:cs typeface="Arial" pitchFamily="34" charset="0"/>
              </a:rPr>
              <a:t>hyperuricemia</a:t>
            </a:r>
            <a:endParaRPr lang="en-US" sz="3400" b="1" i="1" dirty="0" smtClean="0">
              <a:solidFill>
                <a:srgbClr val="FF0000"/>
              </a:solidFill>
              <a:cs typeface="Arial" pitchFamily="34" charset="0"/>
            </a:endParaRPr>
          </a:p>
          <a:p>
            <a:pPr lvl="1" eaLnBrk="1" hangingPunct="1">
              <a:lnSpc>
                <a:spcPct val="115000"/>
              </a:lnSpc>
              <a:buFont typeface="Wingdings 2" pitchFamily="18" charset="2"/>
              <a:buNone/>
            </a:pPr>
            <a:endParaRPr lang="en-US" sz="3400" b="1" dirty="0" smtClean="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85800" y="457200"/>
            <a:ext cx="8077200" cy="6096000"/>
          </a:xfrm>
        </p:spPr>
        <p:txBody>
          <a:bodyPr/>
          <a:lstStyle/>
          <a:p>
            <a:pPr algn="l" rtl="0">
              <a:lnSpc>
                <a:spcPct val="90000"/>
              </a:lnSpc>
              <a:buFontTx/>
              <a:buBlip>
                <a:blip r:embed="rId2"/>
              </a:buBlip>
            </a:pPr>
            <a:r>
              <a:rPr lang="en-US" sz="3600" b="1" dirty="0">
                <a:solidFill>
                  <a:srgbClr val="660066"/>
                </a:solidFill>
              </a:rPr>
              <a:t>Actions:-</a:t>
            </a:r>
            <a:r>
              <a:rPr lang="en-US" sz="3600" dirty="0"/>
              <a:t> </a:t>
            </a:r>
          </a:p>
          <a:p>
            <a:pPr algn="l" rtl="0">
              <a:lnSpc>
                <a:spcPct val="90000"/>
              </a:lnSpc>
              <a:buFontTx/>
              <a:buBlip>
                <a:blip r:embed="rId2"/>
              </a:buBlip>
            </a:pPr>
            <a:r>
              <a:rPr lang="en-US" sz="3600" dirty="0"/>
              <a:t>1- considerable K+ </a:t>
            </a:r>
            <a:r>
              <a:rPr lang="en-US" sz="3600" dirty="0" smtClean="0"/>
              <a:t>loss</a:t>
            </a:r>
          </a:p>
          <a:p>
            <a:pPr algn="l" rtl="0">
              <a:lnSpc>
                <a:spcPct val="90000"/>
              </a:lnSpc>
              <a:buFontTx/>
              <a:buBlip>
                <a:blip r:embed="rId2"/>
              </a:buBlip>
            </a:pPr>
            <a:endParaRPr lang="en-US" sz="3600" dirty="0" smtClean="0"/>
          </a:p>
          <a:p>
            <a:pPr algn="l" rtl="0">
              <a:lnSpc>
                <a:spcPct val="90000"/>
              </a:lnSpc>
              <a:buFontTx/>
              <a:buBlip>
                <a:blip r:embed="rId2"/>
              </a:buBlip>
            </a:pPr>
            <a:endParaRPr lang="en-US" sz="3600" dirty="0"/>
          </a:p>
          <a:p>
            <a:pPr algn="l" rtl="0">
              <a:lnSpc>
                <a:spcPct val="90000"/>
              </a:lnSpc>
              <a:buFontTx/>
              <a:buBlip>
                <a:blip r:embed="rId2"/>
              </a:buBlip>
            </a:pPr>
            <a:r>
              <a:rPr lang="en-US" sz="3600" b="1" dirty="0">
                <a:solidFill>
                  <a:srgbClr val="FF0066"/>
                </a:solidFill>
              </a:rPr>
              <a:t>2-↓uric </a:t>
            </a:r>
            <a:r>
              <a:rPr lang="en-US" sz="3600" b="1" dirty="0" smtClean="0">
                <a:solidFill>
                  <a:srgbClr val="FF0066"/>
                </a:solidFill>
              </a:rPr>
              <a:t>acid</a:t>
            </a:r>
          </a:p>
          <a:p>
            <a:pPr algn="l" rtl="0">
              <a:lnSpc>
                <a:spcPct val="90000"/>
              </a:lnSpc>
              <a:buFontTx/>
              <a:buBlip>
                <a:blip r:embed="rId2"/>
              </a:buBlip>
            </a:pPr>
            <a:endParaRPr lang="en-US" sz="3600" b="1" dirty="0" smtClean="0">
              <a:solidFill>
                <a:srgbClr val="FF0066"/>
              </a:solidFill>
            </a:endParaRPr>
          </a:p>
          <a:p>
            <a:pPr algn="l" rtl="0">
              <a:lnSpc>
                <a:spcPct val="90000"/>
              </a:lnSpc>
              <a:buFontTx/>
              <a:buBlip>
                <a:blip r:embed="rId2"/>
              </a:buBlip>
            </a:pPr>
            <a:endParaRPr lang="en-US" sz="3600" b="1" dirty="0" smtClean="0">
              <a:solidFill>
                <a:srgbClr val="FF0066"/>
              </a:solidFill>
            </a:endParaRPr>
          </a:p>
          <a:p>
            <a:pPr algn="l" rtl="0">
              <a:lnSpc>
                <a:spcPct val="90000"/>
              </a:lnSpc>
              <a:buFontTx/>
              <a:buBlip>
                <a:blip r:embed="rId2"/>
              </a:buBlip>
            </a:pPr>
            <a:endParaRPr lang="en-US" sz="3600" b="1" dirty="0" smtClean="0">
              <a:solidFill>
                <a:srgbClr val="FF0066"/>
              </a:solidFill>
            </a:endParaRPr>
          </a:p>
          <a:p>
            <a:pPr algn="l" rtl="0">
              <a:lnSpc>
                <a:spcPct val="90000"/>
              </a:lnSpc>
              <a:buFontTx/>
              <a:buBlip>
                <a:blip r:embed="rId2"/>
              </a:buBlip>
            </a:pPr>
            <a:r>
              <a:rPr lang="en-US" sz="3600" b="1" dirty="0" smtClean="0">
                <a:solidFill>
                  <a:srgbClr val="FF0066"/>
                </a:solidFill>
              </a:rPr>
              <a:t>↓</a:t>
            </a:r>
            <a:r>
              <a:rPr lang="en-US" sz="3600" b="1" dirty="0">
                <a:solidFill>
                  <a:srgbClr val="FF0066"/>
                </a:solidFill>
              </a:rPr>
              <a:t>Ca++ excretion </a:t>
            </a:r>
            <a:endParaRPr lang="en-US" sz="3600" b="1" dirty="0" smtClean="0">
              <a:solidFill>
                <a:srgbClr val="FF0066"/>
              </a:solidFill>
            </a:endParaRPr>
          </a:p>
          <a:p>
            <a:pPr algn="l" rtl="0">
              <a:lnSpc>
                <a:spcPct val="90000"/>
              </a:lnSpc>
              <a:buFontTx/>
              <a:buBlip>
                <a:blip r:embed="rId2"/>
              </a:buBlip>
            </a:pPr>
            <a:r>
              <a:rPr lang="en-US" sz="3600" b="1" dirty="0" smtClean="0">
                <a:solidFill>
                  <a:srgbClr val="FF0066"/>
                </a:solidFill>
              </a:rPr>
              <a:t>↑</a:t>
            </a:r>
            <a:r>
              <a:rPr lang="en-US" sz="3600" b="1" dirty="0">
                <a:solidFill>
                  <a:srgbClr val="FF0066"/>
                </a:solidFill>
              </a:rPr>
              <a:t>Mg++ excretion</a:t>
            </a:r>
          </a:p>
          <a:p>
            <a:pPr algn="l" rtl="0">
              <a:lnSpc>
                <a:spcPct val="90000"/>
              </a:lnSpc>
              <a:buNone/>
            </a:pPr>
            <a:endParaRPr lang="en-US" sz="3600" dirty="0"/>
          </a:p>
        </p:txBody>
      </p:sp>
      <p:pic>
        <p:nvPicPr>
          <p:cNvPr id="3" name="Picture 3"/>
          <p:cNvPicPr>
            <a:picLocks noChangeAspect="1" noChangeArrowheads="1"/>
          </p:cNvPicPr>
          <p:nvPr/>
        </p:nvPicPr>
        <p:blipFill>
          <a:blip r:embed="rId3" cstate="print"/>
          <a:srcRect/>
          <a:stretch>
            <a:fillRect/>
          </a:stretch>
        </p:blipFill>
        <p:spPr bwMode="auto">
          <a:xfrm>
            <a:off x="5181600" y="4267200"/>
            <a:ext cx="3771900" cy="2438400"/>
          </a:xfrm>
          <a:prstGeom prst="rect">
            <a:avLst/>
          </a:prstGeom>
          <a:noFill/>
          <a:ln w="9525">
            <a:noFill/>
            <a:miter lim="800000"/>
            <a:headEnd/>
            <a:tailEnd/>
          </a:ln>
        </p:spPr>
      </p:pic>
      <p:pic>
        <p:nvPicPr>
          <p:cNvPr id="4" name="Picture 5"/>
          <p:cNvPicPr>
            <a:picLocks noChangeAspect="1" noChangeArrowheads="1"/>
          </p:cNvPicPr>
          <p:nvPr/>
        </p:nvPicPr>
        <p:blipFill>
          <a:blip r:embed="rId4" cstate="print"/>
          <a:srcRect/>
          <a:stretch>
            <a:fillRect/>
          </a:stretch>
        </p:blipFill>
        <p:spPr bwMode="auto">
          <a:xfrm>
            <a:off x="5943600" y="0"/>
            <a:ext cx="3094038" cy="2133600"/>
          </a:xfrm>
          <a:prstGeom prst="rect">
            <a:avLst/>
          </a:prstGeom>
          <a:noFill/>
          <a:ln w="9525">
            <a:noFill/>
            <a:miter lim="800000"/>
            <a:headEnd/>
            <a:tailEnd/>
          </a:ln>
          <a:effectLst/>
        </p:spPr>
      </p:pic>
      <p:pic>
        <p:nvPicPr>
          <p:cNvPr id="5" name="Picture 4"/>
          <p:cNvPicPr>
            <a:picLocks noChangeAspect="1" noChangeArrowheads="1"/>
          </p:cNvPicPr>
          <p:nvPr/>
        </p:nvPicPr>
        <p:blipFill>
          <a:blip r:embed="rId5" cstate="print"/>
          <a:srcRect/>
          <a:stretch>
            <a:fillRect/>
          </a:stretch>
        </p:blipFill>
        <p:spPr bwMode="auto">
          <a:xfrm>
            <a:off x="5867400" y="2209800"/>
            <a:ext cx="2895601"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026"/>
          <p:cNvSpPr>
            <a:spLocks noChangeArrowheads="1"/>
          </p:cNvSpPr>
          <p:nvPr/>
        </p:nvSpPr>
        <p:spPr bwMode="auto">
          <a:xfrm>
            <a:off x="1600200" y="1371600"/>
            <a:ext cx="762000" cy="4419600"/>
          </a:xfrm>
          <a:prstGeom prst="can">
            <a:avLst>
              <a:gd name="adj" fmla="val 71668"/>
            </a:avLst>
          </a:prstGeom>
          <a:noFill/>
          <a:ln w="9525">
            <a:solidFill>
              <a:schemeClr val="tx1"/>
            </a:solidFill>
            <a:round/>
            <a:headEnd/>
            <a:tailEnd/>
          </a:ln>
        </p:spPr>
        <p:txBody>
          <a:bodyPr wrap="none" anchor="ctr"/>
          <a:lstStyle/>
          <a:p>
            <a:endParaRPr lang="en-US"/>
          </a:p>
        </p:txBody>
      </p:sp>
      <p:sp>
        <p:nvSpPr>
          <p:cNvPr id="10243" name="Line 1027"/>
          <p:cNvSpPr>
            <a:spLocks noChangeShapeType="1"/>
          </p:cNvSpPr>
          <p:nvPr/>
        </p:nvSpPr>
        <p:spPr bwMode="auto">
          <a:xfrm>
            <a:off x="1981200" y="533400"/>
            <a:ext cx="0" cy="1295400"/>
          </a:xfrm>
          <a:prstGeom prst="line">
            <a:avLst/>
          </a:prstGeom>
          <a:noFill/>
          <a:ln w="28575">
            <a:solidFill>
              <a:schemeClr val="tx1"/>
            </a:solidFill>
            <a:round/>
            <a:headEnd/>
            <a:tailEnd type="triangle" w="med" len="med"/>
          </a:ln>
        </p:spPr>
        <p:txBody>
          <a:bodyPr/>
          <a:lstStyle/>
          <a:p>
            <a:endParaRPr lang="en-US"/>
          </a:p>
        </p:txBody>
      </p:sp>
      <p:sp>
        <p:nvSpPr>
          <p:cNvPr id="10244" name="Line 1028"/>
          <p:cNvSpPr>
            <a:spLocks noChangeShapeType="1"/>
          </p:cNvSpPr>
          <p:nvPr/>
        </p:nvSpPr>
        <p:spPr bwMode="auto">
          <a:xfrm>
            <a:off x="1981200" y="5867400"/>
            <a:ext cx="0" cy="533400"/>
          </a:xfrm>
          <a:prstGeom prst="line">
            <a:avLst/>
          </a:prstGeom>
          <a:noFill/>
          <a:ln w="28575">
            <a:solidFill>
              <a:schemeClr val="tx1"/>
            </a:solidFill>
            <a:round/>
            <a:headEnd/>
            <a:tailEnd type="triangle" w="med" len="med"/>
          </a:ln>
        </p:spPr>
        <p:txBody>
          <a:bodyPr/>
          <a:lstStyle/>
          <a:p>
            <a:endParaRPr lang="en-US"/>
          </a:p>
        </p:txBody>
      </p:sp>
      <p:sp>
        <p:nvSpPr>
          <p:cNvPr id="10245" name="Oval 1029"/>
          <p:cNvSpPr>
            <a:spLocks noChangeArrowheads="1"/>
          </p:cNvSpPr>
          <p:nvPr/>
        </p:nvSpPr>
        <p:spPr bwMode="auto">
          <a:xfrm>
            <a:off x="1371600" y="457200"/>
            <a:ext cx="152400" cy="152400"/>
          </a:xfrm>
          <a:prstGeom prst="ellipse">
            <a:avLst/>
          </a:prstGeom>
          <a:solidFill>
            <a:schemeClr val="accent2"/>
          </a:solidFill>
          <a:ln w="9525">
            <a:solidFill>
              <a:schemeClr val="accent2"/>
            </a:solidFill>
            <a:round/>
            <a:headEnd/>
            <a:tailEnd/>
          </a:ln>
        </p:spPr>
        <p:txBody>
          <a:bodyPr wrap="none" anchor="ctr"/>
          <a:lstStyle/>
          <a:p>
            <a:endParaRPr lang="en-US" dirty="0">
              <a:solidFill>
                <a:schemeClr val="accent1"/>
              </a:solidFill>
            </a:endParaRPr>
          </a:p>
        </p:txBody>
      </p:sp>
      <p:sp>
        <p:nvSpPr>
          <p:cNvPr id="10246" name="Oval 1030"/>
          <p:cNvSpPr>
            <a:spLocks noChangeArrowheads="1"/>
          </p:cNvSpPr>
          <p:nvPr/>
        </p:nvSpPr>
        <p:spPr bwMode="auto">
          <a:xfrm>
            <a:off x="1676400" y="609600"/>
            <a:ext cx="152400"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247" name="Oval 1031"/>
          <p:cNvSpPr>
            <a:spLocks noChangeArrowheads="1"/>
          </p:cNvSpPr>
          <p:nvPr/>
        </p:nvSpPr>
        <p:spPr bwMode="auto">
          <a:xfrm>
            <a:off x="1981200" y="2667000"/>
            <a:ext cx="152400"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248" name="Oval 1032"/>
          <p:cNvSpPr>
            <a:spLocks noChangeArrowheads="1"/>
          </p:cNvSpPr>
          <p:nvPr/>
        </p:nvSpPr>
        <p:spPr bwMode="auto">
          <a:xfrm>
            <a:off x="1905000" y="3048000"/>
            <a:ext cx="152400"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249" name="Oval 1033"/>
          <p:cNvSpPr>
            <a:spLocks noChangeArrowheads="1"/>
          </p:cNvSpPr>
          <p:nvPr/>
        </p:nvSpPr>
        <p:spPr bwMode="auto">
          <a:xfrm>
            <a:off x="1752600" y="2514600"/>
            <a:ext cx="152400"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250" name="Oval 1034"/>
          <p:cNvSpPr>
            <a:spLocks noChangeArrowheads="1"/>
          </p:cNvSpPr>
          <p:nvPr/>
        </p:nvSpPr>
        <p:spPr bwMode="auto">
          <a:xfrm>
            <a:off x="1905000" y="3733800"/>
            <a:ext cx="152400" cy="152400"/>
          </a:xfrm>
          <a:prstGeom prst="ellipse">
            <a:avLst/>
          </a:prstGeom>
          <a:solidFill>
            <a:schemeClr val="accent1"/>
          </a:solidFill>
          <a:ln w="9525">
            <a:solidFill>
              <a:srgbClr val="FF0000"/>
            </a:solidFill>
            <a:round/>
            <a:headEnd/>
            <a:tailEnd/>
          </a:ln>
        </p:spPr>
        <p:txBody>
          <a:bodyPr wrap="none" anchor="ctr"/>
          <a:lstStyle/>
          <a:p>
            <a:endParaRPr lang="en-US"/>
          </a:p>
        </p:txBody>
      </p:sp>
      <p:sp>
        <p:nvSpPr>
          <p:cNvPr id="10251" name="Oval 1035"/>
          <p:cNvSpPr>
            <a:spLocks noChangeArrowheads="1"/>
          </p:cNvSpPr>
          <p:nvPr/>
        </p:nvSpPr>
        <p:spPr bwMode="auto">
          <a:xfrm>
            <a:off x="2133600" y="4191000"/>
            <a:ext cx="152400"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252" name="Oval 1036"/>
          <p:cNvSpPr>
            <a:spLocks noChangeArrowheads="1"/>
          </p:cNvSpPr>
          <p:nvPr/>
        </p:nvSpPr>
        <p:spPr bwMode="auto">
          <a:xfrm>
            <a:off x="1676400" y="3733800"/>
            <a:ext cx="152400"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253" name="Oval 1037"/>
          <p:cNvSpPr>
            <a:spLocks noChangeArrowheads="1"/>
          </p:cNvSpPr>
          <p:nvPr/>
        </p:nvSpPr>
        <p:spPr bwMode="auto">
          <a:xfrm>
            <a:off x="2133600" y="3200400"/>
            <a:ext cx="152400" cy="152400"/>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254" name="AutoShape 1038"/>
          <p:cNvSpPr>
            <a:spLocks noChangeArrowheads="1"/>
          </p:cNvSpPr>
          <p:nvPr/>
        </p:nvSpPr>
        <p:spPr bwMode="auto">
          <a:xfrm>
            <a:off x="5410200" y="1295400"/>
            <a:ext cx="762000" cy="4419600"/>
          </a:xfrm>
          <a:prstGeom prst="can">
            <a:avLst>
              <a:gd name="adj" fmla="val 71668"/>
            </a:avLst>
          </a:prstGeom>
          <a:noFill/>
          <a:ln w="9525">
            <a:solidFill>
              <a:schemeClr val="tx1"/>
            </a:solidFill>
            <a:round/>
            <a:headEnd/>
            <a:tailEnd/>
          </a:ln>
        </p:spPr>
        <p:txBody>
          <a:bodyPr wrap="none" anchor="ctr"/>
          <a:lstStyle/>
          <a:p>
            <a:endParaRPr lang="en-US"/>
          </a:p>
        </p:txBody>
      </p:sp>
      <p:sp>
        <p:nvSpPr>
          <p:cNvPr id="10255" name="Line 1039"/>
          <p:cNvSpPr>
            <a:spLocks noChangeShapeType="1"/>
          </p:cNvSpPr>
          <p:nvPr/>
        </p:nvSpPr>
        <p:spPr bwMode="auto">
          <a:xfrm>
            <a:off x="5791200" y="457200"/>
            <a:ext cx="0" cy="1295400"/>
          </a:xfrm>
          <a:prstGeom prst="line">
            <a:avLst/>
          </a:prstGeom>
          <a:noFill/>
          <a:ln w="28575">
            <a:solidFill>
              <a:schemeClr val="tx1"/>
            </a:solidFill>
            <a:round/>
            <a:headEnd/>
            <a:tailEnd type="triangle" w="med" len="med"/>
          </a:ln>
        </p:spPr>
        <p:txBody>
          <a:bodyPr/>
          <a:lstStyle/>
          <a:p>
            <a:endParaRPr lang="en-US"/>
          </a:p>
        </p:txBody>
      </p:sp>
      <p:sp>
        <p:nvSpPr>
          <p:cNvPr id="10256" name="Line 1040"/>
          <p:cNvSpPr>
            <a:spLocks noChangeShapeType="1"/>
          </p:cNvSpPr>
          <p:nvPr/>
        </p:nvSpPr>
        <p:spPr bwMode="auto">
          <a:xfrm>
            <a:off x="5791200" y="5791200"/>
            <a:ext cx="0" cy="533400"/>
          </a:xfrm>
          <a:prstGeom prst="line">
            <a:avLst/>
          </a:prstGeom>
          <a:noFill/>
          <a:ln w="28575">
            <a:solidFill>
              <a:schemeClr val="tx1"/>
            </a:solidFill>
            <a:round/>
            <a:headEnd/>
            <a:tailEnd type="triangle" w="med" len="med"/>
          </a:ln>
        </p:spPr>
        <p:txBody>
          <a:bodyPr/>
          <a:lstStyle/>
          <a:p>
            <a:endParaRPr lang="en-US"/>
          </a:p>
        </p:txBody>
      </p:sp>
      <p:grpSp>
        <p:nvGrpSpPr>
          <p:cNvPr id="2" name="Group 1041"/>
          <p:cNvGrpSpPr>
            <a:grpSpLocks/>
          </p:cNvGrpSpPr>
          <p:nvPr/>
        </p:nvGrpSpPr>
        <p:grpSpPr bwMode="auto">
          <a:xfrm>
            <a:off x="5562600" y="2133600"/>
            <a:ext cx="533400" cy="1905000"/>
            <a:chOff x="3504" y="1344"/>
            <a:chExt cx="336" cy="1200"/>
          </a:xfrm>
        </p:grpSpPr>
        <p:sp>
          <p:nvSpPr>
            <p:cNvPr id="10308" name="Oval 1042"/>
            <p:cNvSpPr>
              <a:spLocks noChangeArrowheads="1"/>
            </p:cNvSpPr>
            <p:nvPr/>
          </p:nvSpPr>
          <p:spPr bwMode="auto">
            <a:xfrm>
              <a:off x="3696" y="2448"/>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9" name="Oval 1043"/>
            <p:cNvSpPr>
              <a:spLocks noChangeArrowheads="1"/>
            </p:cNvSpPr>
            <p:nvPr/>
          </p:nvSpPr>
          <p:spPr bwMode="auto">
            <a:xfrm>
              <a:off x="3696" y="1488"/>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0" name="Oval 1044"/>
            <p:cNvSpPr>
              <a:spLocks noChangeArrowheads="1"/>
            </p:cNvSpPr>
            <p:nvPr/>
          </p:nvSpPr>
          <p:spPr bwMode="auto">
            <a:xfrm>
              <a:off x="3600" y="1344"/>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1" name="Oval 1045"/>
            <p:cNvSpPr>
              <a:spLocks noChangeArrowheads="1"/>
            </p:cNvSpPr>
            <p:nvPr/>
          </p:nvSpPr>
          <p:spPr bwMode="auto">
            <a:xfrm>
              <a:off x="3504" y="1536"/>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2" name="Oval 1046"/>
            <p:cNvSpPr>
              <a:spLocks noChangeArrowheads="1"/>
            </p:cNvSpPr>
            <p:nvPr/>
          </p:nvSpPr>
          <p:spPr bwMode="auto">
            <a:xfrm>
              <a:off x="3648" y="1632"/>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3" name="Oval 1047"/>
            <p:cNvSpPr>
              <a:spLocks noChangeArrowheads="1"/>
            </p:cNvSpPr>
            <p:nvPr/>
          </p:nvSpPr>
          <p:spPr bwMode="auto">
            <a:xfrm>
              <a:off x="3504" y="1776"/>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4" name="Oval 1048"/>
            <p:cNvSpPr>
              <a:spLocks noChangeArrowheads="1"/>
            </p:cNvSpPr>
            <p:nvPr/>
          </p:nvSpPr>
          <p:spPr bwMode="auto">
            <a:xfrm>
              <a:off x="3648" y="1872"/>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5" name="Oval 1049"/>
            <p:cNvSpPr>
              <a:spLocks noChangeArrowheads="1"/>
            </p:cNvSpPr>
            <p:nvPr/>
          </p:nvSpPr>
          <p:spPr bwMode="auto">
            <a:xfrm>
              <a:off x="3552" y="2064"/>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6" name="Oval 1050"/>
            <p:cNvSpPr>
              <a:spLocks noChangeArrowheads="1"/>
            </p:cNvSpPr>
            <p:nvPr/>
          </p:nvSpPr>
          <p:spPr bwMode="auto">
            <a:xfrm>
              <a:off x="3648" y="2256"/>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7" name="Oval 1051"/>
            <p:cNvSpPr>
              <a:spLocks noChangeArrowheads="1"/>
            </p:cNvSpPr>
            <p:nvPr/>
          </p:nvSpPr>
          <p:spPr bwMode="auto">
            <a:xfrm>
              <a:off x="3552" y="2400"/>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18" name="Oval 1052"/>
            <p:cNvSpPr>
              <a:spLocks noChangeArrowheads="1"/>
            </p:cNvSpPr>
            <p:nvPr/>
          </p:nvSpPr>
          <p:spPr bwMode="auto">
            <a:xfrm>
              <a:off x="3744" y="1968"/>
              <a:ext cx="96" cy="96"/>
            </a:xfrm>
            <a:prstGeom prst="ellipse">
              <a:avLst/>
            </a:prstGeom>
            <a:solidFill>
              <a:schemeClr val="accent2"/>
            </a:solidFill>
            <a:ln w="9525">
              <a:solidFill>
                <a:schemeClr val="accent2"/>
              </a:solidFill>
              <a:round/>
              <a:headEnd/>
              <a:tailEnd/>
            </a:ln>
          </p:spPr>
          <p:txBody>
            <a:bodyPr wrap="none" anchor="ctr"/>
            <a:lstStyle/>
            <a:p>
              <a:endParaRPr lang="en-US"/>
            </a:p>
          </p:txBody>
        </p:sp>
      </p:grpSp>
      <p:sp>
        <p:nvSpPr>
          <p:cNvPr id="10258" name="Line 1053"/>
          <p:cNvSpPr>
            <a:spLocks noChangeShapeType="1"/>
          </p:cNvSpPr>
          <p:nvPr/>
        </p:nvSpPr>
        <p:spPr bwMode="auto">
          <a:xfrm>
            <a:off x="2209800" y="2743200"/>
            <a:ext cx="685800" cy="0"/>
          </a:xfrm>
          <a:prstGeom prst="line">
            <a:avLst/>
          </a:prstGeom>
          <a:noFill/>
          <a:ln w="9525">
            <a:solidFill>
              <a:schemeClr val="accent2"/>
            </a:solidFill>
            <a:round/>
            <a:headEnd/>
            <a:tailEnd type="triangle" w="med" len="med"/>
          </a:ln>
        </p:spPr>
        <p:txBody>
          <a:bodyPr/>
          <a:lstStyle/>
          <a:p>
            <a:endParaRPr lang="en-US"/>
          </a:p>
        </p:txBody>
      </p:sp>
      <p:sp>
        <p:nvSpPr>
          <p:cNvPr id="10259" name="Line 1054"/>
          <p:cNvSpPr>
            <a:spLocks noChangeShapeType="1"/>
          </p:cNvSpPr>
          <p:nvPr/>
        </p:nvSpPr>
        <p:spPr bwMode="auto">
          <a:xfrm>
            <a:off x="2209800" y="3124200"/>
            <a:ext cx="685800" cy="0"/>
          </a:xfrm>
          <a:prstGeom prst="line">
            <a:avLst/>
          </a:prstGeom>
          <a:noFill/>
          <a:ln w="9525">
            <a:solidFill>
              <a:schemeClr val="accent2"/>
            </a:solidFill>
            <a:round/>
            <a:headEnd/>
            <a:tailEnd type="triangle" w="med" len="med"/>
          </a:ln>
        </p:spPr>
        <p:txBody>
          <a:bodyPr/>
          <a:lstStyle/>
          <a:p>
            <a:endParaRPr lang="en-US"/>
          </a:p>
        </p:txBody>
      </p:sp>
      <p:sp>
        <p:nvSpPr>
          <p:cNvPr id="10260" name="Line 1055"/>
          <p:cNvSpPr>
            <a:spLocks noChangeShapeType="1"/>
          </p:cNvSpPr>
          <p:nvPr/>
        </p:nvSpPr>
        <p:spPr bwMode="auto">
          <a:xfrm>
            <a:off x="2362200" y="3276600"/>
            <a:ext cx="685800" cy="0"/>
          </a:xfrm>
          <a:prstGeom prst="line">
            <a:avLst/>
          </a:prstGeom>
          <a:noFill/>
          <a:ln w="9525">
            <a:solidFill>
              <a:schemeClr val="accent2"/>
            </a:solidFill>
            <a:round/>
            <a:headEnd/>
            <a:tailEnd type="triangle" w="med" len="med"/>
          </a:ln>
        </p:spPr>
        <p:txBody>
          <a:bodyPr/>
          <a:lstStyle/>
          <a:p>
            <a:endParaRPr lang="en-US"/>
          </a:p>
        </p:txBody>
      </p:sp>
      <p:sp>
        <p:nvSpPr>
          <p:cNvPr id="10261" name="Text Box 1056"/>
          <p:cNvSpPr txBox="1">
            <a:spLocks noChangeArrowheads="1"/>
          </p:cNvSpPr>
          <p:nvPr/>
        </p:nvSpPr>
        <p:spPr bwMode="auto">
          <a:xfrm>
            <a:off x="838200" y="228600"/>
            <a:ext cx="654050" cy="457200"/>
          </a:xfrm>
          <a:prstGeom prst="rect">
            <a:avLst/>
          </a:prstGeom>
          <a:noFill/>
          <a:ln w="9525">
            <a:noFill/>
            <a:miter lim="800000"/>
            <a:headEnd/>
            <a:tailEnd/>
          </a:ln>
        </p:spPr>
        <p:txBody>
          <a:bodyPr wrap="none">
            <a:spAutoFit/>
          </a:bodyPr>
          <a:lstStyle/>
          <a:p>
            <a:r>
              <a:rPr lang="en-US">
                <a:solidFill>
                  <a:schemeClr val="accent2"/>
                </a:solidFill>
              </a:rPr>
              <a:t>Na</a:t>
            </a:r>
            <a:r>
              <a:rPr lang="en-US" baseline="30000">
                <a:solidFill>
                  <a:schemeClr val="accent2"/>
                </a:solidFill>
              </a:rPr>
              <a:t>+</a:t>
            </a:r>
          </a:p>
        </p:txBody>
      </p:sp>
      <p:sp>
        <p:nvSpPr>
          <p:cNvPr id="10262" name="Line 1057"/>
          <p:cNvSpPr>
            <a:spLocks noChangeShapeType="1"/>
          </p:cNvSpPr>
          <p:nvPr/>
        </p:nvSpPr>
        <p:spPr bwMode="auto">
          <a:xfrm>
            <a:off x="2133600" y="3581400"/>
            <a:ext cx="685800" cy="0"/>
          </a:xfrm>
          <a:prstGeom prst="line">
            <a:avLst/>
          </a:prstGeom>
          <a:noFill/>
          <a:ln w="9525">
            <a:solidFill>
              <a:srgbClr val="FF0000"/>
            </a:solidFill>
            <a:round/>
            <a:headEnd type="triangle" w="med" len="med"/>
            <a:tailEnd/>
          </a:ln>
        </p:spPr>
        <p:txBody>
          <a:bodyPr/>
          <a:lstStyle/>
          <a:p>
            <a:endParaRPr lang="en-US"/>
          </a:p>
        </p:txBody>
      </p:sp>
      <p:sp>
        <p:nvSpPr>
          <p:cNvPr id="10263" name="Line 1058"/>
          <p:cNvSpPr>
            <a:spLocks noChangeShapeType="1"/>
          </p:cNvSpPr>
          <p:nvPr/>
        </p:nvSpPr>
        <p:spPr bwMode="auto">
          <a:xfrm>
            <a:off x="2209800" y="3810000"/>
            <a:ext cx="685800" cy="0"/>
          </a:xfrm>
          <a:prstGeom prst="line">
            <a:avLst/>
          </a:prstGeom>
          <a:noFill/>
          <a:ln w="9525">
            <a:solidFill>
              <a:srgbClr val="FF0000"/>
            </a:solidFill>
            <a:round/>
            <a:headEnd type="triangle" w="med" len="med"/>
            <a:tailEnd/>
          </a:ln>
        </p:spPr>
        <p:txBody>
          <a:bodyPr/>
          <a:lstStyle/>
          <a:p>
            <a:endParaRPr lang="en-US"/>
          </a:p>
        </p:txBody>
      </p:sp>
      <p:sp>
        <p:nvSpPr>
          <p:cNvPr id="10264" name="Line 1059"/>
          <p:cNvSpPr>
            <a:spLocks noChangeShapeType="1"/>
          </p:cNvSpPr>
          <p:nvPr/>
        </p:nvSpPr>
        <p:spPr bwMode="auto">
          <a:xfrm>
            <a:off x="2133600" y="4038600"/>
            <a:ext cx="685800" cy="0"/>
          </a:xfrm>
          <a:prstGeom prst="line">
            <a:avLst/>
          </a:prstGeom>
          <a:noFill/>
          <a:ln w="9525">
            <a:solidFill>
              <a:srgbClr val="FF0000"/>
            </a:solidFill>
            <a:round/>
            <a:headEnd type="triangle" w="med" len="med"/>
            <a:tailEnd/>
          </a:ln>
        </p:spPr>
        <p:txBody>
          <a:bodyPr/>
          <a:lstStyle/>
          <a:p>
            <a:endParaRPr lang="en-US"/>
          </a:p>
        </p:txBody>
      </p:sp>
      <p:sp>
        <p:nvSpPr>
          <p:cNvPr id="10265" name="Oval 1060"/>
          <p:cNvSpPr>
            <a:spLocks noChangeArrowheads="1"/>
          </p:cNvSpPr>
          <p:nvPr/>
        </p:nvSpPr>
        <p:spPr bwMode="auto">
          <a:xfrm>
            <a:off x="1981200" y="3505200"/>
            <a:ext cx="152400" cy="152400"/>
          </a:xfrm>
          <a:prstGeom prst="ellipse">
            <a:avLst/>
          </a:prstGeom>
          <a:solidFill>
            <a:schemeClr val="accent1"/>
          </a:solidFill>
          <a:ln w="9525">
            <a:solidFill>
              <a:srgbClr val="FF0000"/>
            </a:solidFill>
            <a:round/>
            <a:headEnd/>
            <a:tailEnd/>
          </a:ln>
        </p:spPr>
        <p:txBody>
          <a:bodyPr wrap="none" anchor="ctr"/>
          <a:lstStyle/>
          <a:p>
            <a:endParaRPr lang="en-US"/>
          </a:p>
        </p:txBody>
      </p:sp>
      <p:sp>
        <p:nvSpPr>
          <p:cNvPr id="10266" name="Oval 1061"/>
          <p:cNvSpPr>
            <a:spLocks noChangeArrowheads="1"/>
          </p:cNvSpPr>
          <p:nvPr/>
        </p:nvSpPr>
        <p:spPr bwMode="auto">
          <a:xfrm>
            <a:off x="1905000" y="4038600"/>
            <a:ext cx="152400" cy="152400"/>
          </a:xfrm>
          <a:prstGeom prst="ellipse">
            <a:avLst/>
          </a:prstGeom>
          <a:solidFill>
            <a:schemeClr val="accent1"/>
          </a:solidFill>
          <a:ln w="9525">
            <a:solidFill>
              <a:srgbClr val="FF0000"/>
            </a:solidFill>
            <a:round/>
            <a:headEnd/>
            <a:tailEnd/>
          </a:ln>
        </p:spPr>
        <p:txBody>
          <a:bodyPr wrap="none" anchor="ctr"/>
          <a:lstStyle/>
          <a:p>
            <a:endParaRPr lang="en-US"/>
          </a:p>
        </p:txBody>
      </p:sp>
      <p:sp>
        <p:nvSpPr>
          <p:cNvPr id="10267" name="Text Box 1062"/>
          <p:cNvSpPr txBox="1">
            <a:spLocks noChangeArrowheads="1"/>
          </p:cNvSpPr>
          <p:nvPr/>
        </p:nvSpPr>
        <p:spPr bwMode="auto">
          <a:xfrm>
            <a:off x="3032125" y="3546475"/>
            <a:ext cx="1430338" cy="461963"/>
          </a:xfrm>
          <a:prstGeom prst="rect">
            <a:avLst/>
          </a:prstGeom>
          <a:noFill/>
          <a:ln w="9525">
            <a:noFill/>
            <a:miter lim="800000"/>
            <a:headEnd/>
            <a:tailEnd/>
          </a:ln>
        </p:spPr>
        <p:txBody>
          <a:bodyPr wrap="none">
            <a:spAutoFit/>
          </a:bodyPr>
          <a:lstStyle/>
          <a:p>
            <a:r>
              <a:rPr lang="en-US">
                <a:solidFill>
                  <a:srgbClr val="FF0000"/>
                </a:solidFill>
              </a:rPr>
              <a:t>K</a:t>
            </a:r>
            <a:r>
              <a:rPr lang="en-US" baseline="30000">
                <a:solidFill>
                  <a:srgbClr val="FF0000"/>
                </a:solidFill>
              </a:rPr>
              <a:t>+ </a:t>
            </a:r>
            <a:r>
              <a:rPr lang="en-US">
                <a:solidFill>
                  <a:srgbClr val="FF0000"/>
                </a:solidFill>
              </a:rPr>
              <a:t> H loss</a:t>
            </a:r>
            <a:endParaRPr lang="en-US" baseline="30000">
              <a:solidFill>
                <a:srgbClr val="FF0000"/>
              </a:solidFill>
            </a:endParaRPr>
          </a:p>
        </p:txBody>
      </p:sp>
      <p:grpSp>
        <p:nvGrpSpPr>
          <p:cNvPr id="3" name="Group 1063"/>
          <p:cNvGrpSpPr>
            <a:grpSpLocks/>
          </p:cNvGrpSpPr>
          <p:nvPr/>
        </p:nvGrpSpPr>
        <p:grpSpPr bwMode="auto">
          <a:xfrm>
            <a:off x="5105400" y="152400"/>
            <a:ext cx="990600" cy="1066800"/>
            <a:chOff x="3216" y="96"/>
            <a:chExt cx="624" cy="672"/>
          </a:xfrm>
        </p:grpSpPr>
        <p:sp>
          <p:nvSpPr>
            <p:cNvPr id="10298" name="Oval 1064"/>
            <p:cNvSpPr>
              <a:spLocks noChangeArrowheads="1"/>
            </p:cNvSpPr>
            <p:nvPr/>
          </p:nvSpPr>
          <p:spPr bwMode="auto">
            <a:xfrm>
              <a:off x="3408" y="480"/>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299" name="Oval 1065"/>
            <p:cNvSpPr>
              <a:spLocks noChangeArrowheads="1"/>
            </p:cNvSpPr>
            <p:nvPr/>
          </p:nvSpPr>
          <p:spPr bwMode="auto">
            <a:xfrm>
              <a:off x="3360" y="336"/>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0" name="Oval 1066"/>
            <p:cNvSpPr>
              <a:spLocks noChangeArrowheads="1"/>
            </p:cNvSpPr>
            <p:nvPr/>
          </p:nvSpPr>
          <p:spPr bwMode="auto">
            <a:xfrm>
              <a:off x="3456" y="96"/>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1" name="Oval 1067"/>
            <p:cNvSpPr>
              <a:spLocks noChangeArrowheads="1"/>
            </p:cNvSpPr>
            <p:nvPr/>
          </p:nvSpPr>
          <p:spPr bwMode="auto">
            <a:xfrm>
              <a:off x="3216" y="192"/>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2" name="Oval 1068"/>
            <p:cNvSpPr>
              <a:spLocks noChangeArrowheads="1"/>
            </p:cNvSpPr>
            <p:nvPr/>
          </p:nvSpPr>
          <p:spPr bwMode="auto">
            <a:xfrm>
              <a:off x="3504" y="336"/>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3" name="Oval 1069"/>
            <p:cNvSpPr>
              <a:spLocks noChangeArrowheads="1"/>
            </p:cNvSpPr>
            <p:nvPr/>
          </p:nvSpPr>
          <p:spPr bwMode="auto">
            <a:xfrm>
              <a:off x="3648" y="96"/>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4" name="Oval 1070"/>
            <p:cNvSpPr>
              <a:spLocks noChangeArrowheads="1"/>
            </p:cNvSpPr>
            <p:nvPr/>
          </p:nvSpPr>
          <p:spPr bwMode="auto">
            <a:xfrm>
              <a:off x="3744" y="288"/>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5" name="Oval 1071"/>
            <p:cNvSpPr>
              <a:spLocks noChangeArrowheads="1"/>
            </p:cNvSpPr>
            <p:nvPr/>
          </p:nvSpPr>
          <p:spPr bwMode="auto">
            <a:xfrm>
              <a:off x="3744" y="672"/>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6" name="Oval 1072"/>
            <p:cNvSpPr>
              <a:spLocks noChangeArrowheads="1"/>
            </p:cNvSpPr>
            <p:nvPr/>
          </p:nvSpPr>
          <p:spPr bwMode="auto">
            <a:xfrm>
              <a:off x="3696" y="480"/>
              <a:ext cx="96" cy="96"/>
            </a:xfrm>
            <a:prstGeom prst="ellipse">
              <a:avLst/>
            </a:prstGeom>
            <a:solidFill>
              <a:schemeClr val="accent2"/>
            </a:solidFill>
            <a:ln w="9525">
              <a:solidFill>
                <a:schemeClr val="accent2"/>
              </a:solidFill>
              <a:round/>
              <a:headEnd/>
              <a:tailEnd/>
            </a:ln>
          </p:spPr>
          <p:txBody>
            <a:bodyPr wrap="none" anchor="ctr"/>
            <a:lstStyle/>
            <a:p>
              <a:endParaRPr lang="en-US"/>
            </a:p>
          </p:txBody>
        </p:sp>
        <p:sp>
          <p:nvSpPr>
            <p:cNvPr id="10307" name="Oval 1073"/>
            <p:cNvSpPr>
              <a:spLocks noChangeArrowheads="1"/>
            </p:cNvSpPr>
            <p:nvPr/>
          </p:nvSpPr>
          <p:spPr bwMode="auto">
            <a:xfrm>
              <a:off x="3456" y="624"/>
              <a:ext cx="96" cy="96"/>
            </a:xfrm>
            <a:prstGeom prst="ellipse">
              <a:avLst/>
            </a:prstGeom>
            <a:solidFill>
              <a:schemeClr val="accent2"/>
            </a:solidFill>
            <a:ln w="9525">
              <a:solidFill>
                <a:schemeClr val="accent2"/>
              </a:solidFill>
              <a:round/>
              <a:headEnd/>
              <a:tailEnd/>
            </a:ln>
          </p:spPr>
          <p:txBody>
            <a:bodyPr wrap="none" anchor="ctr"/>
            <a:lstStyle/>
            <a:p>
              <a:endParaRPr lang="en-US"/>
            </a:p>
          </p:txBody>
        </p:sp>
      </p:grpSp>
      <p:sp>
        <p:nvSpPr>
          <p:cNvPr id="36914" name="Text Box 1074"/>
          <p:cNvSpPr txBox="1">
            <a:spLocks noChangeArrowheads="1"/>
          </p:cNvSpPr>
          <p:nvPr/>
        </p:nvSpPr>
        <p:spPr bwMode="auto">
          <a:xfrm>
            <a:off x="6400800" y="304800"/>
            <a:ext cx="2225675" cy="457200"/>
          </a:xfrm>
          <a:prstGeom prst="rect">
            <a:avLst/>
          </a:prstGeom>
          <a:noFill/>
          <a:ln w="9525">
            <a:noFill/>
            <a:miter lim="800000"/>
            <a:headEnd/>
            <a:tailEnd/>
          </a:ln>
        </p:spPr>
        <p:txBody>
          <a:bodyPr>
            <a:spAutoFit/>
          </a:bodyPr>
          <a:lstStyle/>
          <a:p>
            <a:r>
              <a:rPr lang="en-US">
                <a:latin typeface="Comic Sans MS" pitchFamily="66" charset="0"/>
                <a:sym typeface="Symbol" pitchFamily="18" charset="2"/>
              </a:rPr>
              <a:t>tubular Na</a:t>
            </a:r>
            <a:r>
              <a:rPr lang="en-US" baseline="30000">
                <a:latin typeface="Comic Sans MS" pitchFamily="66" charset="0"/>
                <a:sym typeface="Symbol" pitchFamily="18" charset="2"/>
              </a:rPr>
              <a:t>+</a:t>
            </a:r>
          </a:p>
        </p:txBody>
      </p:sp>
      <p:sp>
        <p:nvSpPr>
          <p:cNvPr id="10270" name="Text Box 1075"/>
          <p:cNvSpPr txBox="1">
            <a:spLocks noChangeArrowheads="1"/>
          </p:cNvSpPr>
          <p:nvPr/>
        </p:nvSpPr>
        <p:spPr bwMode="auto">
          <a:xfrm>
            <a:off x="1600200" y="6365875"/>
            <a:ext cx="809625" cy="457200"/>
          </a:xfrm>
          <a:prstGeom prst="rect">
            <a:avLst/>
          </a:prstGeom>
          <a:noFill/>
          <a:ln w="9525">
            <a:noFill/>
            <a:miter lim="800000"/>
            <a:headEnd/>
            <a:tailEnd/>
          </a:ln>
        </p:spPr>
        <p:txBody>
          <a:bodyPr wrap="none">
            <a:spAutoFit/>
          </a:bodyPr>
          <a:lstStyle/>
          <a:p>
            <a:r>
              <a:rPr lang="en-US"/>
              <a:t>urine</a:t>
            </a:r>
          </a:p>
        </p:txBody>
      </p:sp>
      <p:grpSp>
        <p:nvGrpSpPr>
          <p:cNvPr id="4" name="Group 1076"/>
          <p:cNvGrpSpPr>
            <a:grpSpLocks/>
          </p:cNvGrpSpPr>
          <p:nvPr/>
        </p:nvGrpSpPr>
        <p:grpSpPr bwMode="auto">
          <a:xfrm>
            <a:off x="5486400" y="3581400"/>
            <a:ext cx="609600" cy="1371600"/>
            <a:chOff x="3456" y="2256"/>
            <a:chExt cx="384" cy="864"/>
          </a:xfrm>
          <a:solidFill>
            <a:schemeClr val="accent1"/>
          </a:solidFill>
        </p:grpSpPr>
        <p:sp>
          <p:nvSpPr>
            <p:cNvPr id="10291" name="Oval 1077"/>
            <p:cNvSpPr>
              <a:spLocks noChangeArrowheads="1"/>
            </p:cNvSpPr>
            <p:nvPr/>
          </p:nvSpPr>
          <p:spPr bwMode="auto">
            <a:xfrm>
              <a:off x="3456" y="2256"/>
              <a:ext cx="96" cy="96"/>
            </a:xfrm>
            <a:prstGeom prst="ellipse">
              <a:avLst/>
            </a:prstGeom>
            <a:grpFill/>
            <a:ln w="9525">
              <a:solidFill>
                <a:srgbClr val="FF0000"/>
              </a:solidFill>
              <a:round/>
              <a:headEnd/>
              <a:tailEnd/>
            </a:ln>
          </p:spPr>
          <p:txBody>
            <a:bodyPr wrap="none" anchor="ctr"/>
            <a:lstStyle/>
            <a:p>
              <a:endParaRPr lang="en-US"/>
            </a:p>
          </p:txBody>
        </p:sp>
        <p:sp>
          <p:nvSpPr>
            <p:cNvPr id="10292" name="Oval 1078"/>
            <p:cNvSpPr>
              <a:spLocks noChangeArrowheads="1"/>
            </p:cNvSpPr>
            <p:nvPr/>
          </p:nvSpPr>
          <p:spPr bwMode="auto">
            <a:xfrm>
              <a:off x="3600" y="2640"/>
              <a:ext cx="96" cy="96"/>
            </a:xfrm>
            <a:prstGeom prst="ellipse">
              <a:avLst/>
            </a:prstGeom>
            <a:grpFill/>
            <a:ln w="9525">
              <a:solidFill>
                <a:srgbClr val="FF0000"/>
              </a:solidFill>
              <a:round/>
              <a:headEnd/>
              <a:tailEnd/>
            </a:ln>
          </p:spPr>
          <p:txBody>
            <a:bodyPr wrap="none" anchor="ctr"/>
            <a:lstStyle/>
            <a:p>
              <a:endParaRPr lang="en-US"/>
            </a:p>
          </p:txBody>
        </p:sp>
        <p:sp>
          <p:nvSpPr>
            <p:cNvPr id="10293" name="Oval 1079"/>
            <p:cNvSpPr>
              <a:spLocks noChangeArrowheads="1"/>
            </p:cNvSpPr>
            <p:nvPr/>
          </p:nvSpPr>
          <p:spPr bwMode="auto">
            <a:xfrm>
              <a:off x="3744" y="2928"/>
              <a:ext cx="96" cy="96"/>
            </a:xfrm>
            <a:prstGeom prst="ellipse">
              <a:avLst/>
            </a:prstGeom>
            <a:grpFill/>
            <a:ln w="9525">
              <a:solidFill>
                <a:srgbClr val="FF0000"/>
              </a:solidFill>
              <a:round/>
              <a:headEnd/>
              <a:tailEnd/>
            </a:ln>
          </p:spPr>
          <p:txBody>
            <a:bodyPr wrap="none" anchor="ctr"/>
            <a:lstStyle/>
            <a:p>
              <a:endParaRPr lang="en-US"/>
            </a:p>
          </p:txBody>
        </p:sp>
        <p:sp>
          <p:nvSpPr>
            <p:cNvPr id="10294" name="Oval 1080"/>
            <p:cNvSpPr>
              <a:spLocks noChangeArrowheads="1"/>
            </p:cNvSpPr>
            <p:nvPr/>
          </p:nvSpPr>
          <p:spPr bwMode="auto">
            <a:xfrm>
              <a:off x="3648" y="2784"/>
              <a:ext cx="96" cy="96"/>
            </a:xfrm>
            <a:prstGeom prst="ellipse">
              <a:avLst/>
            </a:prstGeom>
            <a:grpFill/>
            <a:ln w="9525">
              <a:solidFill>
                <a:srgbClr val="FF0000"/>
              </a:solidFill>
              <a:round/>
              <a:headEnd/>
              <a:tailEnd/>
            </a:ln>
          </p:spPr>
          <p:txBody>
            <a:bodyPr wrap="none" anchor="ctr"/>
            <a:lstStyle/>
            <a:p>
              <a:endParaRPr lang="en-US"/>
            </a:p>
          </p:txBody>
        </p:sp>
        <p:sp>
          <p:nvSpPr>
            <p:cNvPr id="10295" name="Oval 1081"/>
            <p:cNvSpPr>
              <a:spLocks noChangeArrowheads="1"/>
            </p:cNvSpPr>
            <p:nvPr/>
          </p:nvSpPr>
          <p:spPr bwMode="auto">
            <a:xfrm>
              <a:off x="3456" y="2544"/>
              <a:ext cx="96" cy="96"/>
            </a:xfrm>
            <a:prstGeom prst="ellipse">
              <a:avLst/>
            </a:prstGeom>
            <a:grpFill/>
            <a:ln w="9525">
              <a:solidFill>
                <a:srgbClr val="FF0000"/>
              </a:solidFill>
              <a:round/>
              <a:headEnd/>
              <a:tailEnd/>
            </a:ln>
          </p:spPr>
          <p:txBody>
            <a:bodyPr wrap="none" anchor="ctr"/>
            <a:lstStyle/>
            <a:p>
              <a:endParaRPr lang="en-US"/>
            </a:p>
          </p:txBody>
        </p:sp>
        <p:sp>
          <p:nvSpPr>
            <p:cNvPr id="10296" name="Oval 1082"/>
            <p:cNvSpPr>
              <a:spLocks noChangeArrowheads="1"/>
            </p:cNvSpPr>
            <p:nvPr/>
          </p:nvSpPr>
          <p:spPr bwMode="auto">
            <a:xfrm>
              <a:off x="3600" y="3024"/>
              <a:ext cx="96" cy="96"/>
            </a:xfrm>
            <a:prstGeom prst="ellipse">
              <a:avLst/>
            </a:prstGeom>
            <a:grpFill/>
            <a:ln w="9525">
              <a:solidFill>
                <a:srgbClr val="FF0000"/>
              </a:solidFill>
              <a:round/>
              <a:headEnd/>
              <a:tailEnd/>
            </a:ln>
          </p:spPr>
          <p:txBody>
            <a:bodyPr wrap="none" anchor="ctr"/>
            <a:lstStyle/>
            <a:p>
              <a:endParaRPr lang="en-US"/>
            </a:p>
          </p:txBody>
        </p:sp>
        <p:sp>
          <p:nvSpPr>
            <p:cNvPr id="10297" name="Oval 1083"/>
            <p:cNvSpPr>
              <a:spLocks noChangeArrowheads="1"/>
            </p:cNvSpPr>
            <p:nvPr/>
          </p:nvSpPr>
          <p:spPr bwMode="auto">
            <a:xfrm>
              <a:off x="3456" y="2784"/>
              <a:ext cx="96" cy="96"/>
            </a:xfrm>
            <a:prstGeom prst="ellipse">
              <a:avLst/>
            </a:prstGeom>
            <a:grpFill/>
            <a:ln w="9525">
              <a:solidFill>
                <a:srgbClr val="FF0000"/>
              </a:solidFill>
              <a:round/>
              <a:headEnd/>
              <a:tailEnd/>
            </a:ln>
          </p:spPr>
          <p:txBody>
            <a:bodyPr wrap="none" anchor="ctr"/>
            <a:lstStyle/>
            <a:p>
              <a:endParaRPr lang="en-US"/>
            </a:p>
          </p:txBody>
        </p:sp>
      </p:grpSp>
      <p:grpSp>
        <p:nvGrpSpPr>
          <p:cNvPr id="5" name="Group 1084"/>
          <p:cNvGrpSpPr>
            <a:grpSpLocks/>
          </p:cNvGrpSpPr>
          <p:nvPr/>
        </p:nvGrpSpPr>
        <p:grpSpPr bwMode="auto">
          <a:xfrm>
            <a:off x="6019800" y="3429000"/>
            <a:ext cx="2344738" cy="614363"/>
            <a:chOff x="3792" y="2160"/>
            <a:chExt cx="1477" cy="387"/>
          </a:xfrm>
          <a:noFill/>
        </p:grpSpPr>
        <p:sp>
          <p:nvSpPr>
            <p:cNvPr id="10285" name="Line 1085"/>
            <p:cNvSpPr>
              <a:spLocks noChangeShapeType="1"/>
            </p:cNvSpPr>
            <p:nvPr/>
          </p:nvSpPr>
          <p:spPr bwMode="auto">
            <a:xfrm>
              <a:off x="3792" y="2160"/>
              <a:ext cx="432" cy="0"/>
            </a:xfrm>
            <a:prstGeom prst="line">
              <a:avLst/>
            </a:prstGeom>
            <a:grpFill/>
            <a:ln w="9525">
              <a:solidFill>
                <a:srgbClr val="FF0000"/>
              </a:solidFill>
              <a:round/>
              <a:headEnd type="triangle" w="med" len="med"/>
              <a:tailEnd/>
            </a:ln>
          </p:spPr>
          <p:txBody>
            <a:bodyPr/>
            <a:lstStyle/>
            <a:p>
              <a:endParaRPr lang="en-US"/>
            </a:p>
          </p:txBody>
        </p:sp>
        <p:sp>
          <p:nvSpPr>
            <p:cNvPr id="10286" name="Line 1086"/>
            <p:cNvSpPr>
              <a:spLocks noChangeShapeType="1"/>
            </p:cNvSpPr>
            <p:nvPr/>
          </p:nvSpPr>
          <p:spPr bwMode="auto">
            <a:xfrm>
              <a:off x="3792" y="2256"/>
              <a:ext cx="432" cy="0"/>
            </a:xfrm>
            <a:prstGeom prst="line">
              <a:avLst/>
            </a:prstGeom>
            <a:grpFill/>
            <a:ln w="9525">
              <a:solidFill>
                <a:srgbClr val="FF0000"/>
              </a:solidFill>
              <a:round/>
              <a:headEnd type="triangle" w="med" len="med"/>
              <a:tailEnd/>
            </a:ln>
          </p:spPr>
          <p:txBody>
            <a:bodyPr/>
            <a:lstStyle/>
            <a:p>
              <a:endParaRPr lang="en-US"/>
            </a:p>
          </p:txBody>
        </p:sp>
        <p:sp>
          <p:nvSpPr>
            <p:cNvPr id="10287" name="Line 1087"/>
            <p:cNvSpPr>
              <a:spLocks noChangeShapeType="1"/>
            </p:cNvSpPr>
            <p:nvPr/>
          </p:nvSpPr>
          <p:spPr bwMode="auto">
            <a:xfrm>
              <a:off x="3792" y="2352"/>
              <a:ext cx="432" cy="0"/>
            </a:xfrm>
            <a:prstGeom prst="line">
              <a:avLst/>
            </a:prstGeom>
            <a:grpFill/>
            <a:ln w="9525">
              <a:solidFill>
                <a:srgbClr val="FF0000"/>
              </a:solidFill>
              <a:round/>
              <a:headEnd type="triangle" w="med" len="med"/>
              <a:tailEnd/>
            </a:ln>
          </p:spPr>
          <p:txBody>
            <a:bodyPr/>
            <a:lstStyle/>
            <a:p>
              <a:endParaRPr lang="en-US"/>
            </a:p>
          </p:txBody>
        </p:sp>
        <p:sp>
          <p:nvSpPr>
            <p:cNvPr id="10288" name="Line 1088"/>
            <p:cNvSpPr>
              <a:spLocks noChangeShapeType="1"/>
            </p:cNvSpPr>
            <p:nvPr/>
          </p:nvSpPr>
          <p:spPr bwMode="auto">
            <a:xfrm>
              <a:off x="3840" y="2448"/>
              <a:ext cx="432" cy="0"/>
            </a:xfrm>
            <a:prstGeom prst="line">
              <a:avLst/>
            </a:prstGeom>
            <a:grpFill/>
            <a:ln w="9525">
              <a:solidFill>
                <a:srgbClr val="FF0000"/>
              </a:solidFill>
              <a:round/>
              <a:headEnd type="triangle" w="med" len="med"/>
              <a:tailEnd/>
            </a:ln>
          </p:spPr>
          <p:txBody>
            <a:bodyPr/>
            <a:lstStyle/>
            <a:p>
              <a:endParaRPr lang="en-US"/>
            </a:p>
          </p:txBody>
        </p:sp>
        <p:sp>
          <p:nvSpPr>
            <p:cNvPr id="10289" name="Line 1089"/>
            <p:cNvSpPr>
              <a:spLocks noChangeShapeType="1"/>
            </p:cNvSpPr>
            <p:nvPr/>
          </p:nvSpPr>
          <p:spPr bwMode="auto">
            <a:xfrm>
              <a:off x="3792" y="2544"/>
              <a:ext cx="432" cy="0"/>
            </a:xfrm>
            <a:prstGeom prst="line">
              <a:avLst/>
            </a:prstGeom>
            <a:grpFill/>
            <a:ln w="9525">
              <a:solidFill>
                <a:srgbClr val="FF0000"/>
              </a:solidFill>
              <a:round/>
              <a:headEnd type="triangle" w="med" len="med"/>
              <a:tailEnd/>
            </a:ln>
          </p:spPr>
          <p:txBody>
            <a:bodyPr/>
            <a:lstStyle/>
            <a:p>
              <a:endParaRPr lang="en-US"/>
            </a:p>
          </p:txBody>
        </p:sp>
        <p:sp>
          <p:nvSpPr>
            <p:cNvPr id="10290" name="Text Box 1090"/>
            <p:cNvSpPr txBox="1">
              <a:spLocks noChangeArrowheads="1"/>
            </p:cNvSpPr>
            <p:nvPr/>
          </p:nvSpPr>
          <p:spPr bwMode="auto">
            <a:xfrm>
              <a:off x="4320" y="2256"/>
              <a:ext cx="949" cy="291"/>
            </a:xfrm>
            <a:prstGeom prst="rect">
              <a:avLst/>
            </a:prstGeom>
            <a:grpFill/>
            <a:ln w="9525">
              <a:noFill/>
              <a:miter lim="800000"/>
              <a:headEnd/>
              <a:tailEnd/>
            </a:ln>
          </p:spPr>
          <p:txBody>
            <a:bodyPr wrap="none">
              <a:spAutoFit/>
            </a:bodyPr>
            <a:lstStyle/>
            <a:p>
              <a:r>
                <a:rPr lang="en-US">
                  <a:solidFill>
                    <a:srgbClr val="FF0000"/>
                  </a:solidFill>
                </a:rPr>
                <a:t>K</a:t>
              </a:r>
              <a:r>
                <a:rPr lang="en-US" baseline="30000">
                  <a:solidFill>
                    <a:srgbClr val="FF0000"/>
                  </a:solidFill>
                </a:rPr>
                <a:t>+  </a:t>
              </a:r>
              <a:r>
                <a:rPr lang="en-US">
                  <a:solidFill>
                    <a:srgbClr val="FF0000"/>
                  </a:solidFill>
                </a:rPr>
                <a:t>H Loss</a:t>
              </a:r>
              <a:endParaRPr lang="en-US" baseline="30000">
                <a:solidFill>
                  <a:srgbClr val="FF0000"/>
                </a:solidFill>
              </a:endParaRPr>
            </a:p>
          </p:txBody>
        </p:sp>
      </p:grpSp>
      <p:sp>
        <p:nvSpPr>
          <p:cNvPr id="10273" name="Text Box 1091"/>
          <p:cNvSpPr txBox="1">
            <a:spLocks noChangeArrowheads="1"/>
          </p:cNvSpPr>
          <p:nvPr/>
        </p:nvSpPr>
        <p:spPr bwMode="auto">
          <a:xfrm>
            <a:off x="3124200" y="2743200"/>
            <a:ext cx="654050" cy="457200"/>
          </a:xfrm>
          <a:prstGeom prst="rect">
            <a:avLst/>
          </a:prstGeom>
          <a:noFill/>
          <a:ln w="9525">
            <a:noFill/>
            <a:miter lim="800000"/>
            <a:headEnd/>
            <a:tailEnd/>
          </a:ln>
        </p:spPr>
        <p:txBody>
          <a:bodyPr wrap="none">
            <a:spAutoFit/>
          </a:bodyPr>
          <a:lstStyle/>
          <a:p>
            <a:r>
              <a:rPr lang="en-US">
                <a:solidFill>
                  <a:schemeClr val="accent2"/>
                </a:solidFill>
              </a:rPr>
              <a:t>Na</a:t>
            </a:r>
            <a:r>
              <a:rPr lang="en-US" baseline="30000">
                <a:solidFill>
                  <a:schemeClr val="accent2"/>
                </a:solidFill>
              </a:rPr>
              <a:t>+</a:t>
            </a:r>
          </a:p>
        </p:txBody>
      </p:sp>
      <p:grpSp>
        <p:nvGrpSpPr>
          <p:cNvPr id="6" name="Group 1092"/>
          <p:cNvGrpSpPr>
            <a:grpSpLocks/>
          </p:cNvGrpSpPr>
          <p:nvPr/>
        </p:nvGrpSpPr>
        <p:grpSpPr bwMode="auto">
          <a:xfrm>
            <a:off x="6019800" y="2667000"/>
            <a:ext cx="1568450" cy="609600"/>
            <a:chOff x="3792" y="1680"/>
            <a:chExt cx="988" cy="384"/>
          </a:xfrm>
        </p:grpSpPr>
        <p:sp>
          <p:nvSpPr>
            <p:cNvPr id="10279" name="Line 1093"/>
            <p:cNvSpPr>
              <a:spLocks noChangeShapeType="1"/>
            </p:cNvSpPr>
            <p:nvPr/>
          </p:nvSpPr>
          <p:spPr bwMode="auto">
            <a:xfrm>
              <a:off x="3792" y="1680"/>
              <a:ext cx="432" cy="0"/>
            </a:xfrm>
            <a:prstGeom prst="line">
              <a:avLst/>
            </a:prstGeom>
            <a:noFill/>
            <a:ln w="9525">
              <a:solidFill>
                <a:schemeClr val="accent2"/>
              </a:solidFill>
              <a:round/>
              <a:headEnd/>
              <a:tailEnd type="triangle" w="med" len="med"/>
            </a:ln>
          </p:spPr>
          <p:txBody>
            <a:bodyPr/>
            <a:lstStyle/>
            <a:p>
              <a:endParaRPr lang="en-US"/>
            </a:p>
          </p:txBody>
        </p:sp>
        <p:sp>
          <p:nvSpPr>
            <p:cNvPr id="10280" name="Line 1094"/>
            <p:cNvSpPr>
              <a:spLocks noChangeShapeType="1"/>
            </p:cNvSpPr>
            <p:nvPr/>
          </p:nvSpPr>
          <p:spPr bwMode="auto">
            <a:xfrm>
              <a:off x="3792" y="1776"/>
              <a:ext cx="432" cy="0"/>
            </a:xfrm>
            <a:prstGeom prst="line">
              <a:avLst/>
            </a:prstGeom>
            <a:noFill/>
            <a:ln w="9525">
              <a:solidFill>
                <a:schemeClr val="accent2"/>
              </a:solidFill>
              <a:round/>
              <a:headEnd/>
              <a:tailEnd type="triangle" w="med" len="med"/>
            </a:ln>
          </p:spPr>
          <p:txBody>
            <a:bodyPr/>
            <a:lstStyle/>
            <a:p>
              <a:endParaRPr lang="en-US"/>
            </a:p>
          </p:txBody>
        </p:sp>
        <p:sp>
          <p:nvSpPr>
            <p:cNvPr id="10281" name="Line 1095"/>
            <p:cNvSpPr>
              <a:spLocks noChangeShapeType="1"/>
            </p:cNvSpPr>
            <p:nvPr/>
          </p:nvSpPr>
          <p:spPr bwMode="auto">
            <a:xfrm>
              <a:off x="3792" y="1872"/>
              <a:ext cx="432" cy="0"/>
            </a:xfrm>
            <a:prstGeom prst="line">
              <a:avLst/>
            </a:prstGeom>
            <a:noFill/>
            <a:ln w="9525">
              <a:solidFill>
                <a:schemeClr val="accent2"/>
              </a:solidFill>
              <a:round/>
              <a:headEnd/>
              <a:tailEnd type="triangle" w="med" len="med"/>
            </a:ln>
          </p:spPr>
          <p:txBody>
            <a:bodyPr/>
            <a:lstStyle/>
            <a:p>
              <a:endParaRPr lang="en-US"/>
            </a:p>
          </p:txBody>
        </p:sp>
        <p:sp>
          <p:nvSpPr>
            <p:cNvPr id="10282" name="Line 1096"/>
            <p:cNvSpPr>
              <a:spLocks noChangeShapeType="1"/>
            </p:cNvSpPr>
            <p:nvPr/>
          </p:nvSpPr>
          <p:spPr bwMode="auto">
            <a:xfrm>
              <a:off x="3888" y="1968"/>
              <a:ext cx="432" cy="0"/>
            </a:xfrm>
            <a:prstGeom prst="line">
              <a:avLst/>
            </a:prstGeom>
            <a:noFill/>
            <a:ln w="9525">
              <a:solidFill>
                <a:schemeClr val="accent2"/>
              </a:solidFill>
              <a:round/>
              <a:headEnd/>
              <a:tailEnd type="triangle" w="med" len="med"/>
            </a:ln>
          </p:spPr>
          <p:txBody>
            <a:bodyPr/>
            <a:lstStyle/>
            <a:p>
              <a:endParaRPr lang="en-US"/>
            </a:p>
          </p:txBody>
        </p:sp>
        <p:sp>
          <p:nvSpPr>
            <p:cNvPr id="10283" name="Line 1097"/>
            <p:cNvSpPr>
              <a:spLocks noChangeShapeType="1"/>
            </p:cNvSpPr>
            <p:nvPr/>
          </p:nvSpPr>
          <p:spPr bwMode="auto">
            <a:xfrm>
              <a:off x="3840" y="2064"/>
              <a:ext cx="432" cy="0"/>
            </a:xfrm>
            <a:prstGeom prst="line">
              <a:avLst/>
            </a:prstGeom>
            <a:noFill/>
            <a:ln w="9525">
              <a:solidFill>
                <a:schemeClr val="accent2"/>
              </a:solidFill>
              <a:round/>
              <a:headEnd/>
              <a:tailEnd type="triangle" w="med" len="med"/>
            </a:ln>
          </p:spPr>
          <p:txBody>
            <a:bodyPr/>
            <a:lstStyle/>
            <a:p>
              <a:endParaRPr lang="en-US"/>
            </a:p>
          </p:txBody>
        </p:sp>
        <p:sp>
          <p:nvSpPr>
            <p:cNvPr id="10284" name="Text Box 1098"/>
            <p:cNvSpPr txBox="1">
              <a:spLocks noChangeArrowheads="1"/>
            </p:cNvSpPr>
            <p:nvPr/>
          </p:nvSpPr>
          <p:spPr bwMode="auto">
            <a:xfrm>
              <a:off x="4368" y="1680"/>
              <a:ext cx="412" cy="288"/>
            </a:xfrm>
            <a:prstGeom prst="rect">
              <a:avLst/>
            </a:prstGeom>
            <a:noFill/>
            <a:ln w="9525">
              <a:noFill/>
              <a:miter lim="800000"/>
              <a:headEnd/>
              <a:tailEnd/>
            </a:ln>
          </p:spPr>
          <p:txBody>
            <a:bodyPr wrap="none">
              <a:spAutoFit/>
            </a:bodyPr>
            <a:lstStyle/>
            <a:p>
              <a:r>
                <a:rPr lang="en-US">
                  <a:solidFill>
                    <a:schemeClr val="accent2"/>
                  </a:solidFill>
                </a:rPr>
                <a:t>Na</a:t>
              </a:r>
              <a:r>
                <a:rPr lang="en-US" baseline="30000">
                  <a:solidFill>
                    <a:schemeClr val="accent2"/>
                  </a:solidFill>
                </a:rPr>
                <a:t>+</a:t>
              </a:r>
            </a:p>
          </p:txBody>
        </p:sp>
      </p:grpSp>
      <p:sp>
        <p:nvSpPr>
          <p:cNvPr id="10275" name="Text Box 1099"/>
          <p:cNvSpPr txBox="1">
            <a:spLocks noChangeArrowheads="1"/>
          </p:cNvSpPr>
          <p:nvPr/>
        </p:nvSpPr>
        <p:spPr bwMode="auto">
          <a:xfrm>
            <a:off x="5410200" y="6367463"/>
            <a:ext cx="809625" cy="457200"/>
          </a:xfrm>
          <a:prstGeom prst="rect">
            <a:avLst/>
          </a:prstGeom>
          <a:noFill/>
          <a:ln w="9525">
            <a:noFill/>
            <a:miter lim="800000"/>
            <a:headEnd/>
            <a:tailEnd/>
          </a:ln>
        </p:spPr>
        <p:txBody>
          <a:bodyPr wrap="none">
            <a:spAutoFit/>
          </a:bodyPr>
          <a:lstStyle/>
          <a:p>
            <a:r>
              <a:rPr lang="en-US"/>
              <a:t>urine</a:t>
            </a:r>
          </a:p>
        </p:txBody>
      </p:sp>
      <p:sp>
        <p:nvSpPr>
          <p:cNvPr id="10276" name="Text Box 1100"/>
          <p:cNvSpPr txBox="1">
            <a:spLocks noChangeArrowheads="1"/>
          </p:cNvSpPr>
          <p:nvPr/>
        </p:nvSpPr>
        <p:spPr bwMode="auto">
          <a:xfrm>
            <a:off x="2057400" y="0"/>
            <a:ext cx="3200400" cy="923330"/>
          </a:xfrm>
          <a:prstGeom prst="rect">
            <a:avLst/>
          </a:prstGeom>
          <a:noFill/>
          <a:ln w="9525">
            <a:noFill/>
            <a:miter lim="800000"/>
            <a:headEnd/>
            <a:tailEnd/>
          </a:ln>
        </p:spPr>
        <p:txBody>
          <a:bodyPr wrap="square">
            <a:spAutoFit/>
          </a:bodyPr>
          <a:lstStyle/>
          <a:p>
            <a:r>
              <a:rPr lang="en-US" dirty="0">
                <a:latin typeface="Comic Sans MS" pitchFamily="66" charset="0"/>
              </a:rPr>
              <a:t>How do </a:t>
            </a:r>
            <a:r>
              <a:rPr lang="en-US" dirty="0" err="1">
                <a:latin typeface="Comic Sans MS" pitchFamily="66" charset="0"/>
              </a:rPr>
              <a:t>thiazides</a:t>
            </a:r>
            <a:endParaRPr lang="en-US" dirty="0">
              <a:latin typeface="Comic Sans MS" pitchFamily="66" charset="0"/>
            </a:endParaRPr>
          </a:p>
          <a:p>
            <a:r>
              <a:rPr lang="en-US" dirty="0">
                <a:latin typeface="Comic Sans MS" pitchFamily="66" charset="0"/>
              </a:rPr>
              <a:t>(and loops) promote</a:t>
            </a:r>
          </a:p>
          <a:p>
            <a:r>
              <a:rPr lang="en-US" dirty="0">
                <a:latin typeface="Comic Sans MS" pitchFamily="66" charset="0"/>
              </a:rPr>
              <a:t>K</a:t>
            </a:r>
            <a:r>
              <a:rPr lang="en-US" baseline="30000" dirty="0">
                <a:latin typeface="Comic Sans MS" pitchFamily="66" charset="0"/>
              </a:rPr>
              <a:t>+</a:t>
            </a:r>
            <a:r>
              <a:rPr lang="en-US" dirty="0">
                <a:latin typeface="Comic Sans MS" pitchFamily="66" charset="0"/>
              </a:rPr>
              <a:t> loss?</a:t>
            </a:r>
          </a:p>
        </p:txBody>
      </p:sp>
      <p:sp>
        <p:nvSpPr>
          <p:cNvPr id="36941" name="Text Box 1101"/>
          <p:cNvSpPr txBox="1">
            <a:spLocks noChangeArrowheads="1"/>
          </p:cNvSpPr>
          <p:nvPr/>
        </p:nvSpPr>
        <p:spPr bwMode="auto">
          <a:xfrm>
            <a:off x="6324600" y="4343400"/>
            <a:ext cx="2895600" cy="457200"/>
          </a:xfrm>
          <a:prstGeom prst="rect">
            <a:avLst/>
          </a:prstGeom>
          <a:noFill/>
          <a:ln w="9525">
            <a:noFill/>
            <a:miter lim="800000"/>
            <a:headEnd/>
            <a:tailEnd/>
          </a:ln>
        </p:spPr>
        <p:txBody>
          <a:bodyPr>
            <a:spAutoFit/>
          </a:bodyPr>
          <a:lstStyle/>
          <a:p>
            <a:r>
              <a:rPr lang="en-US">
                <a:latin typeface="Comic Sans MS" pitchFamily="66" charset="0"/>
                <a:sym typeface="Symbol" pitchFamily="18" charset="2"/>
              </a:rPr>
              <a:t>Na</a:t>
            </a:r>
            <a:r>
              <a:rPr lang="en-US" baseline="30000">
                <a:latin typeface="Comic Sans MS" pitchFamily="66" charset="0"/>
                <a:sym typeface="Symbol" pitchFamily="18" charset="2"/>
              </a:rPr>
              <a:t>+</a:t>
            </a:r>
            <a:r>
              <a:rPr lang="en-US">
                <a:latin typeface="Comic Sans MS" pitchFamily="66" charset="0"/>
                <a:sym typeface="Symbol" pitchFamily="18" charset="2"/>
              </a:rPr>
              <a:t>/K</a:t>
            </a:r>
            <a:r>
              <a:rPr lang="en-US" baseline="30000">
                <a:latin typeface="Comic Sans MS" pitchFamily="66" charset="0"/>
                <a:sym typeface="Symbol" pitchFamily="18" charset="2"/>
              </a:rPr>
              <a:t>+</a:t>
            </a:r>
            <a:r>
              <a:rPr lang="en-US">
                <a:latin typeface="Comic Sans MS" pitchFamily="66" charset="0"/>
                <a:sym typeface="Symbol" pitchFamily="18" charset="2"/>
              </a:rPr>
              <a:t> exchange</a:t>
            </a:r>
          </a:p>
        </p:txBody>
      </p:sp>
      <p:sp>
        <p:nvSpPr>
          <p:cNvPr id="10278" name="Text Box 1102"/>
          <p:cNvSpPr txBox="1">
            <a:spLocks noChangeArrowheads="1"/>
          </p:cNvSpPr>
          <p:nvPr/>
        </p:nvSpPr>
        <p:spPr bwMode="auto">
          <a:xfrm>
            <a:off x="76200" y="2432050"/>
            <a:ext cx="1425575" cy="762000"/>
          </a:xfrm>
          <a:prstGeom prst="rect">
            <a:avLst/>
          </a:prstGeom>
          <a:noFill/>
          <a:ln w="9525">
            <a:noFill/>
            <a:miter lim="800000"/>
            <a:headEnd/>
            <a:tailEnd/>
          </a:ln>
        </p:spPr>
        <p:txBody>
          <a:bodyPr wrap="none">
            <a:spAutoFit/>
          </a:bodyPr>
          <a:lstStyle/>
          <a:p>
            <a:r>
              <a:rPr lang="en-US" sz="2200">
                <a:latin typeface="Comic Sans MS" pitchFamily="66" charset="0"/>
              </a:rPr>
              <a:t>collecting</a:t>
            </a:r>
          </a:p>
          <a:p>
            <a:r>
              <a:rPr lang="en-US" sz="2200">
                <a:latin typeface="Comic Sans MS" pitchFamily="66" charset="0"/>
              </a:rPr>
              <a:t>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36914"/>
                                        </p:tgtEl>
                                        <p:attrNameLst>
                                          <p:attrName>style.visibility</p:attrName>
                                        </p:attrNameLst>
                                      </p:cBhvr>
                                      <p:to>
                                        <p:strVal val="visible"/>
                                      </p:to>
                                    </p:set>
                                    <p:animEffect transition="in" filter="dissolve">
                                      <p:cBhvr>
                                        <p:cTn id="11" dur="500"/>
                                        <p:tgtEl>
                                          <p:spTgt spid="3691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par>
                          <p:cTn id="26" fill="hold">
                            <p:stCondLst>
                              <p:cond delay="500"/>
                            </p:stCondLst>
                            <p:childTnLst>
                              <p:par>
                                <p:cTn id="27" presetID="9"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6941"/>
                                        </p:tgtEl>
                                        <p:attrNameLst>
                                          <p:attrName>style.visibility</p:attrName>
                                        </p:attrNameLst>
                                      </p:cBhvr>
                                      <p:to>
                                        <p:strVal val="visible"/>
                                      </p:to>
                                    </p:set>
                                    <p:animEffect transition="in" filter="dissolve">
                                      <p:cBhvr>
                                        <p:cTn id="34" dur="500"/>
                                        <p:tgtEl>
                                          <p:spTgt spid="36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4" grpId="0" autoUpdateAnimBg="0"/>
      <p:bldP spid="3694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685800" y="457200"/>
            <a:ext cx="8077200" cy="6096000"/>
          </a:xfrm>
        </p:spPr>
        <p:txBody>
          <a:bodyPr/>
          <a:lstStyle/>
          <a:p>
            <a:pPr algn="l" rtl="0">
              <a:lnSpc>
                <a:spcPct val="90000"/>
              </a:lnSpc>
              <a:buFontTx/>
              <a:buBlip>
                <a:blip r:embed="rId2"/>
              </a:buBlip>
            </a:pPr>
            <a:r>
              <a:rPr lang="en-US" sz="3600" b="1" dirty="0">
                <a:solidFill>
                  <a:srgbClr val="660066"/>
                </a:solidFill>
              </a:rPr>
              <a:t>Actions:-</a:t>
            </a:r>
            <a:r>
              <a:rPr lang="en-US" sz="3600" dirty="0"/>
              <a:t> </a:t>
            </a:r>
          </a:p>
          <a:p>
            <a:pPr>
              <a:lnSpc>
                <a:spcPct val="90000"/>
              </a:lnSpc>
              <a:buBlip>
                <a:blip r:embed="rId2"/>
              </a:buBlip>
            </a:pPr>
            <a:r>
              <a:rPr lang="en-US" sz="3600" dirty="0" smtClean="0"/>
              <a:t>3-</a:t>
            </a:r>
            <a:r>
              <a:rPr lang="en-US" sz="3600" b="1" dirty="0" smtClean="0">
                <a:solidFill>
                  <a:srgbClr val="003300"/>
                </a:solidFill>
              </a:rPr>
              <a:t>May give rise to </a:t>
            </a:r>
            <a:r>
              <a:rPr lang="en-US" sz="3600" b="1" dirty="0" err="1" smtClean="0">
                <a:solidFill>
                  <a:srgbClr val="003300"/>
                </a:solidFill>
              </a:rPr>
              <a:t>hypochloraemic</a:t>
            </a:r>
            <a:r>
              <a:rPr lang="en-US" sz="3600" b="1" dirty="0" smtClean="0">
                <a:solidFill>
                  <a:srgbClr val="003300"/>
                </a:solidFill>
              </a:rPr>
              <a:t> alkalosis</a:t>
            </a:r>
            <a:r>
              <a:rPr lang="en-US" sz="3600" dirty="0" smtClean="0"/>
              <a:t> , </a:t>
            </a:r>
            <a:endParaRPr lang="en-US" sz="3600" dirty="0"/>
          </a:p>
          <a:p>
            <a:pPr>
              <a:lnSpc>
                <a:spcPct val="90000"/>
              </a:lnSpc>
              <a:buBlip>
                <a:blip r:embed="rId2"/>
              </a:buBlip>
            </a:pPr>
            <a:r>
              <a:rPr lang="en-US" sz="3600" b="1" dirty="0" smtClean="0">
                <a:solidFill>
                  <a:srgbClr val="003300"/>
                </a:solidFill>
              </a:rPr>
              <a:t>4- </a:t>
            </a:r>
            <a:r>
              <a:rPr lang="en-US" sz="3600" dirty="0" smtClean="0"/>
              <a:t>Causes vasodilatation , </a:t>
            </a:r>
            <a:r>
              <a:rPr lang="en-US" sz="3600" dirty="0" err="1" smtClean="0"/>
              <a:t>diazoxide</a:t>
            </a:r>
            <a:r>
              <a:rPr lang="en-US" sz="3600" dirty="0" smtClean="0"/>
              <a:t> , non diuretic </a:t>
            </a:r>
            <a:r>
              <a:rPr lang="en-US" sz="3600" dirty="0" err="1" smtClean="0"/>
              <a:t>thiazide</a:t>
            </a:r>
            <a:r>
              <a:rPr lang="en-US" sz="3600" dirty="0" smtClean="0"/>
              <a:t> is a  potent vasodilator </a:t>
            </a:r>
          </a:p>
          <a:p>
            <a:pPr>
              <a:lnSpc>
                <a:spcPct val="90000"/>
              </a:lnSpc>
              <a:buBlip>
                <a:blip r:embed="rId2"/>
              </a:buBlip>
            </a:pPr>
            <a:endParaRPr lang="en-US" sz="3600" dirty="0"/>
          </a:p>
          <a:p>
            <a:pPr>
              <a:lnSpc>
                <a:spcPct val="90000"/>
              </a:lnSpc>
              <a:buBlip>
                <a:blip r:embed="rId2"/>
              </a:buBlip>
            </a:pPr>
            <a:r>
              <a:rPr lang="en-US" sz="3600" dirty="0" smtClean="0"/>
              <a:t>5-↓of urine volume in case of diabetes </a:t>
            </a:r>
            <a:r>
              <a:rPr lang="en-US" sz="3600" dirty="0" err="1" smtClean="0"/>
              <a:t>insipidus</a:t>
            </a:r>
            <a:endParaRPr lang="en-US" sz="3600" dirty="0"/>
          </a:p>
          <a:p>
            <a:pPr algn="l" rtl="0">
              <a:lnSpc>
                <a:spcPct val="90000"/>
              </a:lnSpc>
            </a:pPr>
            <a:endParaRPr lang="en-US"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data:image/jpeg;base64,/9j/4AAQSkZJRgABAQAAAQABAAD/2wCEAAkGBwgHBhUUExQWFRQXGR4bGBgXGR4eHxofHyAfHx4YIhoeHCgkHBwnHB4fITEkKSorLy8uHSE2ODMsNygzLisBCgoKBQUFDgUFDisZExkrKysrKysrKysrKysrKysrKysrKysrKysrKysrKysrKysrKysrKysrKysrKysrKysrK//AABEIAMIBBAMBIgACEQEDEQH/xAAbAAEAAwEBAQEAAAAAAAAAAAAABAUGAwcCAf/EAD4QAAIBAwMDAwIDBAgEBwAAAAECAwAEEQUSIQYTMSJBUTJhFCNCB1JxgRUzQ2KRkqGzFiRz4TQ1VHJ0gtH/xAAUAQEAAAAAAAAAAAAAAAAAAAAA/8QAFBEBAAAAAAAAAAAAAAAAAAAAAP/aAAwDAQACEQMRAD8A9xpSlBRdW6hqOlaf3YjFgFFIdGYkvIiDG11wAGJ9/bxUQdRXOn6+YLnaRsh2vFG2A0000SBsscA7Yx9iW5xyLvV9Oi1axMTlgpKnK4z6WDDyD7gVFvunrS+vjKzPuPZzgjH5EhljP0/vsSfmgjWvVFl24A7MTM21X7ZRSxZlC4JJzlTwMkYycA1+jqW2nvAilkImWNw8ROS0bOE3BsI20BjnOAQCAWFcG6Lse7GyyzqY8YwU52yGUHmM49TMDjGQRnJVSJFp0rZ2sSKJJWVJO4AxU5Y79xY7MsW3tuJJJ45oIUXWdt/SUm/02/ageFiNpkMzzKMEtjaRGpGduPUTxVppfUenatMqwktlA+cYwGzjIPIzg8kYyCM54quh6H0+GPAlnyqxpE29d0KxM5iCHZzt3svr3ZU4bdk1YxdP2yanHOzyO8YIUuQfqGGO4KGwfOzOzOCFBAwFvSlKBSlKBSlKBSlKBSlKBSlKBQnApSgz2q6tLpuk38ylWaENIisSQQkCPt4I4PPj5zXS+1xtMSN5Sva7DyylUYn0dsekAk49efB8fzr5tOj9FtZbkiPIuQVdScqqMoVo0H6EbGSB5OPZVAXPS8N5pbwyzzurQmAMSgZUbG7GIwCx2jlgfHGMnIfp6mtIZmD9z60RUFvJvDOpYA+cg7Sd2FA8E5r6turdEurmFFly0wUoMEfWhkUEEZUlFJ5+wPJAPSbp6CbUzMZJNxeN8DZjMasoH0ZwQ5zz7DGPfjpHS1vpE6mOacKFRWQlNshQbVdsICGC4HpKghVyDQSbrqDTrW6KMWyGCMQpKhym8RkgcMUwQP7yjywBjv1Vpv4mFF3uZjGFwp4EqSSI5zjgrE/3GORXSbpuym1B5Cz7ZHSR4sjY0iKFWT6dwOFTgMBlFOM5zXaf0PZ2MkbCe4ZouyEZjFkLCJFReIgCNkroSeSDnIPNBNterdIunUK0g3FQu6KRd25zGCNyjI3jaT7ZXPBBPXS+orLVdRaKIOdqbixUheJJIivP6g8Tj+XFVVh0gX04CaWQTA+hkMZ7WJu8NmYsHJCZ3huFA/jZaL01b6Pd70klYlWVg5Qht0ry5OEByHkfGCBhuQcDAXdKUoFKUoFKUoFKUoFRLO8NxdzJjHacLnPnKK+ft9WP5VLqr0r/AM1u/wDqJ/tR0FpSlKBSlKBSlKBSlKBSlKBSlKBSlKBSlKBSlKBSlKCj6q6p03pW3ie4bCyyrEPtu8uf7qgZJq8rz/8Aah0NZ9UyQyyzTLseOJUUrtAkkVXflSdxBHvj0jitppFj/RmmRw73k7aBA74LEDgEkAZOMc+9BMpSlApSlApSlApSlApSlB8yyJFGWYhVAySTgADySfYVRaNq2m3GtXKpNEzF0wA6kn8tTwM88VeyIksZVgCCMEHwQfIxXmX7Pf2YJ0x1nc3DYMakrae5CuMs3uQyg9vPv6z7ig9PpSlApSlApSlApSlApSlApSlApSlApSlApSlApSlBVdR4/BR5/wDUQf7yY/1q1qr6iikmskCqWPfgPAJwBNGSePYAE/arSgUpSgUpSgUpSg5XNwltFuOcblXj+8wUfyya+pZY4VyxCj5JxVJ1he3djp6slvJcL3I9yxYLjEiEYQ4DKcEE544OCMlY3V4uJ+nYTJH6/wARas8cYaQALPGzjIUFlCgknaOBQaI3EAVTuXDHCnI5J8AfJrrWBVbu16mlmt45EtpJbZWHaOHfMiyyiMrlV2GMGTAztHJAqNpuqa7JPE8r3DBe7ntxApK3ZjZMJ2lYc7/Q+CrkruOM0HojSRo4BIBbgAnk8Z4+eOa+6856fvtS1PUrbviRjFdPtdomGI2syQxbtRj+sZl+kc4HPBNndX+pWHUcpLzGL8RCCvb3IImiwSpCZx3vJB4x/Gg2CyxtKVBG4AEjPIBzgkewOD/ga/ZJEiXLEAZAyTjknAH8SeK820y71ufU1nBmWWSO0Uq0O0TAXFwsu8NGCpSJt/pK4ypwQQD+vqmr6rpaJKsrMFsmkHYYASrdL3jkJjIUAkAkADI4zQelUrzmHXNevNQkiEkyK0sOxxANyq0sqSr6odq7VVPq34HJY5IHoiAqgBJOB5OMn78ACg+qUpQKUpQKUpQKUpQKUpQK4tcRrdrH+plZh/BSoP8Aq4rtWa1DUL6HrCGMWzuDHIFlBHbAJiJLt5RhtIxg5ymDy20NHI6RrkkAfJOK5m6t1h3F125A3bhjJOAM+MkkD+dUn7Q4ZLjoe8RVZmaFwqqCxJI4AAGSc1QawtynUElxaRSIghRZiISBK/ejKARsmZGWPuZcKdobGcjgPQK+JJI48ZIGTgZOMk+B/GvPzqWuz62oaSbtJdruaOPCGM/iQEIMIcMGWJWB3DGxw35gqNYarquq3AWZZiouLWRA8LArl3DqcRqF27VJGWC5PrbnAelMyoOSB7c/fgD/ABr9ZlXyQPb/ALVhus7i6n1qOImRUSaykjVYwRL/AMyO6S+0n0KqnClcZydwbAi2OoapqqRNcfULiAmIxMDA+5g6h9igqB92OATuKsKD0KN0kQEEEHwRyD/OvqsVpt/re21UBtk6bcrEqiF43y5YY4DwhgvGAyD98YiQav1BecGVoi0yRsiweqHMjq2GeMqVKbSCQ/0ls4OKD0ClZ3SLjVv6flglZmSL1iQqg7iSACMelR6lZZgcY+lT+rArJtU1mW8ddzr67iOSMIMRRKjmG4VtuSWxH5LAmRhjKHAbGKeGcHaytgkHBBwR5Bx7j4pVN0jYW8PTcHpBZooy5ZFViwRV9QCj1AKF5GQFA9qUEr+n9L7G/uDbnA4bnjdlRjLLtBbcMjAJzio1/wBTWdvf28aFZO84XIY4UGN5FbcFKnITgZHBz4FV1p0bJY3gljnCyKzlV7Z7WHUB/wAnuYDMQHJUqNw+kZbPxp/Qw0uSEQzkQxPHJsdAzM8cPYzv3DAaMKSMeRwQDigvNP1yyurSNjJHuYR5CMWXdIu5QrFQWBHg4GR7DxXKDqrQLiQBbmJiSAMMDnc2wfyLjZnxu488VUaf0VLYLAq3HoiEG4GLlzbjauG3+kFeCMHkZBHivr/gtzbBTOOFiGe37xXH4hT9fgn04/n9qDQ3Or6ba3fbeaNZNu/aWAITn1key8Hk8cGuY17SSyjvRguSqgtg5BVSMHkHc6rz7uo9xUXWenk1eWbe+EmtzAwC8jljvDE443eCv/5VHc9DXk8SAXEMZVg7CO22Izq8Tq/bSYer8kKSxY4J27OBQXWi9UWGpWrFnSORC4ePeCV2SNFnwCQWX4/UB71OGs6a0iL3ky+No3Dndnb/AJiCB87Tjwaox0dwwaRXH54jVozgC4mWeQPhwWIKhVK7MeeTjH5b9HSxpta5aRGaF5N6ksWgcOm1y+QMKinduJC5zuJNBZf8XdObM/i7fHOD3V5C/URzyB7nwK6xa/YXFyFSSI4d0fL7SDGuW2rj1Y9+QAOaobvpu+3W0KupUQXMUkvayAJTGQAnc4PHGSw9JyOa63nRTXkBiafEJeU7VT17ZYHhKly5BIL7wdvsBj3oLp+otFjh3G4hC7tmS4HqK7gvJ8lPUB7ggjg1YW88VzArowZGAZWU5DAjIYEcEEc5rNjpa4k1WO4kmUzI8bNtiIVhHHNGBt7hIYmdmzk8BRjjNXHT2mnRtCgty2/sxrHuxt3bQBnbk48fJoLClKUClKUClKUClKUClKUHG7urezh3SMqL8scCuK6tpzXGwTR78Ftu9c4ABJxnwAyk/AZfkVw6g0s6vp/bDBfUDn1AjHgqyOrIwPIIP+Oazs3Qcl1pnYluSyZlcPsAkLTQvE5JB27cyO2AB5UeF9QWdp1dp9zcyDfEsccjIZGlUBgsKTF1yOQA2DzwFJzVlea3pNkCZLiFMNtO6RRhtu/byfq2ENjzgg1mrzom81JZu9cR5mZ2cxwlcF7T8L6cyt4Hr5z7j7iXD0tffjxLJPGWE6zYWIgcWzW+zmUnHq3Z+2PfgL+w1Ow1Ld2ZY5dpAbYwbBIyM4PuDmordSaGsG83MO3O3PcXGdu/Hnk7PUPkEGonTPTsmhrjuh8W1vAMJt/qFcb/AKjndu8e2PJqr0joy/sbmN3uUk2SJIfymBZlgkgOSZiACH3YAAG3AGMYC8vOobKDUraFWV2nfaNrjKjtvIHwPKnZj+YNTW1OwS4KGWMOGVSpdd25huVcZzuKgkDyQDWW0fom50qS3AuFaOF4pCDEdzPHbfhThu5hVKANjBIOeSKn9RdJLrF8ZVmeFzGoBUf2kbFoJjyM9ss/p8NuGfpFBMTVdB09ZGE0fhpXPc3cAbmOSTwBztHgeABUg65pSqpM8ahl3ruYDK4LZ5P7qs38FY+xqhvOjJp9QDLOBEqlEQxsSimAwlQ3cC++/JXd7EkAAG6OuHu2cywtvRd+633MsixmMSRsZfywVxkeo8NgruyA09je2uoWwkidZEPhkIIP8CPNK/bCA2tjGhO4oiqTjGcADOMnH8MmlB3pSlApSlApSq+zkkbVpwSSBswPjKnNBYUpSgUpSgUpSgUpSgUpSgUpSgUpSgUpSgUpSgUpSgpeqOp9M6XtY3uG2rJKsY+xbyx+FUZYn4HyQKuq88/av0RB1R2ZZJpFCPFEsahcDuzIjvyM7tpHvj0D71ttGsW0zSo4TI0vbULvf6mA4BOPJxjn3oJtKUoFKUoFKUoFKUoFKUoPieVIIWZs4UEnAJ4HJ4HJ/gKxnTfXfTWsdSyRw3Ad5NvbUI43bVJbyo8c+fittWI6S/Z7Z9OdX3d4uMTf1Kj+zDeqQfHL4xjwBj3oNvSlKBSlKBSlKBSlKBSlKBSlKBSlKBSlcroTtbsIyquR6SwLAH2JUEFgPOMjPyPNB1pVF0ha31np7LLO1wO5JtaQDeMSOCCw4I+AAMDjwBi9oFKyU3Umox6vPGqpJ2rmGJY1Rt7JIkTNJu3EDZ3CxO3GEPjORPXq/R2sxLukEZUvkxSD8tcbpSCuQg3D1EfPwaCR1N/4GP8A+Rb/AO/HVtWe1DqfS2t7hVfD26uzl4ZHWIxhXEjKACV5VlII3gHaTtOPu86u0ezuXRjJuRmVgsMrepUEhUEIQT2yG49qC+pWc1nquztLGbtNmVIJJkDo4RtkayfVgAjDoTg/q+QcaCFzJED8gGg+6UpQKUpQRRqNkdS7HcXvbO528jdszjfj4zxmpVUQ0fTv+JC/aXftEm/Hq3ZIzv8AP0+nGcbfT44qN3e11/KHcqhs0ZQzkLkSSCRgucZCmPJ9gV+aDTUrz5dY1C30to8xmOC0tpW7ncZ3Mu8HMndGMGPPIOc4qVddX6ha3cobsBAbhE4YkNEYghbDerd3DlQByB6hk4Db0rE6H1PrGuFFjECPsnLhgW9UUxiC+iUhAww2Qz4zwWHNXnS2sS65YGUrsGQu0qQQ6gCVTk/pk3J/FDyRg0F1SlKBSlKBSlKBSlKBSlKBSlKBSlKBSlVnUOoz6Xp+9IzIdwGByceWYIOXwoJ2rliAcA+KCba2620W0ZxuZuflmLH/AFNdqxcvXQjte+EWSDe0f5bEuStubjeBtGVIGAPOCrZ5IENtdvbXUXd8PmQFAk0mxf8AkpJvHhlOwjGMZIfG7wGwsNKjsb64lDuTcOHYHbhSqLGNuFBxtRfJPNVbdHWZsUiEswCwNbscrmSJsZDYTAbjhlAIyfmuL9U3Uk6pHHGWaSFMtIcASxNITwpyRtwB758ivvpDqa410fmRpHm3guBtctxN3BtOVHI7ef8A7Y9skO190jZ3nd/MmXvRPDJtKeqNxhVIKH+rGQh9tzZ3bjn6l6UtZbppDLLuaRpD9GNzwC3PHb8BACP73nI4qqsOsb6/jTZFEWkljRTvYLtkhaUOPRlgMYGQu4c+nxUa16puNfNm6ARL3oO4u9txMtuZduBgMgDqOfJBOAVGQnS9AWUkrH8RcYaJoiPyvoaJYSNxiyOEDgA4DZOOSK1kSdqILknAAyfJx78VmuoeqpND1Mo8a7MRuGycmMsVncjHAiXa5J4IYeDUS56yuY7yNBGh7inklhsJhlnQP6cAlI1ygJI3ZOONwbOlY236s1EyInZWQrFC0zdxUAMqsQwDNuxuVRgKSSxxyuG0Wg3dzqGkRSyKqtIivtUkhQyg4yQMkZ+BQWFKUoPzAzmuc9tBcgb0VsHI3AHB+Rnwa60oObwQuTlVOeDkDnHgH5rn+EtHB9CHOc+kc54b29/Br51W1lvdLljRzGzxsquPKFlIDj7gnP8AKsO/RN5Pp6/k20UqsX4lkdXIVEMTZjGIZUUh1A4CrwxOVDcPZQdtgmImKkB0Vdy5/UMqRnPPIIz5Br8gS10yxxuARQzszEe5LPIx8cklifuax+odJahercq0No3c3FJWdt5VzGTCy9rG1dgAbLcIg2rklfjWuh57ua6VEh2SxusDF3Ts7oOyIu0q7THvG/zgFiduQDQbmObe7cEAYwxxhsgHI58e3OORXXIrFP0xem/Enag7QkidoA2VkCwPEVIMYX0sysvGDsH04GItr0TfQXkchETPGLQK+47kEUkrSqrGPOO3IsY8bgvOKDf0pSgUpSgUpSgUpSgUpSgUpSgVxurS2vIdsiK6+drqGGR4ODXalBGTT7JLnuCKMSY27wo3YHhd2M4x7VwttD0i0/q7eFMHd6Y0HOCM8DzgkZ+5rn1RZT6j0/NFGMu6ELzt5P39qzGqdN6odSuDFGCpQ/h/ze2qAwmMwMEUSbTJl/S4XL7uGQEhoYLHQLPUVt0t4kfaZlCwgABCF3bguAwMnHOfUasraws7Q5jjRDtC+lQPSM4XgeASePua87bpDV5Y9pjI9FykL70DQNK8UkUuE2hVQqeEyQQAAQcmw/oDWItVkfZ3IGuO5JG7IXmXMw2BshWjUujhZACNuzLKq0Gst9C0e2PotoE5B9MSDkZweB5G5v8AMfmuMuk6HayLJ+Gh7kSfl7YlLqqc7UAXdwTwF92+9YjVtBvtO6fvJZ/VssyIXMnMbK9wwUNnIYRSRR7/AH2H+ch+lL572SRISqSRXSRxmRd0BljtwvIcgZkjmb0Mcd3PucBv5be3uV9SK2VK+pQfS2NynI8HAyPfA+K4T6RplxeCV4ImlGMOyKWGMgeojPAY/wCJrLx6Jqp1IMyHcJN/dEg5iMGw22N2c93BxwnG/duyDF0bpbUbF4GMZ3oLXcwkz6kRluGGW/UCoJ8sAM+KDXjQ9IUoRbw5jUpH+WvoUjBRePSpBIIHHNTYoo4YgqgKoGAAMAAeAAPAr7pQKUpQKUpQKUpQKUqp1XVp9KuQzws1tgZljyzRnnJeMDPbxj1LuxzkADdQW1K5W1xBd26vGyujDKspBDA+CCOCK60ClKUClKUClKUClKUClKUClKUClKUClKUClKUClKUClKUClKUClKUClKUClKUClKUFBc6HcWFw0tiyxsxy8D57Mp8k4HMUh/fUcnllfjErSddt9QmMTK0Nwoy0EmAwHjcpBIkTP61JHscHgWtQNX0iz1eALIDlTuR1JV42/eR1IKn248jIOQSKCfSs5/Sd/wBP8Xh7sHtdquNg+J41+n/qqNnkkRjzoY5EljDKQVIyCDkEHwQfcUH1SlKBSlKBSlKBSlKBSlKBSlKBSvwkKOazTX131MSlqzRWv67ocNL8pB9vmbx+5kncoYb9ofXvV2ldVC0s1gZHZEjkCszCR/7JiW2LIODtwfSVPvges2cc0Voiu29woDPgDcQOWwAAMnnAGKj2mj6bZ2kcaRIEjbcgxna3Pryed5yct5O45PNTqBSlKBSlKBSlKBSlKBSlKBSlKBSlKBSlKBXkn7TeneqlkWPSYpFtyRLKqSRhO4GDKURmDIQw3sFwpJBxnJPrdKCs6avL6/0OJ7iIwz7cSofZhwSMEjaSMjk8EVYu6xpkkADyTX1VN1ZqdnpmjOZXCBgQGbhc+QC3hc+BnGTwOaC5pXCyu4b61WRCSjcqSCMj5AIBwfIPgjBHBrNdQ3moQ9UxxxiZ0a1mk7cTRqS6PEFOXIxw5Hn3HHFBrKVlLGS91bVLyL8S8f4ftxxldmctErm4bK4YksRjG30HjNTeq7y60y3iuFciKKRTcKAMNE3pLZIJGwkSZBHpVqC+pWUfqKezUkKZy8ct0FLqu2BCoVUwvqZlIYA+5ILDioqdXmx/Elg0qqlxOnIXCQpA/axt4yJuD9ufmg2tKyt71Zcw6g0SW4bErQqWl25cW4uRkBDhTHkZ5IIHBzkd9J6rXVr8JHBIU9IaTHCF4VmGeNu3a6rndu3H6ceqg0dRtQvrXTbRpJXCIvlm+/AH3JOAAOSSAKk1RWOi3FxfC4vGWSVSTFEmTFB91yAXkxwZGAPnaEBIIRls7vqg7rlWitP02x4eX4af3VfiH/PnOxdKqhVwOAPAFftKBSlKBSlKBSlKBSlKBSlKBSlKBSlKBSlKBSlKBSlKBUbUbaC8sXSRFdGGGVwGB+xB4NKUEmqHWra3k1AOUUuFChiBkAnlQfIBwMj7Cv2lByvrCygvLYLFGoKiIgKBmNcbYjgfQMnC+Bk1dahFHPYSKwDKyMGUjIIIIIIPkEe1KUFL1Va28i2+UU/mCPlR9D8PH/7GAGV8HAz4qr1uws5N+Y0O6WUNlQcho/UDxyDsTPzsX4FKUEiS2gF6fQv9YW8Dz2dm7+Pb9Gf3ePFfOm2VpB1RBtjRf+VU8KByuUU8D2QlR8AkeKUoNhSlKBSlKBSlKBSlKBSlKBSlKBSlKD//2Q==">
            <a:hlinkClick r:id="rId2"/>
          </p:cNvPr>
          <p:cNvSpPr>
            <a:spLocks noChangeAspect="1" noChangeArrowheads="1"/>
          </p:cNvSpPr>
          <p:nvPr/>
        </p:nvSpPr>
        <p:spPr bwMode="auto">
          <a:xfrm>
            <a:off x="120650" y="-1676400"/>
            <a:ext cx="4714875" cy="350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6" name="AutoShape 4" descr="data:image/jpeg;base64,/9j/4AAQSkZJRgABAQAAAQABAAD/2wCEAAkGBwgHBhUUExQWFRQXGR4bGBgXGR4eHxofHyAfHx4YIhoeHCgkHBwnHB4fITEkKSorLy8uHSE2ODMsNygzLisBCgoKBQUFDgUFDisZExkrKysrKysrKysrKysrKysrKysrKysrKysrKysrKysrKysrKysrKysrKysrKysrKysrK//AABEIAMIBBAMBIgACEQEDEQH/xAAbAAEAAwEBAQEAAAAAAAAAAAAABAUGAwcCAf/EAD4QAAIBAwMDAwIDBAgEBwAAAAECAwAEEQUSIQYTMSJBUTJhFCNCB1JxgRUzQ2KRkqGzFiRz4TQ1VHJ0gtH/xAAUAQEAAAAAAAAAAAAAAAAAAAAA/8QAFBEBAAAAAAAAAAAAAAAAAAAAAP/aAAwDAQACEQMRAD8A9xpSlBRdW6hqOlaf3YjFgFFIdGYkvIiDG11wAGJ9/bxUQdRXOn6+YLnaRsh2vFG2A0000SBsscA7Yx9iW5xyLvV9Oi1axMTlgpKnK4z6WDDyD7gVFvunrS+vjKzPuPZzgjH5EhljP0/vsSfmgjWvVFl24A7MTM21X7ZRSxZlC4JJzlTwMkYycA1+jqW2nvAilkImWNw8ROS0bOE3BsI20BjnOAQCAWFcG6Lse7GyyzqY8YwU52yGUHmM49TMDjGQRnJVSJFp0rZ2sSKJJWVJO4AxU5Y79xY7MsW3tuJJJ45oIUXWdt/SUm/02/ageFiNpkMzzKMEtjaRGpGduPUTxVppfUenatMqwktlA+cYwGzjIPIzg8kYyCM54quh6H0+GPAlnyqxpE29d0KxM5iCHZzt3svr3ZU4bdk1YxdP2yanHOzyO8YIUuQfqGGO4KGwfOzOzOCFBAwFvSlKBSlKBSlKBSlKBSlKBSlKBQnApSgz2q6tLpuk38ylWaENIisSQQkCPt4I4PPj5zXS+1xtMSN5Sva7DyylUYn0dsekAk49efB8fzr5tOj9FtZbkiPIuQVdScqqMoVo0H6EbGSB5OPZVAXPS8N5pbwyzzurQmAMSgZUbG7GIwCx2jlgfHGMnIfp6mtIZmD9z60RUFvJvDOpYA+cg7Sd2FA8E5r6turdEurmFFly0wUoMEfWhkUEEZUlFJ5+wPJAPSbp6CbUzMZJNxeN8DZjMasoH0ZwQ5zz7DGPfjpHS1vpE6mOacKFRWQlNshQbVdsICGC4HpKghVyDQSbrqDTrW6KMWyGCMQpKhym8RkgcMUwQP7yjywBjv1Vpv4mFF3uZjGFwp4EqSSI5zjgrE/3GORXSbpuym1B5Cz7ZHSR4sjY0iKFWT6dwOFTgMBlFOM5zXaf0PZ2MkbCe4ZouyEZjFkLCJFReIgCNkroSeSDnIPNBNterdIunUK0g3FQu6KRd25zGCNyjI3jaT7ZXPBBPXS+orLVdRaKIOdqbixUheJJIivP6g8Tj+XFVVh0gX04CaWQTA+hkMZ7WJu8NmYsHJCZ3huFA/jZaL01b6Pd70klYlWVg5Qht0ry5OEByHkfGCBhuQcDAXdKUoFKUoFKUoFKUoFRLO8NxdzJjHacLnPnKK+ft9WP5VLqr0r/AM1u/wDqJ/tR0FpSlKBSlKBSlKBSlKBSlKBSlKBSlKBSlKBSlKBSlKCj6q6p03pW3ie4bCyyrEPtu8uf7qgZJq8rz/8Aah0NZ9UyQyyzTLseOJUUrtAkkVXflSdxBHvj0jitppFj/RmmRw73k7aBA74LEDgEkAZOMc+9BMpSlApSlApSlApSlApSlB8yyJFGWYhVAySTgADySfYVRaNq2m3GtXKpNEzF0wA6kn8tTwM88VeyIksZVgCCMEHwQfIxXmX7Pf2YJ0x1nc3DYMakrae5CuMs3uQyg9vPv6z7ig9PpSlApSlApSlApSlApSlApSlApSlApSlApSlApSlBVdR4/BR5/wDUQf7yY/1q1qr6iikmskCqWPfgPAJwBNGSePYAE/arSgUpSgUpSgUpSg5XNwltFuOcblXj+8wUfyya+pZY4VyxCj5JxVJ1he3djp6slvJcL3I9yxYLjEiEYQ4DKcEE544OCMlY3V4uJ+nYTJH6/wARas8cYaQALPGzjIUFlCgknaOBQaI3EAVTuXDHCnI5J8AfJrrWBVbu16mlmt45EtpJbZWHaOHfMiyyiMrlV2GMGTAztHJAqNpuqa7JPE8r3DBe7ntxApK3ZjZMJ2lYc7/Q+CrkruOM0HojSRo4BIBbgAnk8Z4+eOa+6856fvtS1PUrbviRjFdPtdomGI2syQxbtRj+sZl+kc4HPBNndX+pWHUcpLzGL8RCCvb3IImiwSpCZx3vJB4x/Gg2CyxtKVBG4AEjPIBzgkewOD/ga/ZJEiXLEAZAyTjknAH8SeK820y71ufU1nBmWWSO0Uq0O0TAXFwsu8NGCpSJt/pK4ypwQQD+vqmr6rpaJKsrMFsmkHYYASrdL3jkJjIUAkAkADI4zQelUrzmHXNevNQkiEkyK0sOxxANyq0sqSr6odq7VVPq34HJY5IHoiAqgBJOB5OMn78ACg+qUpQKUpQKUpQKUpQKUpQK4tcRrdrH+plZh/BSoP8Aq4rtWa1DUL6HrCGMWzuDHIFlBHbAJiJLt5RhtIxg5ymDy20NHI6RrkkAfJOK5m6t1h3F125A3bhjJOAM+MkkD+dUn7Q4ZLjoe8RVZmaFwqqCxJI4AAGSc1QawtynUElxaRSIghRZiISBK/ejKARsmZGWPuZcKdobGcjgPQK+JJI48ZIGTgZOMk+B/GvPzqWuz62oaSbtJdruaOPCGM/iQEIMIcMGWJWB3DGxw35gqNYarquq3AWZZiouLWRA8LArl3DqcRqF27VJGWC5PrbnAelMyoOSB7c/fgD/ABr9ZlXyQPb/ALVhus7i6n1qOImRUSaykjVYwRL/AMyO6S+0n0KqnClcZydwbAi2OoapqqRNcfULiAmIxMDA+5g6h9igqB92OATuKsKD0KN0kQEEEHwRyD/OvqsVpt/re21UBtk6bcrEqiF43y5YY4DwhgvGAyD98YiQav1BecGVoi0yRsiweqHMjq2GeMqVKbSCQ/0ls4OKD0ClZ3SLjVv6flglZmSL1iQqg7iSACMelR6lZZgcY+lT+rArJtU1mW8ddzr67iOSMIMRRKjmG4VtuSWxH5LAmRhjKHAbGKeGcHaytgkHBBwR5Bx7j4pVN0jYW8PTcHpBZooy5ZFViwRV9QCj1AKF5GQFA9qUEr+n9L7G/uDbnA4bnjdlRjLLtBbcMjAJzio1/wBTWdvf28aFZO84XIY4UGN5FbcFKnITgZHBz4FV1p0bJY3gljnCyKzlV7Z7WHUB/wAnuYDMQHJUqNw+kZbPxp/Qw0uSEQzkQxPHJsdAzM8cPYzv3DAaMKSMeRwQDigvNP1yyurSNjJHuYR5CMWXdIu5QrFQWBHg4GR7DxXKDqrQLiQBbmJiSAMMDnc2wfyLjZnxu488VUaf0VLYLAq3HoiEG4GLlzbjauG3+kFeCMHkZBHivr/gtzbBTOOFiGe37xXH4hT9fgn04/n9qDQ3Or6ba3fbeaNZNu/aWAITn1key8Hk8cGuY17SSyjvRguSqgtg5BVSMHkHc6rz7uo9xUXWenk1eWbe+EmtzAwC8jljvDE443eCv/5VHc9DXk8SAXEMZVg7CO22Izq8Tq/bSYer8kKSxY4J27OBQXWi9UWGpWrFnSORC4ePeCV2SNFnwCQWX4/UB71OGs6a0iL3ky+No3Dndnb/AJiCB87Tjwaox0dwwaRXH54jVozgC4mWeQPhwWIKhVK7MeeTjH5b9HSxpta5aRGaF5N6ksWgcOm1y+QMKinduJC5zuJNBZf8XdObM/i7fHOD3V5C/URzyB7nwK6xa/YXFyFSSI4d0fL7SDGuW2rj1Y9+QAOaobvpu+3W0KupUQXMUkvayAJTGQAnc4PHGSw9JyOa63nRTXkBiafEJeU7VT17ZYHhKly5BIL7wdvsBj3oLp+otFjh3G4hC7tmS4HqK7gvJ8lPUB7ggjg1YW88VzArowZGAZWU5DAjIYEcEEc5rNjpa4k1WO4kmUzI8bNtiIVhHHNGBt7hIYmdmzk8BRjjNXHT2mnRtCgty2/sxrHuxt3bQBnbk48fJoLClKUClKUClKUClKUClKUHG7urezh3SMqL8scCuK6tpzXGwTR78Ftu9c4ABJxnwAyk/AZfkVw6g0s6vp/bDBfUDn1AjHgqyOrIwPIIP+Oazs3Qcl1pnYluSyZlcPsAkLTQvE5JB27cyO2AB5UeF9QWdp1dp9zcyDfEsccjIZGlUBgsKTF1yOQA2DzwFJzVlea3pNkCZLiFMNtO6RRhtu/byfq2ENjzgg1mrzom81JZu9cR5mZ2cxwlcF7T8L6cyt4Hr5z7j7iXD0tffjxLJPGWE6zYWIgcWzW+zmUnHq3Z+2PfgL+w1Ow1Ld2ZY5dpAbYwbBIyM4PuDmordSaGsG83MO3O3PcXGdu/Hnk7PUPkEGonTPTsmhrjuh8W1vAMJt/qFcb/AKjndu8e2PJqr0joy/sbmN3uUk2SJIfymBZlgkgOSZiACH3YAAG3AGMYC8vOobKDUraFWV2nfaNrjKjtvIHwPKnZj+YNTW1OwS4KGWMOGVSpdd25huVcZzuKgkDyQDWW0fom50qS3AuFaOF4pCDEdzPHbfhThu5hVKANjBIOeSKn9RdJLrF8ZVmeFzGoBUf2kbFoJjyM9ss/p8NuGfpFBMTVdB09ZGE0fhpXPc3cAbmOSTwBztHgeABUg65pSqpM8ahl3ruYDK4LZ5P7qs38FY+xqhvOjJp9QDLOBEqlEQxsSimAwlQ3cC++/JXd7EkAAG6OuHu2cywtvRd+633MsixmMSRsZfywVxkeo8NgruyA09je2uoWwkidZEPhkIIP8CPNK/bCA2tjGhO4oiqTjGcADOMnH8MmlB3pSlApSlApSq+zkkbVpwSSBswPjKnNBYUpSgUpSgUpSgUpSgUpSgUpSgUpSgUpSgUpSgUpSgpeqOp9M6XtY3uG2rJKsY+xbyx+FUZYn4HyQKuq88/av0RB1R2ZZJpFCPFEsahcDuzIjvyM7tpHvj0D71ttGsW0zSo4TI0vbULvf6mA4BOPJxjn3oJtKUoFKUoFKUoFKUoFKUoPieVIIWZs4UEnAJ4HJ4HJ/gKxnTfXfTWsdSyRw3Ad5NvbUI43bVJbyo8c+fittWI6S/Z7Z9OdX3d4uMTf1Kj+zDeqQfHL4xjwBj3oNvSlKBSlKBSlKBSlKBSlKBSlKBSlKBSlcroTtbsIyquR6SwLAH2JUEFgPOMjPyPNB1pVF0ha31np7LLO1wO5JtaQDeMSOCCw4I+AAMDjwBi9oFKyU3Umox6vPGqpJ2rmGJY1Rt7JIkTNJu3EDZ3CxO3GEPjORPXq/R2sxLukEZUvkxSD8tcbpSCuQg3D1EfPwaCR1N/4GP8A+Rb/AO/HVtWe1DqfS2t7hVfD26uzl4ZHWIxhXEjKACV5VlII3gHaTtOPu86u0ezuXRjJuRmVgsMrepUEhUEIQT2yG49qC+pWc1nquztLGbtNmVIJJkDo4RtkayfVgAjDoTg/q+QcaCFzJED8gGg+6UpQKUpQRRqNkdS7HcXvbO528jdszjfj4zxmpVUQ0fTv+JC/aXftEm/Hq3ZIzv8AP0+nGcbfT44qN3e11/KHcqhs0ZQzkLkSSCRgucZCmPJ9gV+aDTUrz5dY1C30to8xmOC0tpW7ncZ3Mu8HMndGMGPPIOc4qVddX6ha3cobsBAbhE4YkNEYghbDerd3DlQByB6hk4Db0rE6H1PrGuFFjECPsnLhgW9UUxiC+iUhAww2Qz4zwWHNXnS2sS65YGUrsGQu0qQQ6gCVTk/pk3J/FDyRg0F1SlKBSlKBSlKBSlKBSlKBSlKBSlKBSlVnUOoz6Xp+9IzIdwGByceWYIOXwoJ2rliAcA+KCba2620W0ZxuZuflmLH/AFNdqxcvXQjte+EWSDe0f5bEuStubjeBtGVIGAPOCrZ5IENtdvbXUXd8PmQFAk0mxf8AkpJvHhlOwjGMZIfG7wGwsNKjsb64lDuTcOHYHbhSqLGNuFBxtRfJPNVbdHWZsUiEswCwNbscrmSJsZDYTAbjhlAIyfmuL9U3Uk6pHHGWaSFMtIcASxNITwpyRtwB758ivvpDqa410fmRpHm3guBtctxN3BtOVHI7ef8A7Y9skO190jZ3nd/MmXvRPDJtKeqNxhVIKH+rGQh9tzZ3bjn6l6UtZbppDLLuaRpD9GNzwC3PHb8BACP73nI4qqsOsb6/jTZFEWkljRTvYLtkhaUOPRlgMYGQu4c+nxUa16puNfNm6ARL3oO4u9txMtuZduBgMgDqOfJBOAVGQnS9AWUkrH8RcYaJoiPyvoaJYSNxiyOEDgA4DZOOSK1kSdqILknAAyfJx78VmuoeqpND1Mo8a7MRuGycmMsVncjHAiXa5J4IYeDUS56yuY7yNBGh7inklhsJhlnQP6cAlI1ygJI3ZOONwbOlY236s1EyInZWQrFC0zdxUAMqsQwDNuxuVRgKSSxxyuG0Wg3dzqGkRSyKqtIivtUkhQyg4yQMkZ+BQWFKUoPzAzmuc9tBcgb0VsHI3AHB+Rnwa60oObwQuTlVOeDkDnHgH5rn+EtHB9CHOc+kc54b29/Br51W1lvdLljRzGzxsquPKFlIDj7gnP8AKsO/RN5Pp6/k20UqsX4lkdXIVEMTZjGIZUUh1A4CrwxOVDcPZQdtgmImKkB0Vdy5/UMqRnPPIIz5Br8gS10yxxuARQzszEe5LPIx8cklifuax+odJahercq0No3c3FJWdt5VzGTCy9rG1dgAbLcIg2rklfjWuh57ua6VEh2SxusDF3Ts7oOyIu0q7THvG/zgFiduQDQbmObe7cEAYwxxhsgHI58e3OORXXIrFP0xem/Enag7QkidoA2VkCwPEVIMYX0sysvGDsH04GItr0TfQXkchETPGLQK+47kEUkrSqrGPOO3IsY8bgvOKDf0pSgUpSgUpSgUpSgUpSgUpSgVxurS2vIdsiK6+drqGGR4ODXalBGTT7JLnuCKMSY27wo3YHhd2M4x7VwttD0i0/q7eFMHd6Y0HOCM8DzgkZ+5rn1RZT6j0/NFGMu6ELzt5P39qzGqdN6odSuDFGCpQ/h/ze2qAwmMwMEUSbTJl/S4XL7uGQEhoYLHQLPUVt0t4kfaZlCwgABCF3bguAwMnHOfUasraws7Q5jjRDtC+lQPSM4XgeASePua87bpDV5Y9pjI9FykL70DQNK8UkUuE2hVQqeEyQQAAQcmw/oDWItVkfZ3IGuO5JG7IXmXMw2BshWjUujhZACNuzLKq0Gst9C0e2PotoE5B9MSDkZweB5G5v8AMfmuMuk6HayLJ+Gh7kSfl7YlLqqc7UAXdwTwF92+9YjVtBvtO6fvJZ/VssyIXMnMbK9wwUNnIYRSRR7/AH2H+ch+lL572SRISqSRXSRxmRd0BljtwvIcgZkjmb0Mcd3PucBv5be3uV9SK2VK+pQfS2NynI8HAyPfA+K4T6RplxeCV4ImlGMOyKWGMgeojPAY/wCJrLx6Jqp1IMyHcJN/dEg5iMGw22N2c93BxwnG/duyDF0bpbUbF4GMZ3oLXcwkz6kRluGGW/UCoJ8sAM+KDXjQ9IUoRbw5jUpH+WvoUjBRePSpBIIHHNTYoo4YgqgKoGAAMAAeAAPAr7pQKUpQKUpQKUpQKUqp1XVp9KuQzws1tgZljyzRnnJeMDPbxj1LuxzkADdQW1K5W1xBd26vGyujDKspBDA+CCOCK60ClKUClKUClKUClKUClKUClKUClKUClKUClKUClKUClKUClKUClKUClKUClKUClKUFBc6HcWFw0tiyxsxy8D57Mp8k4HMUh/fUcnllfjErSddt9QmMTK0Nwoy0EmAwHjcpBIkTP61JHscHgWtQNX0iz1eALIDlTuR1JV42/eR1IKn248jIOQSKCfSs5/Sd/wBP8Xh7sHtdquNg+J41+n/qqNnkkRjzoY5EljDKQVIyCDkEHwQfcUH1SlKBSlKBSlKBSlKBSlKBSlKBSvwkKOazTX131MSlqzRWv67ocNL8pB9vmbx+5kncoYb9ofXvV2ldVC0s1gZHZEjkCszCR/7JiW2LIODtwfSVPvges2cc0Voiu29woDPgDcQOWwAAMnnAGKj2mj6bZ2kcaRIEjbcgxna3Pryed5yct5O45PNTqBSlKBSlKBSlKBSlKBSlKBSlKBSlKBSlKBXkn7TeneqlkWPSYpFtyRLKqSRhO4GDKURmDIQw3sFwpJBxnJPrdKCs6avL6/0OJ7iIwz7cSofZhwSMEjaSMjk8EVYu6xpkkADyTX1VN1ZqdnpmjOZXCBgQGbhc+QC3hc+BnGTwOaC5pXCyu4b61WRCSjcqSCMj5AIBwfIPgjBHBrNdQ3moQ9UxxxiZ0a1mk7cTRqS6PEFOXIxw5Hn3HHFBrKVlLGS91bVLyL8S8f4ftxxldmctErm4bK4YksRjG30HjNTeq7y60y3iuFciKKRTcKAMNE3pLZIJGwkSZBHpVqC+pWUfqKezUkKZy8ct0FLqu2BCoVUwvqZlIYA+5ILDioqdXmx/Elg0qqlxOnIXCQpA/axt4yJuD9ufmg2tKyt71Zcw6g0SW4bErQqWl25cW4uRkBDhTHkZ5IIHBzkd9J6rXVr8JHBIU9IaTHCF4VmGeNu3a6rndu3H6ceqg0dRtQvrXTbRpJXCIvlm+/AH3JOAAOSSAKk1RWOi3FxfC4vGWSVSTFEmTFB91yAXkxwZGAPnaEBIIRls7vqg7rlWitP02x4eX4af3VfiH/PnOxdKqhVwOAPAFftKBSlKBSlKBSlKBSlKBSlKBSlKBSlKBSlKBSlKBSlKBUbUbaC8sXSRFdGGGVwGB+xB4NKUEmqHWra3k1AOUUuFChiBkAnlQfIBwMj7Cv2lByvrCygvLYLFGoKiIgKBmNcbYjgfQMnC+Bk1dahFHPYSKwDKyMGUjIIIIIIPkEe1KUFL1Va28i2+UU/mCPlR9D8PH/7GAGV8HAz4qr1uws5N+Y0O6WUNlQcho/UDxyDsTPzsX4FKUEiS2gF6fQv9YW8Dz2dm7+Pb9Gf3ePFfOm2VpB1RBtjRf+VU8KByuUU8D2QlR8AkeKUoNhSlKBSlKBSlKBSlKBSlKBSlKBSlKD//2Q==">
            <a:hlinkClick r:id="rId2"/>
          </p:cNvPr>
          <p:cNvSpPr>
            <a:spLocks noChangeAspect="1" noChangeArrowheads="1"/>
          </p:cNvSpPr>
          <p:nvPr/>
        </p:nvSpPr>
        <p:spPr bwMode="auto">
          <a:xfrm>
            <a:off x="120650" y="-1676400"/>
            <a:ext cx="4714875" cy="350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58" name="AutoShape 6" descr="data:image/jpeg;base64,/9j/4AAQSkZJRgABAQAAAQABAAD/2wCEAAkGBwgHBhUUExQWFRQXGR4bGBgXGR4eHxofHyAfHx4YIhoeHCgkHBwnHB4fITEkKSorLy8uHSE2ODMsNygzLisBCgoKBQUFDgUFDisZExkrKysrKysrKysrKysrKysrKysrKysrKysrKysrKysrKysrKysrKysrKysrKysrKysrK//AABEIAMIBBAMBIgACEQEDEQH/xAAbAAEAAwEBAQEAAAAAAAAAAAAABAUGAwcCAf/EAD4QAAIBAwMDAwIDBAgEBwAAAAECAwAEEQUSIQYTMSJBUTJhFCNCB1JxgRUzQ2KRkqGzFiRz4TQ1VHJ0gtH/xAAUAQEAAAAAAAAAAAAAAAAAAAAA/8QAFBEBAAAAAAAAAAAAAAAAAAAAAP/aAAwDAQACEQMRAD8A9xpSlBRdW6hqOlaf3YjFgFFIdGYkvIiDG11wAGJ9/bxUQdRXOn6+YLnaRsh2vFG2A0000SBsscA7Yx9iW5xyLvV9Oi1axMTlgpKnK4z6WDDyD7gVFvunrS+vjKzPuPZzgjH5EhljP0/vsSfmgjWvVFl24A7MTM21X7ZRSxZlC4JJzlTwMkYycA1+jqW2nvAilkImWNw8ROS0bOE3BsI20BjnOAQCAWFcG6Lse7GyyzqY8YwU52yGUHmM49TMDjGQRnJVSJFp0rZ2sSKJJWVJO4AxU5Y79xY7MsW3tuJJJ45oIUXWdt/SUm/02/ageFiNpkMzzKMEtjaRGpGduPUTxVppfUenatMqwktlA+cYwGzjIPIzg8kYyCM54quh6H0+GPAlnyqxpE29d0KxM5iCHZzt3svr3ZU4bdk1YxdP2yanHOzyO8YIUuQfqGGO4KGwfOzOzOCFBAwFvSlKBSlKBSlKBSlKBSlKBSlKBQnApSgz2q6tLpuk38ylWaENIisSQQkCPt4I4PPj5zXS+1xtMSN5Sva7DyylUYn0dsekAk49efB8fzr5tOj9FtZbkiPIuQVdScqqMoVo0H6EbGSB5OPZVAXPS8N5pbwyzzurQmAMSgZUbG7GIwCx2jlgfHGMnIfp6mtIZmD9z60RUFvJvDOpYA+cg7Sd2FA8E5r6turdEurmFFly0wUoMEfWhkUEEZUlFJ5+wPJAPSbp6CbUzMZJNxeN8DZjMasoH0ZwQ5zz7DGPfjpHS1vpE6mOacKFRWQlNshQbVdsICGC4HpKghVyDQSbrqDTrW6KMWyGCMQpKhym8RkgcMUwQP7yjywBjv1Vpv4mFF3uZjGFwp4EqSSI5zjgrE/3GORXSbpuym1B5Cz7ZHSR4sjY0iKFWT6dwOFTgMBlFOM5zXaf0PZ2MkbCe4ZouyEZjFkLCJFReIgCNkroSeSDnIPNBNterdIunUK0g3FQu6KRd25zGCNyjI3jaT7ZXPBBPXS+orLVdRaKIOdqbixUheJJIivP6g8Tj+XFVVh0gX04CaWQTA+hkMZ7WJu8NmYsHJCZ3huFA/jZaL01b6Pd70klYlWVg5Qht0ry5OEByHkfGCBhuQcDAXdKUoFKUoFKUoFKUoFRLO8NxdzJjHacLnPnKK+ft9WP5VLqr0r/AM1u/wDqJ/tR0FpSlKBSlKBSlKBSlKBSlKBSlKBSlKBSlKBSlKBSlKCj6q6p03pW3ie4bCyyrEPtu8uf7qgZJq8rz/8Aah0NZ9UyQyyzTLseOJUUrtAkkVXflSdxBHvj0jitppFj/RmmRw73k7aBA74LEDgEkAZOMc+9BMpSlApSlApSlApSlApSlB8yyJFGWYhVAySTgADySfYVRaNq2m3GtXKpNEzF0wA6kn8tTwM88VeyIksZVgCCMEHwQfIxXmX7Pf2YJ0x1nc3DYMakrae5CuMs3uQyg9vPv6z7ig9PpSlApSlApSlApSlApSlApSlApSlApSlApSlApSlBVdR4/BR5/wDUQf7yY/1q1qr6iikmskCqWPfgPAJwBNGSePYAE/arSgUpSgUpSgUpSg5XNwltFuOcblXj+8wUfyya+pZY4VyxCj5JxVJ1he3djp6slvJcL3I9yxYLjEiEYQ4DKcEE544OCMlY3V4uJ+nYTJH6/wARas8cYaQALPGzjIUFlCgknaOBQaI3EAVTuXDHCnI5J8AfJrrWBVbu16mlmt45EtpJbZWHaOHfMiyyiMrlV2GMGTAztHJAqNpuqa7JPE8r3DBe7ntxApK3ZjZMJ2lYc7/Q+CrkruOM0HojSRo4BIBbgAnk8Z4+eOa+6856fvtS1PUrbviRjFdPtdomGI2syQxbtRj+sZl+kc4HPBNndX+pWHUcpLzGL8RCCvb3IImiwSpCZx3vJB4x/Gg2CyxtKVBG4AEjPIBzgkewOD/ga/ZJEiXLEAZAyTjknAH8SeK820y71ufU1nBmWWSO0Uq0O0TAXFwsu8NGCpSJt/pK4ypwQQD+vqmr6rpaJKsrMFsmkHYYASrdL3jkJjIUAkAkADI4zQelUrzmHXNevNQkiEkyK0sOxxANyq0sqSr6odq7VVPq34HJY5IHoiAqgBJOB5OMn78ACg+qUpQKUpQKUpQKUpQKUpQK4tcRrdrH+plZh/BSoP8Aq4rtWa1DUL6HrCGMWzuDHIFlBHbAJiJLt5RhtIxg5ymDy20NHI6RrkkAfJOK5m6t1h3F125A3bhjJOAM+MkkD+dUn7Q4ZLjoe8RVZmaFwqqCxJI4AAGSc1QawtynUElxaRSIghRZiISBK/ejKARsmZGWPuZcKdobGcjgPQK+JJI48ZIGTgZOMk+B/GvPzqWuz62oaSbtJdruaOPCGM/iQEIMIcMGWJWB3DGxw35gqNYarquq3AWZZiouLWRA8LArl3DqcRqF27VJGWC5PrbnAelMyoOSB7c/fgD/ABr9ZlXyQPb/ALVhus7i6n1qOImRUSaykjVYwRL/AMyO6S+0n0KqnClcZydwbAi2OoapqqRNcfULiAmIxMDA+5g6h9igqB92OATuKsKD0KN0kQEEEHwRyD/OvqsVpt/re21UBtk6bcrEqiF43y5YY4DwhgvGAyD98YiQav1BecGVoi0yRsiweqHMjq2GeMqVKbSCQ/0ls4OKD0ClZ3SLjVv6flglZmSL1iQqg7iSACMelR6lZZgcY+lT+rArJtU1mW8ddzr67iOSMIMRRKjmG4VtuSWxH5LAmRhjKHAbGKeGcHaytgkHBBwR5Bx7j4pVN0jYW8PTcHpBZooy5ZFViwRV9QCj1AKF5GQFA9qUEr+n9L7G/uDbnA4bnjdlRjLLtBbcMjAJzio1/wBTWdvf28aFZO84XIY4UGN5FbcFKnITgZHBz4FV1p0bJY3gljnCyKzlV7Z7WHUB/wAnuYDMQHJUqNw+kZbPxp/Qw0uSEQzkQxPHJsdAzM8cPYzv3DAaMKSMeRwQDigvNP1yyurSNjJHuYR5CMWXdIu5QrFQWBHg4GR7DxXKDqrQLiQBbmJiSAMMDnc2wfyLjZnxu488VUaf0VLYLAq3HoiEG4GLlzbjauG3+kFeCMHkZBHivr/gtzbBTOOFiGe37xXH4hT9fgn04/n9qDQ3Or6ba3fbeaNZNu/aWAITn1key8Hk8cGuY17SSyjvRguSqgtg5BVSMHkHc6rz7uo9xUXWenk1eWbe+EmtzAwC8jljvDE443eCv/5VHc9DXk8SAXEMZVg7CO22Izq8Tq/bSYer8kKSxY4J27OBQXWi9UWGpWrFnSORC4ePeCV2SNFnwCQWX4/UB71OGs6a0iL3ky+No3Dndnb/AJiCB87Tjwaox0dwwaRXH54jVozgC4mWeQPhwWIKhVK7MeeTjH5b9HSxpta5aRGaF5N6ksWgcOm1y+QMKinduJC5zuJNBZf8XdObM/i7fHOD3V5C/URzyB7nwK6xa/YXFyFSSI4d0fL7SDGuW2rj1Y9+QAOaobvpu+3W0KupUQXMUkvayAJTGQAnc4PHGSw9JyOa63nRTXkBiafEJeU7VT17ZYHhKly5BIL7wdvsBj3oLp+otFjh3G4hC7tmS4HqK7gvJ8lPUB7ggjg1YW88VzArowZGAZWU5DAjIYEcEEc5rNjpa4k1WO4kmUzI8bNtiIVhHHNGBt7hIYmdmzk8BRjjNXHT2mnRtCgty2/sxrHuxt3bQBnbk48fJoLClKUClKUClKUClKUClKUHG7urezh3SMqL8scCuK6tpzXGwTR78Ftu9c4ABJxnwAyk/AZfkVw6g0s6vp/bDBfUDn1AjHgqyOrIwPIIP+Oazs3Qcl1pnYluSyZlcPsAkLTQvE5JB27cyO2AB5UeF9QWdp1dp9zcyDfEsccjIZGlUBgsKTF1yOQA2DzwFJzVlea3pNkCZLiFMNtO6RRhtu/byfq2ENjzgg1mrzom81JZu9cR5mZ2cxwlcF7T8L6cyt4Hr5z7j7iXD0tffjxLJPGWE6zYWIgcWzW+zmUnHq3Z+2PfgL+w1Ow1Ld2ZY5dpAbYwbBIyM4PuDmordSaGsG83MO3O3PcXGdu/Hnk7PUPkEGonTPTsmhrjuh8W1vAMJt/qFcb/AKjndu8e2PJqr0joy/sbmN3uUk2SJIfymBZlgkgOSZiACH3YAAG3AGMYC8vOobKDUraFWV2nfaNrjKjtvIHwPKnZj+YNTW1OwS4KGWMOGVSpdd25huVcZzuKgkDyQDWW0fom50qS3AuFaOF4pCDEdzPHbfhThu5hVKANjBIOeSKn9RdJLrF8ZVmeFzGoBUf2kbFoJjyM9ss/p8NuGfpFBMTVdB09ZGE0fhpXPc3cAbmOSTwBztHgeABUg65pSqpM8ahl3ruYDK4LZ5P7qs38FY+xqhvOjJp9QDLOBEqlEQxsSimAwlQ3cC++/JXd7EkAAG6OuHu2cywtvRd+633MsixmMSRsZfywVxkeo8NgruyA09je2uoWwkidZEPhkIIP8CPNK/bCA2tjGhO4oiqTjGcADOMnH8MmlB3pSlApSlApSq+zkkbVpwSSBswPjKnNBYUpSgUpSgUpSgUpSgUpSgUpSgUpSgUpSgUpSgUpSgpeqOp9M6XtY3uG2rJKsY+xbyx+FUZYn4HyQKuq88/av0RB1R2ZZJpFCPFEsahcDuzIjvyM7tpHvj0D71ttGsW0zSo4TI0vbULvf6mA4BOPJxjn3oJtKUoFKUoFKUoFKUoFKUoPieVIIWZs4UEnAJ4HJ4HJ/gKxnTfXfTWsdSyRw3Ad5NvbUI43bVJbyo8c+fittWI6S/Z7Z9OdX3d4uMTf1Kj+zDeqQfHL4xjwBj3oNvSlKBSlKBSlKBSlKBSlKBSlKBSlKBSlcroTtbsIyquR6SwLAH2JUEFgPOMjPyPNB1pVF0ha31np7LLO1wO5JtaQDeMSOCCw4I+AAMDjwBi9oFKyU3Umox6vPGqpJ2rmGJY1Rt7JIkTNJu3EDZ3CxO3GEPjORPXq/R2sxLukEZUvkxSD8tcbpSCuQg3D1EfPwaCR1N/4GP8A+Rb/AO/HVtWe1DqfS2t7hVfD26uzl4ZHWIxhXEjKACV5VlII3gHaTtOPu86u0ezuXRjJuRmVgsMrepUEhUEIQT2yG49qC+pWc1nquztLGbtNmVIJJkDo4RtkayfVgAjDoTg/q+QcaCFzJED8gGg+6UpQKUpQRRqNkdS7HcXvbO528jdszjfj4zxmpVUQ0fTv+JC/aXftEm/Hq3ZIzv8AP0+nGcbfT44qN3e11/KHcqhs0ZQzkLkSSCRgucZCmPJ9gV+aDTUrz5dY1C30to8xmOC0tpW7ncZ3Mu8HMndGMGPPIOc4qVddX6ha3cobsBAbhE4YkNEYghbDerd3DlQByB6hk4Db0rE6H1PrGuFFjECPsnLhgW9UUxiC+iUhAww2Qz4zwWHNXnS2sS65YGUrsGQu0qQQ6gCVTk/pk3J/FDyRg0F1SlKBSlKBSlKBSlKBSlKBSlKBSlKBSlVnUOoz6Xp+9IzIdwGByceWYIOXwoJ2rliAcA+KCba2620W0ZxuZuflmLH/AFNdqxcvXQjte+EWSDe0f5bEuStubjeBtGVIGAPOCrZ5IENtdvbXUXd8PmQFAk0mxf8AkpJvHhlOwjGMZIfG7wGwsNKjsb64lDuTcOHYHbhSqLGNuFBxtRfJPNVbdHWZsUiEswCwNbscrmSJsZDYTAbjhlAIyfmuL9U3Uk6pHHGWaSFMtIcASxNITwpyRtwB758ivvpDqa410fmRpHm3guBtctxN3BtOVHI7ef8A7Y9skO190jZ3nd/MmXvRPDJtKeqNxhVIKH+rGQh9tzZ3bjn6l6UtZbppDLLuaRpD9GNzwC3PHb8BACP73nI4qqsOsb6/jTZFEWkljRTvYLtkhaUOPRlgMYGQu4c+nxUa16puNfNm6ARL3oO4u9txMtuZduBgMgDqOfJBOAVGQnS9AWUkrH8RcYaJoiPyvoaJYSNxiyOEDgA4DZOOSK1kSdqILknAAyfJx78VmuoeqpND1Mo8a7MRuGycmMsVncjHAiXa5J4IYeDUS56yuY7yNBGh7inklhsJhlnQP6cAlI1ygJI3ZOONwbOlY236s1EyInZWQrFC0zdxUAMqsQwDNuxuVRgKSSxxyuG0Wg3dzqGkRSyKqtIivtUkhQyg4yQMkZ+BQWFKUoPzAzmuc9tBcgb0VsHI3AHB+Rnwa60oObwQuTlVOeDkDnHgH5rn+EtHB9CHOc+kc54b29/Br51W1lvdLljRzGzxsquPKFlIDj7gnP8AKsO/RN5Pp6/k20UqsX4lkdXIVEMTZjGIZUUh1A4CrwxOVDcPZQdtgmImKkB0Vdy5/UMqRnPPIIz5Br8gS10yxxuARQzszEe5LPIx8cklifuax+odJahercq0No3c3FJWdt5VzGTCy9rG1dgAbLcIg2rklfjWuh57ua6VEh2SxusDF3Ts7oOyIu0q7THvG/zgFiduQDQbmObe7cEAYwxxhsgHI58e3OORXXIrFP0xem/Enag7QkidoA2VkCwPEVIMYX0sysvGDsH04GItr0TfQXkchETPGLQK+47kEUkrSqrGPOO3IsY8bgvOKDf0pSgUpSgUpSgUpSgUpSgUpSgVxurS2vIdsiK6+drqGGR4ODXalBGTT7JLnuCKMSY27wo3YHhd2M4x7VwttD0i0/q7eFMHd6Y0HOCM8DzgkZ+5rn1RZT6j0/NFGMu6ELzt5P39qzGqdN6odSuDFGCpQ/h/ze2qAwmMwMEUSbTJl/S4XL7uGQEhoYLHQLPUVt0t4kfaZlCwgABCF3bguAwMnHOfUasraws7Q5jjRDtC+lQPSM4XgeASePua87bpDV5Y9pjI9FykL70DQNK8UkUuE2hVQqeEyQQAAQcmw/oDWItVkfZ3IGuO5JG7IXmXMw2BshWjUujhZACNuzLKq0Gst9C0e2PotoE5B9MSDkZweB5G5v8AMfmuMuk6HayLJ+Gh7kSfl7YlLqqc7UAXdwTwF92+9YjVtBvtO6fvJZ/VssyIXMnMbK9wwUNnIYRSRR7/AH2H+ch+lL572SRISqSRXSRxmRd0BljtwvIcgZkjmb0Mcd3PucBv5be3uV9SK2VK+pQfS2NynI8HAyPfA+K4T6RplxeCV4ImlGMOyKWGMgeojPAY/wCJrLx6Jqp1IMyHcJN/dEg5iMGw22N2c93BxwnG/duyDF0bpbUbF4GMZ3oLXcwkz6kRluGGW/UCoJ8sAM+KDXjQ9IUoRbw5jUpH+WvoUjBRePSpBIIHHNTYoo4YgqgKoGAAMAAeAAPAr7pQKUpQKUpQKUpQKUqp1XVp9KuQzws1tgZljyzRnnJeMDPbxj1LuxzkADdQW1K5W1xBd26vGyujDKspBDA+CCOCK60ClKUClKUClKUClKUClKUClKUClKUClKUClKUClKUClKUClKUClKUClKUClKUClKUFBc6HcWFw0tiyxsxy8D57Mp8k4HMUh/fUcnllfjErSddt9QmMTK0Nwoy0EmAwHjcpBIkTP61JHscHgWtQNX0iz1eALIDlTuR1JV42/eR1IKn248jIOQSKCfSs5/Sd/wBP8Xh7sHtdquNg+J41+n/qqNnkkRjzoY5EljDKQVIyCDkEHwQfcUH1SlKBSlKBSlKBSlKBSlKBSlKBSvwkKOazTX131MSlqzRWv67ocNL8pB9vmbx+5kncoYb9ofXvV2ldVC0s1gZHZEjkCszCR/7JiW2LIODtwfSVPvges2cc0Voiu29woDPgDcQOWwAAMnnAGKj2mj6bZ2kcaRIEjbcgxna3Pryed5yct5O45PNTqBSlKBSlKBSlKBSlKBSlKBSlKBSlKBSlKBXkn7TeneqlkWPSYpFtyRLKqSRhO4GDKURmDIQw3sFwpJBxnJPrdKCs6avL6/0OJ7iIwz7cSofZhwSMEjaSMjk8EVYu6xpkkADyTX1VN1ZqdnpmjOZXCBgQGbhc+QC3hc+BnGTwOaC5pXCyu4b61WRCSjcqSCMj5AIBwfIPgjBHBrNdQ3moQ9UxxxiZ0a1mk7cTRqS6PEFOXIxw5Hn3HHFBrKVlLGS91bVLyL8S8f4ftxxldmctErm4bK4YksRjG30HjNTeq7y60y3iuFciKKRTcKAMNE3pLZIJGwkSZBHpVqC+pWUfqKezUkKZy8ct0FLqu2BCoVUwvqZlIYA+5ILDioqdXmx/Elg0qqlxOnIXCQpA/axt4yJuD9ufmg2tKyt71Zcw6g0SW4bErQqWl25cW4uRkBDhTHkZ5IIHBzkd9J6rXVr8JHBIU9IaTHCF4VmGeNu3a6rndu3H6ceqg0dRtQvrXTbRpJXCIvlm+/AH3JOAAOSSAKk1RWOi3FxfC4vGWSVSTFEmTFB91yAXkxwZGAPnaEBIIRls7vqg7rlWitP02x4eX4af3VfiH/PnOxdKqhVwOAPAFftKBSlKBSlKBSlKBSlKBSlKBSlKBSlKBSlKBSlKBSlKBUbUbaC8sXSRFdGGGVwGB+xB4NKUEmqHWra3k1AOUUuFChiBkAnlQfIBwMj7Cv2lByvrCygvLYLFGoKiIgKBmNcbYjgfQMnC+Bk1dahFHPYSKwDKyMGUjIIIIIIPkEe1KUFL1Va28i2+UU/mCPlR9D8PH/7GAGV8HAz4qr1uws5N+Y0O6WUNlQcho/UDxyDsTPzsX4FKUEiS2gF6fQv9YW8Dz2dm7+Pb9Gf3ePFfOm2VpB1RBtjRf+VU8KByuUU8D2QlR8AkeKUoNhSlKBSlKBSlKBSlKBSlKBSlKBSlKD//2Q==">
            <a:hlinkClick r:id="rId2"/>
          </p:cNvPr>
          <p:cNvSpPr>
            <a:spLocks noChangeAspect="1" noChangeArrowheads="1"/>
          </p:cNvSpPr>
          <p:nvPr/>
        </p:nvSpPr>
        <p:spPr bwMode="auto">
          <a:xfrm>
            <a:off x="120650" y="-1676400"/>
            <a:ext cx="4714875" cy="3505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0" name="AutoShape 8" descr="data:image/jpeg;base64,/9j/4AAQSkZJRgABAQAAAQABAAD/2wCEAAkGBwgHBhUUExQWFRQXGR4bGBgXGR4eHxofHyAfHx4YIhoeHCgkHBwnHB4fITEkKSorLy8uHSE2ODMsNygzLisBCgoKBQUFDgUFDisZExkrKysrKysrKysrKysrKysrKysrKysrKysrKysrKysrKysrKysrKysrKysrKysrKysrK//AABEIAMIBBAMBIgACEQEDEQH/xAAbAAEAAwEBAQEAAAAAAAAAAAAABAUGAwcCAf/EAD4QAAIBAwMDAwIDBAgEBwAAAAECAwAEEQUSIQYTMSJBUTJhFCNCB1JxgRUzQ2KRkqGzFiRz4TQ1VHJ0gtH/xAAUAQEAAAAAAAAAAAAAAAAAAAAA/8QAFBEBAAAAAAAAAAAAAAAAAAAAAP/aAAwDAQACEQMRAD8A9xpSlBRdW6hqOlaf3YjFgFFIdGYkvIiDG11wAGJ9/bxUQdRXOn6+YLnaRsh2vFG2A0000SBsscA7Yx9iW5xyLvV9Oi1axMTlgpKnK4z6WDDyD7gVFvunrS+vjKzPuPZzgjH5EhljP0/vsSfmgjWvVFl24A7MTM21X7ZRSxZlC4JJzlTwMkYycA1+jqW2nvAilkImWNw8ROS0bOE3BsI20BjnOAQCAWFcG6Lse7GyyzqY8YwU52yGUHmM49TMDjGQRnJVSJFp0rZ2sSKJJWVJO4AxU5Y79xY7MsW3tuJJJ45oIUXWdt/SUm/02/ageFiNpkMzzKMEtjaRGpGduPUTxVppfUenatMqwktlA+cYwGzjIPIzg8kYyCM54quh6H0+GPAlnyqxpE29d0KxM5iCHZzt3svr3ZU4bdk1YxdP2yanHOzyO8YIUuQfqGGO4KGwfOzOzOCFBAwFvSlKBSlKBSlKBSlKBSlKBSlKBQnApSgz2q6tLpuk38ylWaENIisSQQkCPt4I4PPj5zXS+1xtMSN5Sva7DyylUYn0dsekAk49efB8fzr5tOj9FtZbkiPIuQVdScqqMoVo0H6EbGSB5OPZVAXPS8N5pbwyzzurQmAMSgZUbG7GIwCx2jlgfHGMnIfp6mtIZmD9z60RUFvJvDOpYA+cg7Sd2FA8E5r6turdEurmFFly0wUoMEfWhkUEEZUlFJ5+wPJAPSbp6CbUzMZJNxeN8DZjMasoH0ZwQ5zz7DGPfjpHS1vpE6mOacKFRWQlNshQbVdsICGC4HpKghVyDQSbrqDTrW6KMWyGCMQpKhym8RkgcMUwQP7yjywBjv1Vpv4mFF3uZjGFwp4EqSSI5zjgrE/3GORXSbpuym1B5Cz7ZHSR4sjY0iKFWT6dwOFTgMBlFOM5zXaf0PZ2MkbCe4ZouyEZjFkLCJFReIgCNkroSeSDnIPNBNterdIunUK0g3FQu6KRd25zGCNyjI3jaT7ZXPBBPXS+orLVdRaKIOdqbixUheJJIivP6g8Tj+XFVVh0gX04CaWQTA+hkMZ7WJu8NmYsHJCZ3huFA/jZaL01b6Pd70klYlWVg5Qht0ry5OEByHkfGCBhuQcDAXdKUoFKUoFKUoFKUoFRLO8NxdzJjHacLnPnKK+ft9WP5VLqr0r/AM1u/wDqJ/tR0FpSlKBSlKBSlKBSlKBSlKBSlKBSlKBSlKBSlKBSlKCj6q6p03pW3ie4bCyyrEPtu8uf7qgZJq8rz/8Aah0NZ9UyQyyzTLseOJUUrtAkkVXflSdxBHvj0jitppFj/RmmRw73k7aBA74LEDgEkAZOMc+9BMpSlApSlApSlApSlApSlB8yyJFGWYhVAySTgADySfYVRaNq2m3GtXKpNEzF0wA6kn8tTwM88VeyIksZVgCCMEHwQfIxXmX7Pf2YJ0x1nc3DYMakrae5CuMs3uQyg9vPv6z7ig9PpSlApSlApSlApSlApSlApSlApSlApSlApSlApSlBVdR4/BR5/wDUQf7yY/1q1qr6iikmskCqWPfgPAJwBNGSePYAE/arSgUpSgUpSgUpSg5XNwltFuOcblXj+8wUfyya+pZY4VyxCj5JxVJ1he3djp6slvJcL3I9yxYLjEiEYQ4DKcEE544OCMlY3V4uJ+nYTJH6/wARas8cYaQALPGzjIUFlCgknaOBQaI3EAVTuXDHCnI5J8AfJrrWBVbu16mlmt45EtpJbZWHaOHfMiyyiMrlV2GMGTAztHJAqNpuqa7JPE8r3DBe7ntxApK3ZjZMJ2lYc7/Q+CrkruOM0HojSRo4BIBbgAnk8Z4+eOa+6856fvtS1PUrbviRjFdPtdomGI2syQxbtRj+sZl+kc4HPBNndX+pWHUcpLzGL8RCCvb3IImiwSpCZx3vJB4x/Gg2CyxtKVBG4AEjPIBzgkewOD/ga/ZJEiXLEAZAyTjknAH8SeK820y71ufU1nBmWWSO0Uq0O0TAXFwsu8NGCpSJt/pK4ypwQQD+vqmr6rpaJKsrMFsmkHYYASrdL3jkJjIUAkAkADI4zQelUrzmHXNevNQkiEkyK0sOxxANyq0sqSr6odq7VVPq34HJY5IHoiAqgBJOB5OMn78ACg+qUpQKUpQKUpQKUpQKUpQK4tcRrdrH+plZh/BSoP8Aq4rtWa1DUL6HrCGMWzuDHIFlBHbAJiJLt5RhtIxg5ymDy20NHI6RrkkAfJOK5m6t1h3F125A3bhjJOAM+MkkD+dUn7Q4ZLjoe8RVZmaFwqqCxJI4AAGSc1QawtynUElxaRSIghRZiISBK/ejKARsmZGWPuZcKdobGcjgPQK+JJI48ZIGTgZOMk+B/GvPzqWuz62oaSbtJdruaOPCGM/iQEIMIcMGWJWB3DGxw35gqNYarquq3AWZZiouLWRA8LArl3DqcRqF27VJGWC5PrbnAelMyoOSB7c/fgD/ABr9ZlXyQPb/ALVhus7i6n1qOImRUSaykjVYwRL/AMyO6S+0n0KqnClcZydwbAi2OoapqqRNcfULiAmIxMDA+5g6h9igqB92OATuKsKD0KN0kQEEEHwRyD/OvqsVpt/re21UBtk6bcrEqiF43y5YY4DwhgvGAyD98YiQav1BecGVoi0yRsiweqHMjq2GeMqVKbSCQ/0ls4OKD0ClZ3SLjVv6flglZmSL1iQqg7iSACMelR6lZZgcY+lT+rArJtU1mW8ddzr67iOSMIMRRKjmG4VtuSWxH5LAmRhjKHAbGKeGcHaytgkHBBwR5Bx7j4pVN0jYW8PTcHpBZooy5ZFViwRV9QCj1AKF5GQFA9qUEr+n9L7G/uDbnA4bnjdlRjLLtBbcMjAJzio1/wBTWdvf28aFZO84XIY4UGN5FbcFKnITgZHBz4FV1p0bJY3gljnCyKzlV7Z7WHUB/wAnuYDMQHJUqNw+kZbPxp/Qw0uSEQzkQxPHJsdAzM8cPYzv3DAaMKSMeRwQDigvNP1yyurSNjJHuYR5CMWXdIu5QrFQWBHg4GR7DxXKDqrQLiQBbmJiSAMMDnc2wfyLjZnxu488VUaf0VLYLAq3HoiEG4GLlzbjauG3+kFeCMHkZBHivr/gtzbBTOOFiGe37xXH4hT9fgn04/n9qDQ3Or6ba3fbeaNZNu/aWAITn1key8Hk8cGuY17SSyjvRguSqgtg5BVSMHkHc6rz7uo9xUXWenk1eWbe+EmtzAwC8jljvDE443eCv/5VHc9DXk8SAXEMZVg7CO22Izq8Tq/bSYer8kKSxY4J27OBQXWi9UWGpWrFnSORC4ePeCV2SNFnwCQWX4/UB71OGs6a0iL3ky+No3Dndnb/AJiCB87Tjwaox0dwwaRXH54jVozgC4mWeQPhwWIKhVK7MeeTjH5b9HSxpta5aRGaF5N6ksWgcOm1y+QMKinduJC5zuJNBZf8XdObM/i7fHOD3V5C/URzyB7nwK6xa/YXFyFSSI4d0fL7SDGuW2rj1Y9+QAOaobvpu+3W0KupUQXMUkvayAJTGQAnc4PHGSw9JyOa63nRTXkBiafEJeU7VT17ZYHhKly5BIL7wdvsBj3oLp+otFjh3G4hC7tmS4HqK7gvJ8lPUB7ggjg1YW88VzArowZGAZWU5DAjIYEcEEc5rNjpa4k1WO4kmUzI8bNtiIVhHHNGBt7hIYmdmzk8BRjjNXHT2mnRtCgty2/sxrHuxt3bQBnbk48fJoLClKUClKUClKUClKUClKUHG7urezh3SMqL8scCuK6tpzXGwTR78Ftu9c4ABJxnwAyk/AZfkVw6g0s6vp/bDBfUDn1AjHgqyOrIwPIIP+Oazs3Qcl1pnYluSyZlcPsAkLTQvE5JB27cyO2AB5UeF9QWdp1dp9zcyDfEsccjIZGlUBgsKTF1yOQA2DzwFJzVlea3pNkCZLiFMNtO6RRhtu/byfq2ENjzgg1mrzom81JZu9cR5mZ2cxwlcF7T8L6cyt4Hr5z7j7iXD0tffjxLJPGWE6zYWIgcWzW+zmUnHq3Z+2PfgL+w1Ow1Ld2ZY5dpAbYwbBIyM4PuDmordSaGsG83MO3O3PcXGdu/Hnk7PUPkEGonTPTsmhrjuh8W1vAMJt/qFcb/AKjndu8e2PJqr0joy/sbmN3uUk2SJIfymBZlgkgOSZiACH3YAAG3AGMYC8vOobKDUraFWV2nfaNrjKjtvIHwPKnZj+YNTW1OwS4KGWMOGVSpdd25huVcZzuKgkDyQDWW0fom50qS3AuFaOF4pCDEdzPHbfhThu5hVKANjBIOeSKn9RdJLrF8ZVmeFzGoBUf2kbFoJjyM9ss/p8NuGfpFBMTVdB09ZGE0fhpXPc3cAbmOSTwBztHgeABUg65pSqpM8ahl3ruYDK4LZ5P7qs38FY+xqhvOjJp9QDLOBEqlEQxsSimAwlQ3cC++/JXd7EkAAG6OuHu2cywtvRd+633MsixmMSRsZfywVxkeo8NgruyA09je2uoWwkidZEPhkIIP8CPNK/bCA2tjGhO4oiqTjGcADOMnH8MmlB3pSlApSlApSq+zkkbVpwSSBswPjKnNBYUpSgUpSgUpSgUpSgUpSgUpSgUpSgUpSgUpSgUpSgpeqOp9M6XtY3uG2rJKsY+xbyx+FUZYn4HyQKuq88/av0RB1R2ZZJpFCPFEsahcDuzIjvyM7tpHvj0D71ttGsW0zSo4TI0vbULvf6mA4BOPJxjn3oJtKUoFKUoFKUoFKUoFKUoPieVIIWZs4UEnAJ4HJ4HJ/gKxnTfXfTWsdSyRw3Ad5NvbUI43bVJbyo8c+fittWI6S/Z7Z9OdX3d4uMTf1Kj+zDeqQfHL4xjwBj3oNvSlKBSlKBSlKBSlKBSlKBSlKBSlKBSlcroTtbsIyquR6SwLAH2JUEFgPOMjPyPNB1pVF0ha31np7LLO1wO5JtaQDeMSOCCw4I+AAMDjwBi9oFKyU3Umox6vPGqpJ2rmGJY1Rt7JIkTNJu3EDZ3CxO3GEPjORPXq/R2sxLukEZUvkxSD8tcbpSCuQg3D1EfPwaCR1N/4GP8A+Rb/AO/HVtWe1DqfS2t7hVfD26uzl4ZHWIxhXEjKACV5VlII3gHaTtOPu86u0ezuXRjJuRmVgsMrepUEhUEIQT2yG49qC+pWc1nquztLGbtNmVIJJkDo4RtkayfVgAjDoTg/q+QcaCFzJED8gGg+6UpQKUpQRRqNkdS7HcXvbO528jdszjfj4zxmpVUQ0fTv+JC/aXftEm/Hq3ZIzv8AP0+nGcbfT44qN3e11/KHcqhs0ZQzkLkSSCRgucZCmPJ9gV+aDTUrz5dY1C30to8xmOC0tpW7ncZ3Mu8HMndGMGPPIOc4qVddX6ha3cobsBAbhE4YkNEYghbDerd3DlQByB6hk4Db0rE6H1PrGuFFjECPsnLhgW9UUxiC+iUhAww2Qz4zwWHNXnS2sS65YGUrsGQu0qQQ6gCVTk/pk3J/FDyRg0F1SlKBSlKBSlKBSlKBSlKBSlKBSlKBSlVnUOoz6Xp+9IzIdwGByceWYIOXwoJ2rliAcA+KCba2620W0ZxuZuflmLH/AFNdqxcvXQjte+EWSDe0f5bEuStubjeBtGVIGAPOCrZ5IENtdvbXUXd8PmQFAk0mxf8AkpJvHhlOwjGMZIfG7wGwsNKjsb64lDuTcOHYHbhSqLGNuFBxtRfJPNVbdHWZsUiEswCwNbscrmSJsZDYTAbjhlAIyfmuL9U3Uk6pHHGWaSFMtIcASxNITwpyRtwB758ivvpDqa410fmRpHm3guBtctxN3BtOVHI7ef8A7Y9skO190jZ3nd/MmXvRPDJtKeqNxhVIKH+rGQh9tzZ3bjn6l6UtZbppDLLuaRpD9GNzwC3PHb8BACP73nI4qqsOsb6/jTZFEWkljRTvYLtkhaUOPRlgMYGQu4c+nxUa16puNfNm6ARL3oO4u9txMtuZduBgMgDqOfJBOAVGQnS9AWUkrH8RcYaJoiPyvoaJYSNxiyOEDgA4DZOOSK1kSdqILknAAyfJx78VmuoeqpND1Mo8a7MRuGycmMsVncjHAiXa5J4IYeDUS56yuY7yNBGh7inklhsJhlnQP6cAlI1ygJI3ZOONwbOlY236s1EyInZWQrFC0zdxUAMqsQwDNuxuVRgKSSxxyuG0Wg3dzqGkRSyKqtIivtUkhQyg4yQMkZ+BQWFKUoPzAzmuc9tBcgb0VsHI3AHB+Rnwa60oObwQuTlVOeDkDnHgH5rn+EtHB9CHOc+kc54b29/Br51W1lvdLljRzGzxsquPKFlIDj7gnP8AKsO/RN5Pp6/k20UqsX4lkdXIVEMTZjGIZUUh1A4CrwxOVDcPZQdtgmImKkB0Vdy5/UMqRnPPIIz5Br8gS10yxxuARQzszEe5LPIx8cklifuax+odJahercq0No3c3FJWdt5VzGTCy9rG1dgAbLcIg2rklfjWuh57ua6VEh2SxusDF3Ts7oOyIu0q7THvG/zgFiduQDQbmObe7cEAYwxxhsgHI58e3OORXXIrFP0xem/Enag7QkidoA2VkCwPEVIMYX0sysvGDsH04GItr0TfQXkchETPGLQK+47kEUkrSqrGPOO3IsY8bgvOKDf0pSgUpSgUpSgUpSgUpSgUpSgVxurS2vIdsiK6+drqGGR4ODXalBGTT7JLnuCKMSY27wo3YHhd2M4x7VwttD0i0/q7eFMHd6Y0HOCM8DzgkZ+5rn1RZT6j0/NFGMu6ELzt5P39qzGqdN6odSuDFGCpQ/h/ze2qAwmMwMEUSbTJl/S4XL7uGQEhoYLHQLPUVt0t4kfaZlCwgABCF3bguAwMnHOfUasraws7Q5jjRDtC+lQPSM4XgeASePua87bpDV5Y9pjI9FykL70DQNK8UkUuE2hVQqeEyQQAAQcmw/oDWItVkfZ3IGuO5JG7IXmXMw2BshWjUujhZACNuzLKq0Gst9C0e2PotoE5B9MSDkZweB5G5v8AMfmuMuk6HayLJ+Gh7kSfl7YlLqqc7UAXdwTwF92+9YjVtBvtO6fvJZ/VssyIXMnMbK9wwUNnIYRSRR7/AH2H+ch+lL572SRISqSRXSRxmRd0BljtwvIcgZkjmb0Mcd3PucBv5be3uV9SK2VK+pQfS2NynI8HAyPfA+K4T6RplxeCV4ImlGMOyKWGMgeojPAY/wCJrLx6Jqp1IMyHcJN/dEg5iMGw22N2c93BxwnG/duyDF0bpbUbF4GMZ3oLXcwkz6kRluGGW/UCoJ8sAM+KDXjQ9IUoRbw5jUpH+WvoUjBRePSpBIIHHNTYoo4YgqgKoGAAMAAeAAPAr7pQKUpQKUpQKUpQKUqp1XVp9KuQzws1tgZljyzRnnJeMDPbxj1LuxzkADdQW1K5W1xBd26vGyujDKspBDA+CCOCK60ClKUClKUClKUClKUClKUClKUClKUClKUClKUClKUClKUClKUClKUClKUClKUClKUFBc6HcWFw0tiyxsxy8D57Mp8k4HMUh/fUcnllfjErSddt9QmMTK0Nwoy0EmAwHjcpBIkTP61JHscHgWtQNX0iz1eALIDlTuR1JV42/eR1IKn248jIOQSKCfSs5/Sd/wBP8Xh7sHtdquNg+J41+n/qqNnkkRjzoY5EljDKQVIyCDkEHwQfcUH1SlKBSlKBSlKBSlKBSlKBSlKBSvwkKOazTX131MSlqzRWv67ocNL8pB9vmbx+5kncoYb9ofXvV2ldVC0s1gZHZEjkCszCR/7JiW2LIODtwfSVPvges2cc0Voiu29woDPgDcQOWwAAMnnAGKj2mj6bZ2kcaRIEjbcgxna3Pryed5yct5O45PNTqBSlKBSlKBSlKBSlKBSlKBSlKBSlKBSlKBXkn7TeneqlkWPSYpFtyRLKqSRhO4GDKURmDIQw3sFwpJBxnJPrdKCs6avL6/0OJ7iIwz7cSofZhwSMEjaSMjk8EVYu6xpkkADyTX1VN1ZqdnpmjOZXCBgQGbhc+QC3hc+BnGTwOaC5pXCyu4b61WRCSjcqSCMj5AIBwfIPgjBHBrNdQ3moQ9UxxxiZ0a1mk7cTRqS6PEFOXIxw5Hn3HHFBrKVlLGS91bVLyL8S8f4ftxxldmctErm4bK4YksRjG30HjNTeq7y60y3iuFciKKRTcKAMNE3pLZIJGwkSZBHpVqC+pWUfqKezUkKZy8ct0FLqu2BCoVUwvqZlIYA+5ILDioqdXmx/Elg0qqlxOnIXCQpA/axt4yJuD9ufmg2tKyt71Zcw6g0SW4bErQqWl25cW4uRkBDhTHkZ5IIHBzkd9J6rXVr8JHBIU9IaTHCF4VmGeNu3a6rndu3H6ceqg0dRtQvrXTbRpJXCIvlm+/AH3JOAAOSSAKk1RWOi3FxfC4vGWSVSTFEmTFB91yAXkxwZGAPnaEBIIRls7vqg7rlWitP02x4eX4af3VfiH/PnOxdKqhVwOAPAFftKBSlKBSlKBSlKBSlKBSlKBSlKBSlKBSlKBSlKBSlKBUbUbaC8sXSRFdGGGVwGB+xB4NKUEmqHWra3k1AOUUuFChiBkAnlQfIBwMj7Cv2lByvrCygvLYLFGoKiIgKBmNcbYjgfQMnC+Bk1dahFHPYSKwDKyMGUjIIIIIIPkEe1KUFL1Va28i2+UU/mCPlR9D8PH/7GAGV8HAz4qr1uws5N+Y0O6WUNlQcho/UDxyDsTPzsX4FKUEiS2gF6fQv9YW8Dz2dm7+Pb9Gf3ePFfOm2VpB1RBtjRf+VU8KByuUU8D2QlR8AkeKUoNhSlKBSlKBSlKBSlKBSlKBSlKBSlKD//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9162" name="AutoShape 10" descr="data:image/jpeg;base64,/9j/4AAQSkZJRgABAQAAAQABAAD/2wCEAAkGBwgHBhUUExQWFRQXGR4bGBgXGR4eHxofHyAfHx4YIhoeHCgkHBwnHB4fITEkKSorLy8uHSE2ODMsNygzLisBCgoKBQUFDgUFDisZExkrKysrKysrKysrKysrKysrKysrKysrKysrKysrKysrKysrKysrKysrKysrKysrKysrK//AABEIAMIBBAMBIgACEQEDEQH/xAAbAAEAAwEBAQEAAAAAAAAAAAAABAUGAwcCAf/EAD4QAAIBAwMDAwIDBAgEBwAAAAECAwAEEQUSIQYTMSJBUTJhFCNCB1JxgRUzQ2KRkqGzFiRz4TQ1VHJ0gtH/xAAUAQEAAAAAAAAAAAAAAAAAAAAA/8QAFBEBAAAAAAAAAAAAAAAAAAAAAP/aAAwDAQACEQMRAD8A9xpSlBRdW6hqOlaf3YjFgFFIdGYkvIiDG11wAGJ9/bxUQdRXOn6+YLnaRsh2vFG2A0000SBsscA7Yx9iW5xyLvV9Oi1axMTlgpKnK4z6WDDyD7gVFvunrS+vjKzPuPZzgjH5EhljP0/vsSfmgjWvVFl24A7MTM21X7ZRSxZlC4JJzlTwMkYycA1+jqW2nvAilkImWNw8ROS0bOE3BsI20BjnOAQCAWFcG6Lse7GyyzqY8YwU52yGUHmM49TMDjGQRnJVSJFp0rZ2sSKJJWVJO4AxU5Y79xY7MsW3tuJJJ45oIUXWdt/SUm/02/ageFiNpkMzzKMEtjaRGpGduPUTxVppfUenatMqwktlA+cYwGzjIPIzg8kYyCM54quh6H0+GPAlnyqxpE29d0KxM5iCHZzt3svr3ZU4bdk1YxdP2yanHOzyO8YIUuQfqGGO4KGwfOzOzOCFBAwFvSlKBSlKBSlKBSlKBSlKBSlKBQnApSgz2q6tLpuk38ylWaENIisSQQkCPt4I4PPj5zXS+1xtMSN5Sva7DyylUYn0dsekAk49efB8fzr5tOj9FtZbkiPIuQVdScqqMoVo0H6EbGSB5OPZVAXPS8N5pbwyzzurQmAMSgZUbG7GIwCx2jlgfHGMnIfp6mtIZmD9z60RUFvJvDOpYA+cg7Sd2FA8E5r6turdEurmFFly0wUoMEfWhkUEEZUlFJ5+wPJAPSbp6CbUzMZJNxeN8DZjMasoH0ZwQ5zz7DGPfjpHS1vpE6mOacKFRWQlNshQbVdsICGC4HpKghVyDQSbrqDTrW6KMWyGCMQpKhym8RkgcMUwQP7yjywBjv1Vpv4mFF3uZjGFwp4EqSSI5zjgrE/3GORXSbpuym1B5Cz7ZHSR4sjY0iKFWT6dwOFTgMBlFOM5zXaf0PZ2MkbCe4ZouyEZjFkLCJFReIgCNkroSeSDnIPNBNterdIunUK0g3FQu6KRd25zGCNyjI3jaT7ZXPBBPXS+orLVdRaKIOdqbixUheJJIivP6g8Tj+XFVVh0gX04CaWQTA+hkMZ7WJu8NmYsHJCZ3huFA/jZaL01b6Pd70klYlWVg5Qht0ry5OEByHkfGCBhuQcDAXdKUoFKUoFKUoFKUoFRLO8NxdzJjHacLnPnKK+ft9WP5VLqr0r/AM1u/wDqJ/tR0FpSlKBSlKBSlKBSlKBSlKBSlKBSlKBSlKBSlKBSlKCj6q6p03pW3ie4bCyyrEPtu8uf7qgZJq8rz/8Aah0NZ9UyQyyzTLseOJUUrtAkkVXflSdxBHvj0jitppFj/RmmRw73k7aBA74LEDgEkAZOMc+9BMpSlApSlApSlApSlApSlB8yyJFGWYhVAySTgADySfYVRaNq2m3GtXKpNEzF0wA6kn8tTwM88VeyIksZVgCCMEHwQfIxXmX7Pf2YJ0x1nc3DYMakrae5CuMs3uQyg9vPv6z7ig9PpSlApSlApSlApSlApSlApSlApSlApSlApSlApSlBVdR4/BR5/wDUQf7yY/1q1qr6iikmskCqWPfgPAJwBNGSePYAE/arSgUpSgUpSgUpSg5XNwltFuOcblXj+8wUfyya+pZY4VyxCj5JxVJ1he3djp6slvJcL3I9yxYLjEiEYQ4DKcEE544OCMlY3V4uJ+nYTJH6/wARas8cYaQALPGzjIUFlCgknaOBQaI3EAVTuXDHCnI5J8AfJrrWBVbu16mlmt45EtpJbZWHaOHfMiyyiMrlV2GMGTAztHJAqNpuqa7JPE8r3DBe7ntxApK3ZjZMJ2lYc7/Q+CrkruOM0HojSRo4BIBbgAnk8Z4+eOa+6856fvtS1PUrbviRjFdPtdomGI2syQxbtRj+sZl+kc4HPBNndX+pWHUcpLzGL8RCCvb3IImiwSpCZx3vJB4x/Gg2CyxtKVBG4AEjPIBzgkewOD/ga/ZJEiXLEAZAyTjknAH8SeK820y71ufU1nBmWWSO0Uq0O0TAXFwsu8NGCpSJt/pK4ypwQQD+vqmr6rpaJKsrMFsmkHYYASrdL3jkJjIUAkAkADI4zQelUrzmHXNevNQkiEkyK0sOxxANyq0sqSr6odq7VVPq34HJY5IHoiAqgBJOB5OMn78ACg+qUpQKUpQKUpQKUpQKUpQK4tcRrdrH+plZh/BSoP8Aq4rtWa1DUL6HrCGMWzuDHIFlBHbAJiJLt5RhtIxg5ymDy20NHI6RrkkAfJOK5m6t1h3F125A3bhjJOAM+MkkD+dUn7Q4ZLjoe8RVZmaFwqqCxJI4AAGSc1QawtynUElxaRSIghRZiISBK/ejKARsmZGWPuZcKdobGcjgPQK+JJI48ZIGTgZOMk+B/GvPzqWuz62oaSbtJdruaOPCGM/iQEIMIcMGWJWB3DGxw35gqNYarquq3AWZZiouLWRA8LArl3DqcRqF27VJGWC5PrbnAelMyoOSB7c/fgD/ABr9ZlXyQPb/ALVhus7i6n1qOImRUSaykjVYwRL/AMyO6S+0n0KqnClcZydwbAi2OoapqqRNcfULiAmIxMDA+5g6h9igqB92OATuKsKD0KN0kQEEEHwRyD/OvqsVpt/re21UBtk6bcrEqiF43y5YY4DwhgvGAyD98YiQav1BecGVoi0yRsiweqHMjq2GeMqVKbSCQ/0ls4OKD0ClZ3SLjVv6flglZmSL1iQqg7iSACMelR6lZZgcY+lT+rArJtU1mW8ddzr67iOSMIMRRKjmG4VtuSWxH5LAmRhjKHAbGKeGcHaytgkHBBwR5Bx7j4pVN0jYW8PTcHpBZooy5ZFViwRV9QCj1AKF5GQFA9qUEr+n9L7G/uDbnA4bnjdlRjLLtBbcMjAJzio1/wBTWdvf28aFZO84XIY4UGN5FbcFKnITgZHBz4FV1p0bJY3gljnCyKzlV7Z7WHUB/wAnuYDMQHJUqNw+kZbPxp/Qw0uSEQzkQxPHJsdAzM8cPYzv3DAaMKSMeRwQDigvNP1yyurSNjJHuYR5CMWXdIu5QrFQWBHg4GR7DxXKDqrQLiQBbmJiSAMMDnc2wfyLjZnxu488VUaf0VLYLAq3HoiEG4GLlzbjauG3+kFeCMHkZBHivr/gtzbBTOOFiGe37xXH4hT9fgn04/n9qDQ3Or6ba3fbeaNZNu/aWAITn1key8Hk8cGuY17SSyjvRguSqgtg5BVSMHkHc6rz7uo9xUXWenk1eWbe+EmtzAwC8jljvDE443eCv/5VHc9DXk8SAXEMZVg7CO22Izq8Tq/bSYer8kKSxY4J27OBQXWi9UWGpWrFnSORC4ePeCV2SNFnwCQWX4/UB71OGs6a0iL3ky+No3Dndnb/AJiCB87Tjwaox0dwwaRXH54jVozgC4mWeQPhwWIKhVK7MeeTjH5b9HSxpta5aRGaF5N6ksWgcOm1y+QMKinduJC5zuJNBZf8XdObM/i7fHOD3V5C/URzyB7nwK6xa/YXFyFSSI4d0fL7SDGuW2rj1Y9+QAOaobvpu+3W0KupUQXMUkvayAJTGQAnc4PHGSw9JyOa63nRTXkBiafEJeU7VT17ZYHhKly5BIL7wdvsBj3oLp+otFjh3G4hC7tmS4HqK7gvJ8lPUB7ggjg1YW88VzArowZGAZWU5DAjIYEcEEc5rNjpa4k1WO4kmUzI8bNtiIVhHHNGBt7hIYmdmzk8BRjjNXHT2mnRtCgty2/sxrHuxt3bQBnbk48fJoLClKUClKUClKUClKUClKUHG7urezh3SMqL8scCuK6tpzXGwTR78Ftu9c4ABJxnwAyk/AZfkVw6g0s6vp/bDBfUDn1AjHgqyOrIwPIIP+Oazs3Qcl1pnYluSyZlcPsAkLTQvE5JB27cyO2AB5UeF9QWdp1dp9zcyDfEsccjIZGlUBgsKTF1yOQA2DzwFJzVlea3pNkCZLiFMNtO6RRhtu/byfq2ENjzgg1mrzom81JZu9cR5mZ2cxwlcF7T8L6cyt4Hr5z7j7iXD0tffjxLJPGWE6zYWIgcWzW+zmUnHq3Z+2PfgL+w1Ow1Ld2ZY5dpAbYwbBIyM4PuDmordSaGsG83MO3O3PcXGdu/Hnk7PUPkEGonTPTsmhrjuh8W1vAMJt/qFcb/AKjndu8e2PJqr0joy/sbmN3uUk2SJIfymBZlgkgOSZiACH3YAAG3AGMYC8vOobKDUraFWV2nfaNrjKjtvIHwPKnZj+YNTW1OwS4KGWMOGVSpdd25huVcZzuKgkDyQDWW0fom50qS3AuFaOF4pCDEdzPHbfhThu5hVKANjBIOeSKn9RdJLrF8ZVmeFzGoBUf2kbFoJjyM9ss/p8NuGfpFBMTVdB09ZGE0fhpXPc3cAbmOSTwBztHgeABUg65pSqpM8ahl3ruYDK4LZ5P7qs38FY+xqhvOjJp9QDLOBEqlEQxsSimAwlQ3cC++/JXd7EkAAG6OuHu2cywtvRd+633MsixmMSRsZfywVxkeo8NgruyA09je2uoWwkidZEPhkIIP8CPNK/bCA2tjGhO4oiqTjGcADOMnH8MmlB3pSlApSlApSq+zkkbVpwSSBswPjKnNBYUpSgUpSgUpSgUpSgUpSgUpSgUpSgUpSgUpSgUpSgpeqOp9M6XtY3uG2rJKsY+xbyx+FUZYn4HyQKuq88/av0RB1R2ZZJpFCPFEsahcDuzIjvyM7tpHvj0D71ttGsW0zSo4TI0vbULvf6mA4BOPJxjn3oJtKUoFKUoFKUoFKUoFKUoPieVIIWZs4UEnAJ4HJ4HJ/gKxnTfXfTWsdSyRw3Ad5NvbUI43bVJbyo8c+fittWI6S/Z7Z9OdX3d4uMTf1Kj+zDeqQfHL4xjwBj3oNvSlKBSlKBSlKBSlKBSlKBSlKBSlKBSlcroTtbsIyquR6SwLAH2JUEFgPOMjPyPNB1pVF0ha31np7LLO1wO5JtaQDeMSOCCw4I+AAMDjwBi9oFKyU3Umox6vPGqpJ2rmGJY1Rt7JIkTNJu3EDZ3CxO3GEPjORPXq/R2sxLukEZUvkxSD8tcbpSCuQg3D1EfPwaCR1N/4GP8A+Rb/AO/HVtWe1DqfS2t7hVfD26uzl4ZHWIxhXEjKACV5VlII3gHaTtOPu86u0ezuXRjJuRmVgsMrepUEhUEIQT2yG49qC+pWc1nquztLGbtNmVIJJkDo4RtkayfVgAjDoTg/q+QcaCFzJED8gGg+6UpQKUpQRRqNkdS7HcXvbO528jdszjfj4zxmpVUQ0fTv+JC/aXftEm/Hq3ZIzv8AP0+nGcbfT44qN3e11/KHcqhs0ZQzkLkSSCRgucZCmPJ9gV+aDTUrz5dY1C30to8xmOC0tpW7ncZ3Mu8HMndGMGPPIOc4qVddX6ha3cobsBAbhE4YkNEYghbDerd3DlQByB6hk4Db0rE6H1PrGuFFjECPsnLhgW9UUxiC+iUhAww2Qz4zwWHNXnS2sS65YGUrsGQu0qQQ6gCVTk/pk3J/FDyRg0F1SlKBSlKBSlKBSlKBSlKBSlKBSlKBSlVnUOoz6Xp+9IzIdwGByceWYIOXwoJ2rliAcA+KCba2620W0ZxuZuflmLH/AFNdqxcvXQjte+EWSDe0f5bEuStubjeBtGVIGAPOCrZ5IENtdvbXUXd8PmQFAk0mxf8AkpJvHhlOwjGMZIfG7wGwsNKjsb64lDuTcOHYHbhSqLGNuFBxtRfJPNVbdHWZsUiEswCwNbscrmSJsZDYTAbjhlAIyfmuL9U3Uk6pHHGWaSFMtIcASxNITwpyRtwB758ivvpDqa410fmRpHm3guBtctxN3BtOVHI7ef8A7Y9skO190jZ3nd/MmXvRPDJtKeqNxhVIKH+rGQh9tzZ3bjn6l6UtZbppDLLuaRpD9GNzwC3PHb8BACP73nI4qqsOsb6/jTZFEWkljRTvYLtkhaUOPRlgMYGQu4c+nxUa16puNfNm6ARL3oO4u9txMtuZduBgMgDqOfJBOAVGQnS9AWUkrH8RcYaJoiPyvoaJYSNxiyOEDgA4DZOOSK1kSdqILknAAyfJx78VmuoeqpND1Mo8a7MRuGycmMsVncjHAiXa5J4IYeDUS56yuY7yNBGh7inklhsJhlnQP6cAlI1ygJI3ZOONwbOlY236s1EyInZWQrFC0zdxUAMqsQwDNuxuVRgKSSxxyuG0Wg3dzqGkRSyKqtIivtUkhQyg4yQMkZ+BQWFKUoPzAzmuc9tBcgb0VsHI3AHB+Rnwa60oObwQuTlVOeDkDnHgH5rn+EtHB9CHOc+kc54b29/Br51W1lvdLljRzGzxsquPKFlIDj7gnP8AKsO/RN5Pp6/k20UqsX4lkdXIVEMTZjGIZUUh1A4CrwxOVDcPZQdtgmImKkB0Vdy5/UMqRnPPIIz5Br8gS10yxxuARQzszEe5LPIx8cklifuax+odJahercq0No3c3FJWdt5VzGTCy9rG1dgAbLcIg2rklfjWuh57ua6VEh2SxusDF3Ts7oOyIu0q7THvG/zgFiduQDQbmObe7cEAYwxxhsgHI58e3OORXXIrFP0xem/Enag7QkidoA2VkCwPEVIMYX0sysvGDsH04GItr0TfQXkchETPGLQK+47kEUkrSqrGPOO3IsY8bgvOKDf0pSgUpSgUpSgUpSgUpSgUpSgVxurS2vIdsiK6+drqGGR4ODXalBGTT7JLnuCKMSY27wo3YHhd2M4x7VwttD0i0/q7eFMHd6Y0HOCM8DzgkZ+5rn1RZT6j0/NFGMu6ELzt5P39qzGqdN6odSuDFGCpQ/h/ze2qAwmMwMEUSbTJl/S4XL7uGQEhoYLHQLPUVt0t4kfaZlCwgABCF3bguAwMnHOfUasraws7Q5jjRDtC+lQPSM4XgeASePua87bpDV5Y9pjI9FykL70DQNK8UkUuE2hVQqeEyQQAAQcmw/oDWItVkfZ3IGuO5JG7IXmXMw2BshWjUujhZACNuzLKq0Gst9C0e2PotoE5B9MSDkZweB5G5v8AMfmuMuk6HayLJ+Gh7kSfl7YlLqqc7UAXdwTwF92+9YjVtBvtO6fvJZ/VssyIXMnMbK9wwUNnIYRSRR7/AH2H+ch+lL572SRISqSRXSRxmRd0BljtwvIcgZkjmb0Mcd3PucBv5be3uV9SK2VK+pQfS2NynI8HAyPfA+K4T6RplxeCV4ImlGMOyKWGMgeojPAY/wCJrLx6Jqp1IMyHcJN/dEg5iMGw22N2c93BxwnG/duyDF0bpbUbF4GMZ3oLXcwkz6kRluGGW/UCoJ8sAM+KDXjQ9IUoRbw5jUpH+WvoUjBRePSpBIIHHNTYoo4YgqgKoGAAMAAeAAPAr7pQKUpQKUpQKUpQKUqp1XVp9KuQzws1tgZljyzRnnJeMDPbxj1LuxzkADdQW1K5W1xBd26vGyujDKspBDA+CCOCK60ClKUClKUClKUClKUClKUClKUClKUClKUClKUClKUClKUClKUClKUClKUClKUClKUFBc6HcWFw0tiyxsxy8D57Mp8k4HMUh/fUcnllfjErSddt9QmMTK0Nwoy0EmAwHjcpBIkTP61JHscHgWtQNX0iz1eALIDlTuR1JV42/eR1IKn248jIOQSKCfSs5/Sd/wBP8Xh7sHtdquNg+J41+n/qqNnkkRjzoY5EljDKQVIyCDkEHwQfcUH1SlKBSlKBSlKBSlKBSlKBSlKBSvwkKOazTX131MSlqzRWv67ocNL8pB9vmbx+5kncoYb9ofXvV2ldVC0s1gZHZEjkCszCR/7JiW2LIODtwfSVPvges2cc0Voiu29woDPgDcQOWwAAMnnAGKj2mj6bZ2kcaRIEjbcgxna3Pryed5yct5O45PNTqBSlKBSlKBSlKBSlKBSlKBSlKBSlKBSlKBXkn7TeneqlkWPSYpFtyRLKqSRhO4GDKURmDIQw3sFwpJBxnJPrdKCs6avL6/0OJ7iIwz7cSofZhwSMEjaSMjk8EVYu6xpkkADyTX1VN1ZqdnpmjOZXCBgQGbhc+QC3hc+BnGTwOaC5pXCyu4b61WRCSjcqSCMj5AIBwfIPgjBHBrNdQ3moQ9UxxxiZ0a1mk7cTRqS6PEFOXIxw5Hn3HHFBrKVlLGS91bVLyL8S8f4ftxxldmctErm4bK4YksRjG30HjNTeq7y60y3iuFciKKRTcKAMNE3pLZIJGwkSZBHpVqC+pWUfqKezUkKZy8ct0FLqu2BCoVUwvqZlIYA+5ILDioqdXmx/Elg0qqlxOnIXCQpA/axt4yJuD9ufmg2tKyt71Zcw6g0SW4bErQqWl25cW4uRkBDhTHkZ5IIHBzkd9J6rXVr8JHBIU9IaTHCF4VmGeNu3a6rndu3H6ceqg0dRtQvrXTbRpJXCIvlm+/AH3JOAAOSSAKk1RWOi3FxfC4vGWSVSTFEmTFB91yAXkxwZGAPnaEBIIRls7vqg7rlWitP02x4eX4af3VfiH/PnOxdKqhVwOAPAFftKBSlKBSlKBSlKBSlKBSlKBSlKBSlKBSlKBSlKBSlKBUbUbaC8sXSRFdGGGVwGB+xB4NKUEmqHWra3k1AOUUuFChiBkAnlQfIBwMj7Cv2lByvrCygvLYLFGoKiIgKBmNcbYjgfQMnC+Bk1dahFHPYSKwDKyMGUjIIIIIIPkEe1KUFL1Va28i2+UU/mCPlR9D8PH/7GAGV8HAz4qr1uws5N+Y0O6WUNlQcho/UDxyDsTPzsX4FKUEiS2gF6fQv9YW8Dz2dm7+Pb9Gf3ePFfOm2VpB1RBtjRf+VU8KByuUU8D2QlR8AkeKUoNhSlKBSlKBSlKBSlKBSlKBSlKBSlKD//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85800" y="762000"/>
            <a:ext cx="1828800" cy="523220"/>
          </a:xfrm>
          <a:prstGeom prst="rect">
            <a:avLst/>
          </a:prstGeom>
          <a:noFill/>
        </p:spPr>
        <p:txBody>
          <a:bodyPr wrap="square" rtlCol="0">
            <a:spAutoFit/>
          </a:bodyPr>
          <a:lstStyle/>
          <a:p>
            <a:r>
              <a:rPr lang="en-US" sz="2800" dirty="0" err="1" smtClean="0"/>
              <a:t>Thiazide</a:t>
            </a:r>
            <a:endParaRPr lang="en-US" sz="2800" dirty="0"/>
          </a:p>
        </p:txBody>
      </p:sp>
      <p:sp>
        <p:nvSpPr>
          <p:cNvPr id="8" name="Down Arrow 7"/>
          <p:cNvSpPr/>
          <p:nvPr/>
        </p:nvSpPr>
        <p:spPr>
          <a:xfrm>
            <a:off x="1447800" y="13716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2514600"/>
            <a:ext cx="2971800" cy="830997"/>
          </a:xfrm>
          <a:prstGeom prst="rect">
            <a:avLst/>
          </a:prstGeom>
          <a:noFill/>
        </p:spPr>
        <p:txBody>
          <a:bodyPr wrap="square" rtlCol="0">
            <a:spAutoFit/>
          </a:bodyPr>
          <a:lstStyle/>
          <a:p>
            <a:r>
              <a:rPr lang="en-US" sz="2400" dirty="0" smtClean="0"/>
              <a:t>  Distal tubular Na+</a:t>
            </a:r>
          </a:p>
          <a:p>
            <a:r>
              <a:rPr lang="en-US" sz="2400" dirty="0" smtClean="0"/>
              <a:t>   </a:t>
            </a:r>
            <a:r>
              <a:rPr lang="en-US" sz="2400" dirty="0" err="1" smtClean="0"/>
              <a:t>reabsorption</a:t>
            </a:r>
            <a:endParaRPr lang="en-US" sz="2400" dirty="0"/>
          </a:p>
        </p:txBody>
      </p:sp>
      <p:sp>
        <p:nvSpPr>
          <p:cNvPr id="10" name="Up Arrow 9"/>
          <p:cNvSpPr/>
          <p:nvPr/>
        </p:nvSpPr>
        <p:spPr>
          <a:xfrm>
            <a:off x="381000" y="2667000"/>
            <a:ext cx="76200" cy="381000"/>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5800" y="3962400"/>
            <a:ext cx="2209800" cy="954107"/>
          </a:xfrm>
          <a:prstGeom prst="rect">
            <a:avLst/>
          </a:prstGeom>
          <a:noFill/>
        </p:spPr>
        <p:txBody>
          <a:bodyPr wrap="square" rtlCol="0">
            <a:spAutoFit/>
          </a:bodyPr>
          <a:lstStyle/>
          <a:p>
            <a:r>
              <a:rPr lang="en-US" sz="2800" dirty="0" smtClean="0"/>
              <a:t>Urinary </a:t>
            </a:r>
            <a:r>
              <a:rPr lang="en-US" sz="2800" dirty="0" smtClean="0"/>
              <a:t>excretion</a:t>
            </a:r>
            <a:endParaRPr lang="en-US" sz="2800" dirty="0"/>
          </a:p>
        </p:txBody>
      </p:sp>
      <p:sp>
        <p:nvSpPr>
          <p:cNvPr id="12" name="Down Arrow 11"/>
          <p:cNvSpPr/>
          <p:nvPr/>
        </p:nvSpPr>
        <p:spPr>
          <a:xfrm>
            <a:off x="1447800" y="3276600"/>
            <a:ext cx="304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33400" y="4267200"/>
            <a:ext cx="152400" cy="457200"/>
          </a:xfrm>
          <a:prstGeom prst="up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0" y="5791200"/>
            <a:ext cx="2362200" cy="954107"/>
          </a:xfrm>
          <a:prstGeom prst="rect">
            <a:avLst/>
          </a:prstGeom>
          <a:noFill/>
        </p:spPr>
        <p:txBody>
          <a:bodyPr wrap="square" rtlCol="0">
            <a:spAutoFit/>
          </a:bodyPr>
          <a:lstStyle/>
          <a:p>
            <a:r>
              <a:rPr lang="en-US" sz="2800" dirty="0" err="1" smtClean="0"/>
              <a:t>Extracellula</a:t>
            </a:r>
            <a:r>
              <a:rPr lang="en-US" sz="2800" dirty="0" smtClean="0"/>
              <a:t> volume</a:t>
            </a:r>
            <a:endParaRPr lang="en-US" sz="2800" dirty="0"/>
          </a:p>
        </p:txBody>
      </p:sp>
      <p:sp>
        <p:nvSpPr>
          <p:cNvPr id="20" name="Bent-Up Arrow 19"/>
          <p:cNvSpPr/>
          <p:nvPr/>
        </p:nvSpPr>
        <p:spPr>
          <a:xfrm>
            <a:off x="5791200" y="5562600"/>
            <a:ext cx="1752600" cy="685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Shape 23"/>
          <p:cNvSpPr/>
          <p:nvPr/>
        </p:nvSpPr>
        <p:spPr>
          <a:xfrm>
            <a:off x="1600200" y="5257800"/>
            <a:ext cx="304800" cy="1066800"/>
          </a:xfrm>
          <a:prstGeom prst="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1905000" y="6096000"/>
            <a:ext cx="1295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791200" y="4114800"/>
            <a:ext cx="3200400" cy="1384995"/>
          </a:xfrm>
          <a:prstGeom prst="rect">
            <a:avLst/>
          </a:prstGeom>
          <a:noFill/>
        </p:spPr>
        <p:txBody>
          <a:bodyPr wrap="square" rtlCol="0">
            <a:spAutoFit/>
          </a:bodyPr>
          <a:lstStyle/>
          <a:p>
            <a:r>
              <a:rPr lang="en-US" sz="2800" dirty="0" smtClean="0"/>
              <a:t>Proximal  Na</a:t>
            </a:r>
            <a:r>
              <a:rPr lang="en-US" sz="2800" dirty="0" smtClean="0"/>
              <a:t>+ </a:t>
            </a:r>
            <a:r>
              <a:rPr lang="en-US" sz="2800" dirty="0" smtClean="0"/>
              <a:t>&amp; Water</a:t>
            </a:r>
          </a:p>
          <a:p>
            <a:r>
              <a:rPr lang="en-US" sz="2800" dirty="0" err="1" smtClean="0"/>
              <a:t>reabsorption</a:t>
            </a:r>
            <a:r>
              <a:rPr lang="en-US" sz="2800" dirty="0" smtClean="0"/>
              <a:t> in</a:t>
            </a:r>
            <a:endParaRPr lang="en-US" sz="2800" dirty="0"/>
          </a:p>
        </p:txBody>
      </p:sp>
      <p:sp>
        <p:nvSpPr>
          <p:cNvPr id="28" name="Up Arrow 27"/>
          <p:cNvSpPr/>
          <p:nvPr/>
        </p:nvSpPr>
        <p:spPr>
          <a:xfrm>
            <a:off x="5486400" y="4343400"/>
            <a:ext cx="152400" cy="5334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562600" y="2438400"/>
            <a:ext cx="3352800" cy="830997"/>
          </a:xfrm>
          <a:prstGeom prst="rect">
            <a:avLst/>
          </a:prstGeom>
          <a:noFill/>
        </p:spPr>
        <p:txBody>
          <a:bodyPr wrap="square" rtlCol="0">
            <a:spAutoFit/>
          </a:bodyPr>
          <a:lstStyle/>
          <a:p>
            <a:r>
              <a:rPr lang="en-US" sz="2400" dirty="0" smtClean="0"/>
              <a:t>Distal delivery of </a:t>
            </a:r>
            <a:r>
              <a:rPr lang="en-US" sz="2400" dirty="0" smtClean="0"/>
              <a:t>Na+ </a:t>
            </a:r>
            <a:r>
              <a:rPr lang="en-US" sz="2400" dirty="0" smtClean="0"/>
              <a:t>&amp; water</a:t>
            </a:r>
            <a:endParaRPr lang="en-US" sz="2400" dirty="0"/>
          </a:p>
        </p:txBody>
      </p:sp>
      <p:sp>
        <p:nvSpPr>
          <p:cNvPr id="30" name="TextBox 29"/>
          <p:cNvSpPr txBox="1"/>
          <p:nvPr/>
        </p:nvSpPr>
        <p:spPr>
          <a:xfrm>
            <a:off x="5562600" y="914400"/>
            <a:ext cx="3276600" cy="523220"/>
          </a:xfrm>
          <a:prstGeom prst="rect">
            <a:avLst/>
          </a:prstGeom>
          <a:noFill/>
        </p:spPr>
        <p:txBody>
          <a:bodyPr wrap="square" rtlCol="0">
            <a:spAutoFit/>
          </a:bodyPr>
          <a:lstStyle/>
          <a:p>
            <a:r>
              <a:rPr lang="en-US" sz="2800" dirty="0" smtClean="0"/>
              <a:t>Urinary output</a:t>
            </a:r>
            <a:endParaRPr lang="en-US" sz="2800" dirty="0"/>
          </a:p>
        </p:txBody>
      </p:sp>
      <p:sp>
        <p:nvSpPr>
          <p:cNvPr id="31" name="Down Arrow 30"/>
          <p:cNvSpPr/>
          <p:nvPr/>
        </p:nvSpPr>
        <p:spPr>
          <a:xfrm>
            <a:off x="5334000" y="990600"/>
            <a:ext cx="152400" cy="381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410200" y="2590800"/>
            <a:ext cx="152400" cy="5334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a:off x="7010400" y="3276600"/>
            <a:ext cx="4572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7010400" y="1447800"/>
            <a:ext cx="3810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3505200" y="5867400"/>
            <a:ext cx="304800" cy="6858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64" name="AutoShape 12" descr="data:image/jpeg;base64,/9j/4AAQSkZJRgABAQAAAQABAAD/2wCEAAkGBwgHBhUUExQWFRQXGR4bGBgXGR4eHxofHyAfHx4YIhoeHCgkHBwnHB4fITEkKSorLy8uHSE2ODMsNygzLisBCgoKBQUFDgUFDisZExkrKysrKysrKysrKysrKysrKysrKysrKysrKysrKysrKysrKysrKysrKysrKysrKysrK//AABEIAMIBBAMBIgACEQEDEQH/xAAbAAEAAwEBAQEAAAAAAAAAAAAABAUGAwcCAf/EAD4QAAIBAwMDAwIDBAgEBwAAAAECAwAEEQUSIQYTMSJBUTJhFCNCB1JxgRUzQ2KRkqGzFiRz4TQ1VHJ0gtH/xAAUAQEAAAAAAAAAAAAAAAAAAAAA/8QAFBEBAAAAAAAAAAAAAAAAAAAAAP/aAAwDAQACEQMRAD8A9xpSlBRdW6hqOlaf3YjFgFFIdGYkvIiDG11wAGJ9/bxUQdRXOn6+YLnaRsh2vFG2A0000SBsscA7Yx9iW5xyLvV9Oi1axMTlgpKnK4z6WDDyD7gVFvunrS+vjKzPuPZzgjH5EhljP0/vsSfmgjWvVFl24A7MTM21X7ZRSxZlC4JJzlTwMkYycA1+jqW2nvAilkImWNw8ROS0bOE3BsI20BjnOAQCAWFcG6Lse7GyyzqY8YwU52yGUHmM49TMDjGQRnJVSJFp0rZ2sSKJJWVJO4AxU5Y79xY7MsW3tuJJJ45oIUXWdt/SUm/02/ageFiNpkMzzKMEtjaRGpGduPUTxVppfUenatMqwktlA+cYwGzjIPIzg8kYyCM54quh6H0+GPAlnyqxpE29d0KxM5iCHZzt3svr3ZU4bdk1YxdP2yanHOzyO8YIUuQfqGGO4KGwfOzOzOCFBAwFvSlKBSlKBSlKBSlKBSlKBSlKBQnApSgz2q6tLpuk38ylWaENIisSQQkCPt4I4PPj5zXS+1xtMSN5Sva7DyylUYn0dsekAk49efB8fzr5tOj9FtZbkiPIuQVdScqqMoVo0H6EbGSB5OPZVAXPS8N5pbwyzzurQmAMSgZUbG7GIwCx2jlgfHGMnIfp6mtIZmD9z60RUFvJvDOpYA+cg7Sd2FA8E5r6turdEurmFFly0wUoMEfWhkUEEZUlFJ5+wPJAPSbp6CbUzMZJNxeN8DZjMasoH0ZwQ5zz7DGPfjpHS1vpE6mOacKFRWQlNshQbVdsICGC4HpKghVyDQSbrqDTrW6KMWyGCMQpKhym8RkgcMUwQP7yjywBjv1Vpv4mFF3uZjGFwp4EqSSI5zjgrE/3GORXSbpuym1B5Cz7ZHSR4sjY0iKFWT6dwOFTgMBlFOM5zXaf0PZ2MkbCe4ZouyEZjFkLCJFReIgCNkroSeSDnIPNBNterdIunUK0g3FQu6KRd25zGCNyjI3jaT7ZXPBBPXS+orLVdRaKIOdqbixUheJJIivP6g8Tj+XFVVh0gX04CaWQTA+hkMZ7WJu8NmYsHJCZ3huFA/jZaL01b6Pd70klYlWVg5Qht0ry5OEByHkfGCBhuQcDAXdKUoFKUoFKUoFKUoFRLO8NxdzJjHacLnPnKK+ft9WP5VLqr0r/AM1u/wDqJ/tR0FpSlKBSlKBSlKBSlKBSlKBSlKBSlKBSlKBSlKBSlKCj6q6p03pW3ie4bCyyrEPtu8uf7qgZJq8rz/8Aah0NZ9UyQyyzTLseOJUUrtAkkVXflSdxBHvj0jitppFj/RmmRw73k7aBA74LEDgEkAZOMc+9BMpSlApSlApSlApSlApSlB8yyJFGWYhVAySTgADySfYVRaNq2m3GtXKpNEzF0wA6kn8tTwM88VeyIksZVgCCMEHwQfIxXmX7Pf2YJ0x1nc3DYMakrae5CuMs3uQyg9vPv6z7ig9PpSlApSlApSlApSlApSlApSlApSlApSlApSlApSlBVdR4/BR5/wDUQf7yY/1q1qr6iikmskCqWPfgPAJwBNGSePYAE/arSgUpSgUpSgUpSg5XNwltFuOcblXj+8wUfyya+pZY4VyxCj5JxVJ1he3djp6slvJcL3I9yxYLjEiEYQ4DKcEE544OCMlY3V4uJ+nYTJH6/wARas8cYaQALPGzjIUFlCgknaOBQaI3EAVTuXDHCnI5J8AfJrrWBVbu16mlmt45EtpJbZWHaOHfMiyyiMrlV2GMGTAztHJAqNpuqa7JPE8r3DBe7ntxApK3ZjZMJ2lYc7/Q+CrkruOM0HojSRo4BIBbgAnk8Z4+eOa+6856fvtS1PUrbviRjFdPtdomGI2syQxbtRj+sZl+kc4HPBNndX+pWHUcpLzGL8RCCvb3IImiwSpCZx3vJB4x/Gg2CyxtKVBG4AEjPIBzgkewOD/ga/ZJEiXLEAZAyTjknAH8SeK820y71ufU1nBmWWSO0Uq0O0TAXFwsu8NGCpSJt/pK4ypwQQD+vqmr6rpaJKsrMFsmkHYYASrdL3jkJjIUAkAkADI4zQelUrzmHXNevNQkiEkyK0sOxxANyq0sqSr6odq7VVPq34HJY5IHoiAqgBJOB5OMn78ACg+qUpQKUpQKUpQKUpQKUpQK4tcRrdrH+plZh/BSoP8Aq4rtWa1DUL6HrCGMWzuDHIFlBHbAJiJLt5RhtIxg5ymDy20NHI6RrkkAfJOK5m6t1h3F125A3bhjJOAM+MkkD+dUn7Q4ZLjoe8RVZmaFwqqCxJI4AAGSc1QawtynUElxaRSIghRZiISBK/ejKARsmZGWPuZcKdobGcjgPQK+JJI48ZIGTgZOMk+B/GvPzqWuz62oaSbtJdruaOPCGM/iQEIMIcMGWJWB3DGxw35gqNYarquq3AWZZiouLWRA8LArl3DqcRqF27VJGWC5PrbnAelMyoOSB7c/fgD/ABr9ZlXyQPb/ALVhus7i6n1qOImRUSaykjVYwRL/AMyO6S+0n0KqnClcZydwbAi2OoapqqRNcfULiAmIxMDA+5g6h9igqB92OATuKsKD0KN0kQEEEHwRyD/OvqsVpt/re21UBtk6bcrEqiF43y5YY4DwhgvGAyD98YiQav1BecGVoi0yRsiweqHMjq2GeMqVKbSCQ/0ls4OKD0ClZ3SLjVv6flglZmSL1iQqg7iSACMelR6lZZgcY+lT+rArJtU1mW8ddzr67iOSMIMRRKjmG4VtuSWxH5LAmRhjKHAbGKeGcHaytgkHBBwR5Bx7j4pVN0jYW8PTcHpBZooy5ZFViwRV9QCj1AKF5GQFA9qUEr+n9L7G/uDbnA4bnjdlRjLLtBbcMjAJzio1/wBTWdvf28aFZO84XIY4UGN5FbcFKnITgZHBz4FV1p0bJY3gljnCyKzlV7Z7WHUB/wAnuYDMQHJUqNw+kZbPxp/Qw0uSEQzkQxPHJsdAzM8cPYzv3DAaMKSMeRwQDigvNP1yyurSNjJHuYR5CMWXdIu5QrFQWBHg4GR7DxXKDqrQLiQBbmJiSAMMDnc2wfyLjZnxu488VUaf0VLYLAq3HoiEG4GLlzbjauG3+kFeCMHkZBHivr/gtzbBTOOFiGe37xXH4hT9fgn04/n9qDQ3Or6ba3fbeaNZNu/aWAITn1key8Hk8cGuY17SSyjvRguSqgtg5BVSMHkHc6rz7uo9xUXWenk1eWbe+EmtzAwC8jljvDE443eCv/5VHc9DXk8SAXEMZVg7CO22Izq8Tq/bSYer8kKSxY4J27OBQXWi9UWGpWrFnSORC4ePeCV2SNFnwCQWX4/UB71OGs6a0iL3ky+No3Dndnb/AJiCB87Tjwaox0dwwaRXH54jVozgC4mWeQPhwWIKhVK7MeeTjH5b9HSxpta5aRGaF5N6ksWgcOm1y+QMKinduJC5zuJNBZf8XdObM/i7fHOD3V5C/URzyB7nwK6xa/YXFyFSSI4d0fL7SDGuW2rj1Y9+QAOaobvpu+3W0KupUQXMUkvayAJTGQAnc4PHGSw9JyOa63nRTXkBiafEJeU7VT17ZYHhKly5BIL7wdvsBj3oLp+otFjh3G4hC7tmS4HqK7gvJ8lPUB7ggjg1YW88VzArowZGAZWU5DAjIYEcEEc5rNjpa4k1WO4kmUzI8bNtiIVhHHNGBt7hIYmdmzk8BRjjNXHT2mnRtCgty2/sxrHuxt3bQBnbk48fJoLClKUClKUClKUClKUClKUHG7urezh3SMqL8scCuK6tpzXGwTR78Ftu9c4ABJxnwAyk/AZfkVw6g0s6vp/bDBfUDn1AjHgqyOrIwPIIP+Oazs3Qcl1pnYluSyZlcPsAkLTQvE5JB27cyO2AB5UeF9QWdp1dp9zcyDfEsccjIZGlUBgsKTF1yOQA2DzwFJzVlea3pNkCZLiFMNtO6RRhtu/byfq2ENjzgg1mrzom81JZu9cR5mZ2cxwlcF7T8L6cyt4Hr5z7j7iXD0tffjxLJPGWE6zYWIgcWzW+zmUnHq3Z+2PfgL+w1Ow1Ld2ZY5dpAbYwbBIyM4PuDmordSaGsG83MO3O3PcXGdu/Hnk7PUPkEGonTPTsmhrjuh8W1vAMJt/qFcb/AKjndu8e2PJqr0joy/sbmN3uUk2SJIfymBZlgkgOSZiACH3YAAG3AGMYC8vOobKDUraFWV2nfaNrjKjtvIHwPKnZj+YNTW1OwS4KGWMOGVSpdd25huVcZzuKgkDyQDWW0fom50qS3AuFaOF4pCDEdzPHbfhThu5hVKANjBIOeSKn9RdJLrF8ZVmeFzGoBUf2kbFoJjyM9ss/p8NuGfpFBMTVdB09ZGE0fhpXPc3cAbmOSTwBztHgeABUg65pSqpM8ahl3ruYDK4LZ5P7qs38FY+xqhvOjJp9QDLOBEqlEQxsSimAwlQ3cC++/JXd7EkAAG6OuHu2cywtvRd+633MsixmMSRsZfywVxkeo8NgruyA09je2uoWwkidZEPhkIIP8CPNK/bCA2tjGhO4oiqTjGcADOMnH8MmlB3pSlApSlApSq+zkkbVpwSSBswPjKnNBYUpSgUpSgUpSgUpSgUpSgUpSgUpSgUpSgUpSgUpSgpeqOp9M6XtY3uG2rJKsY+xbyx+FUZYn4HyQKuq88/av0RB1R2ZZJpFCPFEsahcDuzIjvyM7tpHvj0D71ttGsW0zSo4TI0vbULvf6mA4BOPJxjn3oJtKUoFKUoFKUoFKUoFKUoPieVIIWZs4UEnAJ4HJ4HJ/gKxnTfXfTWsdSyRw3Ad5NvbUI43bVJbyo8c+fittWI6S/Z7Z9OdX3d4uMTf1Kj+zDeqQfHL4xjwBj3oNvSlKBSlKBSlKBSlKBSlKBSlKBSlKBSlcroTtbsIyquR6SwLAH2JUEFgPOMjPyPNB1pVF0ha31np7LLO1wO5JtaQDeMSOCCw4I+AAMDjwBi9oFKyU3Umox6vPGqpJ2rmGJY1Rt7JIkTNJu3EDZ3CxO3GEPjORPXq/R2sxLukEZUvkxSD8tcbpSCuQg3D1EfPwaCR1N/4GP8A+Rb/AO/HVtWe1DqfS2t7hVfD26uzl4ZHWIxhXEjKACV5VlII3gHaTtOPu86u0ezuXRjJuRmVgsMrepUEhUEIQT2yG49qC+pWc1nquztLGbtNmVIJJkDo4RtkayfVgAjDoTg/q+QcaCFzJED8gGg+6UpQKUpQRRqNkdS7HcXvbO528jdszjfj4zxmpVUQ0fTv+JC/aXftEm/Hq3ZIzv8AP0+nGcbfT44qN3e11/KHcqhs0ZQzkLkSSCRgucZCmPJ9gV+aDTUrz5dY1C30to8xmOC0tpW7ncZ3Mu8HMndGMGPPIOc4qVddX6ha3cobsBAbhE4YkNEYghbDerd3DlQByB6hk4Db0rE6H1PrGuFFjECPsnLhgW9UUxiC+iUhAww2Qz4zwWHNXnS2sS65YGUrsGQu0qQQ6gCVTk/pk3J/FDyRg0F1SlKBSlKBSlKBSlKBSlKBSlKBSlKBSlVnUOoz6Xp+9IzIdwGByceWYIOXwoJ2rliAcA+KCba2620W0ZxuZuflmLH/AFNdqxcvXQjte+EWSDe0f5bEuStubjeBtGVIGAPOCrZ5IENtdvbXUXd8PmQFAk0mxf8AkpJvHhlOwjGMZIfG7wGwsNKjsb64lDuTcOHYHbhSqLGNuFBxtRfJPNVbdHWZsUiEswCwNbscrmSJsZDYTAbjhlAIyfmuL9U3Uk6pHHGWaSFMtIcASxNITwpyRtwB758ivvpDqa410fmRpHm3guBtctxN3BtOVHI7ef8A7Y9skO190jZ3nd/MmXvRPDJtKeqNxhVIKH+rGQh9tzZ3bjn6l6UtZbppDLLuaRpD9GNzwC3PHb8BACP73nI4qqsOsb6/jTZFEWkljRTvYLtkhaUOPRlgMYGQu4c+nxUa16puNfNm6ARL3oO4u9txMtuZduBgMgDqOfJBOAVGQnS9AWUkrH8RcYaJoiPyvoaJYSNxiyOEDgA4DZOOSK1kSdqILknAAyfJx78VmuoeqpND1Mo8a7MRuGycmMsVncjHAiXa5J4IYeDUS56yuY7yNBGh7inklhsJhlnQP6cAlI1ygJI3ZOONwbOlY236s1EyInZWQrFC0zdxUAMqsQwDNuxuVRgKSSxxyuG0Wg3dzqGkRSyKqtIivtUkhQyg4yQMkZ+BQWFKUoPzAzmuc9tBcgb0VsHI3AHB+Rnwa60oObwQuTlVOeDkDnHgH5rn+EtHB9CHOc+kc54b29/Br51W1lvdLljRzGzxsquPKFlIDj7gnP8AKsO/RN5Pp6/k20UqsX4lkdXIVEMTZjGIZUUh1A4CrwxOVDcPZQdtgmImKkB0Vdy5/UMqRnPPIIz5Br8gS10yxxuARQzszEe5LPIx8cklifuax+odJahercq0No3c3FJWdt5VzGTCy9rG1dgAbLcIg2rklfjWuh57ua6VEh2SxusDF3Ts7oOyIu0q7THvG/zgFiduQDQbmObe7cEAYwxxhsgHI58e3OORXXIrFP0xem/Enag7QkidoA2VkCwPEVIMYX0sysvGDsH04GItr0TfQXkchETPGLQK+47kEUkrSqrGPOO3IsY8bgvOKDf0pSgUpSgUpSgUpSgUpSgUpSgVxurS2vIdsiK6+drqGGR4ODXalBGTT7JLnuCKMSY27wo3YHhd2M4x7VwttD0i0/q7eFMHd6Y0HOCM8DzgkZ+5rn1RZT6j0/NFGMu6ELzt5P39qzGqdN6odSuDFGCpQ/h/ze2qAwmMwMEUSbTJl/S4XL7uGQEhoYLHQLPUVt0t4kfaZlCwgABCF3bguAwMnHOfUasraws7Q5jjRDtC+lQPSM4XgeASePua87bpDV5Y9pjI9FykL70DQNK8UkUuE2hVQqeEyQQAAQcmw/oDWItVkfZ3IGuO5JG7IXmXMw2BshWjUujhZACNuzLKq0Gst9C0e2PotoE5B9MSDkZweB5G5v8AMfmuMuk6HayLJ+Gh7kSfl7YlLqqc7UAXdwTwF92+9YjVtBvtO6fvJZ/VssyIXMnMbK9wwUNnIYRSRR7/AH2H+ch+lL572SRISqSRXSRxmRd0BljtwvIcgZkjmb0Mcd3PucBv5be3uV9SK2VK+pQfS2NynI8HAyPfA+K4T6RplxeCV4ImlGMOyKWGMgeojPAY/wCJrLx6Jqp1IMyHcJN/dEg5iMGw22N2c93BxwnG/duyDF0bpbUbF4GMZ3oLXcwkz6kRluGGW/UCoJ8sAM+KDXjQ9IUoRbw5jUpH+WvoUjBRePSpBIIHHNTYoo4YgqgKoGAAMAAeAAPAr7pQKUpQKUpQKUpQKUqp1XVp9KuQzws1tgZljyzRnnJeMDPbxj1LuxzkADdQW1K5W1xBd26vGyujDKspBDA+CCOCK60ClKUClKUClKUClKUClKUClKUClKUClKUClKUClKUClKUClKUClKUClKUClKUClKUFBc6HcWFw0tiyxsxy8D57Mp8k4HMUh/fUcnllfjErSddt9QmMTK0Nwoy0EmAwHjcpBIkTP61JHscHgWtQNX0iz1eALIDlTuR1JV42/eR1IKn248jIOQSKCfSs5/Sd/wBP8Xh7sHtdquNg+J41+n/qqNnkkRjzoY5EljDKQVIyCDkEHwQfcUH1SlKBSlKBSlKBSlKBSlKBSlKBSvwkKOazTX131MSlqzRWv67ocNL8pB9vmbx+5kncoYb9ofXvV2ldVC0s1gZHZEjkCszCR/7JiW2LIODtwfSVPvges2cc0Voiu29woDPgDcQOWwAAMnnAGKj2mj6bZ2kcaRIEjbcgxna3Pryed5yct5O45PNTqBSlKBSlKBSlKBSlKBSlKBSlKBSlKBSlKBXkn7TeneqlkWPSYpFtyRLKqSRhO4GDKURmDIQw3sFwpJBxnJPrdKCs6avL6/0OJ7iIwz7cSofZhwSMEjaSMjk8EVYu6xpkkADyTX1VN1ZqdnpmjOZXCBgQGbhc+QC3hc+BnGTwOaC5pXCyu4b61WRCSjcqSCMj5AIBwfIPgjBHBrNdQ3moQ9UxxxiZ0a1mk7cTRqS6PEFOXIxw5Hn3HHFBrKVlLGS91bVLyL8S8f4ftxxldmctErm4bK4YksRjG30HjNTeq7y60y3iuFciKKRTcKAMNE3pLZIJGwkSZBHpVqC+pWUfqKezUkKZy8ct0FLqu2BCoVUwvqZlIYA+5ILDioqdXmx/Elg0qqlxOnIXCQpA/axt4yJuD9ufmg2tKyt71Zcw6g0SW4bErQqWl25cW4uRkBDhTHkZ5IIHBzkd9J6rXVr8JHBIU9IaTHCF4VmGeNu3a6rndu3H6ceqg0dRtQvrXTbRpJXCIvlm+/AH3JOAAOSSAKk1RWOi3FxfC4vGWSVSTFEmTFB91yAXkxwZGAPnaEBIIRls7vqg7rlWitP02x4eX4af3VfiH/PnOxdKqhVwOAPAFftKBSlKBSlKBSlKBSlKBSlKBSlKBSlKBSlKBSlKBSlKBUbUbaC8sXSRFdGGGVwGB+xB4NKUEmqHWra3k1AOUUuFChiBkAnlQfIBwMj7Cv2lByvrCygvLYLFGoKiIgKBmNcbYjgfQMnC+Bk1dahFHPYSKwDKyMGUjIIIIIIPkEe1KUFL1Va28i2+UU/mCPlR9D8PH/7GAGV8HAz4qr1uws5N+Y0O6WUNlQcho/UDxyDsTPzsX4FKUEiS2gF6fQv9YW8Dz2dm7+Pb9Gf3ePFfOm2VpB1RBtjRf+VU8KByuUU8D2QlR8AkeKUoNhSlKBSlKBSlKBSlKBSlKBSlKBSlKD//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 name="Rectangle 37"/>
          <p:cNvSpPr/>
          <p:nvPr/>
        </p:nvSpPr>
        <p:spPr>
          <a:xfrm>
            <a:off x="2514600" y="228600"/>
            <a:ext cx="4572000" cy="646331"/>
          </a:xfrm>
          <a:prstGeom prst="rect">
            <a:avLst/>
          </a:prstGeom>
        </p:spPr>
        <p:txBody>
          <a:bodyPr>
            <a:spAutoFit/>
          </a:bodyPr>
          <a:lstStyle/>
          <a:p>
            <a:r>
              <a:rPr lang="en-US" b="1" dirty="0" smtClean="0">
                <a:solidFill>
                  <a:schemeClr val="accent2">
                    <a:lumMod val="75000"/>
                  </a:schemeClr>
                </a:solidFill>
              </a:rPr>
              <a:t>Mechanism of </a:t>
            </a:r>
            <a:r>
              <a:rPr lang="en-US" b="1" dirty="0" err="1" smtClean="0">
                <a:solidFill>
                  <a:schemeClr val="accent2">
                    <a:lumMod val="75000"/>
                  </a:schemeClr>
                </a:solidFill>
              </a:rPr>
              <a:t>antidiuretic</a:t>
            </a:r>
            <a:r>
              <a:rPr lang="en-US" b="1" dirty="0" smtClean="0">
                <a:solidFill>
                  <a:schemeClr val="accent2">
                    <a:lumMod val="75000"/>
                  </a:schemeClr>
                </a:solidFill>
              </a:rPr>
              <a:t> effect of </a:t>
            </a:r>
            <a:r>
              <a:rPr lang="en-US" b="1" dirty="0" err="1" smtClean="0">
                <a:solidFill>
                  <a:schemeClr val="accent2">
                    <a:lumMod val="75000"/>
                  </a:schemeClr>
                </a:solidFill>
              </a:rPr>
              <a:t>thiazide</a:t>
            </a:r>
            <a:r>
              <a:rPr lang="en-US" b="1" dirty="0" smtClean="0">
                <a:solidFill>
                  <a:schemeClr val="accent2">
                    <a:lumMod val="75000"/>
                  </a:schemeClr>
                </a:solidFill>
              </a:rPr>
              <a:t> in diabetes </a:t>
            </a:r>
            <a:r>
              <a:rPr lang="en-US" b="1" dirty="0" err="1" smtClean="0">
                <a:solidFill>
                  <a:schemeClr val="accent2">
                    <a:lumMod val="75000"/>
                  </a:schemeClr>
                </a:solidFill>
              </a:rPr>
              <a:t>insipidus</a:t>
            </a:r>
            <a:endParaRPr lang="en-US" b="1" dirty="0">
              <a:solidFill>
                <a:schemeClr val="accent2">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4212</TotalTime>
  <Words>813</Words>
  <Application>Microsoft Office PowerPoint</Application>
  <PresentationFormat>On-screen Show (4:3)</PresentationFormat>
  <Paragraphs>205</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Clip</vt:lpstr>
      <vt:lpstr>Image</vt:lpstr>
      <vt:lpstr>ii- Diuretics</vt:lpstr>
      <vt:lpstr>Na-Cl SYMPORT INHIBITORS</vt:lpstr>
      <vt:lpstr>Slide 3</vt:lpstr>
      <vt:lpstr>Slide 4</vt:lpstr>
      <vt:lpstr>Slide 5</vt:lpstr>
      <vt:lpstr>Slide 6</vt:lpstr>
      <vt:lpstr>Slide 7</vt:lpstr>
      <vt:lpstr>Slide 8</vt:lpstr>
      <vt:lpstr>Slide 9</vt:lpstr>
      <vt:lpstr>Slide 10</vt:lpstr>
      <vt:lpstr>ADVERSE EFFECTS</vt:lpstr>
      <vt:lpstr>THERAPEUTIC USES</vt:lpstr>
      <vt:lpstr>IMPORTANT  THIAZIDE DRUG  INTERACTIONS</vt:lpstr>
      <vt:lpstr>Slide 14</vt:lpstr>
      <vt:lpstr>Slide 15</vt:lpstr>
      <vt:lpstr>Na-K-2Cl SYMPORT INHIBITORS</vt:lpstr>
      <vt:lpstr>Slide 17</vt:lpstr>
      <vt:lpstr>Slide 18</vt:lpstr>
      <vt:lpstr>Pharmacokinetics</vt:lpstr>
      <vt:lpstr>THERAPEUTIC EFFECTS AND USES</vt:lpstr>
      <vt:lpstr>How loop diuretics enhance excretion of magnesium and calcium</vt:lpstr>
      <vt:lpstr>Slide 22</vt:lpstr>
      <vt:lpstr>ADVERSE EFFECTS</vt:lpstr>
      <vt:lpstr>IMPORTANT DRUG  INTERACTIONS</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Osama</dc:creator>
  <cp:lastModifiedBy>Osama</cp:lastModifiedBy>
  <cp:revision>132</cp:revision>
  <dcterms:created xsi:type="dcterms:W3CDTF">2014-04-29T03:46:16Z</dcterms:created>
  <dcterms:modified xsi:type="dcterms:W3CDTF">2014-05-06T05:44:48Z</dcterms:modified>
</cp:coreProperties>
</file>