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5" r:id="rId3"/>
    <p:sldId id="266" r:id="rId4"/>
    <p:sldId id="270" r:id="rId5"/>
    <p:sldId id="257" r:id="rId6"/>
    <p:sldId id="258" r:id="rId7"/>
    <p:sldId id="289" r:id="rId8"/>
    <p:sldId id="259" r:id="rId9"/>
    <p:sldId id="273" r:id="rId10"/>
    <p:sldId id="274" r:id="rId11"/>
    <p:sldId id="287" r:id="rId12"/>
    <p:sldId id="269" r:id="rId13"/>
    <p:sldId id="271" r:id="rId14"/>
    <p:sldId id="272" r:id="rId15"/>
    <p:sldId id="288" r:id="rId16"/>
    <p:sldId id="281" r:id="rId17"/>
    <p:sldId id="276" r:id="rId18"/>
    <p:sldId id="280" r:id="rId19"/>
    <p:sldId id="282" r:id="rId20"/>
    <p:sldId id="283" r:id="rId21"/>
    <p:sldId id="284" r:id="rId22"/>
    <p:sldId id="285" r:id="rId23"/>
    <p:sldId id="286" r:id="rId24"/>
    <p:sldId id="277" r:id="rId25"/>
    <p:sldId id="27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2017F-3EED-405C-A1FA-C0919DB6282A}" type="datetimeFigureOut">
              <a:rPr lang="en-US" smtClean="0"/>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47C34-29D2-499D-A42D-F8DFDDE9BA45}" type="slidenum">
              <a:rPr lang="en-US" smtClean="0"/>
              <a:t>‹#›</a:t>
            </a:fld>
            <a:endParaRPr lang="en-US"/>
          </a:p>
        </p:txBody>
      </p:sp>
    </p:spTree>
    <p:extLst>
      <p:ext uri="{BB962C8B-B14F-4D97-AF65-F5344CB8AC3E}">
        <p14:creationId xmlns:p14="http://schemas.microsoft.com/office/powerpoint/2010/main" val="238324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47C34-29D2-499D-A42D-F8DFDDE9BA45}"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47C34-29D2-499D-A42D-F8DFDDE9BA45}"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4A33F-B30F-48FA-931D-8F8958BA45CD}"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A33F-B30F-48FA-931D-8F8958BA45CD}"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A33F-B30F-48FA-931D-8F8958BA45CD}"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32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 y="6248400"/>
            <a:ext cx="1905000" cy="457200"/>
          </a:xfrm>
        </p:spPr>
        <p:txBody>
          <a:bodyPr/>
          <a:lstStyle>
            <a:lvl1pPr>
              <a:defRPr/>
            </a:lvl1pPr>
          </a:lstStyle>
          <a:p>
            <a:fld id="{15B8C9B2-743C-49BE-9038-20EB2432DF5B}"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A33F-B30F-48FA-931D-8F8958BA45CD}"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4A33F-B30F-48FA-931D-8F8958BA45CD}"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4A33F-B30F-48FA-931D-8F8958BA45CD}"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4A33F-B30F-48FA-931D-8F8958BA45CD}" type="datetimeFigureOut">
              <a:rPr lang="en-US" smtClean="0"/>
              <a:pPr/>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4A33F-B30F-48FA-931D-8F8958BA45CD}" type="datetimeFigureOut">
              <a:rPr lang="en-US" smtClean="0"/>
              <a:pPr/>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4A33F-B30F-48FA-931D-8F8958BA45CD}" type="datetimeFigureOut">
              <a:rPr lang="en-US" smtClean="0"/>
              <a:pPr/>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4A33F-B30F-48FA-931D-8F8958BA45CD}"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4A33F-B30F-48FA-931D-8F8958BA45CD}"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058B-A1E7-4AFF-8959-6A62AC307E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4A33F-B30F-48FA-931D-8F8958BA45CD}" type="datetimeFigureOut">
              <a:rPr lang="en-US" smtClean="0"/>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058B-A1E7-4AFF-8959-6A62AC307E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sodium%20channel%20inhibitors.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8.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Diuretics iii</a:t>
            </a:r>
            <a:endParaRPr lang="en-US" dirty="0"/>
          </a:p>
        </p:txBody>
      </p:sp>
      <p:sp>
        <p:nvSpPr>
          <p:cNvPr id="5" name="Text Placeholder 4"/>
          <p:cNvSpPr>
            <a:spLocks noGrp="1"/>
          </p:cNvSpPr>
          <p:nvPr>
            <p:ph type="body" sz="half" idx="1"/>
          </p:nvPr>
        </p:nvSpPr>
        <p:spPr/>
        <p:txBody>
          <a:bodyPr>
            <a:normAutofit fontScale="92500" lnSpcReduction="10000"/>
          </a:bodyPr>
          <a:lstStyle/>
          <a:p>
            <a:r>
              <a:rPr lang="en-US" sz="4800" b="1" dirty="0" err="1" smtClean="0">
                <a:solidFill>
                  <a:schemeClr val="tx1">
                    <a:tint val="75000"/>
                  </a:schemeClr>
                </a:solidFill>
              </a:rPr>
              <a:t>Aldosterone</a:t>
            </a:r>
            <a:r>
              <a:rPr lang="en-US" sz="4800" b="1" dirty="0" smtClean="0">
                <a:solidFill>
                  <a:schemeClr val="tx1">
                    <a:tint val="75000"/>
                  </a:schemeClr>
                </a:solidFill>
              </a:rPr>
              <a:t> antagonist </a:t>
            </a:r>
          </a:p>
          <a:p>
            <a:pPr>
              <a:buNone/>
            </a:pPr>
            <a:r>
              <a:rPr lang="en-US" sz="4800" b="1" dirty="0" smtClean="0">
                <a:solidFill>
                  <a:schemeClr val="tx1">
                    <a:tint val="75000"/>
                  </a:schemeClr>
                </a:solidFill>
              </a:rPr>
              <a:t>     &amp; </a:t>
            </a:r>
          </a:p>
          <a:p>
            <a:pPr>
              <a:buNone/>
            </a:pPr>
            <a:r>
              <a:rPr lang="en-US" sz="4800" b="1" dirty="0" smtClean="0">
                <a:solidFill>
                  <a:schemeClr val="tx1">
                    <a:tint val="75000"/>
                  </a:schemeClr>
                </a:solidFill>
              </a:rPr>
              <a:t>   Sodium Channel Inhibitors</a:t>
            </a:r>
            <a:endParaRPr lang="en-US" sz="4800" b="1" dirty="0" smtClean="0">
              <a:solidFill>
                <a:schemeClr val="tx1">
                  <a:tint val="75000"/>
                </a:schemeClr>
              </a:solidFill>
              <a:latin typeface="AngsanaUPC" pitchFamily="18" charset="-34"/>
              <a:cs typeface="AngsanaUPC" pitchFamily="18" charset="-34"/>
            </a:endParaRPr>
          </a:p>
          <a:p>
            <a:endParaRPr lang="en-US" dirty="0"/>
          </a:p>
        </p:txBody>
      </p:sp>
      <p:pic>
        <p:nvPicPr>
          <p:cNvPr id="7" name="Picture 5" descr="1704"/>
          <p:cNvPicPr>
            <a:picLocks noGrp="1" noChangeAspect="1" noChangeArrowheads="1"/>
          </p:cNvPicPr>
          <p:nvPr>
            <p:ph sz="half" idx="2"/>
          </p:nvPr>
        </p:nvPicPr>
        <p:blipFill>
          <a:blip r:embed="rId2" cstate="print"/>
          <a:srcRect/>
          <a:stretch>
            <a:fillRect/>
          </a:stretch>
        </p:blipFill>
        <p:spPr bwMode="auto">
          <a:xfrm>
            <a:off x="4876800" y="2133600"/>
            <a:ext cx="3962399"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a:hlinkClick r:id="" action="ppaction://ole?verb=0"/>
          </p:cNvPr>
          <p:cNvGraphicFramePr>
            <a:graphicFrameLocks/>
          </p:cNvGraphicFramePr>
          <p:nvPr/>
        </p:nvGraphicFramePr>
        <p:xfrm>
          <a:off x="3635375" y="1806575"/>
          <a:ext cx="2387600" cy="3092450"/>
        </p:xfrm>
        <a:graphic>
          <a:graphicData uri="http://schemas.openxmlformats.org/presentationml/2006/ole">
            <mc:AlternateContent xmlns:mc="http://schemas.openxmlformats.org/markup-compatibility/2006">
              <mc:Choice xmlns:v="urn:schemas-microsoft-com:vml" Requires="v">
                <p:oleObj spid="_x0000_s5123" name="Clip" r:id="rId4" imgW="1852560" imgH="2839680" progId="">
                  <p:embed/>
                </p:oleObj>
              </mc:Choice>
              <mc:Fallback>
                <p:oleObj name="Clip" r:id="rId4" imgW="1852560" imgH="283968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1806575"/>
                        <a:ext cx="2387600" cy="3092450"/>
                      </a:xfrm>
                      <a:prstGeom prst="rect">
                        <a:avLst/>
                      </a:prstGeom>
                      <a:solidFill>
                        <a:srgbClr val="EF9100"/>
                      </a:solidFill>
                      <a:ln w="50800">
                        <a:solidFill>
                          <a:srgbClr val="DADAD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Rectangle 3"/>
          <p:cNvSpPr>
            <a:spLocks noGrp="1" noChangeArrowheads="1"/>
          </p:cNvSpPr>
          <p:nvPr>
            <p:ph type="title"/>
          </p:nvPr>
        </p:nvSpPr>
        <p:spPr>
          <a:xfrm>
            <a:off x="1701800" y="254000"/>
            <a:ext cx="5892800" cy="863600"/>
          </a:xfrm>
          <a:solidFill>
            <a:srgbClr val="081D58"/>
          </a:solidFill>
          <a:ln w="50800" cap="flat">
            <a:solidFill>
              <a:srgbClr val="500093"/>
            </a:solidFill>
          </a:ln>
        </p:spPr>
        <p:txBody>
          <a:bodyPr/>
          <a:lstStyle/>
          <a:p>
            <a:r>
              <a:rPr lang="en-US">
                <a:solidFill>
                  <a:srgbClr val="EF9100"/>
                </a:solidFill>
              </a:rPr>
              <a:t>ADVERSE EFFECTS</a:t>
            </a:r>
          </a:p>
        </p:txBody>
      </p:sp>
      <p:sp>
        <p:nvSpPr>
          <p:cNvPr id="28676" name="Oval 4"/>
          <p:cNvSpPr>
            <a:spLocks noChangeArrowheads="1"/>
          </p:cNvSpPr>
          <p:nvPr/>
        </p:nvSpPr>
        <p:spPr bwMode="auto">
          <a:xfrm>
            <a:off x="838200" y="45720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a:t>Impotence</a:t>
            </a:r>
          </a:p>
        </p:txBody>
      </p:sp>
      <p:sp>
        <p:nvSpPr>
          <p:cNvPr id="28677" name="Oval 5"/>
          <p:cNvSpPr>
            <a:spLocks noChangeArrowheads="1"/>
          </p:cNvSpPr>
          <p:nvPr/>
        </p:nvSpPr>
        <p:spPr bwMode="auto">
          <a:xfrm>
            <a:off x="1676400" y="5562600"/>
            <a:ext cx="2235200" cy="1066800"/>
          </a:xfrm>
          <a:prstGeom prst="ellipse">
            <a:avLst/>
          </a:prstGeom>
          <a:solidFill>
            <a:srgbClr val="FAFD00"/>
          </a:solidFill>
          <a:ln w="50800">
            <a:solidFill>
              <a:schemeClr val="accent3">
                <a:lumMod val="75000"/>
              </a:schemeClr>
            </a:solidFill>
            <a:round/>
            <a:headEnd/>
            <a:tailEnd/>
          </a:ln>
          <a:effectLst/>
        </p:spPr>
        <p:txBody>
          <a:bodyPr wrap="none" lIns="90488" tIns="44450" rIns="90488" bIns="44450" anchor="ctr"/>
          <a:lstStyle/>
          <a:p>
            <a:pPr algn="ctr"/>
            <a:r>
              <a:rPr lang="en-US" sz="2000" b="1" dirty="0" err="1">
                <a:solidFill>
                  <a:srgbClr val="FF0000"/>
                </a:solidFill>
              </a:rPr>
              <a:t>Gynecomastia</a:t>
            </a:r>
            <a:endParaRPr lang="en-US" sz="2000" b="1" dirty="0">
              <a:solidFill>
                <a:srgbClr val="FF0000"/>
              </a:solidFill>
            </a:endParaRPr>
          </a:p>
        </p:txBody>
      </p:sp>
      <p:sp>
        <p:nvSpPr>
          <p:cNvPr id="28678" name="Oval 6"/>
          <p:cNvSpPr>
            <a:spLocks noChangeArrowheads="1"/>
          </p:cNvSpPr>
          <p:nvPr/>
        </p:nvSpPr>
        <p:spPr bwMode="auto">
          <a:xfrm>
            <a:off x="1092200" y="2057400"/>
            <a:ext cx="2235200" cy="11430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a:solidFill>
                  <a:srgbClr val="500093"/>
                </a:solidFill>
              </a:rPr>
              <a:t>Metabolic</a:t>
            </a:r>
          </a:p>
          <a:p>
            <a:pPr algn="ctr"/>
            <a:r>
              <a:rPr lang="en-US" sz="2000" b="1" dirty="0" smtClean="0">
                <a:solidFill>
                  <a:srgbClr val="500093"/>
                </a:solidFill>
              </a:rPr>
              <a:t>Acidosis in cirrhotic</a:t>
            </a:r>
          </a:p>
          <a:p>
            <a:pPr algn="ctr"/>
            <a:r>
              <a:rPr lang="en-US" sz="2000" b="1" dirty="0" smtClean="0">
                <a:solidFill>
                  <a:srgbClr val="500093"/>
                </a:solidFill>
              </a:rPr>
              <a:t> patients</a:t>
            </a:r>
            <a:endParaRPr lang="en-US" sz="2000" b="1" dirty="0">
              <a:solidFill>
                <a:srgbClr val="500093"/>
              </a:solidFill>
            </a:endParaRPr>
          </a:p>
        </p:txBody>
      </p:sp>
      <p:sp>
        <p:nvSpPr>
          <p:cNvPr id="28679" name="Oval 7"/>
          <p:cNvSpPr>
            <a:spLocks noChangeArrowheads="1"/>
          </p:cNvSpPr>
          <p:nvPr/>
        </p:nvSpPr>
        <p:spPr bwMode="auto">
          <a:xfrm>
            <a:off x="1752600" y="11430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Hyperkalemia</a:t>
            </a:r>
            <a:endParaRPr lang="en-US" sz="2000" b="1" dirty="0">
              <a:solidFill>
                <a:schemeClr val="hlink"/>
              </a:solidFill>
            </a:endParaRPr>
          </a:p>
        </p:txBody>
      </p:sp>
      <p:sp>
        <p:nvSpPr>
          <p:cNvPr id="28680" name="Oval 8"/>
          <p:cNvSpPr>
            <a:spLocks noChangeArrowheads="1"/>
          </p:cNvSpPr>
          <p:nvPr/>
        </p:nvSpPr>
        <p:spPr bwMode="auto">
          <a:xfrm>
            <a:off x="6324600" y="48768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err="1"/>
              <a:t>Hirsutism</a:t>
            </a:r>
            <a:endParaRPr lang="en-US" sz="2000" b="1" dirty="0"/>
          </a:p>
        </p:txBody>
      </p:sp>
      <p:sp>
        <p:nvSpPr>
          <p:cNvPr id="28681" name="Oval 9"/>
          <p:cNvSpPr>
            <a:spLocks noChangeArrowheads="1"/>
          </p:cNvSpPr>
          <p:nvPr/>
        </p:nvSpPr>
        <p:spPr bwMode="auto">
          <a:xfrm>
            <a:off x="1066800" y="3200400"/>
            <a:ext cx="2311400" cy="1219200"/>
          </a:xfrm>
          <a:prstGeom prst="ellipse">
            <a:avLst/>
          </a:prstGeom>
          <a:solidFill>
            <a:srgbClr val="FAFD00"/>
          </a:solidFill>
          <a:ln w="50800">
            <a:solidFill>
              <a:schemeClr val="accent3">
                <a:lumMod val="75000"/>
              </a:schemeClr>
            </a:solidFill>
            <a:round/>
            <a:headEnd/>
            <a:tailEnd/>
          </a:ln>
          <a:effectLst/>
        </p:spPr>
        <p:txBody>
          <a:bodyPr wrap="none" lIns="90488" tIns="44450" rIns="90488" bIns="44450" anchor="ctr"/>
          <a:lstStyle/>
          <a:p>
            <a:pPr algn="ctr"/>
            <a:r>
              <a:rPr lang="en-US" sz="2000" b="1" dirty="0">
                <a:solidFill>
                  <a:srgbClr val="FF0000"/>
                </a:solidFill>
              </a:rPr>
              <a:t>CNS Side</a:t>
            </a:r>
          </a:p>
          <a:p>
            <a:pPr algn="ctr"/>
            <a:r>
              <a:rPr lang="en-US" sz="2000" b="1" dirty="0">
                <a:solidFill>
                  <a:srgbClr val="FF0000"/>
                </a:solidFill>
              </a:rPr>
              <a:t>Effects</a:t>
            </a:r>
          </a:p>
        </p:txBody>
      </p:sp>
      <p:sp>
        <p:nvSpPr>
          <p:cNvPr id="28682" name="Oval 10"/>
          <p:cNvSpPr>
            <a:spLocks noChangeArrowheads="1"/>
          </p:cNvSpPr>
          <p:nvPr/>
        </p:nvSpPr>
        <p:spPr bwMode="auto">
          <a:xfrm>
            <a:off x="6032500" y="2070100"/>
            <a:ext cx="2260600" cy="812800"/>
          </a:xfrm>
          <a:prstGeom prst="ellipse">
            <a:avLst/>
          </a:prstGeom>
          <a:solidFill>
            <a:srgbClr val="EF9100"/>
          </a:solidFill>
          <a:ln w="25400">
            <a:solidFill>
              <a:srgbClr val="500093"/>
            </a:solidFill>
            <a:round/>
            <a:headEnd/>
            <a:tailEnd/>
          </a:ln>
          <a:effectLst/>
        </p:spPr>
        <p:txBody>
          <a:bodyPr wrap="none" lIns="90488" tIns="44450" rIns="90488" bIns="44450" anchor="ctr"/>
          <a:lstStyle/>
          <a:p>
            <a:pPr algn="ctr"/>
            <a:r>
              <a:rPr lang="en-US" sz="2000" b="1" dirty="0">
                <a:solidFill>
                  <a:srgbClr val="500093"/>
                </a:solidFill>
              </a:rPr>
              <a:t>Peptic Ulcers</a:t>
            </a:r>
          </a:p>
        </p:txBody>
      </p:sp>
      <p:sp>
        <p:nvSpPr>
          <p:cNvPr id="28683" name="Oval 11"/>
          <p:cNvSpPr>
            <a:spLocks noChangeArrowheads="1"/>
          </p:cNvSpPr>
          <p:nvPr/>
        </p:nvSpPr>
        <p:spPr bwMode="auto">
          <a:xfrm>
            <a:off x="4978400" y="10160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Gastritis</a:t>
            </a:r>
          </a:p>
        </p:txBody>
      </p:sp>
      <p:sp>
        <p:nvSpPr>
          <p:cNvPr id="28684" name="Oval 12"/>
          <p:cNvSpPr>
            <a:spLocks noChangeArrowheads="1"/>
          </p:cNvSpPr>
          <p:nvPr/>
        </p:nvSpPr>
        <p:spPr bwMode="auto">
          <a:xfrm>
            <a:off x="4191000" y="5562600"/>
            <a:ext cx="2514600" cy="9906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Menstrual</a:t>
            </a:r>
          </a:p>
          <a:p>
            <a:pPr algn="ctr"/>
            <a:r>
              <a:rPr lang="en-US" sz="2000" b="1" dirty="0">
                <a:solidFill>
                  <a:schemeClr val="hlink"/>
                </a:solidFill>
              </a:rPr>
              <a:t>Irregularities</a:t>
            </a:r>
          </a:p>
        </p:txBody>
      </p:sp>
      <p:sp>
        <p:nvSpPr>
          <p:cNvPr id="28685" name="Oval 13"/>
          <p:cNvSpPr>
            <a:spLocks noChangeArrowheads="1"/>
          </p:cNvSpPr>
          <p:nvPr/>
        </p:nvSpPr>
        <p:spPr bwMode="auto">
          <a:xfrm>
            <a:off x="6324600" y="3429000"/>
            <a:ext cx="2413000" cy="9652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Deepening of</a:t>
            </a:r>
          </a:p>
          <a:p>
            <a:pPr algn="ctr"/>
            <a:r>
              <a:rPr lang="en-US" sz="2000" b="1" dirty="0">
                <a:solidFill>
                  <a:schemeClr val="hlink"/>
                </a:solidFill>
              </a:rPr>
              <a:t>Voice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3600" y="635000"/>
            <a:ext cx="7188200" cy="558800"/>
          </a:xfrm>
          <a:solidFill>
            <a:srgbClr val="081D58"/>
          </a:solidFill>
          <a:ln w="50800" cap="flat">
            <a:solidFill>
              <a:srgbClr val="EF9100"/>
            </a:solidFill>
          </a:ln>
        </p:spPr>
        <p:txBody>
          <a:bodyPr/>
          <a:lstStyle/>
          <a:p>
            <a:r>
              <a:rPr lang="en-US" sz="2400" b="1" dirty="0">
                <a:solidFill>
                  <a:srgbClr val="EF9100"/>
                </a:solidFill>
              </a:rPr>
              <a:t>IMPORTANT DRUG  INTERACTIONS</a:t>
            </a:r>
          </a:p>
        </p:txBody>
      </p:sp>
      <p:sp>
        <p:nvSpPr>
          <p:cNvPr id="73731" name="Rectangle 3"/>
          <p:cNvSpPr>
            <a:spLocks noChangeArrowheads="1"/>
          </p:cNvSpPr>
          <p:nvPr/>
        </p:nvSpPr>
        <p:spPr bwMode="auto">
          <a:xfrm>
            <a:off x="655683" y="2819400"/>
            <a:ext cx="1512980" cy="459100"/>
          </a:xfrm>
          <a:prstGeom prst="rect">
            <a:avLst/>
          </a:prstGeom>
          <a:solidFill>
            <a:srgbClr val="EF9100"/>
          </a:solidFill>
          <a:ln w="50800">
            <a:solidFill>
              <a:srgbClr val="500093"/>
            </a:solidFill>
            <a:miter lim="800000"/>
            <a:headEnd/>
            <a:tailEnd/>
          </a:ln>
          <a:effectLst/>
        </p:spPr>
        <p:txBody>
          <a:bodyPr wrap="none" lIns="90488" tIns="44450" rIns="90488" bIns="44450">
            <a:spAutoFit/>
          </a:bodyPr>
          <a:lstStyle/>
          <a:p>
            <a:pPr algn="ctr"/>
            <a:r>
              <a:rPr lang="en-US" sz="2400" b="1" dirty="0" err="1" smtClean="0">
                <a:solidFill>
                  <a:srgbClr val="500093"/>
                </a:solidFill>
              </a:rPr>
              <a:t>Salicylates</a:t>
            </a:r>
            <a:endParaRPr lang="en-US" sz="2400" b="1" dirty="0">
              <a:solidFill>
                <a:srgbClr val="500093"/>
              </a:solidFill>
            </a:endParaRPr>
          </a:p>
        </p:txBody>
      </p:sp>
      <p:sp>
        <p:nvSpPr>
          <p:cNvPr id="73732" name="Oval 4"/>
          <p:cNvSpPr>
            <a:spLocks noChangeArrowheads="1"/>
          </p:cNvSpPr>
          <p:nvPr/>
        </p:nvSpPr>
        <p:spPr bwMode="auto">
          <a:xfrm>
            <a:off x="5410200" y="4495800"/>
            <a:ext cx="2692400" cy="13208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err="1" smtClean="0">
                <a:solidFill>
                  <a:schemeClr val="tx1"/>
                </a:solidFill>
              </a:rPr>
              <a:t>Spironolactone</a:t>
            </a:r>
            <a:r>
              <a:rPr lang="en-US" sz="2000" b="1" dirty="0" smtClean="0">
                <a:solidFill>
                  <a:schemeClr val="tx1"/>
                </a:solidFill>
              </a:rPr>
              <a:t> </a:t>
            </a:r>
          </a:p>
          <a:p>
            <a:pPr algn="ctr"/>
            <a:r>
              <a:rPr lang="en-US" sz="2000" b="1" dirty="0" smtClean="0">
                <a:solidFill>
                  <a:schemeClr val="tx1"/>
                </a:solidFill>
              </a:rPr>
              <a:t>alters clearance</a:t>
            </a:r>
            <a:endParaRPr lang="en-US" sz="2000" b="1" dirty="0">
              <a:solidFill>
                <a:schemeClr val="tx1"/>
              </a:solidFill>
            </a:endParaRPr>
          </a:p>
        </p:txBody>
      </p:sp>
      <p:sp>
        <p:nvSpPr>
          <p:cNvPr id="73734" name="Oval 6"/>
          <p:cNvSpPr>
            <a:spLocks noChangeArrowheads="1"/>
          </p:cNvSpPr>
          <p:nvPr/>
        </p:nvSpPr>
        <p:spPr bwMode="auto">
          <a:xfrm>
            <a:off x="5257800" y="1981200"/>
            <a:ext cx="2870200" cy="15748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smtClean="0">
                <a:solidFill>
                  <a:srgbClr val="500093"/>
                </a:solidFill>
              </a:rPr>
              <a:t>↓Secretion of </a:t>
            </a:r>
          </a:p>
          <a:p>
            <a:pPr algn="ctr"/>
            <a:r>
              <a:rPr lang="en-US" sz="2000" b="1" dirty="0" err="1" smtClean="0">
                <a:solidFill>
                  <a:srgbClr val="500093"/>
                </a:solidFill>
              </a:rPr>
              <a:t>canrenone</a:t>
            </a:r>
            <a:endParaRPr lang="en-US" sz="2000" b="1" dirty="0" smtClean="0">
              <a:solidFill>
                <a:srgbClr val="500093"/>
              </a:solidFill>
            </a:endParaRPr>
          </a:p>
          <a:p>
            <a:pPr algn="ctr"/>
            <a:r>
              <a:rPr lang="en-US" sz="2000" b="1" dirty="0" smtClean="0">
                <a:solidFill>
                  <a:srgbClr val="500093"/>
                </a:solidFill>
              </a:rPr>
              <a:t>↓Efficacy of </a:t>
            </a:r>
          </a:p>
          <a:p>
            <a:pPr algn="ctr"/>
            <a:r>
              <a:rPr lang="en-US" sz="2000" b="1" dirty="0" err="1" smtClean="0">
                <a:solidFill>
                  <a:srgbClr val="500093"/>
                </a:solidFill>
              </a:rPr>
              <a:t>spironolactone</a:t>
            </a:r>
            <a:endParaRPr lang="en-US" sz="2000" b="1" dirty="0">
              <a:solidFill>
                <a:srgbClr val="500093"/>
              </a:solidFill>
            </a:endParaRPr>
          </a:p>
        </p:txBody>
      </p:sp>
      <p:sp>
        <p:nvSpPr>
          <p:cNvPr id="73735" name="Rectangle 7"/>
          <p:cNvSpPr>
            <a:spLocks noChangeArrowheads="1"/>
          </p:cNvSpPr>
          <p:nvPr/>
        </p:nvSpPr>
        <p:spPr bwMode="auto">
          <a:xfrm>
            <a:off x="848831" y="5257800"/>
            <a:ext cx="1204049" cy="459100"/>
          </a:xfrm>
          <a:prstGeom prst="rect">
            <a:avLst/>
          </a:prstGeom>
          <a:solidFill>
            <a:srgbClr val="C0FEF9"/>
          </a:solidFill>
          <a:ln w="50800">
            <a:solidFill>
              <a:schemeClr val="tx2"/>
            </a:solidFill>
            <a:miter lim="800000"/>
            <a:headEnd/>
            <a:tailEnd/>
          </a:ln>
          <a:effectLst/>
        </p:spPr>
        <p:txBody>
          <a:bodyPr wrap="none" lIns="90488" tIns="44450" rIns="90488" bIns="44450">
            <a:spAutoFit/>
          </a:bodyPr>
          <a:lstStyle/>
          <a:p>
            <a:pPr algn="ctr"/>
            <a:r>
              <a:rPr lang="en-US" sz="2400" b="1" dirty="0" smtClean="0"/>
              <a:t>Digitalis</a:t>
            </a:r>
            <a:endParaRPr lang="en-US" sz="2400" b="1" dirty="0">
              <a:solidFill>
                <a:schemeClr val="tx1"/>
              </a:solidFill>
            </a:endParaRPr>
          </a:p>
        </p:txBody>
      </p:sp>
      <p:sp>
        <p:nvSpPr>
          <p:cNvPr id="73736" name="Rectangle 8"/>
          <p:cNvSpPr>
            <a:spLocks noChangeArrowheads="1"/>
          </p:cNvSpPr>
          <p:nvPr/>
        </p:nvSpPr>
        <p:spPr bwMode="auto">
          <a:xfrm>
            <a:off x="2117725" y="4814888"/>
            <a:ext cx="1581150" cy="1190625"/>
          </a:xfrm>
          <a:prstGeom prst="rect">
            <a:avLst/>
          </a:prstGeom>
          <a:noFill/>
          <a:ln w="12700">
            <a:noFill/>
            <a:miter lim="800000"/>
            <a:headEnd/>
            <a:tailEnd/>
          </a:ln>
          <a:effectLst/>
        </p:spPr>
        <p:txBody>
          <a:bodyPr wrap="none" anchor="ctr"/>
          <a:lstStyle/>
          <a:p>
            <a:endParaRPr lang="en-US"/>
          </a:p>
        </p:txBody>
      </p:sp>
      <p:sp>
        <p:nvSpPr>
          <p:cNvPr id="73738" name="AutoShape 10"/>
          <p:cNvSpPr>
            <a:spLocks noChangeArrowheads="1"/>
          </p:cNvSpPr>
          <p:nvPr/>
        </p:nvSpPr>
        <p:spPr bwMode="auto">
          <a:xfrm>
            <a:off x="3581400" y="2743200"/>
            <a:ext cx="1066800" cy="482600"/>
          </a:xfrm>
          <a:prstGeom prst="rightArrow">
            <a:avLst>
              <a:gd name="adj1" fmla="val 50000"/>
              <a:gd name="adj2" fmla="val 78132"/>
            </a:avLst>
          </a:prstGeom>
          <a:solidFill>
            <a:srgbClr val="EF9100"/>
          </a:solidFill>
          <a:ln w="50800">
            <a:solidFill>
              <a:srgbClr val="500093"/>
            </a:solidFill>
            <a:miter lim="800000"/>
            <a:headEnd/>
            <a:tailEnd/>
          </a:ln>
          <a:effectLst/>
        </p:spPr>
        <p:txBody>
          <a:bodyPr wrap="none" anchor="ctr"/>
          <a:lstStyle/>
          <a:p>
            <a:endParaRPr lang="en-US"/>
          </a:p>
        </p:txBody>
      </p:sp>
      <p:sp>
        <p:nvSpPr>
          <p:cNvPr id="73739" name="AutoShape 11"/>
          <p:cNvSpPr>
            <a:spLocks noChangeArrowheads="1"/>
          </p:cNvSpPr>
          <p:nvPr/>
        </p:nvSpPr>
        <p:spPr bwMode="auto">
          <a:xfrm rot="10800000">
            <a:off x="3657600" y="5105400"/>
            <a:ext cx="990600" cy="533400"/>
          </a:xfrm>
          <a:prstGeom prst="rightArrow">
            <a:avLst>
              <a:gd name="adj1" fmla="val 50000"/>
              <a:gd name="adj2" fmla="val 78132"/>
            </a:avLst>
          </a:prstGeom>
          <a:solidFill>
            <a:schemeClr val="accent2"/>
          </a:solidFill>
          <a:ln w="50800">
            <a:solidFill>
              <a:schemeClr val="tx2"/>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11200" y="635000"/>
            <a:ext cx="8026400" cy="1549400"/>
          </a:xfrm>
          <a:solidFill>
            <a:srgbClr val="081D58"/>
          </a:solidFill>
          <a:ln w="50800" cap="flat">
            <a:solidFill>
              <a:srgbClr val="EF9100"/>
            </a:solidFill>
          </a:ln>
        </p:spPr>
        <p:txBody>
          <a:bodyPr/>
          <a:lstStyle/>
          <a:p>
            <a:r>
              <a:rPr lang="en-US">
                <a:solidFill>
                  <a:srgbClr val="EF9100"/>
                </a:solidFill>
              </a:rPr>
              <a:t>Na CHANNEL</a:t>
            </a:r>
            <a:br>
              <a:rPr lang="en-US">
                <a:solidFill>
                  <a:srgbClr val="EF9100"/>
                </a:solidFill>
              </a:rPr>
            </a:br>
            <a:r>
              <a:rPr lang="en-US">
                <a:solidFill>
                  <a:srgbClr val="EF9100"/>
                </a:solidFill>
              </a:rPr>
              <a:t>INHIBITORS</a:t>
            </a:r>
          </a:p>
        </p:txBody>
      </p:sp>
      <p:sp>
        <p:nvSpPr>
          <p:cNvPr id="11267" name="Rectangle 3"/>
          <p:cNvSpPr>
            <a:spLocks noChangeArrowheads="1"/>
          </p:cNvSpPr>
          <p:nvPr/>
        </p:nvSpPr>
        <p:spPr bwMode="auto">
          <a:xfrm>
            <a:off x="2474913" y="2428875"/>
            <a:ext cx="3884612" cy="993775"/>
          </a:xfrm>
          <a:prstGeom prst="rect">
            <a:avLst/>
          </a:prstGeom>
          <a:solidFill>
            <a:srgbClr val="C0FEF9"/>
          </a:solidFill>
          <a:ln w="50800">
            <a:solidFill>
              <a:schemeClr val="accent2"/>
            </a:solidFill>
            <a:miter lim="800000"/>
            <a:headEnd/>
            <a:tailEnd/>
          </a:ln>
          <a:effectLst/>
        </p:spPr>
        <p:txBody>
          <a:bodyPr wrap="none" lIns="90488" tIns="44450" rIns="90488" bIns="44450">
            <a:spAutoFit/>
          </a:bodyPr>
          <a:lstStyle/>
          <a:p>
            <a:r>
              <a:rPr lang="en-US" sz="2800"/>
              <a:t>Also Called:</a:t>
            </a:r>
          </a:p>
          <a:p>
            <a:pPr lvl="1">
              <a:buFontTx/>
              <a:buChar char="•"/>
            </a:pPr>
            <a:r>
              <a:rPr lang="en-US" sz="2800"/>
              <a:t>K-Sparing Diuretics</a:t>
            </a:r>
          </a:p>
        </p:txBody>
      </p:sp>
      <p:sp>
        <p:nvSpPr>
          <p:cNvPr id="11268" name="Oval 4"/>
          <p:cNvSpPr>
            <a:spLocks noChangeArrowheads="1"/>
          </p:cNvSpPr>
          <p:nvPr/>
        </p:nvSpPr>
        <p:spPr bwMode="auto">
          <a:xfrm>
            <a:off x="5334000" y="4191000"/>
            <a:ext cx="3429000" cy="2362200"/>
          </a:xfrm>
          <a:prstGeom prst="ellipse">
            <a:avLst/>
          </a:prstGeom>
          <a:solidFill>
            <a:srgbClr val="FAFD00"/>
          </a:solidFill>
          <a:ln w="50800">
            <a:solidFill>
              <a:schemeClr val="accent3">
                <a:lumMod val="75000"/>
              </a:schemeClr>
            </a:solidFill>
            <a:round/>
            <a:headEnd/>
            <a:tailEnd/>
          </a:ln>
          <a:effectLst/>
        </p:spPr>
        <p:txBody>
          <a:bodyPr wrap="none" lIns="90488" tIns="44450" rIns="90488" bIns="44450" anchor="ctr"/>
          <a:lstStyle/>
          <a:p>
            <a:pPr algn="ctr"/>
            <a:r>
              <a:rPr lang="en-US" sz="2800" dirty="0" err="1" smtClean="0">
                <a:solidFill>
                  <a:schemeClr val="accent2">
                    <a:lumMod val="50000"/>
                  </a:schemeClr>
                </a:solidFill>
              </a:rPr>
              <a:t>Amiloride</a:t>
            </a:r>
            <a:endParaRPr lang="en-US" sz="2800" dirty="0" smtClean="0">
              <a:solidFill>
                <a:schemeClr val="accent2">
                  <a:lumMod val="50000"/>
                </a:schemeClr>
              </a:solidFill>
            </a:endParaRPr>
          </a:p>
          <a:p>
            <a:pPr algn="ctr"/>
            <a:r>
              <a:rPr lang="en-US" sz="2800" dirty="0" smtClean="0">
                <a:solidFill>
                  <a:schemeClr val="accent2">
                    <a:lumMod val="50000"/>
                  </a:schemeClr>
                </a:solidFill>
              </a:rPr>
              <a:t>Potency 1,</a:t>
            </a:r>
          </a:p>
          <a:p>
            <a:pPr algn="ctr"/>
            <a:r>
              <a:rPr lang="en-US" sz="2800" dirty="0" smtClean="0">
                <a:solidFill>
                  <a:schemeClr val="accent2">
                    <a:lumMod val="50000"/>
                  </a:schemeClr>
                </a:solidFill>
              </a:rPr>
              <a:t>t½ 21h, </a:t>
            </a:r>
          </a:p>
          <a:p>
            <a:pPr algn="ctr"/>
            <a:r>
              <a:rPr lang="en-US" sz="2800" dirty="0" smtClean="0">
                <a:solidFill>
                  <a:schemeClr val="accent2">
                    <a:lumMod val="50000"/>
                  </a:schemeClr>
                </a:solidFill>
              </a:rPr>
              <a:t>renal </a:t>
            </a:r>
          </a:p>
          <a:p>
            <a:pPr algn="ctr"/>
            <a:r>
              <a:rPr lang="en-US" sz="2800" dirty="0" smtClean="0">
                <a:solidFill>
                  <a:schemeClr val="accent2">
                    <a:lumMod val="50000"/>
                  </a:schemeClr>
                </a:solidFill>
              </a:rPr>
              <a:t>elimination</a:t>
            </a:r>
            <a:endParaRPr lang="en-US" sz="2800" dirty="0">
              <a:solidFill>
                <a:schemeClr val="accent2">
                  <a:lumMod val="50000"/>
                </a:schemeClr>
              </a:solidFill>
            </a:endParaRPr>
          </a:p>
          <a:p>
            <a:pPr algn="ctr"/>
            <a:endParaRPr lang="en-US" sz="1400" dirty="0">
              <a:solidFill>
                <a:schemeClr val="accent2">
                  <a:lumMod val="50000"/>
                </a:schemeClr>
              </a:solidFill>
            </a:endParaRPr>
          </a:p>
        </p:txBody>
      </p:sp>
      <p:sp>
        <p:nvSpPr>
          <p:cNvPr id="11269" name="Oval 5"/>
          <p:cNvSpPr>
            <a:spLocks noChangeArrowheads="1"/>
          </p:cNvSpPr>
          <p:nvPr/>
        </p:nvSpPr>
        <p:spPr bwMode="auto">
          <a:xfrm>
            <a:off x="457200" y="3886200"/>
            <a:ext cx="3352800" cy="2590800"/>
          </a:xfrm>
          <a:prstGeom prst="ellipse">
            <a:avLst/>
          </a:prstGeom>
          <a:solidFill>
            <a:srgbClr val="FAFD00"/>
          </a:solidFill>
          <a:ln w="50800">
            <a:solidFill>
              <a:schemeClr val="hlink"/>
            </a:solidFill>
            <a:round/>
            <a:headEnd/>
            <a:tailEnd/>
          </a:ln>
          <a:effectLst/>
        </p:spPr>
        <p:txBody>
          <a:bodyPr wrap="none" lIns="90488" tIns="44450" rIns="90488" bIns="44450" anchor="ctr"/>
          <a:lstStyle/>
          <a:p>
            <a:pPr algn="ctr"/>
            <a:r>
              <a:rPr lang="en-US" sz="2800" dirty="0" err="1" smtClean="0">
                <a:solidFill>
                  <a:schemeClr val="hlink"/>
                </a:solidFill>
              </a:rPr>
              <a:t>Triamterene</a:t>
            </a:r>
            <a:endParaRPr lang="en-US" sz="2800" dirty="0" smtClean="0">
              <a:solidFill>
                <a:schemeClr val="hlink"/>
              </a:solidFill>
            </a:endParaRPr>
          </a:p>
          <a:p>
            <a:pPr algn="ctr"/>
            <a:r>
              <a:rPr lang="en-US" sz="2800" dirty="0" smtClean="0">
                <a:solidFill>
                  <a:schemeClr val="hlink"/>
                </a:solidFill>
              </a:rPr>
              <a:t>Potency 0.1, </a:t>
            </a:r>
          </a:p>
          <a:p>
            <a:pPr algn="ctr"/>
            <a:r>
              <a:rPr lang="en-US" sz="2800" dirty="0" smtClean="0">
                <a:solidFill>
                  <a:schemeClr val="hlink"/>
                </a:solidFill>
              </a:rPr>
              <a:t>t½ 4.2 h, </a:t>
            </a:r>
          </a:p>
          <a:p>
            <a:pPr algn="ctr"/>
            <a:r>
              <a:rPr lang="en-US" sz="2800" dirty="0" smtClean="0">
                <a:solidFill>
                  <a:schemeClr val="hlink"/>
                </a:solidFill>
              </a:rPr>
              <a:t> elimination </a:t>
            </a:r>
          </a:p>
          <a:p>
            <a:pPr algn="ctr"/>
            <a:r>
              <a:rPr lang="en-US" sz="2800" dirty="0" smtClean="0">
                <a:solidFill>
                  <a:schemeClr val="hlink"/>
                </a:solidFill>
              </a:rPr>
              <a:t>by metabolism</a:t>
            </a:r>
            <a:endParaRPr lang="en-US" sz="2800" dirty="0">
              <a:solidFill>
                <a:schemeClr val="hlink"/>
              </a:solidFill>
            </a:endParaRPr>
          </a:p>
        </p:txBody>
      </p:sp>
      <p:sp>
        <p:nvSpPr>
          <p:cNvPr id="6" name="Rectangle 5"/>
          <p:cNvSpPr/>
          <p:nvPr/>
        </p:nvSpPr>
        <p:spPr>
          <a:xfrm>
            <a:off x="5562600" y="152400"/>
            <a:ext cx="3254289" cy="369332"/>
          </a:xfrm>
          <a:prstGeom prst="rect">
            <a:avLst/>
          </a:prstGeom>
        </p:spPr>
        <p:txBody>
          <a:bodyPr wrap="none">
            <a:spAutoFit/>
          </a:bodyPr>
          <a:lstStyle/>
          <a:p>
            <a:pPr>
              <a:buBlip>
                <a:blip r:embed="rId2"/>
              </a:buBlip>
            </a:pPr>
            <a:r>
              <a:rPr lang="en-US" dirty="0" smtClean="0">
                <a:hlinkClick r:id="rId3" action="ppaction://hlinkfile"/>
              </a:rPr>
              <a:t>sodium channel inhibitors.mp4</a:t>
            </a: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a:hlinkClick r:id="" action="ppaction://ole?verb=0"/>
          </p:cNvPr>
          <p:cNvGraphicFramePr>
            <a:graphicFrameLocks/>
          </p:cNvGraphicFramePr>
          <p:nvPr/>
        </p:nvGraphicFramePr>
        <p:xfrm>
          <a:off x="5638800" y="3455988"/>
          <a:ext cx="1219200" cy="966787"/>
        </p:xfrm>
        <a:graphic>
          <a:graphicData uri="http://schemas.openxmlformats.org/presentationml/2006/ole">
            <mc:AlternateContent xmlns:mc="http://schemas.openxmlformats.org/markup-compatibility/2006">
              <mc:Choice xmlns:v="urn:schemas-microsoft-com:vml" Requires="v">
                <p:oleObj spid="_x0000_s2055" name="Clip" r:id="rId3" imgW="1707840" imgH="1593720" progId="">
                  <p:embed/>
                </p:oleObj>
              </mc:Choice>
              <mc:Fallback>
                <p:oleObj name="Clip" r:id="rId3" imgW="1707840" imgH="159372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455988"/>
                        <a:ext cx="1219200"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a:hlinkClick r:id="" action="ppaction://ole?verb=0"/>
          </p:cNvPr>
          <p:cNvGraphicFramePr>
            <a:graphicFrameLocks/>
          </p:cNvGraphicFramePr>
          <p:nvPr/>
        </p:nvGraphicFramePr>
        <p:xfrm>
          <a:off x="2346325" y="3455988"/>
          <a:ext cx="1158875" cy="1081087"/>
        </p:xfrm>
        <a:graphic>
          <a:graphicData uri="http://schemas.openxmlformats.org/presentationml/2006/ole">
            <mc:AlternateContent xmlns:mc="http://schemas.openxmlformats.org/markup-compatibility/2006">
              <mc:Choice xmlns:v="urn:schemas-microsoft-com:vml" Requires="v">
                <p:oleObj spid="_x0000_s2056" name="Clip" r:id="rId5" imgW="1707840" imgH="1595160" progId="">
                  <p:embed/>
                </p:oleObj>
              </mc:Choice>
              <mc:Fallback>
                <p:oleObj name="Clip" r:id="rId5" imgW="1707840" imgH="159516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6325" y="3455988"/>
                        <a:ext cx="115887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a:hlinkClick r:id="" action="ppaction://ole?verb=0"/>
          </p:cNvPr>
          <p:cNvGraphicFramePr>
            <a:graphicFrameLocks/>
          </p:cNvGraphicFramePr>
          <p:nvPr/>
        </p:nvGraphicFramePr>
        <p:xfrm>
          <a:off x="2535238" y="703263"/>
          <a:ext cx="3695700" cy="4217987"/>
        </p:xfrm>
        <a:graphic>
          <a:graphicData uri="http://schemas.openxmlformats.org/presentationml/2006/ole">
            <mc:AlternateContent xmlns:mc="http://schemas.openxmlformats.org/markup-compatibility/2006">
              <mc:Choice xmlns:v="urn:schemas-microsoft-com:vml" Requires="v">
                <p:oleObj spid="_x0000_s2057" name="Clip" r:id="rId7" imgW="4698720" imgH="7554600" progId="">
                  <p:embed/>
                </p:oleObj>
              </mc:Choice>
              <mc:Fallback>
                <p:oleObj name="Clip" r:id="rId7" imgW="4698720" imgH="7554600" progId="">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5238" y="703263"/>
                        <a:ext cx="3695700" cy="421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Rectangle 5"/>
          <p:cNvSpPr>
            <a:spLocks noGrp="1" noChangeArrowheads="1"/>
          </p:cNvSpPr>
          <p:nvPr>
            <p:ph type="title"/>
          </p:nvPr>
        </p:nvSpPr>
        <p:spPr>
          <a:xfrm>
            <a:off x="1606550" y="434975"/>
            <a:ext cx="5778500" cy="577850"/>
          </a:xfrm>
          <a:solidFill>
            <a:srgbClr val="081D58"/>
          </a:solidFill>
          <a:ln w="50800" cap="flat">
            <a:solidFill>
              <a:srgbClr val="EF9100"/>
            </a:solidFill>
          </a:ln>
        </p:spPr>
        <p:txBody>
          <a:bodyPr lIns="69850" tIns="34925" rIns="69850" bIns="34925"/>
          <a:lstStyle/>
          <a:p>
            <a:pPr defTabSz="514350"/>
            <a:r>
              <a:rPr lang="en-US" sz="3300">
                <a:solidFill>
                  <a:srgbClr val="EF9100"/>
                </a:solidFill>
              </a:rPr>
              <a:t>THERAPEUTIC EFFECTS</a:t>
            </a:r>
          </a:p>
        </p:txBody>
      </p:sp>
      <p:sp>
        <p:nvSpPr>
          <p:cNvPr id="23558" name="Rectangle 6"/>
          <p:cNvSpPr>
            <a:spLocks noChangeArrowheads="1"/>
          </p:cNvSpPr>
          <p:nvPr/>
        </p:nvSpPr>
        <p:spPr bwMode="auto">
          <a:xfrm>
            <a:off x="1285875" y="1195388"/>
            <a:ext cx="2800350" cy="669925"/>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1800" dirty="0">
                <a:solidFill>
                  <a:schemeClr val="hlink"/>
                </a:solidFill>
              </a:rPr>
              <a:t>Enhance </a:t>
            </a:r>
            <a:r>
              <a:rPr lang="en-US" sz="1800" dirty="0" err="1">
                <a:solidFill>
                  <a:schemeClr val="hlink"/>
                </a:solidFill>
              </a:rPr>
              <a:t>Natriuresis</a:t>
            </a:r>
            <a:r>
              <a:rPr lang="en-US" sz="1800" dirty="0">
                <a:solidFill>
                  <a:schemeClr val="hlink"/>
                </a:solidFill>
              </a:rPr>
              <a:t> </a:t>
            </a:r>
          </a:p>
          <a:p>
            <a:pPr algn="ctr" defTabSz="514350"/>
            <a:r>
              <a:rPr lang="en-US" sz="1800" dirty="0">
                <a:solidFill>
                  <a:schemeClr val="hlink"/>
                </a:solidFill>
              </a:rPr>
              <a:t>Caused by Other Diuretics</a:t>
            </a:r>
          </a:p>
        </p:txBody>
      </p:sp>
      <p:graphicFrame>
        <p:nvGraphicFramePr>
          <p:cNvPr id="23559" name="Object 7">
            <a:hlinkClick r:id="" action="ppaction://ole?verb=0"/>
          </p:cNvPr>
          <p:cNvGraphicFramePr>
            <a:graphicFrameLocks/>
          </p:cNvGraphicFramePr>
          <p:nvPr/>
        </p:nvGraphicFramePr>
        <p:xfrm>
          <a:off x="4316413" y="1393825"/>
          <a:ext cx="1123950" cy="219075"/>
        </p:xfrm>
        <a:graphic>
          <a:graphicData uri="http://schemas.openxmlformats.org/presentationml/2006/ole">
            <mc:AlternateContent xmlns:mc="http://schemas.openxmlformats.org/markup-compatibility/2006">
              <mc:Choice xmlns:v="urn:schemas-microsoft-com:vml" Requires="v">
                <p:oleObj spid="_x0000_s2058" name="Clip" r:id="rId9" imgW="4395600" imgH="1936440" progId="">
                  <p:embed/>
                </p:oleObj>
              </mc:Choice>
              <mc:Fallback>
                <p:oleObj name="Clip" r:id="rId9" imgW="4395600" imgH="1936440" progId="">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413" y="1393825"/>
                        <a:ext cx="11239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0" name="Rectangle 8"/>
          <p:cNvSpPr>
            <a:spLocks noChangeArrowheads="1"/>
          </p:cNvSpPr>
          <p:nvPr/>
        </p:nvSpPr>
        <p:spPr bwMode="auto">
          <a:xfrm>
            <a:off x="3328988" y="3062288"/>
            <a:ext cx="2451100" cy="347531"/>
          </a:xfrm>
          <a:prstGeom prst="rect">
            <a:avLst/>
          </a:prstGeom>
          <a:solidFill>
            <a:schemeClr val="accent4">
              <a:lumMod val="60000"/>
              <a:lumOff val="40000"/>
            </a:schemeClr>
          </a:solidFill>
          <a:ln w="50800">
            <a:solidFill>
              <a:schemeClr val="hlink"/>
            </a:solidFill>
            <a:miter lim="800000"/>
            <a:headEnd/>
            <a:tailEnd/>
          </a:ln>
          <a:effectLst/>
        </p:spPr>
        <p:txBody>
          <a:bodyPr lIns="69850" tIns="34925" rIns="69850" bIns="34925">
            <a:spAutoFit/>
          </a:bodyPr>
          <a:lstStyle/>
          <a:p>
            <a:pPr algn="ctr">
              <a:spcBef>
                <a:spcPct val="50000"/>
              </a:spcBef>
            </a:pPr>
            <a:r>
              <a:rPr lang="en-US" sz="1800" dirty="0">
                <a:solidFill>
                  <a:schemeClr val="hlink"/>
                </a:solidFill>
              </a:rPr>
              <a:t>Block </a:t>
            </a:r>
            <a:r>
              <a:rPr lang="en-US" sz="1800" dirty="0" smtClean="0">
                <a:solidFill>
                  <a:schemeClr val="hlink"/>
                </a:solidFill>
              </a:rPr>
              <a:t>Na+ </a:t>
            </a:r>
            <a:r>
              <a:rPr lang="en-US" sz="1800" dirty="0">
                <a:solidFill>
                  <a:schemeClr val="hlink"/>
                </a:solidFill>
              </a:rPr>
              <a:t>Channels</a:t>
            </a:r>
          </a:p>
        </p:txBody>
      </p:sp>
      <p:sp>
        <p:nvSpPr>
          <p:cNvPr id="23561" name="Rectangle 9"/>
          <p:cNvSpPr>
            <a:spLocks noChangeArrowheads="1"/>
          </p:cNvSpPr>
          <p:nvPr/>
        </p:nvSpPr>
        <p:spPr bwMode="auto">
          <a:xfrm>
            <a:off x="1371600" y="4876800"/>
            <a:ext cx="1701800" cy="944562"/>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 </a:t>
            </a:r>
          </a:p>
          <a:p>
            <a:pPr algn="ctr" defTabSz="514350"/>
            <a:r>
              <a:rPr lang="en-US" sz="1800" dirty="0" err="1">
                <a:solidFill>
                  <a:srgbClr val="500093"/>
                </a:solidFill>
              </a:rPr>
              <a:t>Liddle’s</a:t>
            </a:r>
            <a:r>
              <a:rPr lang="en-US" sz="1800" dirty="0">
                <a:solidFill>
                  <a:srgbClr val="500093"/>
                </a:solidFill>
              </a:rPr>
              <a:t> Syndrome</a:t>
            </a:r>
          </a:p>
        </p:txBody>
      </p:sp>
      <p:sp>
        <p:nvSpPr>
          <p:cNvPr id="23562" name="Rectangle 10"/>
          <p:cNvSpPr>
            <a:spLocks noChangeArrowheads="1"/>
          </p:cNvSpPr>
          <p:nvPr/>
        </p:nvSpPr>
        <p:spPr bwMode="auto">
          <a:xfrm>
            <a:off x="1295400" y="2133600"/>
            <a:ext cx="2317750" cy="395287"/>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1800" dirty="0">
                <a:solidFill>
                  <a:schemeClr val="hlink"/>
                </a:solidFill>
              </a:rPr>
              <a:t>Prevent </a:t>
            </a:r>
            <a:r>
              <a:rPr lang="en-US" sz="1800" dirty="0" err="1">
                <a:solidFill>
                  <a:schemeClr val="hlink"/>
                </a:solidFill>
              </a:rPr>
              <a:t>Hypokalemia</a:t>
            </a:r>
            <a:endParaRPr lang="en-US" sz="1800" dirty="0">
              <a:solidFill>
                <a:schemeClr val="hlink"/>
              </a:solidFill>
            </a:endParaRPr>
          </a:p>
        </p:txBody>
      </p:sp>
      <p:graphicFrame>
        <p:nvGraphicFramePr>
          <p:cNvPr id="23563" name="Object 11">
            <a:hlinkClick r:id="" action="ppaction://ole?verb=0"/>
          </p:cNvPr>
          <p:cNvGraphicFramePr>
            <a:graphicFrameLocks/>
          </p:cNvGraphicFramePr>
          <p:nvPr/>
        </p:nvGraphicFramePr>
        <p:xfrm>
          <a:off x="4316413" y="2155825"/>
          <a:ext cx="1123950" cy="219075"/>
        </p:xfrm>
        <a:graphic>
          <a:graphicData uri="http://schemas.openxmlformats.org/presentationml/2006/ole">
            <mc:AlternateContent xmlns:mc="http://schemas.openxmlformats.org/markup-compatibility/2006">
              <mc:Choice xmlns:v="urn:schemas-microsoft-com:vml" Requires="v">
                <p:oleObj spid="_x0000_s2059" name="Clip" r:id="rId11" imgW="4395600" imgH="1936440" progId="">
                  <p:embed/>
                </p:oleObj>
              </mc:Choice>
              <mc:Fallback>
                <p:oleObj name="Clip" r:id="rId11" imgW="4395600" imgH="1936440" progId="">
                  <p:embed/>
                  <p:pic>
                    <p:nvPicPr>
                      <p:cNvPr id="0" name="Picture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413" y="2155825"/>
                        <a:ext cx="11239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4" name="Rectangle 12"/>
          <p:cNvSpPr>
            <a:spLocks noChangeArrowheads="1"/>
          </p:cNvSpPr>
          <p:nvPr/>
        </p:nvSpPr>
        <p:spPr bwMode="auto">
          <a:xfrm>
            <a:off x="5870575" y="1143000"/>
            <a:ext cx="1701800" cy="1493838"/>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a:solidFill>
                  <a:srgbClr val="500093"/>
                </a:solidFill>
              </a:rPr>
              <a:t>Used in Combination with Loop &amp;</a:t>
            </a:r>
          </a:p>
          <a:p>
            <a:pPr algn="ctr" defTabSz="514350"/>
            <a:r>
              <a:rPr lang="en-US" sz="1800">
                <a:solidFill>
                  <a:srgbClr val="500093"/>
                </a:solidFill>
              </a:rPr>
              <a:t>Thiazide Diuretics</a:t>
            </a:r>
          </a:p>
        </p:txBody>
      </p:sp>
      <p:sp>
        <p:nvSpPr>
          <p:cNvPr id="23565" name="Rectangle 13"/>
          <p:cNvSpPr>
            <a:spLocks noChangeArrowheads="1"/>
          </p:cNvSpPr>
          <p:nvPr/>
        </p:nvSpPr>
        <p:spPr bwMode="auto">
          <a:xfrm>
            <a:off x="6096000" y="4724400"/>
            <a:ext cx="1701800" cy="1493837"/>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 </a:t>
            </a:r>
          </a:p>
          <a:p>
            <a:pPr algn="ctr" defTabSz="514350"/>
            <a:r>
              <a:rPr lang="en-US" sz="1800" dirty="0">
                <a:solidFill>
                  <a:srgbClr val="500093"/>
                </a:solidFill>
              </a:rPr>
              <a:t>Lithium-Induced Diabetes </a:t>
            </a:r>
            <a:r>
              <a:rPr lang="en-US" sz="1800" dirty="0" err="1">
                <a:solidFill>
                  <a:srgbClr val="500093"/>
                </a:solidFill>
              </a:rPr>
              <a:t>Insipidus</a:t>
            </a:r>
            <a:endParaRPr lang="en-US" sz="1800" dirty="0">
              <a:solidFill>
                <a:srgbClr val="500093"/>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a:hlinkClick r:id="" action="ppaction://ole?verb=0"/>
          </p:cNvPr>
          <p:cNvGraphicFramePr>
            <a:graphicFrameLocks/>
          </p:cNvGraphicFramePr>
          <p:nvPr/>
        </p:nvGraphicFramePr>
        <p:xfrm>
          <a:off x="3406775" y="1882775"/>
          <a:ext cx="2387600" cy="3092450"/>
        </p:xfrm>
        <a:graphic>
          <a:graphicData uri="http://schemas.openxmlformats.org/presentationml/2006/ole">
            <mc:AlternateContent xmlns:mc="http://schemas.openxmlformats.org/markup-compatibility/2006">
              <mc:Choice xmlns:v="urn:schemas-microsoft-com:vml" Requires="v">
                <p:oleObj spid="_x0000_s3075" name="Clip" r:id="rId3" imgW="1852560" imgH="2839680" progId="">
                  <p:embed/>
                </p:oleObj>
              </mc:Choice>
              <mc:Fallback>
                <p:oleObj name="Clip" r:id="rId3" imgW="1852560" imgH="283968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775" y="1882775"/>
                        <a:ext cx="2387600" cy="3092450"/>
                      </a:xfrm>
                      <a:prstGeom prst="rect">
                        <a:avLst/>
                      </a:prstGeom>
                      <a:solidFill>
                        <a:srgbClr val="EF9100"/>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title"/>
          </p:nvPr>
        </p:nvSpPr>
        <p:spPr>
          <a:xfrm>
            <a:off x="711200" y="558800"/>
            <a:ext cx="7721600" cy="787400"/>
          </a:xfrm>
          <a:solidFill>
            <a:srgbClr val="081D58"/>
          </a:solidFill>
          <a:ln w="50800" cap="flat">
            <a:solidFill>
              <a:srgbClr val="EF9100"/>
            </a:solidFill>
          </a:ln>
        </p:spPr>
        <p:txBody>
          <a:bodyPr/>
          <a:lstStyle/>
          <a:p>
            <a:r>
              <a:rPr lang="en-US">
                <a:solidFill>
                  <a:srgbClr val="EF9100"/>
                </a:solidFill>
              </a:rPr>
              <a:t>ADVERSE EFFECTS</a:t>
            </a:r>
          </a:p>
        </p:txBody>
      </p:sp>
      <p:sp>
        <p:nvSpPr>
          <p:cNvPr id="24580" name="Oval 4"/>
          <p:cNvSpPr>
            <a:spLocks noChangeArrowheads="1"/>
          </p:cNvSpPr>
          <p:nvPr/>
        </p:nvSpPr>
        <p:spPr bwMode="auto">
          <a:xfrm>
            <a:off x="6045200" y="33782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a:solidFill>
                  <a:schemeClr val="tx1"/>
                </a:solidFill>
              </a:rPr>
              <a:t>Renal Stones</a:t>
            </a:r>
          </a:p>
        </p:txBody>
      </p:sp>
      <p:sp>
        <p:nvSpPr>
          <p:cNvPr id="24581" name="Oval 5"/>
          <p:cNvSpPr>
            <a:spLocks noChangeArrowheads="1"/>
          </p:cNvSpPr>
          <p:nvPr/>
        </p:nvSpPr>
        <p:spPr bwMode="auto">
          <a:xfrm>
            <a:off x="6096000" y="4419600"/>
            <a:ext cx="2235200" cy="787400"/>
          </a:xfrm>
          <a:prstGeom prst="ellipse">
            <a:avLst/>
          </a:prstGeom>
          <a:solidFill>
            <a:srgbClr val="FAFD00"/>
          </a:solidFill>
          <a:ln w="50800">
            <a:solidFill>
              <a:schemeClr val="accent3">
                <a:lumMod val="75000"/>
              </a:schemeClr>
            </a:solidFill>
            <a:round/>
            <a:headEnd/>
            <a:tailEnd/>
          </a:ln>
          <a:effectLst/>
        </p:spPr>
        <p:txBody>
          <a:bodyPr wrap="none" lIns="90488" tIns="44450" rIns="90488" bIns="44450" anchor="ctr"/>
          <a:lstStyle/>
          <a:p>
            <a:pPr algn="ctr"/>
            <a:r>
              <a:rPr lang="en-US" sz="2000" b="1" dirty="0">
                <a:solidFill>
                  <a:srgbClr val="FF0000"/>
                </a:solidFill>
              </a:rPr>
              <a:t>Interstitial</a:t>
            </a:r>
          </a:p>
          <a:p>
            <a:pPr algn="ctr"/>
            <a:r>
              <a:rPr lang="en-US" sz="2000" b="1" dirty="0">
                <a:solidFill>
                  <a:srgbClr val="FF0000"/>
                </a:solidFill>
              </a:rPr>
              <a:t>Nephritis</a:t>
            </a:r>
          </a:p>
        </p:txBody>
      </p:sp>
      <p:sp>
        <p:nvSpPr>
          <p:cNvPr id="24582" name="Oval 6"/>
          <p:cNvSpPr>
            <a:spLocks noChangeArrowheads="1"/>
          </p:cNvSpPr>
          <p:nvPr/>
        </p:nvSpPr>
        <p:spPr bwMode="auto">
          <a:xfrm>
            <a:off x="5638800" y="5435600"/>
            <a:ext cx="2717800" cy="9652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smtClean="0">
                <a:solidFill>
                  <a:srgbClr val="500093"/>
                </a:solidFill>
              </a:rPr>
              <a:t>Megaloblastosis</a:t>
            </a:r>
            <a:r>
              <a:rPr lang="en-US" sz="2000" b="1" dirty="0" smtClean="0">
                <a:solidFill>
                  <a:srgbClr val="500093"/>
                </a:solidFill>
              </a:rPr>
              <a:t> </a:t>
            </a:r>
          </a:p>
          <a:p>
            <a:pPr algn="ctr"/>
            <a:r>
              <a:rPr lang="en-US" sz="2000" b="1" dirty="0" smtClean="0">
                <a:solidFill>
                  <a:srgbClr val="500093"/>
                </a:solidFill>
              </a:rPr>
              <a:t>in cirrhotic patients</a:t>
            </a:r>
            <a:endParaRPr lang="en-US" sz="2000" b="1" dirty="0">
              <a:solidFill>
                <a:srgbClr val="500093"/>
              </a:solidFill>
            </a:endParaRPr>
          </a:p>
        </p:txBody>
      </p:sp>
      <p:sp>
        <p:nvSpPr>
          <p:cNvPr id="24583" name="Oval 7"/>
          <p:cNvSpPr>
            <a:spLocks noChangeArrowheads="1"/>
          </p:cNvSpPr>
          <p:nvPr/>
        </p:nvSpPr>
        <p:spPr bwMode="auto">
          <a:xfrm>
            <a:off x="787400" y="26924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Hyperkalemia</a:t>
            </a:r>
            <a:endParaRPr lang="en-US" sz="2000" b="1" dirty="0">
              <a:solidFill>
                <a:schemeClr val="hlink"/>
              </a:solidFill>
            </a:endParaRPr>
          </a:p>
        </p:txBody>
      </p:sp>
      <p:sp>
        <p:nvSpPr>
          <p:cNvPr id="24584" name="Oval 8"/>
          <p:cNvSpPr>
            <a:spLocks noChangeArrowheads="1"/>
          </p:cNvSpPr>
          <p:nvPr/>
        </p:nvSpPr>
        <p:spPr bwMode="auto">
          <a:xfrm>
            <a:off x="6045200" y="23876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Hyperkalemia</a:t>
            </a:r>
            <a:endParaRPr lang="en-US" sz="2000" b="1" dirty="0">
              <a:solidFill>
                <a:schemeClr val="hlink"/>
              </a:solidFill>
            </a:endParaRPr>
          </a:p>
        </p:txBody>
      </p:sp>
      <p:sp>
        <p:nvSpPr>
          <p:cNvPr id="24585" name="Rectangle 9"/>
          <p:cNvSpPr>
            <a:spLocks noChangeArrowheads="1"/>
          </p:cNvSpPr>
          <p:nvPr/>
        </p:nvSpPr>
        <p:spPr bwMode="auto">
          <a:xfrm>
            <a:off x="762000" y="1524000"/>
            <a:ext cx="2212975" cy="688975"/>
          </a:xfrm>
          <a:prstGeom prst="rect">
            <a:avLst/>
          </a:prstGeom>
          <a:solidFill>
            <a:srgbClr val="003E00"/>
          </a:solidFill>
          <a:ln w="50800">
            <a:solidFill>
              <a:srgbClr val="EF9100"/>
            </a:solidFill>
            <a:miter lim="800000"/>
            <a:headEnd/>
            <a:tailEnd/>
          </a:ln>
          <a:effectLst/>
        </p:spPr>
        <p:txBody>
          <a:bodyPr wrap="none" lIns="90488" tIns="44450" rIns="90488" bIns="44450">
            <a:spAutoFit/>
          </a:bodyPr>
          <a:lstStyle/>
          <a:p>
            <a:r>
              <a:rPr lang="en-US" sz="3600" dirty="0" err="1">
                <a:solidFill>
                  <a:srgbClr val="EF9100"/>
                </a:solidFill>
              </a:rPr>
              <a:t>Amiloride</a:t>
            </a:r>
            <a:endParaRPr lang="en-US" sz="3600" dirty="0">
              <a:solidFill>
                <a:srgbClr val="EF9100"/>
              </a:solidFill>
            </a:endParaRPr>
          </a:p>
        </p:txBody>
      </p:sp>
      <p:sp>
        <p:nvSpPr>
          <p:cNvPr id="24586" name="Rectangle 10"/>
          <p:cNvSpPr>
            <a:spLocks noChangeArrowheads="1"/>
          </p:cNvSpPr>
          <p:nvPr/>
        </p:nvSpPr>
        <p:spPr bwMode="auto">
          <a:xfrm>
            <a:off x="5775325" y="1355725"/>
            <a:ext cx="1673225" cy="457200"/>
          </a:xfrm>
          <a:prstGeom prst="rect">
            <a:avLst/>
          </a:prstGeom>
          <a:noFill/>
          <a:ln w="12700">
            <a:noFill/>
            <a:miter lim="800000"/>
            <a:headEnd/>
            <a:tailEnd/>
          </a:ln>
          <a:effectLst/>
        </p:spPr>
        <p:txBody>
          <a:bodyPr wrap="none" anchor="ctr"/>
          <a:lstStyle/>
          <a:p>
            <a:endParaRPr lang="en-US"/>
          </a:p>
        </p:txBody>
      </p:sp>
      <p:sp>
        <p:nvSpPr>
          <p:cNvPr id="24587" name="Rectangle 11"/>
          <p:cNvSpPr>
            <a:spLocks noChangeArrowheads="1"/>
          </p:cNvSpPr>
          <p:nvPr/>
        </p:nvSpPr>
        <p:spPr bwMode="auto">
          <a:xfrm>
            <a:off x="5980113" y="1498600"/>
            <a:ext cx="2693987" cy="688975"/>
          </a:xfrm>
          <a:prstGeom prst="rect">
            <a:avLst/>
          </a:prstGeom>
          <a:solidFill>
            <a:srgbClr val="003E00"/>
          </a:solidFill>
          <a:ln w="50800">
            <a:solidFill>
              <a:srgbClr val="EF9100"/>
            </a:solidFill>
            <a:miter lim="800000"/>
            <a:headEnd/>
            <a:tailEnd/>
          </a:ln>
          <a:effectLst/>
        </p:spPr>
        <p:txBody>
          <a:bodyPr wrap="none" lIns="90488" tIns="44450" rIns="90488" bIns="44450">
            <a:spAutoFit/>
          </a:bodyPr>
          <a:lstStyle/>
          <a:p>
            <a:r>
              <a:rPr lang="en-US" sz="3600">
                <a:solidFill>
                  <a:srgbClr val="EF9100"/>
                </a:solidFill>
              </a:rPr>
              <a:t>Triamterene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a:off x="457200" y="558800"/>
            <a:ext cx="7975600" cy="787400"/>
          </a:xfrm>
          <a:solidFill>
            <a:srgbClr val="081D58"/>
          </a:solidFill>
          <a:ln w="50800" cap="flat">
            <a:solidFill>
              <a:srgbClr val="EF9100"/>
            </a:solidFill>
          </a:ln>
        </p:spPr>
        <p:txBody>
          <a:bodyPr/>
          <a:lstStyle/>
          <a:p>
            <a:r>
              <a:rPr lang="en-US" dirty="0" smtClean="0">
                <a:solidFill>
                  <a:srgbClr val="EF9100"/>
                </a:solidFill>
              </a:rPr>
              <a:t>Contraindications</a:t>
            </a:r>
            <a:endParaRPr lang="en-US" dirty="0">
              <a:solidFill>
                <a:srgbClr val="EF9100"/>
              </a:solidFill>
            </a:endParaRPr>
          </a:p>
        </p:txBody>
      </p:sp>
      <p:sp>
        <p:nvSpPr>
          <p:cNvPr id="24580" name="Oval 4"/>
          <p:cNvSpPr>
            <a:spLocks noChangeArrowheads="1"/>
          </p:cNvSpPr>
          <p:nvPr/>
        </p:nvSpPr>
        <p:spPr bwMode="auto">
          <a:xfrm>
            <a:off x="6045200" y="33782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a:solidFill>
                  <a:schemeClr val="tx1"/>
                </a:solidFill>
              </a:rPr>
              <a:t>Renal </a:t>
            </a:r>
            <a:r>
              <a:rPr lang="en-US" sz="2000" b="1" dirty="0" smtClean="0">
                <a:solidFill>
                  <a:schemeClr val="tx1"/>
                </a:solidFill>
              </a:rPr>
              <a:t>failure</a:t>
            </a:r>
            <a:endParaRPr lang="en-US" sz="2000" b="1" dirty="0">
              <a:solidFill>
                <a:schemeClr val="tx1"/>
              </a:solidFill>
            </a:endParaRPr>
          </a:p>
        </p:txBody>
      </p:sp>
      <p:sp>
        <p:nvSpPr>
          <p:cNvPr id="24581" name="Oval 5"/>
          <p:cNvSpPr>
            <a:spLocks noChangeArrowheads="1"/>
          </p:cNvSpPr>
          <p:nvPr/>
        </p:nvSpPr>
        <p:spPr bwMode="auto">
          <a:xfrm>
            <a:off x="6324600" y="4267200"/>
            <a:ext cx="2235200" cy="787400"/>
          </a:xfrm>
          <a:prstGeom prst="ellipse">
            <a:avLst/>
          </a:prstGeom>
          <a:solidFill>
            <a:srgbClr val="FAFD00"/>
          </a:solidFill>
          <a:ln w="50800">
            <a:solidFill>
              <a:schemeClr val="accent3">
                <a:lumMod val="75000"/>
              </a:schemeClr>
            </a:solidFill>
            <a:round/>
            <a:headEnd/>
            <a:tailEnd/>
          </a:ln>
          <a:effectLst/>
        </p:spPr>
        <p:txBody>
          <a:bodyPr wrap="none" lIns="90488" tIns="44450" rIns="90488" bIns="44450" anchor="ctr"/>
          <a:lstStyle/>
          <a:p>
            <a:pPr algn="ctr"/>
            <a:r>
              <a:rPr lang="en-US" sz="2000" b="1" dirty="0" smtClean="0">
                <a:solidFill>
                  <a:srgbClr val="FF0000"/>
                </a:solidFill>
              </a:rPr>
              <a:t>Other K+ </a:t>
            </a:r>
          </a:p>
          <a:p>
            <a:pPr algn="ctr"/>
            <a:r>
              <a:rPr lang="en-US" sz="2000" b="1" dirty="0" smtClean="0">
                <a:solidFill>
                  <a:srgbClr val="FF0000"/>
                </a:solidFill>
              </a:rPr>
              <a:t>sparing diuretics</a:t>
            </a:r>
            <a:endParaRPr lang="en-US" sz="2000" b="1" dirty="0">
              <a:solidFill>
                <a:srgbClr val="FF0000"/>
              </a:solidFill>
            </a:endParaRPr>
          </a:p>
        </p:txBody>
      </p:sp>
      <p:sp>
        <p:nvSpPr>
          <p:cNvPr id="24582" name="Oval 6"/>
          <p:cNvSpPr>
            <a:spLocks noChangeArrowheads="1"/>
          </p:cNvSpPr>
          <p:nvPr/>
        </p:nvSpPr>
        <p:spPr bwMode="auto">
          <a:xfrm>
            <a:off x="6019800" y="5105400"/>
            <a:ext cx="2717800" cy="9652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smtClean="0">
                <a:solidFill>
                  <a:srgbClr val="500093"/>
                </a:solidFill>
              </a:rPr>
              <a:t>ACE-I</a:t>
            </a:r>
            <a:endParaRPr lang="en-US" sz="2000" b="1" dirty="0">
              <a:solidFill>
                <a:srgbClr val="500093"/>
              </a:solidFill>
            </a:endParaRPr>
          </a:p>
        </p:txBody>
      </p:sp>
      <p:sp>
        <p:nvSpPr>
          <p:cNvPr id="24583" name="Oval 7"/>
          <p:cNvSpPr>
            <a:spLocks noChangeArrowheads="1"/>
          </p:cNvSpPr>
          <p:nvPr/>
        </p:nvSpPr>
        <p:spPr bwMode="auto">
          <a:xfrm>
            <a:off x="4800600" y="60706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smtClean="0">
                <a:solidFill>
                  <a:schemeClr val="hlink"/>
                </a:solidFill>
              </a:rPr>
              <a:t>K+ </a:t>
            </a:r>
            <a:r>
              <a:rPr lang="en-US" sz="2000" b="1" dirty="0" err="1" smtClean="0">
                <a:solidFill>
                  <a:schemeClr val="hlink"/>
                </a:solidFill>
              </a:rPr>
              <a:t>suplement</a:t>
            </a:r>
            <a:endParaRPr lang="en-US" sz="2000" b="1" dirty="0">
              <a:solidFill>
                <a:schemeClr val="hlink"/>
              </a:solidFill>
            </a:endParaRPr>
          </a:p>
        </p:txBody>
      </p:sp>
      <p:sp>
        <p:nvSpPr>
          <p:cNvPr id="24584" name="Oval 8"/>
          <p:cNvSpPr>
            <a:spLocks noChangeArrowheads="1"/>
          </p:cNvSpPr>
          <p:nvPr/>
        </p:nvSpPr>
        <p:spPr bwMode="auto">
          <a:xfrm>
            <a:off x="6045200" y="23876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Hyperkalemia</a:t>
            </a:r>
            <a:endParaRPr lang="en-US" sz="2000" b="1" dirty="0">
              <a:solidFill>
                <a:schemeClr val="hlink"/>
              </a:solidFill>
            </a:endParaRPr>
          </a:p>
        </p:txBody>
      </p:sp>
      <p:sp>
        <p:nvSpPr>
          <p:cNvPr id="24585" name="Rectangle 9"/>
          <p:cNvSpPr>
            <a:spLocks noChangeArrowheads="1"/>
          </p:cNvSpPr>
          <p:nvPr/>
        </p:nvSpPr>
        <p:spPr bwMode="auto">
          <a:xfrm>
            <a:off x="457200" y="1524000"/>
            <a:ext cx="2763706" cy="643766"/>
          </a:xfrm>
          <a:prstGeom prst="rect">
            <a:avLst/>
          </a:prstGeom>
          <a:solidFill>
            <a:srgbClr val="003E00"/>
          </a:solidFill>
          <a:ln w="50800">
            <a:solidFill>
              <a:srgbClr val="EF9100"/>
            </a:solidFill>
            <a:miter lim="800000"/>
            <a:headEnd/>
            <a:tailEnd/>
          </a:ln>
          <a:effectLst/>
        </p:spPr>
        <p:txBody>
          <a:bodyPr wrap="none" lIns="90488" tIns="44450" rIns="90488" bIns="44450">
            <a:spAutoFit/>
          </a:bodyPr>
          <a:lstStyle/>
          <a:p>
            <a:r>
              <a:rPr lang="en-US" sz="3600" dirty="0" err="1" smtClean="0">
                <a:solidFill>
                  <a:srgbClr val="EF9100"/>
                </a:solidFill>
              </a:rPr>
              <a:t>Hyperkalemia</a:t>
            </a:r>
            <a:endParaRPr lang="en-US" sz="3600" dirty="0">
              <a:solidFill>
                <a:srgbClr val="EF9100"/>
              </a:solidFill>
            </a:endParaRPr>
          </a:p>
        </p:txBody>
      </p:sp>
      <p:sp>
        <p:nvSpPr>
          <p:cNvPr id="24586" name="Rectangle 10"/>
          <p:cNvSpPr>
            <a:spLocks noChangeArrowheads="1"/>
          </p:cNvSpPr>
          <p:nvPr/>
        </p:nvSpPr>
        <p:spPr bwMode="auto">
          <a:xfrm>
            <a:off x="5775325" y="1355725"/>
            <a:ext cx="1673225" cy="457200"/>
          </a:xfrm>
          <a:prstGeom prst="rect">
            <a:avLst/>
          </a:prstGeom>
          <a:noFill/>
          <a:ln w="12700">
            <a:noFill/>
            <a:miter lim="800000"/>
            <a:headEnd/>
            <a:tailEnd/>
          </a:ln>
          <a:effectLst/>
        </p:spPr>
        <p:txBody>
          <a:bodyPr wrap="none" anchor="ctr"/>
          <a:lstStyle/>
          <a:p>
            <a:endParaRPr lang="en-US"/>
          </a:p>
        </p:txBody>
      </p:sp>
      <p:sp>
        <p:nvSpPr>
          <p:cNvPr id="24587" name="Rectangle 11"/>
          <p:cNvSpPr>
            <a:spLocks noChangeArrowheads="1"/>
          </p:cNvSpPr>
          <p:nvPr/>
        </p:nvSpPr>
        <p:spPr bwMode="auto">
          <a:xfrm>
            <a:off x="5980113" y="1498600"/>
            <a:ext cx="2763706" cy="1751762"/>
          </a:xfrm>
          <a:prstGeom prst="rect">
            <a:avLst/>
          </a:prstGeom>
          <a:solidFill>
            <a:srgbClr val="003E00"/>
          </a:solidFill>
          <a:ln w="50800">
            <a:solidFill>
              <a:srgbClr val="EF9100"/>
            </a:solidFill>
            <a:miter lim="800000"/>
            <a:headEnd/>
            <a:tailEnd/>
          </a:ln>
          <a:effectLst/>
        </p:spPr>
        <p:txBody>
          <a:bodyPr wrap="none" lIns="90488" tIns="44450" rIns="90488" bIns="44450">
            <a:spAutoFit/>
          </a:bodyPr>
          <a:lstStyle/>
          <a:p>
            <a:r>
              <a:rPr lang="en-US" sz="3600" dirty="0" smtClean="0">
                <a:solidFill>
                  <a:srgbClr val="EF9100"/>
                </a:solidFill>
              </a:rPr>
              <a:t>Increased </a:t>
            </a:r>
          </a:p>
          <a:p>
            <a:r>
              <a:rPr lang="en-US" sz="3600" dirty="0" smtClean="0">
                <a:solidFill>
                  <a:srgbClr val="EF9100"/>
                </a:solidFill>
              </a:rPr>
              <a:t>Risk of </a:t>
            </a:r>
          </a:p>
          <a:p>
            <a:r>
              <a:rPr lang="en-US" sz="3600" dirty="0" err="1" smtClean="0">
                <a:solidFill>
                  <a:srgbClr val="EF9100"/>
                </a:solidFill>
              </a:rPr>
              <a:t>Hyperkalemia</a:t>
            </a:r>
            <a:endParaRPr lang="en-US" sz="3600" dirty="0">
              <a:solidFill>
                <a:srgbClr val="EF9100"/>
              </a:solidFill>
            </a:endParaRPr>
          </a:p>
        </p:txBody>
      </p:sp>
      <p:pic>
        <p:nvPicPr>
          <p:cNvPr id="37891" name="Picture 3"/>
          <p:cNvPicPr>
            <a:picLocks noChangeAspect="1" noChangeArrowheads="1"/>
          </p:cNvPicPr>
          <p:nvPr/>
        </p:nvPicPr>
        <p:blipFill>
          <a:blip r:embed="rId2" cstate="print"/>
          <a:srcRect/>
          <a:stretch>
            <a:fillRect/>
          </a:stretch>
        </p:blipFill>
        <p:spPr bwMode="auto">
          <a:xfrm>
            <a:off x="1752600" y="2819400"/>
            <a:ext cx="2438399" cy="2624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81000" y="3048000"/>
            <a:ext cx="3403753" cy="2059538"/>
          </a:xfrm>
          <a:prstGeom prst="rect">
            <a:avLst/>
          </a:prstGeom>
          <a:solidFill>
            <a:srgbClr val="C0FEF9"/>
          </a:solidFill>
          <a:ln w="50800">
            <a:solidFill>
              <a:schemeClr val="tx2"/>
            </a:solidFill>
            <a:miter lim="800000"/>
            <a:headEnd/>
            <a:tailEnd/>
          </a:ln>
          <a:effectLst/>
        </p:spPr>
        <p:txBody>
          <a:bodyPr wrap="none" lIns="90488" tIns="44450" rIns="90488" bIns="44450">
            <a:spAutoFit/>
          </a:bodyPr>
          <a:lstStyle/>
          <a:p>
            <a:r>
              <a:rPr lang="en-US" sz="3200" b="1" dirty="0">
                <a:solidFill>
                  <a:schemeClr val="tx1"/>
                </a:solidFill>
              </a:rPr>
              <a:t>ACE Inhibitors</a:t>
            </a:r>
          </a:p>
          <a:p>
            <a:r>
              <a:rPr lang="en-US" sz="3200" b="1" dirty="0">
                <a:solidFill>
                  <a:schemeClr val="tx1"/>
                </a:solidFill>
              </a:rPr>
              <a:t>Beta-Blockers</a:t>
            </a:r>
          </a:p>
          <a:p>
            <a:r>
              <a:rPr lang="en-US" sz="3200" b="1" dirty="0">
                <a:solidFill>
                  <a:schemeClr val="tx1"/>
                </a:solidFill>
              </a:rPr>
              <a:t>K Supplements</a:t>
            </a:r>
          </a:p>
          <a:p>
            <a:r>
              <a:rPr lang="en-US" sz="3200" b="1" dirty="0">
                <a:solidFill>
                  <a:schemeClr val="tx1"/>
                </a:solidFill>
              </a:rPr>
              <a:t>K-Sparing </a:t>
            </a:r>
            <a:r>
              <a:rPr lang="en-US" sz="3200" b="1" dirty="0" smtClean="0">
                <a:solidFill>
                  <a:schemeClr val="tx1"/>
                </a:solidFill>
              </a:rPr>
              <a:t>Diuretics</a:t>
            </a:r>
            <a:endParaRPr lang="en-US" sz="3200" b="1" dirty="0">
              <a:solidFill>
                <a:schemeClr val="tx1"/>
              </a:solidFill>
            </a:endParaRPr>
          </a:p>
        </p:txBody>
      </p:sp>
      <p:sp>
        <p:nvSpPr>
          <p:cNvPr id="6" name="AutoShape 11"/>
          <p:cNvSpPr>
            <a:spLocks noChangeArrowheads="1"/>
          </p:cNvSpPr>
          <p:nvPr/>
        </p:nvSpPr>
        <p:spPr bwMode="auto">
          <a:xfrm>
            <a:off x="4038600" y="4038600"/>
            <a:ext cx="965200" cy="660400"/>
          </a:xfrm>
          <a:prstGeom prst="rightArrow">
            <a:avLst>
              <a:gd name="adj1" fmla="val 50000"/>
              <a:gd name="adj2" fmla="val 78132"/>
            </a:avLst>
          </a:prstGeom>
          <a:solidFill>
            <a:schemeClr val="accent2"/>
          </a:solidFill>
          <a:ln w="50800">
            <a:solidFill>
              <a:schemeClr val="tx2"/>
            </a:solidFill>
            <a:miter lim="800000"/>
            <a:headEnd/>
            <a:tailEnd/>
          </a:ln>
          <a:effectLst/>
        </p:spPr>
        <p:txBody>
          <a:bodyPr wrap="none" anchor="ctr"/>
          <a:lstStyle/>
          <a:p>
            <a:endParaRPr lang="en-US"/>
          </a:p>
        </p:txBody>
      </p:sp>
      <p:sp>
        <p:nvSpPr>
          <p:cNvPr id="7" name="Oval 4"/>
          <p:cNvSpPr>
            <a:spLocks noChangeArrowheads="1"/>
          </p:cNvSpPr>
          <p:nvPr/>
        </p:nvSpPr>
        <p:spPr bwMode="auto">
          <a:xfrm>
            <a:off x="5410200" y="2895600"/>
            <a:ext cx="3352800" cy="26670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3200" b="1" dirty="0" err="1">
                <a:solidFill>
                  <a:schemeClr val="tx1"/>
                </a:solidFill>
              </a:rPr>
              <a:t>Hyperkalemia</a:t>
            </a:r>
            <a:r>
              <a:rPr lang="en-US" sz="3200" b="1" dirty="0">
                <a:solidFill>
                  <a:schemeClr val="tx1"/>
                </a:solidFill>
              </a:rPr>
              <a:t>-</a:t>
            </a:r>
          </a:p>
          <a:p>
            <a:pPr algn="ctr"/>
            <a:r>
              <a:rPr lang="en-US" sz="3200" b="1" dirty="0">
                <a:solidFill>
                  <a:schemeClr val="tx1"/>
                </a:solidFill>
              </a:rPr>
              <a:t>Induced by </a:t>
            </a:r>
            <a:endParaRPr lang="en-US" sz="3200" b="1" dirty="0" smtClean="0">
              <a:solidFill>
                <a:schemeClr val="tx1"/>
              </a:solidFill>
            </a:endParaRPr>
          </a:p>
          <a:p>
            <a:pPr algn="ctr"/>
            <a:r>
              <a:rPr lang="en-US" sz="3200" b="1" dirty="0" smtClean="0">
                <a:solidFill>
                  <a:schemeClr val="tx1"/>
                </a:solidFill>
              </a:rPr>
              <a:t>K-Sparing</a:t>
            </a:r>
            <a:endParaRPr lang="en-US" sz="3200" b="1" dirty="0">
              <a:solidFill>
                <a:schemeClr val="tx1"/>
              </a:solidFill>
            </a:endParaRPr>
          </a:p>
          <a:p>
            <a:pPr algn="ctr"/>
            <a:r>
              <a:rPr lang="en-US" sz="3200" b="1" dirty="0">
                <a:solidFill>
                  <a:schemeClr val="tx1"/>
                </a:solidFill>
              </a:rPr>
              <a:t>Diuretics</a:t>
            </a:r>
          </a:p>
        </p:txBody>
      </p:sp>
      <p:sp>
        <p:nvSpPr>
          <p:cNvPr id="8" name="Rectangle 2"/>
          <p:cNvSpPr txBox="1">
            <a:spLocks noChangeArrowheads="1"/>
          </p:cNvSpPr>
          <p:nvPr/>
        </p:nvSpPr>
        <p:spPr>
          <a:xfrm>
            <a:off x="381000" y="635000"/>
            <a:ext cx="8229600" cy="558800"/>
          </a:xfrm>
          <a:prstGeom prst="rect">
            <a:avLst/>
          </a:prstGeom>
          <a:solidFill>
            <a:srgbClr val="081D58"/>
          </a:solidFill>
          <a:ln w="50800" cap="flat">
            <a:solidFill>
              <a:srgbClr val="EF91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EF9100"/>
                </a:solidFill>
                <a:effectLst/>
                <a:uLnTx/>
                <a:uFillTx/>
                <a:latin typeface="+mj-lt"/>
                <a:ea typeface="+mj-ea"/>
                <a:cs typeface="+mj-cs"/>
              </a:rPr>
              <a:t>IMPORTANT DRUG-Drug  INTERACTIONS</a:t>
            </a:r>
            <a:endParaRPr kumimoji="0" lang="en-US" sz="3600" b="1" i="0" u="none" strike="noStrike" kern="1200" cap="none" spc="0" normalizeH="0" baseline="0" noProof="0" dirty="0">
              <a:ln>
                <a:noFill/>
              </a:ln>
              <a:solidFill>
                <a:srgbClr val="EF91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i="1" dirty="0" smtClean="0"/>
              <a:t>Diuretics and </a:t>
            </a:r>
            <a:r>
              <a:rPr lang="en-US" i="1" dirty="0" smtClean="0">
                <a:solidFill>
                  <a:schemeClr val="accent2"/>
                </a:solidFill>
              </a:rPr>
              <a:t>doping</a:t>
            </a:r>
            <a:endParaRPr lang="en-US" dirty="0">
              <a:solidFill>
                <a:schemeClr val="accent2"/>
              </a:solidFill>
            </a:endParaRPr>
          </a:p>
        </p:txBody>
      </p:sp>
      <p:sp>
        <p:nvSpPr>
          <p:cNvPr id="3" name="Content Placeholder 2"/>
          <p:cNvSpPr>
            <a:spLocks noGrp="1"/>
          </p:cNvSpPr>
          <p:nvPr>
            <p:ph idx="1"/>
          </p:nvPr>
        </p:nvSpPr>
        <p:spPr>
          <a:xfrm>
            <a:off x="228600" y="1066800"/>
            <a:ext cx="8686800" cy="5638800"/>
          </a:xfrm>
        </p:spPr>
        <p:txBody>
          <a:bodyPr>
            <a:normAutofit fontScale="85000" lnSpcReduction="10000"/>
          </a:bodyPr>
          <a:lstStyle/>
          <a:p>
            <a:pPr>
              <a:buNone/>
            </a:pPr>
            <a:r>
              <a:rPr lang="en-US" dirty="0" smtClean="0"/>
              <a:t>The first Olympic games of the new millennium were marred by a doping scandal when three Bulgarian weightlifters tested positive for diuretics. They were stripped of their medals after drug testing revealed the presence of </a:t>
            </a:r>
            <a:r>
              <a:rPr lang="en-US" dirty="0" err="1" smtClean="0"/>
              <a:t>furosemide</a:t>
            </a:r>
            <a:r>
              <a:rPr lang="en-US" dirty="0" smtClean="0"/>
              <a:t>, a banned substance. After the third suspension, the Bulgarian Weightlifting Federation was sanctioned and suspended from participation in the rest of the 2000 Summer Games in Sydney, Australia. </a:t>
            </a:r>
            <a:br>
              <a:rPr lang="en-US" dirty="0" smtClean="0"/>
            </a:br>
            <a:r>
              <a:rPr lang="en-US" dirty="0" smtClean="0"/>
              <a:t>Diuretics are used by athletes to lose weight quickly in order to compete in lower weight classes for sports like wrestling, boxing, and weightlifting. In addition, they are sometimes taken as “masking” drugs to speed the elimination of banned performance-enhancing substances such as steroids from the body.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Quiz-1?</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b="1" dirty="0" smtClean="0"/>
              <a:t>Which of the following is the mechanism of action of </a:t>
            </a:r>
            <a:r>
              <a:rPr lang="en-US" sz="3200" b="1" dirty="0" err="1" smtClean="0"/>
              <a:t>spironolactone</a:t>
            </a:r>
            <a:r>
              <a:rPr lang="en-US" sz="3200" b="1" dirty="0" smtClean="0"/>
              <a:t>? </a:t>
            </a:r>
            <a:br>
              <a:rPr lang="en-US" sz="3200" b="1" dirty="0" smtClean="0"/>
            </a:br>
            <a:r>
              <a:rPr lang="en-US" sz="3200" b="1" dirty="0" smtClean="0"/>
              <a:t>A) through osmotic effects</a:t>
            </a:r>
            <a:br>
              <a:rPr lang="en-US" sz="3200" b="1" dirty="0" smtClean="0"/>
            </a:br>
            <a:r>
              <a:rPr lang="en-US" sz="3200" b="1" dirty="0" smtClean="0"/>
              <a:t>B) through enzyme inhibition</a:t>
            </a:r>
            <a:br>
              <a:rPr lang="en-US" sz="3200" b="1" dirty="0" smtClean="0"/>
            </a:br>
            <a:r>
              <a:rPr lang="en-US" sz="3200" b="1" dirty="0" smtClean="0"/>
              <a:t>C) through interaction with hormonal receptors</a:t>
            </a:r>
          </a:p>
          <a:p>
            <a:pPr marL="609600" indent="-609600">
              <a:spcBef>
                <a:spcPct val="20000"/>
              </a:spcBef>
            </a:pPr>
            <a:r>
              <a:rPr lang="en-US" sz="3200" b="1" dirty="0" smtClean="0"/>
              <a:t>       D) through inhibition of a co-transporter</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Quiz-2?</a:t>
            </a:r>
            <a:endParaRPr lang="en-US" sz="4400" dirty="0">
              <a:solidFill>
                <a:schemeClr val="tx2"/>
              </a:solidFill>
            </a:endParaRPr>
          </a:p>
        </p:txBody>
      </p:sp>
      <p:sp>
        <p:nvSpPr>
          <p:cNvPr id="6150" name="Rectangle 10"/>
          <p:cNvSpPr>
            <a:spLocks noChangeArrowheads="1"/>
          </p:cNvSpPr>
          <p:nvPr/>
        </p:nvSpPr>
        <p:spPr bwMode="auto">
          <a:xfrm>
            <a:off x="533400" y="1524000"/>
            <a:ext cx="62484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2400" b="1" dirty="0" smtClean="0"/>
              <a:t>A 54-year-old male develops congestive heart failure after suffering his second myocardial infarction. His physician put him on a regimen of several medications, including </a:t>
            </a:r>
            <a:r>
              <a:rPr lang="en-US" sz="2400" b="1" dirty="0" err="1" smtClean="0"/>
              <a:t>frusemide</a:t>
            </a:r>
            <a:r>
              <a:rPr lang="en-US" sz="2400" b="1" dirty="0" smtClean="0"/>
              <a:t>. On follow-up, the patient is found to have </a:t>
            </a:r>
            <a:r>
              <a:rPr lang="en-US" sz="2400" b="1" dirty="0" err="1" smtClean="0"/>
              <a:t>hypokalemia</a:t>
            </a:r>
            <a:r>
              <a:rPr lang="en-US" sz="2400" b="1" dirty="0" smtClean="0"/>
              <a:t>. The addition of which medication would likely resolve the problem of </a:t>
            </a:r>
            <a:r>
              <a:rPr lang="en-US" sz="2400" b="1" dirty="0" err="1" smtClean="0"/>
              <a:t>hypokalemia</a:t>
            </a:r>
            <a:r>
              <a:rPr lang="en-US" sz="2400" b="1" dirty="0" smtClean="0"/>
              <a:t>, while helping to treat the underling condition? </a:t>
            </a:r>
            <a:br>
              <a:rPr lang="en-US" sz="2400" b="1" dirty="0" smtClean="0"/>
            </a:br>
            <a:r>
              <a:rPr lang="en-US" sz="2400" b="1" dirty="0" smtClean="0"/>
              <a:t>A) hydrochlorothiazide</a:t>
            </a:r>
            <a:br>
              <a:rPr lang="en-US" sz="2400" b="1" dirty="0" smtClean="0"/>
            </a:br>
            <a:r>
              <a:rPr lang="en-US" sz="2400" b="1" dirty="0" smtClean="0"/>
              <a:t>B) </a:t>
            </a:r>
            <a:r>
              <a:rPr lang="en-US" sz="2400" b="1" dirty="0" err="1" smtClean="0"/>
              <a:t>spironolactone</a:t>
            </a:r>
            <a:r>
              <a:rPr lang="en-US" sz="2400" b="1" dirty="0" smtClean="0"/>
              <a:t/>
            </a:r>
            <a:br>
              <a:rPr lang="en-US" sz="2400" b="1" dirty="0" smtClean="0"/>
            </a:br>
            <a:r>
              <a:rPr lang="en-US" sz="2400" b="1" dirty="0" smtClean="0"/>
              <a:t>C) </a:t>
            </a:r>
            <a:r>
              <a:rPr lang="en-US" sz="2400" b="1" dirty="0" err="1" smtClean="0"/>
              <a:t>acetazolamide</a:t>
            </a:r>
            <a:endParaRPr lang="en-US" sz="2400" b="1" dirty="0" smtClean="0"/>
          </a:p>
          <a:p>
            <a:pPr marL="609600" indent="-609600">
              <a:spcBef>
                <a:spcPct val="20000"/>
              </a:spcBef>
            </a:pPr>
            <a:r>
              <a:rPr lang="en-US" sz="2400" b="1" dirty="0" smtClean="0"/>
              <a:t>         D) </a:t>
            </a:r>
            <a:r>
              <a:rPr lang="en-US" sz="2400" b="1" dirty="0" err="1" smtClean="0"/>
              <a:t>ethacrynic</a:t>
            </a:r>
            <a:r>
              <a:rPr lang="en-US" sz="2400" b="1" dirty="0" smtClean="0"/>
              <a:t> acid</a:t>
            </a:r>
            <a:br>
              <a:rPr lang="en-US" sz="2400" b="1"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629399" y="2420938"/>
            <a:ext cx="2335213"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685800" y="1066800"/>
          <a:ext cx="7381875" cy="5534025"/>
        </p:xfrm>
        <a:graphic>
          <a:graphicData uri="http://schemas.openxmlformats.org/presentationml/2006/ole">
            <mc:AlternateContent xmlns:mc="http://schemas.openxmlformats.org/markup-compatibility/2006">
              <mc:Choice xmlns:v="urn:schemas-microsoft-com:vml" Requires="v">
                <p:oleObj spid="_x0000_s1027" name="Bitmap Image" r:id="rId3" imgW="7390283" imgH="5543653" progId="PBrush">
                  <p:embed/>
                </p:oleObj>
              </mc:Choice>
              <mc:Fallback>
                <p:oleObj name="Bitmap Image" r:id="rId3" imgW="7390283" imgH="5543653" progId="PBrush">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38187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Line 7"/>
          <p:cNvSpPr>
            <a:spLocks noChangeShapeType="1"/>
          </p:cNvSpPr>
          <p:nvPr/>
        </p:nvSpPr>
        <p:spPr bwMode="auto">
          <a:xfrm flipV="1">
            <a:off x="6553200" y="2362200"/>
            <a:ext cx="0" cy="381000"/>
          </a:xfrm>
          <a:prstGeom prst="line">
            <a:avLst/>
          </a:prstGeom>
          <a:noFill/>
          <a:ln w="25400">
            <a:solidFill>
              <a:schemeClr val="accent2"/>
            </a:solidFill>
            <a:round/>
            <a:headEnd type="none" w="sm" len="sm"/>
            <a:tailEnd type="stealth" w="med" len="lg"/>
          </a:ln>
        </p:spPr>
        <p:txBody>
          <a:bodyPr wrap="none" anchor="ctr"/>
          <a:lstStyle/>
          <a:p>
            <a:endParaRPr lang="en-US"/>
          </a:p>
        </p:txBody>
      </p:sp>
      <p:sp>
        <p:nvSpPr>
          <p:cNvPr id="5124" name="Rectangle 10"/>
          <p:cNvSpPr>
            <a:spLocks noChangeArrowheads="1"/>
          </p:cNvSpPr>
          <p:nvPr/>
        </p:nvSpPr>
        <p:spPr bwMode="auto">
          <a:xfrm>
            <a:off x="6324600" y="1981200"/>
            <a:ext cx="565150" cy="396875"/>
          </a:xfrm>
          <a:prstGeom prst="rect">
            <a:avLst/>
          </a:prstGeom>
          <a:noFill/>
          <a:ln w="9525">
            <a:noFill/>
            <a:miter lim="800000"/>
            <a:headEnd/>
            <a:tailEnd/>
          </a:ln>
        </p:spPr>
        <p:txBody>
          <a:bodyPr wrap="none" lIns="92075" tIns="46038" rIns="92075" bIns="46038">
            <a:spAutoFit/>
          </a:bodyPr>
          <a:lstStyle/>
          <a:p>
            <a:pPr eaLnBrk="0" hangingPunct="0"/>
            <a:r>
              <a:rPr lang="en-US" sz="2000" b="1">
                <a:solidFill>
                  <a:schemeClr val="accent2"/>
                </a:solidFill>
              </a:rPr>
              <a:t>3%</a:t>
            </a:r>
          </a:p>
        </p:txBody>
      </p:sp>
      <p:sp>
        <p:nvSpPr>
          <p:cNvPr id="5125" name="Rectangle 11"/>
          <p:cNvSpPr>
            <a:spLocks noChangeArrowheads="1"/>
          </p:cNvSpPr>
          <p:nvPr/>
        </p:nvSpPr>
        <p:spPr bwMode="auto">
          <a:xfrm>
            <a:off x="5257800" y="304800"/>
            <a:ext cx="2814638" cy="1566863"/>
          </a:xfrm>
          <a:prstGeom prst="rect">
            <a:avLst/>
          </a:prstGeom>
          <a:noFill/>
          <a:ln w="12700">
            <a:solidFill>
              <a:schemeClr val="tx1"/>
            </a:solidFill>
            <a:miter lim="800000"/>
            <a:headEnd/>
            <a:tailEnd/>
          </a:ln>
        </p:spPr>
        <p:txBody>
          <a:bodyPr wrap="none" lIns="92075" tIns="46038" rIns="92075" bIns="46038">
            <a:spAutoFit/>
          </a:bodyPr>
          <a:lstStyle/>
          <a:p>
            <a:pPr algn="r" eaLnBrk="0" hangingPunct="0"/>
            <a:r>
              <a:rPr lang="en-US" sz="3200" b="1"/>
              <a:t>Amiloride</a:t>
            </a:r>
          </a:p>
          <a:p>
            <a:pPr algn="r" eaLnBrk="0" hangingPunct="0"/>
            <a:r>
              <a:rPr lang="en-US" sz="3200" b="1"/>
              <a:t>Triamterene</a:t>
            </a:r>
          </a:p>
          <a:p>
            <a:pPr algn="r" eaLnBrk="0" hangingPunct="0"/>
            <a:r>
              <a:rPr lang="en-US" sz="3200" b="1">
                <a:solidFill>
                  <a:srgbClr val="FF0000"/>
                </a:solidFill>
              </a:rPr>
              <a:t>Spironolactone</a:t>
            </a:r>
          </a:p>
        </p:txBody>
      </p:sp>
      <p:sp>
        <p:nvSpPr>
          <p:cNvPr id="5126" name="Line 12"/>
          <p:cNvSpPr>
            <a:spLocks noChangeShapeType="1"/>
          </p:cNvSpPr>
          <p:nvPr/>
        </p:nvSpPr>
        <p:spPr bwMode="auto">
          <a:xfrm>
            <a:off x="4175125" y="4329113"/>
            <a:ext cx="0" cy="160020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5127" name="Line 13"/>
          <p:cNvSpPr>
            <a:spLocks noChangeShapeType="1"/>
          </p:cNvSpPr>
          <p:nvPr/>
        </p:nvSpPr>
        <p:spPr bwMode="auto">
          <a:xfrm>
            <a:off x="6994525" y="3262313"/>
            <a:ext cx="0" cy="762000"/>
          </a:xfrm>
          <a:prstGeom prst="line">
            <a:avLst/>
          </a:prstGeom>
          <a:noFill/>
          <a:ln w="12700">
            <a:solidFill>
              <a:schemeClr val="accent2"/>
            </a:solidFill>
            <a:round/>
            <a:headEnd type="none" w="sm" len="sm"/>
            <a:tailEnd type="none" w="sm" len="sm"/>
          </a:ln>
        </p:spPr>
        <p:txBody>
          <a:bodyPr wrap="none" anchor="ctr"/>
          <a:lstStyle/>
          <a:p>
            <a:endParaRPr lang="en-US"/>
          </a:p>
        </p:txBody>
      </p:sp>
      <p:sp>
        <p:nvSpPr>
          <p:cNvPr id="5128" name="Text Box 21"/>
          <p:cNvSpPr txBox="1">
            <a:spLocks noChangeArrowheads="1"/>
          </p:cNvSpPr>
          <p:nvPr/>
        </p:nvSpPr>
        <p:spPr bwMode="auto">
          <a:xfrm>
            <a:off x="228600" y="228600"/>
            <a:ext cx="4761240" cy="1754326"/>
          </a:xfrm>
          <a:prstGeom prst="rect">
            <a:avLst/>
          </a:prstGeom>
          <a:solidFill>
            <a:srgbClr val="FF3300"/>
          </a:solidFill>
          <a:ln w="9525">
            <a:noFill/>
            <a:miter lim="800000"/>
            <a:headEnd/>
            <a:tailEnd/>
          </a:ln>
        </p:spPr>
        <p:txBody>
          <a:bodyPr wrap="none">
            <a:spAutoFit/>
          </a:bodyPr>
          <a:lstStyle/>
          <a:p>
            <a:r>
              <a:rPr lang="bg-BG" sz="5400" b="1" dirty="0" smtClean="0">
                <a:solidFill>
                  <a:srgbClr val="FFFFFF"/>
                </a:solidFill>
                <a:latin typeface="Arial Narrow" pitchFamily="34" charset="0"/>
              </a:rPr>
              <a:t> </a:t>
            </a:r>
            <a:r>
              <a:rPr lang="en-US" sz="5400" b="1" dirty="0">
                <a:solidFill>
                  <a:srgbClr val="FFFFFF"/>
                </a:solidFill>
                <a:latin typeface="Arial Narrow" pitchFamily="34" charset="0"/>
              </a:rPr>
              <a:t>Potassium- </a:t>
            </a:r>
          </a:p>
          <a:p>
            <a:r>
              <a:rPr lang="en-US" sz="5400" b="1" dirty="0">
                <a:solidFill>
                  <a:srgbClr val="FFFFFF"/>
                </a:solidFill>
                <a:latin typeface="Arial Narrow" pitchFamily="34" charset="0"/>
              </a:rPr>
              <a:t>sparing diuretics</a:t>
            </a:r>
            <a:endParaRPr lang="en-GB" sz="5400" b="1" dirty="0">
              <a:solidFill>
                <a:srgbClr val="FFFFFF"/>
              </a:solidFill>
              <a:latin typeface="Arial Narrow" pitchFamily="34" charset="0"/>
            </a:endParaRPr>
          </a:p>
        </p:txBody>
      </p:sp>
      <p:sp>
        <p:nvSpPr>
          <p:cNvPr id="5130" name="Text Box 25"/>
          <p:cNvSpPr txBox="1">
            <a:spLocks noChangeArrowheads="1"/>
          </p:cNvSpPr>
          <p:nvPr/>
        </p:nvSpPr>
        <p:spPr bwMode="auto">
          <a:xfrm>
            <a:off x="5699125" y="4765675"/>
            <a:ext cx="184150" cy="457200"/>
          </a:xfrm>
          <a:prstGeom prst="rect">
            <a:avLst/>
          </a:prstGeom>
          <a:noFill/>
          <a:ln w="9525">
            <a:noFill/>
            <a:miter lim="800000"/>
            <a:headEnd/>
            <a:tailEnd/>
          </a:ln>
        </p:spPr>
        <p:txBody>
          <a:bodyPr wrap="none">
            <a:spAutoFit/>
          </a:bodyPr>
          <a:lstStyle/>
          <a:p>
            <a:endParaRPr lang="en-US"/>
          </a:p>
        </p:txBody>
      </p:sp>
      <p:pic>
        <p:nvPicPr>
          <p:cNvPr id="5133" name="Picture 13"/>
          <p:cNvPicPr>
            <a:picLocks noChangeAspect="1" noChangeArrowheads="1"/>
          </p:cNvPicPr>
          <p:nvPr/>
        </p:nvPicPr>
        <p:blipFill>
          <a:blip r:embed="rId5" cstate="print"/>
          <a:srcRect/>
          <a:stretch>
            <a:fillRect/>
          </a:stretch>
        </p:blipFill>
        <p:spPr bwMode="auto">
          <a:xfrm>
            <a:off x="7450138" y="2514600"/>
            <a:ext cx="1236662"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Quiz-3?</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2400" b="1" dirty="0" smtClean="0"/>
              <a:t>A 45-year-old female with a long history of alcohol abuse is being treated for cirrhosis –associated </a:t>
            </a:r>
            <a:r>
              <a:rPr lang="en-US" sz="2400" b="1" dirty="0" err="1" smtClean="0"/>
              <a:t>ascites</a:t>
            </a:r>
            <a:r>
              <a:rPr lang="en-US" sz="2400" b="1" dirty="0" smtClean="0"/>
              <a:t>. Her </a:t>
            </a:r>
            <a:r>
              <a:rPr lang="en-US" sz="2400" b="1" dirty="0" err="1" smtClean="0"/>
              <a:t>phsician</a:t>
            </a:r>
            <a:r>
              <a:rPr lang="en-US" sz="2400" b="1" dirty="0" smtClean="0"/>
              <a:t> decided to give her </a:t>
            </a:r>
            <a:r>
              <a:rPr lang="en-US" sz="2400" b="1" dirty="0" err="1" smtClean="0"/>
              <a:t>amiloride</a:t>
            </a:r>
            <a:r>
              <a:rPr lang="en-US" sz="2400" b="1" dirty="0" smtClean="0"/>
              <a:t> , a diuretic helpful in edema caused by cirrhosis. What common side effect should be monitored in this patient? </a:t>
            </a:r>
            <a:br>
              <a:rPr lang="en-US" sz="2400" b="1" dirty="0" smtClean="0"/>
            </a:br>
            <a:r>
              <a:rPr lang="en-US" sz="2400" b="1" dirty="0" smtClean="0"/>
              <a:t>A) </a:t>
            </a:r>
            <a:r>
              <a:rPr lang="en-US" sz="2400" b="1" dirty="0" err="1" smtClean="0"/>
              <a:t>hyponatremia</a:t>
            </a:r>
            <a:endParaRPr lang="en-US" sz="2400" b="1" dirty="0" smtClean="0"/>
          </a:p>
          <a:p>
            <a:pPr marL="609600" indent="-609600">
              <a:spcBef>
                <a:spcPct val="20000"/>
              </a:spcBef>
              <a:buFontTx/>
              <a:buChar char="•"/>
            </a:pPr>
            <a:r>
              <a:rPr lang="en-US" sz="2400" b="1" dirty="0" smtClean="0"/>
              <a:t>B) </a:t>
            </a:r>
            <a:r>
              <a:rPr lang="en-US" sz="2400" b="1" dirty="0" err="1" smtClean="0"/>
              <a:t>hypercalcemia</a:t>
            </a:r>
            <a:r>
              <a:rPr lang="en-US" sz="2400" b="1" dirty="0" smtClean="0"/>
              <a:t/>
            </a:r>
            <a:br>
              <a:rPr lang="en-US" sz="2400" b="1" dirty="0" smtClean="0"/>
            </a:br>
            <a:r>
              <a:rPr lang="en-US" sz="2400" b="1" dirty="0" smtClean="0"/>
              <a:t>C) </a:t>
            </a:r>
            <a:r>
              <a:rPr lang="en-US" sz="2400" b="1" dirty="0" err="1" smtClean="0"/>
              <a:t>hypermagnesemia</a:t>
            </a:r>
            <a:endParaRPr lang="en-US" sz="2400" b="1" dirty="0" smtClean="0"/>
          </a:p>
          <a:p>
            <a:pPr marL="609600" indent="-609600">
              <a:spcBef>
                <a:spcPct val="20000"/>
              </a:spcBef>
            </a:pPr>
            <a:r>
              <a:rPr lang="en-US" sz="2400" b="1" dirty="0" smtClean="0"/>
              <a:t>         D) </a:t>
            </a:r>
            <a:r>
              <a:rPr lang="en-US" sz="2400" b="1" dirty="0" err="1" smtClean="0"/>
              <a:t>hyperkalemia</a:t>
            </a:r>
            <a:r>
              <a:rPr lang="en-US" sz="2400" b="1" dirty="0" smtClean="0"/>
              <a:t/>
            </a:r>
            <a:br>
              <a:rPr lang="en-US" sz="2400" b="1"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3"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Quiz-4?</a:t>
            </a:r>
            <a:endParaRPr lang="en-US" sz="4400" dirty="0">
              <a:solidFill>
                <a:schemeClr val="tx2"/>
              </a:solidFill>
            </a:endParaRPr>
          </a:p>
        </p:txBody>
      </p:sp>
      <p:sp>
        <p:nvSpPr>
          <p:cNvPr id="6150" name="Rectangle 10"/>
          <p:cNvSpPr>
            <a:spLocks noChangeArrowheads="1"/>
          </p:cNvSpPr>
          <p:nvPr/>
        </p:nvSpPr>
        <p:spPr bwMode="auto">
          <a:xfrm>
            <a:off x="914400" y="1752600"/>
            <a:ext cx="57912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dirty="0" smtClean="0"/>
              <a:t>A 50-year-old-male with pitting edema of the ankles developed </a:t>
            </a:r>
            <a:r>
              <a:rPr lang="en-US" sz="3200" dirty="0" err="1" smtClean="0"/>
              <a:t>gynaecomastia</a:t>
            </a:r>
            <a:r>
              <a:rPr lang="en-US" sz="3200" dirty="0" smtClean="0"/>
              <a:t> and erectile dysfunction while being treated with which of the following drugs? </a:t>
            </a:r>
            <a:br>
              <a:rPr lang="en-US" sz="3200" dirty="0" smtClean="0"/>
            </a:br>
            <a:r>
              <a:rPr lang="en-US" sz="3200" dirty="0" smtClean="0"/>
              <a:t>A) hydrochlorothiazide</a:t>
            </a:r>
          </a:p>
          <a:p>
            <a:pPr marL="609600" indent="-609600">
              <a:spcBef>
                <a:spcPct val="20000"/>
              </a:spcBef>
            </a:pPr>
            <a:r>
              <a:rPr lang="en-US" sz="3200" dirty="0" smtClean="0"/>
              <a:t>       B) </a:t>
            </a:r>
            <a:r>
              <a:rPr lang="en-US" sz="3200" dirty="0" err="1" smtClean="0"/>
              <a:t>metolazone</a:t>
            </a:r>
            <a:r>
              <a:rPr lang="en-US" sz="3200" dirty="0" smtClean="0"/>
              <a:t/>
            </a:r>
            <a:br>
              <a:rPr lang="en-US" sz="3200" dirty="0" smtClean="0"/>
            </a:br>
            <a:r>
              <a:rPr lang="en-US" sz="3200" dirty="0" smtClean="0"/>
              <a:t>C) </a:t>
            </a:r>
            <a:r>
              <a:rPr lang="en-US" sz="3200" dirty="0" err="1" smtClean="0"/>
              <a:t>spironolactone</a:t>
            </a:r>
            <a:endParaRPr lang="en-US" sz="3200" dirty="0" smtClean="0"/>
          </a:p>
          <a:p>
            <a:pPr marL="609600" indent="-609600">
              <a:spcBef>
                <a:spcPct val="20000"/>
              </a:spcBef>
            </a:pPr>
            <a:r>
              <a:rPr lang="en-US" sz="3200" dirty="0" smtClean="0"/>
              <a:t>       D) </a:t>
            </a:r>
            <a:r>
              <a:rPr lang="en-US" sz="3200" dirty="0" err="1" smtClean="0"/>
              <a:t>triamterine</a:t>
            </a: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477000" y="2438400"/>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Quiz-5?</a:t>
            </a:r>
            <a:endParaRPr lang="en-US" sz="4400" dirty="0">
              <a:solidFill>
                <a:schemeClr val="tx2"/>
              </a:solidFill>
            </a:endParaRPr>
          </a:p>
        </p:txBody>
      </p:sp>
      <p:sp>
        <p:nvSpPr>
          <p:cNvPr id="6150" name="Rectangle 10"/>
          <p:cNvSpPr>
            <a:spLocks noChangeArrowheads="1"/>
          </p:cNvSpPr>
          <p:nvPr/>
        </p:nvSpPr>
        <p:spPr bwMode="auto">
          <a:xfrm>
            <a:off x="609600" y="1752600"/>
            <a:ext cx="64770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dirty="0" err="1" smtClean="0"/>
              <a:t>Spironolactone</a:t>
            </a:r>
            <a:r>
              <a:rPr lang="en-US" sz="3200" dirty="0" smtClean="0"/>
              <a:t> can be characterized by which of the following properties? </a:t>
            </a:r>
            <a:br>
              <a:rPr lang="en-US" sz="3200" dirty="0" smtClean="0"/>
            </a:br>
            <a:r>
              <a:rPr lang="en-US" sz="3200" dirty="0" smtClean="0"/>
              <a:t>A) it binds to a </a:t>
            </a:r>
            <a:r>
              <a:rPr lang="en-US" sz="3200" dirty="0" err="1" smtClean="0"/>
              <a:t>transmembrane</a:t>
            </a:r>
            <a:r>
              <a:rPr lang="en-US" sz="3200" dirty="0" smtClean="0"/>
              <a:t>  receptor</a:t>
            </a:r>
            <a:br>
              <a:rPr lang="en-US" sz="3200" dirty="0" smtClean="0"/>
            </a:br>
            <a:r>
              <a:rPr lang="en-US" sz="3200" dirty="0" smtClean="0"/>
              <a:t>B) it inhibits </a:t>
            </a:r>
            <a:r>
              <a:rPr lang="en-US" sz="3200" dirty="0" err="1" smtClean="0"/>
              <a:t>aldosterone</a:t>
            </a:r>
            <a:r>
              <a:rPr lang="en-US" sz="3200" dirty="0" smtClean="0"/>
              <a:t> synthesis</a:t>
            </a:r>
          </a:p>
          <a:p>
            <a:pPr marL="609600" indent="-609600">
              <a:spcBef>
                <a:spcPct val="20000"/>
              </a:spcBef>
            </a:pPr>
            <a:r>
              <a:rPr lang="en-US" sz="3200" dirty="0" smtClean="0"/>
              <a:t>       C) it is </a:t>
            </a:r>
            <a:r>
              <a:rPr lang="en-US" sz="3200" dirty="0" err="1" smtClean="0"/>
              <a:t>biotransformed</a:t>
            </a:r>
            <a:r>
              <a:rPr lang="en-US" sz="3200" dirty="0" smtClean="0"/>
              <a:t> to an active metabolite</a:t>
            </a:r>
          </a:p>
          <a:p>
            <a:pPr marL="609600" indent="-609600">
              <a:spcBef>
                <a:spcPct val="20000"/>
              </a:spcBef>
            </a:pPr>
            <a:r>
              <a:rPr lang="en-US" sz="3200" dirty="0" smtClean="0"/>
              <a:t>       D) it is more potent than hydrochlorothiazide</a:t>
            </a:r>
            <a:br>
              <a:rPr lang="en-US" sz="32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7010399" y="2420938"/>
            <a:ext cx="1954213"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Quiz-6?</a:t>
            </a:r>
            <a:endParaRPr lang="en-US" sz="4400" dirty="0">
              <a:solidFill>
                <a:schemeClr val="tx2"/>
              </a:solidFill>
            </a:endParaRPr>
          </a:p>
        </p:txBody>
      </p:sp>
      <p:sp>
        <p:nvSpPr>
          <p:cNvPr id="6150" name="Rectangle 10"/>
          <p:cNvSpPr>
            <a:spLocks noChangeArrowheads="1"/>
          </p:cNvSpPr>
          <p:nvPr/>
        </p:nvSpPr>
        <p:spPr bwMode="auto">
          <a:xfrm>
            <a:off x="609600" y="1600200"/>
            <a:ext cx="60960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2800" b="1" dirty="0" smtClean="0"/>
              <a:t>A 55-year-old-female of a blood pressure of 170/105 mmHg has pitting edema of the lower extremities and an elevated serum </a:t>
            </a:r>
            <a:r>
              <a:rPr lang="en-US" sz="2800" b="1" dirty="0" err="1" smtClean="0"/>
              <a:t>creatinine</a:t>
            </a:r>
            <a:r>
              <a:rPr lang="en-US" sz="2800" b="1" dirty="0" smtClean="0"/>
              <a:t> associated with a normal serum potassium. Which of the following agents is contraindicated in this </a:t>
            </a:r>
            <a:r>
              <a:rPr lang="en-US" sz="2800" b="1" dirty="0" err="1" smtClean="0"/>
              <a:t>patien</a:t>
            </a:r>
            <a:r>
              <a:rPr lang="en-US" sz="2800" b="1" dirty="0" smtClean="0"/>
              <a:t>? </a:t>
            </a:r>
            <a:br>
              <a:rPr lang="en-US" sz="2800" b="1" dirty="0" smtClean="0"/>
            </a:br>
            <a:r>
              <a:rPr lang="en-US" sz="2800" b="1" dirty="0" smtClean="0"/>
              <a:t>A) </a:t>
            </a:r>
            <a:r>
              <a:rPr lang="en-US" sz="2800" b="1" dirty="0" err="1" smtClean="0"/>
              <a:t>acetazolamide</a:t>
            </a:r>
            <a:endParaRPr lang="en-US" sz="2800" b="1" dirty="0" smtClean="0"/>
          </a:p>
          <a:p>
            <a:pPr marL="609600" indent="-609600">
              <a:spcBef>
                <a:spcPct val="20000"/>
              </a:spcBef>
              <a:buFontTx/>
              <a:buChar char="•"/>
            </a:pPr>
            <a:r>
              <a:rPr lang="en-US" sz="2800" b="1" dirty="0" smtClean="0"/>
              <a:t>B) </a:t>
            </a:r>
            <a:r>
              <a:rPr lang="en-US" sz="2800" b="1" dirty="0" err="1" smtClean="0"/>
              <a:t>hydrochlorothizide</a:t>
            </a:r>
            <a:r>
              <a:rPr lang="en-US" sz="2800" b="1" dirty="0" smtClean="0"/>
              <a:t/>
            </a:r>
            <a:br>
              <a:rPr lang="en-US" sz="2800" b="1" dirty="0" smtClean="0"/>
            </a:br>
            <a:r>
              <a:rPr lang="en-US" sz="2800" b="1" dirty="0" smtClean="0"/>
              <a:t>C) </a:t>
            </a:r>
            <a:r>
              <a:rPr lang="en-US" sz="2800" b="1" dirty="0" err="1" smtClean="0"/>
              <a:t>torsemide</a:t>
            </a:r>
            <a:endParaRPr lang="en-US" sz="2800" b="1" dirty="0" smtClean="0"/>
          </a:p>
          <a:p>
            <a:pPr marL="609600" indent="-609600">
              <a:spcBef>
                <a:spcPct val="20000"/>
              </a:spcBef>
            </a:pPr>
            <a:r>
              <a:rPr lang="en-US" sz="2800" b="1" dirty="0" smtClean="0"/>
              <a:t>       D) </a:t>
            </a:r>
            <a:r>
              <a:rPr lang="en-US" sz="2800" b="1" dirty="0" err="1" smtClean="0"/>
              <a:t>triamterine</a:t>
            </a:r>
            <a:r>
              <a:rPr lang="en-US" sz="2800" dirty="0" smtClean="0"/>
              <a:t/>
            </a:r>
            <a:br>
              <a:rPr lang="en-US" sz="28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37" name="Group 33"/>
          <p:cNvGraphicFramePr>
            <a:graphicFrameLocks noGrp="1"/>
          </p:cNvGraphicFramePr>
          <p:nvPr>
            <p:ph sz="quarter" idx="1"/>
          </p:nvPr>
        </p:nvGraphicFramePr>
        <p:xfrm>
          <a:off x="142875" y="142875"/>
          <a:ext cx="8858250" cy="6624639"/>
        </p:xfrm>
        <a:graphic>
          <a:graphicData uri="http://schemas.openxmlformats.org/drawingml/2006/table">
            <a:tbl>
              <a:tblPr rtl="1"/>
              <a:tblGrid>
                <a:gridCol w="3394075"/>
                <a:gridCol w="2803525"/>
                <a:gridCol w="2660650"/>
              </a:tblGrid>
              <a:tr h="823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entury Schoolbook" pitchFamily="18" charset="0"/>
                          <a:cs typeface="Times New Roman" pitchFamily="18" charset="0"/>
                        </a:rPr>
                        <a:t>Effects</a:t>
                      </a:r>
                      <a:endParaRPr kumimoji="0" lang="ar-SA" sz="2400" b="1" i="0" u="none" strike="noStrike" cap="none" normalizeH="0" baseline="0" dirty="0" smtClean="0">
                        <a:ln>
                          <a:noFill/>
                        </a:ln>
                        <a:solidFill>
                          <a:srgbClr val="FFFFFF"/>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Schoolbook" pitchFamily="18" charset="0"/>
                          <a:cs typeface="Times New Roman" pitchFamily="18" charset="0"/>
                        </a:rPr>
                        <a:t>Mechanism of action</a:t>
                      </a:r>
                      <a:endParaRPr kumimoji="0" lang="ar-SA" sz="2400" b="1" i="0" u="none" strike="noStrike" cap="none" normalizeH="0" baseline="0" smtClean="0">
                        <a:ln>
                          <a:noFill/>
                        </a:ln>
                        <a:solidFill>
                          <a:srgbClr val="FFFFFF"/>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Schoolbook" pitchFamily="18" charset="0"/>
                          <a:cs typeface="Times New Roman" pitchFamily="18" charset="0"/>
                        </a:rPr>
                        <a:t>Diuretics</a:t>
                      </a:r>
                      <a:endParaRPr kumimoji="0" lang="ar-SA" sz="2400" b="1" i="0" u="none" strike="noStrike" cap="none" normalizeH="0" baseline="0" smtClean="0">
                        <a:ln>
                          <a:noFill/>
                        </a:ln>
                        <a:solidFill>
                          <a:srgbClr val="FFFFFF"/>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10703">
                <a:tc>
                  <a:txBody>
                    <a:bodyPr/>
                    <a:lstStyle/>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ar-SA"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a:t>
                      </a: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Urinary Na HCO3, K</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Urinary alkalosis</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Metabolic acidosis </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endParaRPr kumimoji="0" lang="ar-SA" sz="2000" b="1" i="0" u="none" strike="noStrike" cap="none" normalizeH="0" baseline="0" smtClean="0">
                        <a:ln>
                          <a:noFill/>
                        </a:ln>
                        <a:solidFill>
                          <a:srgbClr val="000000"/>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Inhibition of NaHCO3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reabsorption</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in </a:t>
                      </a:r>
                      <a:r>
                        <a:rPr kumimoji="0" lang="en-US" sz="2000" b="1" i="0" u="none" strike="noStrike" cap="none" normalizeH="0" baseline="0" dirty="0" smtClean="0">
                          <a:ln>
                            <a:noFill/>
                          </a:ln>
                          <a:solidFill>
                            <a:srgbClr val="0000CC"/>
                          </a:solidFill>
                          <a:effectLst/>
                          <a:latin typeface="Century Schoolbook" pitchFamily="18" charset="0"/>
                          <a:cs typeface="Times New Roman" pitchFamily="18" charset="0"/>
                        </a:rPr>
                        <a:t>PCT</a:t>
                      </a:r>
                      <a:endParaRPr kumimoji="0" lang="ar-SA" sz="2000" b="1" i="0" u="none" strike="noStrike" cap="none" normalizeH="0" baseline="0" dirty="0" smtClean="0">
                        <a:ln>
                          <a:noFill/>
                        </a:ln>
                        <a:solidFill>
                          <a:srgbClr val="0000CC"/>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CA inhibitors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Acetohexamide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Dorzolamide</a:t>
                      </a:r>
                      <a:r>
                        <a:rPr kumimoji="0" lang="en-US" sz="1600" b="1" i="0" u="none" strike="noStrike" cap="none" normalizeH="0" baseline="0" smtClean="0">
                          <a:ln>
                            <a:noFill/>
                          </a:ln>
                          <a:solidFill>
                            <a:srgbClr val="0000CC"/>
                          </a:solidFill>
                          <a:effectLst/>
                          <a:latin typeface="Century Schoolbook" pitchFamily="18" charset="0"/>
                          <a:cs typeface="Arial" charset="0"/>
                        </a:rPr>
                        <a:t>  </a:t>
                      </a:r>
                      <a:endParaRPr kumimoji="0" lang="en-US" sz="1600" b="1" i="0" u="none" strike="noStrike" cap="none" normalizeH="0" baseline="0" smtClean="0">
                        <a:ln>
                          <a:noFill/>
                        </a:ln>
                        <a:solidFill>
                          <a:srgbClr val="000000"/>
                        </a:solidFill>
                        <a:effectLst/>
                        <a:latin typeface="Century Schoolbook" pitchFamily="18"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701074">
                <a:tc>
                  <a:txBody>
                    <a:bodyPr/>
                    <a:lstStyle/>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Urine excretion</a:t>
                      </a:r>
                    </a:p>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Little Na </a:t>
                      </a:r>
                      <a:endParaRPr kumimoji="0" lang="ar-SA" sz="2000" b="1" i="0" u="none" strike="noStrike" cap="none" normalizeH="0" baseline="0" smtClean="0">
                        <a:ln>
                          <a:noFill/>
                        </a:ln>
                        <a:solidFill>
                          <a:srgbClr val="000000"/>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Osmotic effect </a:t>
                      </a:r>
                      <a:r>
                        <a:rPr kumimoji="0" lang="en-US" sz="2000" b="1" i="0" u="none" strike="noStrike" cap="none" normalizeH="0" baseline="0" smtClean="0">
                          <a:ln>
                            <a:noFill/>
                          </a:ln>
                          <a:solidFill>
                            <a:srgbClr val="0000CC"/>
                          </a:solidFill>
                          <a:effectLst/>
                          <a:latin typeface="Century Schoolbook" pitchFamily="18" charset="0"/>
                          <a:cs typeface="Times New Roman" pitchFamily="18" charset="0"/>
                        </a:rPr>
                        <a:t>in PCT &amp; DLH</a:t>
                      </a: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 </a:t>
                      </a:r>
                      <a:endParaRPr kumimoji="0" lang="ar-SA" sz="2000" b="1" i="0" u="none" strike="noStrike" cap="none" normalizeH="0" baseline="0" smtClean="0">
                        <a:ln>
                          <a:noFill/>
                        </a:ln>
                        <a:solidFill>
                          <a:srgbClr val="000000"/>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Osmotic diuretic</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Mannitol</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005888">
                <a:tc>
                  <a:txBody>
                    <a:bodyPr/>
                    <a:lstStyle/>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Urinary Na, K, Ca, Mg</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Na/K/2Cl </a:t>
                      </a:r>
                      <a:r>
                        <a:rPr kumimoji="0" lang="ar-SA" sz="2000" b="1" i="0" u="none" strike="noStrike" cap="none" normalizeH="0" baseline="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  transporter in </a:t>
                      </a:r>
                      <a:r>
                        <a:rPr kumimoji="0" lang="en-US" sz="2000" b="1" i="0" u="none" strike="noStrike" cap="none" normalizeH="0" baseline="0" smtClean="0">
                          <a:ln>
                            <a:noFill/>
                          </a:ln>
                          <a:solidFill>
                            <a:srgbClr val="0000CC"/>
                          </a:solidFill>
                          <a:effectLst/>
                          <a:latin typeface="Century Schoolbook" pitchFamily="18" charset="0"/>
                          <a:cs typeface="Times New Roman" pitchFamily="18" charset="0"/>
                        </a:rPr>
                        <a:t>TAL the most effective</a:t>
                      </a:r>
                      <a:endParaRPr kumimoji="0" lang="ar-SA" sz="2000" b="1" i="0" u="none" strike="noStrike" cap="none" normalizeH="0" baseline="0" smtClean="0">
                        <a:ln>
                          <a:noFill/>
                        </a:ln>
                        <a:solidFill>
                          <a:srgbClr val="0000CC"/>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Loop diuretics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Furosemide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1615518">
                <a:tc>
                  <a:txBody>
                    <a:bodyPr/>
                    <a:lstStyle/>
                    <a:p>
                      <a:pPr marL="0" marR="0" lvl="0" indent="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Urinary Na, K, Mg </a:t>
                      </a: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BUT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urinary Ca (</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sym typeface="Symbol" pitchFamily="18" charset="2"/>
                        </a:rPr>
                        <a:t>hypercalcemia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Metabolic alkalosis</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endParaRPr kumimoji="0" lang="ar-SA" sz="2000" b="1" i="0" u="none" strike="noStrike" cap="none" normalizeH="0" baseline="0" dirty="0" smtClean="0">
                        <a:ln>
                          <a:noFill/>
                        </a:ln>
                        <a:solidFill>
                          <a:srgbClr val="000000"/>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Na and Cl </a:t>
                      </a:r>
                      <a:r>
                        <a:rPr kumimoji="0" lang="ar-SA" sz="2000" b="1" i="0" u="none" strike="noStrike" cap="none" normalizeH="0" baseline="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cotransporter in </a:t>
                      </a:r>
                      <a:r>
                        <a:rPr kumimoji="0" lang="en-US" sz="2000" b="1" i="0" u="none" strike="noStrike" cap="none" normalizeH="0" baseline="0" smtClean="0">
                          <a:ln>
                            <a:noFill/>
                          </a:ln>
                          <a:solidFill>
                            <a:srgbClr val="0000CC"/>
                          </a:solidFill>
                          <a:effectLst/>
                          <a:latin typeface="Century Schoolbook" pitchFamily="18" charset="0"/>
                          <a:cs typeface="Times New Roman" pitchFamily="18" charset="0"/>
                        </a:rPr>
                        <a:t>DCT</a:t>
                      </a:r>
                      <a:endParaRPr kumimoji="0" lang="ar-SA" sz="2000" b="1" i="0" u="none" strike="noStrike" cap="none" normalizeH="0" baseline="0" smtClean="0">
                        <a:ln>
                          <a:noFill/>
                        </a:ln>
                        <a:solidFill>
                          <a:srgbClr val="0000CC"/>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Thiazide diuretics</a:t>
                      </a:r>
                      <a:endParaRPr kumimoji="0" lang="ar-SA" sz="20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Century Schoolbook" pitchFamily="18" charset="0"/>
                        <a:cs typeface="Arial"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hydrochlorothiazide</a:t>
                      </a:r>
                      <a:endParaRPr kumimoji="0" lang="ar-SA" sz="1600" b="1" i="0" u="none" strike="noStrike" cap="none" normalizeH="0" baseline="0" smtClean="0">
                        <a:ln>
                          <a:noFill/>
                        </a:ln>
                        <a:solidFill>
                          <a:srgbClr val="FF0000"/>
                        </a:solidFill>
                        <a:effectLst/>
                        <a:latin typeface="Century Schoolbook" pitchFamily="18"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168456">
                <a:tc>
                  <a:txBody>
                    <a:bodyPr/>
                    <a:lstStyle/>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Urinary Na</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K, H secretion</a:t>
                      </a:r>
                    </a:p>
                    <a:p>
                      <a:pPr marL="0" marR="0" lvl="0" indent="0" algn="just" defTabSz="914400" rtl="0" eaLnBrk="1" fontAlgn="base" latinLnBrk="0" hangingPunct="1">
                        <a:lnSpc>
                          <a:spcPct val="100000"/>
                        </a:lnSpc>
                        <a:spcBef>
                          <a:spcPct val="0"/>
                        </a:spcBef>
                        <a:spcAft>
                          <a:spcPct val="0"/>
                        </a:spcAft>
                        <a:buClrTx/>
                        <a:buSzTx/>
                        <a:buFont typeface="Symbol" pitchFamily="18" charset="2"/>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Metabolic acidosis</a:t>
                      </a:r>
                      <a:endParaRPr kumimoji="0" lang="ar-SA" sz="2000" b="1" i="0" u="none" strike="noStrike" cap="none" normalizeH="0" baseline="0" smtClean="0">
                        <a:ln>
                          <a:noFill/>
                        </a:ln>
                        <a:solidFill>
                          <a:srgbClr val="000000"/>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 competitive antagonist of aldosterone </a:t>
                      </a:r>
                      <a:r>
                        <a:rPr kumimoji="0" lang="en-US" sz="2000" b="1" i="0" u="none" strike="noStrike" cap="none" normalizeH="0" baseline="0" smtClean="0">
                          <a:ln>
                            <a:noFill/>
                          </a:ln>
                          <a:solidFill>
                            <a:srgbClr val="0000CC"/>
                          </a:solidFill>
                          <a:effectLst/>
                          <a:latin typeface="Century Schoolbook" pitchFamily="18" charset="0"/>
                          <a:cs typeface="Times New Roman" pitchFamily="18" charset="0"/>
                        </a:rPr>
                        <a:t>in CCT</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K-sparing diuretic</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entury Schoolbook" pitchFamily="18" charset="0"/>
                          <a:cs typeface="Arial" charset="0"/>
                        </a:rPr>
                        <a:t>Spironolactone.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59" name="Group 31"/>
          <p:cNvGraphicFramePr>
            <a:graphicFrameLocks noGrp="1"/>
          </p:cNvGraphicFramePr>
          <p:nvPr>
            <p:ph sz="quarter" idx="1"/>
          </p:nvPr>
        </p:nvGraphicFramePr>
        <p:xfrm>
          <a:off x="179388" y="188913"/>
          <a:ext cx="8666162" cy="6561137"/>
        </p:xfrm>
        <a:graphic>
          <a:graphicData uri="http://schemas.openxmlformats.org/drawingml/2006/table">
            <a:tbl>
              <a:tblPr rtl="1"/>
              <a:tblGrid>
                <a:gridCol w="5570537"/>
                <a:gridCol w="3095625"/>
              </a:tblGrid>
              <a:tr h="5556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entury Schoolbook" pitchFamily="18" charset="0"/>
                          <a:cs typeface="Times New Roman" pitchFamily="18" charset="0"/>
                        </a:rPr>
                        <a:t>Uses </a:t>
                      </a:r>
                      <a:endParaRPr kumimoji="0" lang="ar-SA" sz="2400" b="1" i="0" u="none" strike="noStrike" cap="none" normalizeH="0" baseline="0" dirty="0" smtClean="0">
                        <a:ln>
                          <a:noFill/>
                        </a:ln>
                        <a:solidFill>
                          <a:srgbClr val="FFFFFF"/>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Schoolbook" pitchFamily="18" charset="0"/>
                          <a:cs typeface="Times New Roman" pitchFamily="18" charset="0"/>
                        </a:rPr>
                        <a:t>Diuretics</a:t>
                      </a:r>
                      <a:endParaRPr kumimoji="0" lang="ar-SA" sz="2400" b="1" i="0" u="none" strike="noStrike" cap="none" normalizeH="0" baseline="0" smtClean="0">
                        <a:ln>
                          <a:noFill/>
                        </a:ln>
                        <a:solidFill>
                          <a:srgbClr val="FFFFFF"/>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71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Glaucoma, epilepsy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Mountain sickness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CA inhibitors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Acetohexamide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Dorzolamide</a:t>
                      </a:r>
                      <a:r>
                        <a:rPr kumimoji="0" lang="en-US" sz="1600" b="1" i="0" u="none" strike="noStrike" cap="none" normalizeH="0" baseline="0" smtClean="0">
                          <a:ln>
                            <a:noFill/>
                          </a:ln>
                          <a:solidFill>
                            <a:srgbClr val="0000CC"/>
                          </a:solidFill>
                          <a:effectLst/>
                          <a:latin typeface="Century Schoolbook" pitchFamily="18" charset="0"/>
                          <a:cs typeface="Arial" charset="0"/>
                        </a:rPr>
                        <a:t>  (topically) for glaucoma</a:t>
                      </a:r>
                      <a:endParaRPr kumimoji="0" lang="en-US" sz="1600" b="1" i="0" u="none" strike="noStrike" cap="none" normalizeH="0" baseline="0" smtClean="0">
                        <a:ln>
                          <a:noFill/>
                        </a:ln>
                        <a:solidFill>
                          <a:srgbClr val="000000"/>
                        </a:solidFill>
                        <a:effectLst/>
                        <a:latin typeface="Century Schoolbook"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ar-SA" sz="1600" b="1" i="0" u="none" strike="noStrike" cap="none" normalizeH="0" baseline="0" smtClean="0">
                        <a:ln>
                          <a:noFill/>
                        </a:ln>
                        <a:solidFill>
                          <a:srgbClr val="FF0000"/>
                        </a:solidFill>
                        <a:effectLst/>
                        <a:latin typeface="Century Schoolbook" pitchFamily="18"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701074">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 Cerebral edema</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 Acute renal failure</a:t>
                      </a:r>
                      <a:endParaRPr kumimoji="0" lang="ar-SA" sz="2000" b="1" i="0" u="none" strike="noStrike" cap="none" normalizeH="0" baseline="0" smtClean="0">
                        <a:ln>
                          <a:noFill/>
                        </a:ln>
                        <a:solidFill>
                          <a:schemeClr val="tx1"/>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Osmotic diuretic</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Mannitol</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615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Acute pulmonary edema </a:t>
                      </a:r>
                      <a:r>
                        <a:rPr kumimoji="0" lang="en-US" sz="2000" b="1" i="0" u="none" strike="noStrike" cap="none" normalizeH="0" baseline="0" dirty="0" smtClean="0">
                          <a:ln>
                            <a:noFill/>
                          </a:ln>
                          <a:solidFill>
                            <a:srgbClr val="0070C0"/>
                          </a:solidFill>
                          <a:effectLst/>
                          <a:latin typeface="Century Schoolbook" pitchFamily="18" charset="0"/>
                          <a:cs typeface="Times New Roman" pitchFamily="18" charset="0"/>
                        </a:rPr>
                        <a:t>(Drug of choice)</a:t>
                      </a:r>
                      <a:endPar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Heart failure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entury Schoolbook" pitchFamily="18" charset="0"/>
                          <a:cs typeface="Times New Roman" pitchFamily="18" charset="0"/>
                        </a:rPr>
                        <a:t>Hyperkalemia</a:t>
                      </a: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 Hypercalcemia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chemeClr val="tx1"/>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Loop diuretics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Furosemide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ar-SA" sz="1600" b="1" i="0" u="none" strike="noStrike" cap="none" normalizeH="0" baseline="0" smtClean="0">
                        <a:ln>
                          <a:noFill/>
                        </a:ln>
                        <a:solidFill>
                          <a:srgbClr val="FF0000"/>
                        </a:solidFill>
                        <a:effectLst/>
                        <a:latin typeface="Century Schoolbook" pitchFamily="18"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1310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Century Schoolbook" pitchFamily="18" charset="0"/>
                          <a:cs typeface="Times New Roman" pitchFamily="18" charset="0"/>
                        </a:rPr>
                        <a:t>Commonly used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Hypertension, heart failure, hypercalciuria, kidney stones, diabetes </a:t>
                      </a:r>
                      <a:r>
                        <a:rPr kumimoji="0" lang="en-US" sz="2000" b="1" i="0" u="none" strike="noStrike" cap="none" normalizeH="0" baseline="0" dirty="0" err="1" smtClean="0">
                          <a:ln>
                            <a:noFill/>
                          </a:ln>
                          <a:solidFill>
                            <a:schemeClr val="tx1"/>
                          </a:solidFill>
                          <a:effectLst/>
                          <a:latin typeface="Century Schoolbook" pitchFamily="18" charset="0"/>
                          <a:cs typeface="Times New Roman" pitchFamily="18" charset="0"/>
                        </a:rPr>
                        <a:t>inspidus</a:t>
                      </a:r>
                      <a:endPar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Thiazide diuretics</a:t>
                      </a:r>
                      <a:endParaRPr kumimoji="0" lang="ar-SA" sz="20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Century Schoolbook" pitchFamily="18" charset="0"/>
                        <a:cs typeface="Arial"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hydrochlorothiazide</a:t>
                      </a:r>
                      <a:endParaRPr kumimoji="0" lang="ar-SA" sz="1600" b="1" i="0" u="none" strike="noStrike" cap="none" normalizeH="0" baseline="0" smtClean="0">
                        <a:ln>
                          <a:noFill/>
                        </a:ln>
                        <a:solidFill>
                          <a:srgbClr val="FF0000"/>
                        </a:solidFill>
                        <a:effectLst/>
                        <a:latin typeface="Century Schoolbook" pitchFamily="18" charset="0"/>
                        <a:cs typeface="Arial"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0065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 Hepatic cirrhosis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70C0"/>
                          </a:solidFill>
                          <a:effectLst/>
                          <a:latin typeface="Century Schoolbook" pitchFamily="18" charset="0"/>
                          <a:cs typeface="Times New Roman" pitchFamily="18" charset="0"/>
                        </a:rPr>
                        <a:t>(Drug of choice)</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K-sparing diuretic</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entury Schoolbook" pitchFamily="18" charset="0"/>
                          <a:cs typeface="Arial" charset="0"/>
                        </a:rPr>
                        <a:t>Spironolactone.</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ar-SA" sz="2000" b="1" i="0" u="none" strike="noStrike" cap="none" normalizeH="0" baseline="0" dirty="0" smtClean="0">
                        <a:ln>
                          <a:noFill/>
                        </a:ln>
                        <a:solidFill>
                          <a:schemeClr val="tx1"/>
                        </a:solidFill>
                        <a:effectLst/>
                        <a:latin typeface="Century Schoolbook" pitchFamily="18" charset="0"/>
                        <a:cs typeface="Times New Roman" pitchFamily="18"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78" name="Group 26"/>
          <p:cNvGraphicFramePr>
            <a:graphicFrameLocks noGrp="1"/>
          </p:cNvGraphicFramePr>
          <p:nvPr>
            <p:ph sz="quarter" idx="1"/>
          </p:nvPr>
        </p:nvGraphicFramePr>
        <p:xfrm>
          <a:off x="214313" y="142875"/>
          <a:ext cx="8715375" cy="6454820"/>
        </p:xfrm>
        <a:graphic>
          <a:graphicData uri="http://schemas.openxmlformats.org/drawingml/2006/table">
            <a:tbl>
              <a:tblPr rtl="1"/>
              <a:tblGrid>
                <a:gridCol w="5975350"/>
                <a:gridCol w="2740025"/>
              </a:tblGrid>
              <a:tr h="563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Schoolbook" pitchFamily="18" charset="0"/>
                          <a:cs typeface="Times New Roman" pitchFamily="18" charset="0"/>
                        </a:rPr>
                        <a:t>Side effects</a:t>
                      </a:r>
                      <a:endParaRPr kumimoji="0" lang="ar-SA" sz="2400" b="1" i="0" u="none" strike="noStrike" cap="none" normalizeH="0" baseline="0" smtClean="0">
                        <a:ln>
                          <a:noFill/>
                        </a:ln>
                        <a:solidFill>
                          <a:srgbClr val="FFFFFF"/>
                        </a:solidFill>
                        <a:effectLst/>
                        <a:latin typeface="Century Schoolbook"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Schoolbook" pitchFamily="18" charset="0"/>
                          <a:cs typeface="Times New Roman" pitchFamily="18" charset="0"/>
                        </a:rPr>
                        <a:t>Diuretics</a:t>
                      </a:r>
                      <a:endParaRPr kumimoji="0" lang="ar-SA" sz="2400" b="1" i="0" u="none" strike="noStrike" cap="none" normalizeH="0" baseline="0" smtClean="0">
                        <a:ln>
                          <a:noFill/>
                        </a:ln>
                        <a:solidFill>
                          <a:srgbClr val="FFFFFF"/>
                        </a:solidFill>
                        <a:effectLst/>
                        <a:latin typeface="Century Schoolbook"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38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Metabolic acidosis , Urinary alkalosis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Hypokalemia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CA inhibitors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Acetohexamide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Dorzolamide</a:t>
                      </a:r>
                      <a:r>
                        <a:rPr kumimoji="0" lang="en-US" sz="1600" b="1" i="0" u="none" strike="noStrike" cap="none" normalizeH="0" baseline="0" smtClean="0">
                          <a:ln>
                            <a:noFill/>
                          </a:ln>
                          <a:solidFill>
                            <a:srgbClr val="0000CC"/>
                          </a:solidFill>
                          <a:effectLst/>
                          <a:latin typeface="Century Schoolbook" pitchFamily="18" charset="0"/>
                          <a:cs typeface="Arial" charset="0"/>
                        </a:rPr>
                        <a:t>  </a:t>
                      </a:r>
                      <a:endParaRPr kumimoji="0" lang="en-US" sz="1600" b="1" i="0" u="none" strike="noStrike" cap="none" normalizeH="0" baseline="0" smtClean="0">
                        <a:ln>
                          <a:noFill/>
                        </a:ln>
                        <a:solidFill>
                          <a:srgbClr val="000000"/>
                        </a:solidFill>
                        <a:effectLst/>
                        <a:latin typeface="Century Schoolbook" pitchFamily="18"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1005804">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Extracellular water expansion</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Dehydration</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Century Schoolbook" pitchFamily="18" charset="0"/>
                          <a:cs typeface="Times New Roman" pitchFamily="18" charset="0"/>
                        </a:rPr>
                        <a:t>Hypernatremia</a:t>
                      </a:r>
                      <a:endParaRPr kumimoji="0" lang="ar-SA" sz="2000" b="1" i="0" u="none" strike="noStrike" cap="none" normalizeH="0" baseline="0" smtClean="0">
                        <a:ln>
                          <a:noFill/>
                        </a:ln>
                        <a:solidFill>
                          <a:srgbClr val="000000"/>
                        </a:solidFill>
                        <a:effectLst/>
                        <a:latin typeface="Century Schoolbook"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Osmotic diuretic</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Mannitol</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333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Hypokalemia,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hypovolemia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hyponatremia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hypomagnesemia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hypocalcemia</a:t>
                      </a:r>
                      <a:endPar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Precipitate gout,  alkalosis</a:t>
                      </a:r>
                      <a:endParaRPr kumimoji="0" lang="ar-SA" sz="2000" b="1" i="0" u="none" strike="noStrike" cap="none" normalizeH="0" baseline="0" dirty="0" smtClean="0">
                        <a:ln>
                          <a:noFill/>
                        </a:ln>
                        <a:solidFill>
                          <a:srgbClr val="000000"/>
                        </a:solidFill>
                        <a:effectLst/>
                        <a:latin typeface="Century Schoolbook"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Loop diuretics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Furosemide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13158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Hypokalemia,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hyponatremia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hypovolemia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a:t>
                      </a:r>
                      <a:r>
                        <a:rPr kumimoji="0" lang="en-US" sz="2000" b="1" i="0" u="none" strike="noStrike" cap="none" normalizeH="0" baseline="0" dirty="0" err="1" smtClean="0">
                          <a:ln>
                            <a:noFill/>
                          </a:ln>
                          <a:solidFill>
                            <a:srgbClr val="000000"/>
                          </a:solidFill>
                          <a:effectLst/>
                          <a:latin typeface="Century Schoolbook" pitchFamily="18" charset="0"/>
                          <a:cs typeface="Times New Roman" pitchFamily="18" charset="0"/>
                        </a:rPr>
                        <a:t>hypomagnesemia</a:t>
                      </a: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 hypercalcemia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Alkalosis, precipitate gout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Hyperlipidemia, hyperglycemia</a:t>
                      </a:r>
                      <a:endParaRPr kumimoji="0" lang="ar-SA" sz="2000" b="1" i="0" u="none" strike="noStrike" cap="none" normalizeH="0" baseline="0" dirty="0" smtClean="0">
                        <a:ln>
                          <a:noFill/>
                        </a:ln>
                        <a:solidFill>
                          <a:srgbClr val="000000"/>
                        </a:solidFill>
                        <a:effectLst/>
                        <a:latin typeface="Century Schoolbook"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entury Schoolbook" pitchFamily="18" charset="0"/>
                          <a:cs typeface="Times New Roman" pitchFamily="18" charset="0"/>
                        </a:rPr>
                        <a:t>Thiazide diuretics</a:t>
                      </a:r>
                      <a:endParaRPr kumimoji="0" lang="ar-SA" sz="2000" b="1" i="0" u="none" strike="noStrike" cap="none" normalizeH="0" baseline="0" smtClean="0">
                        <a:ln>
                          <a:noFill/>
                        </a:ln>
                        <a:solidFill>
                          <a:schemeClr val="tx1"/>
                        </a:solidFill>
                        <a:effectLst/>
                        <a:latin typeface="Century Schoolbook"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FF0000"/>
                        </a:solidFill>
                        <a:effectLst/>
                        <a:latin typeface="Century Schoolbook" pitchFamily="18" charset="0"/>
                        <a:cs typeface="Arial"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entury Schoolbook" pitchFamily="18" charset="0"/>
                          <a:cs typeface="Arial" charset="0"/>
                        </a:rPr>
                        <a:t>hydrochlorothiazide</a:t>
                      </a:r>
                      <a:endParaRPr kumimoji="0" lang="ar-SA" sz="1600" b="1" i="0" u="none" strike="noStrike" cap="none" normalizeH="0" baseline="0" smtClean="0">
                        <a:ln>
                          <a:noFill/>
                        </a:ln>
                        <a:solidFill>
                          <a:srgbClr val="FF0000"/>
                        </a:solidFill>
                        <a:effectLst/>
                        <a:latin typeface="Century Schoolbook" pitchFamily="18" charset="0"/>
                        <a:cs typeface="Arial"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1352382">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Gynaecomastia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Hyperkalaemia, Metabolic acidosis.</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entury Schoolbook" pitchFamily="18" charset="0"/>
                          <a:cs typeface="Times New Roman" pitchFamily="18" charset="0"/>
                        </a:rPr>
                        <a:t>GIT upset and peptic ulcer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Schoolbook" pitchFamily="18" charset="0"/>
                          <a:cs typeface="Times New Roman" pitchFamily="18" charset="0"/>
                        </a:rPr>
                        <a:t>K-sparing diuretic</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Century Schoolbook" pitchFamily="18" charset="0"/>
                          <a:cs typeface="Arial" charset="0"/>
                        </a:rPr>
                        <a:t>Spironolactone.</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165225" y="533400"/>
            <a:ext cx="6881813" cy="800100"/>
          </a:xfrm>
          <a:prstGeom prst="rect">
            <a:avLst/>
          </a:prstGeom>
          <a:solidFill>
            <a:srgbClr val="FFC000"/>
          </a:solidFill>
          <a:ln w="38100">
            <a:solidFill>
              <a:schemeClr val="tx1"/>
            </a:solidFill>
            <a:miter lim="800000"/>
            <a:headEnd/>
            <a:tailEnd/>
          </a:ln>
        </p:spPr>
        <p:txBody>
          <a:bodyPr wrap="none">
            <a:spAutoFit/>
          </a:bodyPr>
          <a:lstStyle/>
          <a:p>
            <a:r>
              <a:rPr lang="en-US" sz="4400" b="1" dirty="0"/>
              <a:t>Potassium-sparing diuretics</a:t>
            </a:r>
            <a:endParaRPr lang="en-GB" sz="4400" b="1" dirty="0"/>
          </a:p>
        </p:txBody>
      </p:sp>
      <p:sp>
        <p:nvSpPr>
          <p:cNvPr id="64515" name="Text Box 3"/>
          <p:cNvSpPr txBox="1">
            <a:spLocks noChangeArrowheads="1"/>
          </p:cNvSpPr>
          <p:nvPr/>
        </p:nvSpPr>
        <p:spPr bwMode="auto">
          <a:xfrm>
            <a:off x="533400" y="4043363"/>
            <a:ext cx="2619756" cy="2616101"/>
          </a:xfrm>
          <a:prstGeom prst="rect">
            <a:avLst/>
          </a:prstGeom>
          <a:solidFill>
            <a:schemeClr val="accent3"/>
          </a:solidFill>
          <a:ln w="38100">
            <a:solidFill>
              <a:schemeClr val="tx1"/>
            </a:solidFill>
            <a:miter lim="800000"/>
            <a:headEnd/>
            <a:tailEnd/>
          </a:ln>
        </p:spPr>
        <p:txBody>
          <a:bodyPr wrap="none">
            <a:spAutoFit/>
          </a:bodyPr>
          <a:lstStyle/>
          <a:p>
            <a:r>
              <a:rPr lang="en-US" sz="3600" b="1" dirty="0"/>
              <a:t>Competitive</a:t>
            </a:r>
          </a:p>
          <a:p>
            <a:r>
              <a:rPr lang="en-US" sz="3600" b="1" dirty="0" err="1"/>
              <a:t>aldosterone</a:t>
            </a:r>
            <a:endParaRPr lang="en-US" sz="3600" b="1" dirty="0"/>
          </a:p>
          <a:p>
            <a:r>
              <a:rPr lang="en-US" sz="3600" b="1" dirty="0"/>
              <a:t>antagonists:</a:t>
            </a:r>
            <a:endParaRPr lang="bg-BG" sz="3600" b="1" dirty="0"/>
          </a:p>
          <a:p>
            <a:pPr>
              <a:buFontTx/>
              <a:buChar char="•"/>
            </a:pPr>
            <a:r>
              <a:rPr lang="en-US" sz="2800" b="1" dirty="0" err="1" smtClean="0"/>
              <a:t>Spironolactone</a:t>
            </a:r>
            <a:endParaRPr lang="en-US" sz="2800" b="1" dirty="0" smtClean="0"/>
          </a:p>
          <a:p>
            <a:pPr>
              <a:buFontTx/>
              <a:buChar char="•"/>
            </a:pPr>
            <a:r>
              <a:rPr lang="en-GB" sz="2800" b="1" dirty="0" err="1" smtClean="0"/>
              <a:t>eplerenone</a:t>
            </a:r>
            <a:endParaRPr lang="en-GB" sz="2800" b="1" dirty="0"/>
          </a:p>
        </p:txBody>
      </p:sp>
      <p:sp>
        <p:nvSpPr>
          <p:cNvPr id="64516" name="Text Box 4"/>
          <p:cNvSpPr txBox="1">
            <a:spLocks noChangeArrowheads="1"/>
          </p:cNvSpPr>
          <p:nvPr/>
        </p:nvSpPr>
        <p:spPr bwMode="auto">
          <a:xfrm>
            <a:off x="4419600" y="4038600"/>
            <a:ext cx="4191000" cy="2062103"/>
          </a:xfrm>
          <a:prstGeom prst="rect">
            <a:avLst/>
          </a:prstGeom>
          <a:solidFill>
            <a:schemeClr val="accent3"/>
          </a:solidFill>
          <a:ln w="38100">
            <a:solidFill>
              <a:schemeClr val="tx1"/>
            </a:solidFill>
            <a:miter lim="800000"/>
            <a:headEnd/>
            <a:tailEnd/>
          </a:ln>
        </p:spPr>
        <p:txBody>
          <a:bodyPr>
            <a:spAutoFit/>
          </a:bodyPr>
          <a:lstStyle/>
          <a:p>
            <a:r>
              <a:rPr lang="en-US" sz="3600" b="1" dirty="0" smtClean="0"/>
              <a:t>Inhibitors of Na</a:t>
            </a:r>
            <a:r>
              <a:rPr lang="en-US" sz="3200" b="1" baseline="30000" dirty="0"/>
              <a:t>+</a:t>
            </a:r>
            <a:r>
              <a:rPr lang="en-US" sz="3600" b="1" dirty="0"/>
              <a:t> channels:</a:t>
            </a:r>
            <a:endParaRPr lang="bg-BG" sz="3600" b="1" dirty="0"/>
          </a:p>
          <a:p>
            <a:pPr>
              <a:buFontTx/>
              <a:buChar char="•"/>
            </a:pPr>
            <a:r>
              <a:rPr lang="en-US" sz="2800" b="1" dirty="0" err="1"/>
              <a:t>Amiloride</a:t>
            </a:r>
            <a:endParaRPr lang="en-US" sz="2800" b="1" dirty="0"/>
          </a:p>
          <a:p>
            <a:pPr>
              <a:buFontTx/>
              <a:buChar char="•"/>
            </a:pPr>
            <a:r>
              <a:rPr lang="en-US" sz="2800" b="1" dirty="0" err="1"/>
              <a:t>Triamterene</a:t>
            </a:r>
            <a:endParaRPr lang="en-US" sz="2800" b="1" dirty="0"/>
          </a:p>
        </p:txBody>
      </p:sp>
      <p:sp>
        <p:nvSpPr>
          <p:cNvPr id="64517" name="Line 7"/>
          <p:cNvSpPr>
            <a:spLocks noChangeShapeType="1"/>
          </p:cNvSpPr>
          <p:nvPr/>
        </p:nvSpPr>
        <p:spPr bwMode="auto">
          <a:xfrm>
            <a:off x="6553200" y="1447800"/>
            <a:ext cx="0" cy="2438400"/>
          </a:xfrm>
          <a:prstGeom prst="line">
            <a:avLst/>
          </a:prstGeom>
          <a:noFill/>
          <a:ln w="38100">
            <a:solidFill>
              <a:schemeClr val="tx1"/>
            </a:solidFill>
            <a:round/>
            <a:headEnd/>
            <a:tailEnd type="triangle" w="med" len="med"/>
          </a:ln>
        </p:spPr>
        <p:txBody>
          <a:bodyPr/>
          <a:lstStyle/>
          <a:p>
            <a:endParaRPr lang="en-US"/>
          </a:p>
        </p:txBody>
      </p:sp>
      <p:sp>
        <p:nvSpPr>
          <p:cNvPr id="64518" name="Line 9"/>
          <p:cNvSpPr>
            <a:spLocks noChangeShapeType="1"/>
          </p:cNvSpPr>
          <p:nvPr/>
        </p:nvSpPr>
        <p:spPr bwMode="auto">
          <a:xfrm>
            <a:off x="1828800" y="1447800"/>
            <a:ext cx="0" cy="2438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06400" y="482600"/>
            <a:ext cx="8255000" cy="2082800"/>
          </a:xfrm>
          <a:solidFill>
            <a:srgbClr val="081D58"/>
          </a:solidFill>
          <a:ln w="50800" cap="flat">
            <a:solidFill>
              <a:srgbClr val="EF9100"/>
            </a:solidFill>
          </a:ln>
        </p:spPr>
        <p:txBody>
          <a:bodyPr>
            <a:normAutofit fontScale="90000"/>
          </a:bodyPr>
          <a:lstStyle/>
          <a:p>
            <a:r>
              <a:rPr lang="en-US">
                <a:solidFill>
                  <a:srgbClr val="EF9100"/>
                </a:solidFill>
              </a:rPr>
              <a:t/>
            </a:r>
            <a:br>
              <a:rPr lang="en-US">
                <a:solidFill>
                  <a:srgbClr val="EF9100"/>
                </a:solidFill>
              </a:rPr>
            </a:br>
            <a:r>
              <a:rPr lang="en-US">
                <a:solidFill>
                  <a:srgbClr val="EF9100"/>
                </a:solidFill>
              </a:rPr>
              <a:t>MINERALOCORTICOID RECEPTOR ANTAGONISTS</a:t>
            </a:r>
            <a:br>
              <a:rPr lang="en-US">
                <a:solidFill>
                  <a:srgbClr val="EF9100"/>
                </a:solidFill>
              </a:rPr>
            </a:br>
            <a:endParaRPr lang="en-US">
              <a:solidFill>
                <a:srgbClr val="EF9100"/>
              </a:solidFill>
            </a:endParaRPr>
          </a:p>
        </p:txBody>
      </p:sp>
      <p:sp>
        <p:nvSpPr>
          <p:cNvPr id="12291" name="Rectangle 3"/>
          <p:cNvSpPr>
            <a:spLocks noChangeArrowheads="1"/>
          </p:cNvSpPr>
          <p:nvPr/>
        </p:nvSpPr>
        <p:spPr bwMode="auto">
          <a:xfrm>
            <a:off x="2322513" y="2886075"/>
            <a:ext cx="4537075" cy="1420813"/>
          </a:xfrm>
          <a:prstGeom prst="rect">
            <a:avLst/>
          </a:prstGeom>
          <a:solidFill>
            <a:srgbClr val="C0FEF9"/>
          </a:solidFill>
          <a:ln w="50800">
            <a:solidFill>
              <a:schemeClr val="accent2"/>
            </a:solidFill>
            <a:miter lim="800000"/>
            <a:headEnd/>
            <a:tailEnd/>
          </a:ln>
          <a:effectLst/>
        </p:spPr>
        <p:txBody>
          <a:bodyPr wrap="none" lIns="90488" tIns="44450" rIns="90488" bIns="44450">
            <a:spAutoFit/>
          </a:bodyPr>
          <a:lstStyle/>
          <a:p>
            <a:r>
              <a:rPr lang="en-US" sz="2800"/>
              <a:t>Also Called:</a:t>
            </a:r>
          </a:p>
          <a:p>
            <a:pPr lvl="1">
              <a:buFontTx/>
              <a:buChar char="•"/>
            </a:pPr>
            <a:r>
              <a:rPr lang="en-US" sz="2800"/>
              <a:t>K-Sparing Diuretics</a:t>
            </a:r>
          </a:p>
          <a:p>
            <a:pPr lvl="1">
              <a:buFontTx/>
              <a:buChar char="•"/>
            </a:pPr>
            <a:r>
              <a:rPr lang="en-US" sz="2800"/>
              <a:t>Aldosterone Antagonists</a:t>
            </a:r>
          </a:p>
        </p:txBody>
      </p:sp>
      <p:sp>
        <p:nvSpPr>
          <p:cNvPr id="12292" name="Oval 4"/>
          <p:cNvSpPr>
            <a:spLocks noChangeArrowheads="1"/>
          </p:cNvSpPr>
          <p:nvPr/>
        </p:nvSpPr>
        <p:spPr bwMode="auto">
          <a:xfrm>
            <a:off x="1371600" y="4648200"/>
            <a:ext cx="2235200" cy="1244600"/>
          </a:xfrm>
          <a:prstGeom prst="ellipse">
            <a:avLst/>
          </a:prstGeom>
          <a:solidFill>
            <a:schemeClr val="accent4">
              <a:lumMod val="60000"/>
              <a:lumOff val="40000"/>
            </a:schemeClr>
          </a:solidFill>
          <a:ln w="50800">
            <a:solidFill>
              <a:schemeClr val="bg1"/>
            </a:solidFill>
            <a:round/>
            <a:headEnd/>
            <a:tailEnd/>
          </a:ln>
          <a:effectLst/>
        </p:spPr>
        <p:txBody>
          <a:bodyPr wrap="none" lIns="90488" tIns="44450" rIns="90488" bIns="44450" anchor="ctr"/>
          <a:lstStyle/>
          <a:p>
            <a:pPr algn="ctr"/>
            <a:r>
              <a:rPr lang="en-US" sz="2400" b="1" dirty="0" err="1" smtClean="0">
                <a:solidFill>
                  <a:srgbClr val="FF0000"/>
                </a:solidFill>
              </a:rPr>
              <a:t>Spironolactone</a:t>
            </a:r>
            <a:endParaRPr lang="en-US" sz="2400" b="1" dirty="0">
              <a:solidFill>
                <a:srgbClr val="FF0000"/>
              </a:solidFill>
            </a:endParaRPr>
          </a:p>
        </p:txBody>
      </p:sp>
      <p:sp>
        <p:nvSpPr>
          <p:cNvPr id="12293" name="Oval 5"/>
          <p:cNvSpPr>
            <a:spLocks noChangeArrowheads="1"/>
          </p:cNvSpPr>
          <p:nvPr/>
        </p:nvSpPr>
        <p:spPr bwMode="auto">
          <a:xfrm>
            <a:off x="4572000" y="5410200"/>
            <a:ext cx="2235200" cy="787400"/>
          </a:xfrm>
          <a:prstGeom prst="ellipse">
            <a:avLst/>
          </a:prstGeom>
          <a:solidFill>
            <a:srgbClr val="FAFD00"/>
          </a:solidFill>
          <a:ln w="50800">
            <a:solidFill>
              <a:schemeClr val="hlink"/>
            </a:solidFill>
            <a:round/>
            <a:headEnd/>
            <a:tailEnd/>
          </a:ln>
          <a:effectLst/>
        </p:spPr>
        <p:txBody>
          <a:bodyPr wrap="none" lIns="90488" tIns="44450" rIns="90488" bIns="44450" anchor="ctr"/>
          <a:lstStyle/>
          <a:p>
            <a:pPr algn="ctr"/>
            <a:r>
              <a:rPr lang="en-US" sz="2400" b="1" dirty="0" err="1" smtClean="0">
                <a:solidFill>
                  <a:srgbClr val="FF0000"/>
                </a:solidFill>
              </a:rPr>
              <a:t>Eplerenone</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28600" y="1752600"/>
            <a:ext cx="4876800" cy="4876800"/>
          </a:xfrm>
        </p:spPr>
        <p:txBody>
          <a:bodyPr/>
          <a:lstStyle/>
          <a:p>
            <a:pPr algn="l" rtl="0">
              <a:buFontTx/>
              <a:buBlip>
                <a:blip r:embed="rId2"/>
              </a:buBlip>
            </a:pPr>
            <a:r>
              <a:rPr lang="en-US" sz="3600" b="1"/>
              <a:t>Spironolactone is a lactone steroid, competitive antagonist at the collecting duct</a:t>
            </a:r>
            <a:r>
              <a:rPr lang="en-US" sz="3600" b="1">
                <a:sym typeface="Symbol" pitchFamily="18" charset="2"/>
              </a:rPr>
              <a:t>Na+,Cl-&amp;K+,H+,NH4</a:t>
            </a:r>
          </a:p>
        </p:txBody>
      </p:sp>
      <p:sp>
        <p:nvSpPr>
          <p:cNvPr id="22532" name="WordArt 4"/>
          <p:cNvSpPr>
            <a:spLocks noChangeArrowheads="1" noChangeShapeType="1" noTextEdit="1"/>
          </p:cNvSpPr>
          <p:nvPr/>
        </p:nvSpPr>
        <p:spPr bwMode="auto">
          <a:xfrm>
            <a:off x="1524000" y="304800"/>
            <a:ext cx="6143625" cy="914400"/>
          </a:xfrm>
          <a:prstGeom prst="rect">
            <a:avLst/>
          </a:prstGeom>
        </p:spPr>
        <p:txBody>
          <a:bodyPr wrap="none" fromWordArt="1">
            <a:prstTxWarp prst="textPlain">
              <a:avLst>
                <a:gd name="adj" fmla="val 50000"/>
              </a:avLst>
            </a:prstTxWarp>
          </a:bodyPr>
          <a:lstStyle/>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Aldosterone Antagonists</a:t>
            </a:r>
          </a:p>
        </p:txBody>
      </p:sp>
      <p:pic>
        <p:nvPicPr>
          <p:cNvPr id="22529" name="Picture 1"/>
          <p:cNvPicPr>
            <a:picLocks noGrp="1" noChangeAspect="1" noChangeArrowheads="1"/>
          </p:cNvPicPr>
          <p:nvPr>
            <p:ph sz="half" idx="2"/>
          </p:nvPr>
        </p:nvPicPr>
        <p:blipFill>
          <a:blip r:embed="rId3" cstate="print"/>
          <a:srcRect/>
          <a:stretch>
            <a:fillRect/>
          </a:stretch>
        </p:blipFill>
        <p:spPr bwMode="auto">
          <a:xfrm>
            <a:off x="4876800" y="1295400"/>
            <a:ext cx="3885450" cy="2514600"/>
          </a:xfrm>
          <a:prstGeom prst="rect">
            <a:avLst/>
          </a:prstGeom>
          <a:noFill/>
          <a:ln w="9525">
            <a:noFill/>
            <a:miter lim="800000"/>
            <a:headEnd/>
            <a:tailEnd/>
          </a:ln>
        </p:spPr>
      </p:pic>
      <p:pic>
        <p:nvPicPr>
          <p:cNvPr id="22530" name="Picture 2"/>
          <p:cNvPicPr>
            <a:picLocks noChangeAspect="1" noChangeArrowheads="1"/>
          </p:cNvPicPr>
          <p:nvPr/>
        </p:nvPicPr>
        <p:blipFill>
          <a:blip r:embed="rId4" cstate="print"/>
          <a:srcRect/>
          <a:stretch>
            <a:fillRect/>
          </a:stretch>
        </p:blipFill>
        <p:spPr bwMode="auto">
          <a:xfrm>
            <a:off x="4876800" y="3967162"/>
            <a:ext cx="3871912"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body" sz="half" idx="1"/>
          </p:nvPr>
        </p:nvSpPr>
        <p:spPr>
          <a:xfrm>
            <a:off x="304800" y="609600"/>
            <a:ext cx="4343400" cy="5943600"/>
          </a:xfrm>
        </p:spPr>
        <p:txBody>
          <a:bodyPr>
            <a:normAutofit fontScale="77500" lnSpcReduction="20000"/>
          </a:bodyPr>
          <a:lstStyle/>
          <a:p>
            <a:pPr algn="l" rtl="0">
              <a:buFontTx/>
              <a:buBlip>
                <a:blip r:embed="rId2"/>
              </a:buBlip>
            </a:pPr>
            <a:r>
              <a:rPr lang="en-US" sz="4600" b="1" dirty="0" smtClean="0">
                <a:solidFill>
                  <a:srgbClr val="FF0000"/>
                </a:solidFill>
                <a:sym typeface="Symbol" pitchFamily="18" charset="2"/>
              </a:rPr>
              <a:t>Pharmacokinetics</a:t>
            </a:r>
          </a:p>
          <a:p>
            <a:pPr algn="l" rtl="0">
              <a:buFontTx/>
              <a:buBlip>
                <a:blip r:embed="rId2"/>
              </a:buBlip>
            </a:pPr>
            <a:r>
              <a:rPr lang="en-US" sz="4000" b="1" dirty="0" err="1" smtClean="0">
                <a:solidFill>
                  <a:schemeClr val="tx2">
                    <a:lumMod val="60000"/>
                    <a:lumOff val="40000"/>
                  </a:schemeClr>
                </a:solidFill>
                <a:sym typeface="Symbol" pitchFamily="18" charset="2"/>
              </a:rPr>
              <a:t>Spironolactone</a:t>
            </a:r>
            <a:r>
              <a:rPr lang="en-US" sz="4000" b="1" dirty="0" smtClean="0">
                <a:solidFill>
                  <a:schemeClr val="tx2">
                    <a:lumMod val="60000"/>
                    <a:lumOff val="40000"/>
                  </a:schemeClr>
                </a:solidFill>
                <a:sym typeface="Symbol" pitchFamily="18" charset="2"/>
              </a:rPr>
              <a:t>:</a:t>
            </a:r>
            <a:r>
              <a:rPr lang="en-US" sz="4000" b="1" dirty="0" smtClean="0">
                <a:sym typeface="Symbol" pitchFamily="18" charset="2"/>
              </a:rPr>
              <a:t> Well </a:t>
            </a:r>
            <a:r>
              <a:rPr lang="en-US" sz="4000" b="1" dirty="0">
                <a:sym typeface="Symbol" pitchFamily="18" charset="2"/>
              </a:rPr>
              <a:t>absorbed from the GIT ,t</a:t>
            </a:r>
            <a:r>
              <a:rPr lang="en-US" sz="4000" b="1" dirty="0" smtClean="0">
                <a:sym typeface="Symbol" pitchFamily="18" charset="2"/>
              </a:rPr>
              <a:t>½=1.6h.</a:t>
            </a:r>
          </a:p>
          <a:p>
            <a:pPr algn="l" rtl="0">
              <a:buFontTx/>
              <a:buBlip>
                <a:blip r:embed="rId2"/>
              </a:buBlip>
            </a:pPr>
            <a:r>
              <a:rPr lang="en-US" sz="4000" b="1" dirty="0" smtClean="0">
                <a:sym typeface="Symbol" pitchFamily="18" charset="2"/>
              </a:rPr>
              <a:t>Highly protein- bound.</a:t>
            </a:r>
          </a:p>
          <a:p>
            <a:pPr algn="l" rtl="0">
              <a:buFontTx/>
              <a:buBlip>
                <a:blip r:embed="rId2"/>
              </a:buBlip>
            </a:pPr>
            <a:r>
              <a:rPr lang="en-US" sz="4000" b="1" dirty="0" smtClean="0">
                <a:sym typeface="Symbol" pitchFamily="18" charset="2"/>
              </a:rPr>
              <a:t>Undergoes </a:t>
            </a:r>
            <a:r>
              <a:rPr lang="en-US" sz="4000" b="1" dirty="0" err="1" smtClean="0">
                <a:sym typeface="Symbol" pitchFamily="18" charset="2"/>
              </a:rPr>
              <a:t>enterohepatic</a:t>
            </a:r>
            <a:r>
              <a:rPr lang="en-US" sz="4000" b="1" dirty="0" smtClean="0">
                <a:sym typeface="Symbol" pitchFamily="18" charset="2"/>
              </a:rPr>
              <a:t> recycling.</a:t>
            </a:r>
          </a:p>
          <a:p>
            <a:pPr algn="l" rtl="0">
              <a:buFontTx/>
              <a:buBlip>
                <a:blip r:embed="rId2"/>
              </a:buBlip>
            </a:pPr>
            <a:r>
              <a:rPr lang="en-US" sz="4000" b="1" dirty="0" smtClean="0">
                <a:sym typeface="Symbol" pitchFamily="18" charset="2"/>
              </a:rPr>
              <a:t> Converted </a:t>
            </a:r>
            <a:r>
              <a:rPr lang="en-US" sz="4000" b="1" dirty="0">
                <a:sym typeface="Symbol" pitchFamily="18" charset="2"/>
              </a:rPr>
              <a:t>in gut </a:t>
            </a:r>
            <a:r>
              <a:rPr lang="en-US" sz="4000" b="1" dirty="0" smtClean="0">
                <a:sym typeface="Symbol" pitchFamily="18" charset="2"/>
              </a:rPr>
              <a:t>&amp; liver </a:t>
            </a:r>
            <a:r>
              <a:rPr lang="en-US" sz="4000" b="1" dirty="0">
                <a:sym typeface="Symbol" pitchFamily="18" charset="2"/>
              </a:rPr>
              <a:t>to </a:t>
            </a:r>
            <a:r>
              <a:rPr lang="en-US" sz="4000" b="1" dirty="0" err="1" smtClean="0">
                <a:sym typeface="Symbol" pitchFamily="18" charset="2"/>
              </a:rPr>
              <a:t>canrenone</a:t>
            </a:r>
            <a:r>
              <a:rPr lang="en-US" sz="4000" b="1" dirty="0" smtClean="0">
                <a:sym typeface="Symbol" pitchFamily="18" charset="2"/>
              </a:rPr>
              <a:t> [</a:t>
            </a:r>
            <a:r>
              <a:rPr lang="en-US" sz="4000" b="1" dirty="0">
                <a:sym typeface="Symbol" pitchFamily="18" charset="2"/>
              </a:rPr>
              <a:t>active metabolite, t½=16h</a:t>
            </a:r>
            <a:r>
              <a:rPr lang="en-US" sz="4000" b="1" dirty="0" smtClean="0">
                <a:sym typeface="Symbol" pitchFamily="18" charset="2"/>
              </a:rPr>
              <a:t>].</a:t>
            </a:r>
          </a:p>
          <a:p>
            <a:pPr algn="l" rtl="0">
              <a:buFontTx/>
              <a:buBlip>
                <a:blip r:embed="rId2"/>
              </a:buBlip>
            </a:pPr>
            <a:r>
              <a:rPr lang="en-US" sz="4000" b="1" dirty="0" smtClean="0">
                <a:sym typeface="Symbol" pitchFamily="18" charset="2"/>
              </a:rPr>
              <a:t>Maximum </a:t>
            </a:r>
            <a:r>
              <a:rPr lang="en-US" sz="4000" b="1" dirty="0">
                <a:sym typeface="Symbol" pitchFamily="18" charset="2"/>
              </a:rPr>
              <a:t>diuretic action 4 days</a:t>
            </a:r>
            <a:r>
              <a:rPr lang="en-US" sz="4000" b="1" dirty="0" smtClean="0">
                <a:sym typeface="Symbol" pitchFamily="18" charset="2"/>
              </a:rPr>
              <a:t>.</a:t>
            </a:r>
          </a:p>
          <a:p>
            <a:endParaRPr lang="en-US" sz="4000" dirty="0"/>
          </a:p>
        </p:txBody>
      </p:sp>
      <p:pic>
        <p:nvPicPr>
          <p:cNvPr id="55303" name="Picture 7"/>
          <p:cNvPicPr>
            <a:picLocks noGrp="1" noChangeAspect="1" noChangeArrowheads="1"/>
          </p:cNvPicPr>
          <p:nvPr>
            <p:ph sz="half" idx="2"/>
          </p:nvPr>
        </p:nvPicPr>
        <p:blipFill>
          <a:blip r:embed="rId3" cstate="print"/>
          <a:srcRect/>
          <a:stretch>
            <a:fillRect/>
          </a:stretch>
        </p:blipFill>
        <p:spPr>
          <a:xfrm>
            <a:off x="5410200" y="457200"/>
            <a:ext cx="3505200" cy="56388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52400" y="2133600"/>
            <a:ext cx="4191000" cy="3951288"/>
          </a:xfrm>
        </p:spPr>
        <p:txBody>
          <a:bodyPr/>
          <a:lstStyle/>
          <a:p>
            <a:r>
              <a:rPr lang="en-US" sz="3200" b="1" dirty="0" err="1" smtClean="0">
                <a:solidFill>
                  <a:schemeClr val="tx2">
                    <a:lumMod val="60000"/>
                    <a:lumOff val="40000"/>
                  </a:schemeClr>
                </a:solidFill>
                <a:sym typeface="Symbol" pitchFamily="18" charset="2"/>
              </a:rPr>
              <a:t>Eplerenone</a:t>
            </a:r>
            <a:r>
              <a:rPr lang="en-US" sz="3200" b="1" dirty="0" smtClean="0">
                <a:sym typeface="Symbol" pitchFamily="18" charset="2"/>
              </a:rPr>
              <a:t>, eliminated by metabolism(CYP3A4) , t½ 5h. Low affinity for progesterone and androgen receptors </a:t>
            </a:r>
          </a:p>
          <a:p>
            <a:endParaRPr lang="en-US" dirty="0"/>
          </a:p>
        </p:txBody>
      </p:sp>
      <p:pic>
        <p:nvPicPr>
          <p:cNvPr id="27650" name="Picture 2"/>
          <p:cNvPicPr>
            <a:picLocks noGrp="1" noChangeAspect="1" noChangeArrowheads="1"/>
          </p:cNvPicPr>
          <p:nvPr>
            <p:ph sz="quarter" idx="4"/>
          </p:nvPr>
        </p:nvPicPr>
        <p:blipFill>
          <a:blip r:embed="rId2" cstate="print"/>
          <a:srcRect/>
          <a:stretch>
            <a:fillRect/>
          </a:stretch>
        </p:blipFill>
        <p:spPr bwMode="auto">
          <a:xfrm>
            <a:off x="4572001" y="1295400"/>
            <a:ext cx="4419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a:hlinkClick r:id="" action="ppaction://ole?verb=0"/>
          </p:cNvPr>
          <p:cNvGraphicFramePr>
            <a:graphicFrameLocks/>
          </p:cNvGraphicFramePr>
          <p:nvPr/>
        </p:nvGraphicFramePr>
        <p:xfrm>
          <a:off x="5818188" y="3962400"/>
          <a:ext cx="1524000" cy="990600"/>
        </p:xfrm>
        <a:graphic>
          <a:graphicData uri="http://schemas.openxmlformats.org/presentationml/2006/ole">
            <mc:AlternateContent xmlns:mc="http://schemas.openxmlformats.org/markup-compatibility/2006">
              <mc:Choice xmlns:v="urn:schemas-microsoft-com:vml" Requires="v">
                <p:oleObj spid="_x0000_s4105" name="Clip" r:id="rId3" imgW="1707840" imgH="1593720" progId="">
                  <p:embed/>
                </p:oleObj>
              </mc:Choice>
              <mc:Fallback>
                <p:oleObj name="Clip" r:id="rId3" imgW="1707840" imgH="1593720" progId="">
                  <p:embed/>
                  <p:pic>
                    <p:nvPicPr>
                      <p:cNvPr id="0"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88" y="3962400"/>
                        <a:ext cx="152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a:hlinkClick r:id="" action="ppaction://ole?verb=0"/>
          </p:cNvPr>
          <p:cNvGraphicFramePr>
            <a:graphicFrameLocks/>
          </p:cNvGraphicFramePr>
          <p:nvPr/>
        </p:nvGraphicFramePr>
        <p:xfrm>
          <a:off x="1779588" y="3962400"/>
          <a:ext cx="1676400" cy="887413"/>
        </p:xfrm>
        <a:graphic>
          <a:graphicData uri="http://schemas.openxmlformats.org/presentationml/2006/ole">
            <mc:AlternateContent xmlns:mc="http://schemas.openxmlformats.org/markup-compatibility/2006">
              <mc:Choice xmlns:v="urn:schemas-microsoft-com:vml" Requires="v">
                <p:oleObj spid="_x0000_s4106" name="Clip" r:id="rId5" imgW="1707840" imgH="1595160" progId="">
                  <p:embed/>
                </p:oleObj>
              </mc:Choice>
              <mc:Fallback>
                <p:oleObj name="Clip" r:id="rId5" imgW="1707840" imgH="1595160" progId="">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588" y="3962400"/>
                        <a:ext cx="16764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a:hlinkClick r:id="" action="ppaction://ole?verb=0"/>
          </p:cNvPr>
          <p:cNvGraphicFramePr>
            <a:graphicFrameLocks/>
          </p:cNvGraphicFramePr>
          <p:nvPr/>
        </p:nvGraphicFramePr>
        <p:xfrm>
          <a:off x="2514600" y="1295400"/>
          <a:ext cx="3695700" cy="4217988"/>
        </p:xfrm>
        <a:graphic>
          <a:graphicData uri="http://schemas.openxmlformats.org/presentationml/2006/ole">
            <mc:AlternateContent xmlns:mc="http://schemas.openxmlformats.org/markup-compatibility/2006">
              <mc:Choice xmlns:v="urn:schemas-microsoft-com:vml" Requires="v">
                <p:oleObj spid="_x0000_s4107" name="Clip" r:id="rId7" imgW="4698720" imgH="7554600" progId="">
                  <p:embed/>
                </p:oleObj>
              </mc:Choice>
              <mc:Fallback>
                <p:oleObj name="Clip" r:id="rId7" imgW="4698720" imgH="7554600" progId="">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295400"/>
                        <a:ext cx="3695700" cy="421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Rectangle 5"/>
          <p:cNvSpPr>
            <a:spLocks noGrp="1" noChangeArrowheads="1"/>
          </p:cNvSpPr>
          <p:nvPr>
            <p:ph type="title"/>
          </p:nvPr>
        </p:nvSpPr>
        <p:spPr>
          <a:xfrm>
            <a:off x="685800" y="152400"/>
            <a:ext cx="7772400" cy="1143000"/>
          </a:xfrm>
          <a:solidFill>
            <a:srgbClr val="081D58"/>
          </a:solidFill>
          <a:ln w="50800" cap="flat">
            <a:solidFill>
              <a:srgbClr val="EF9100"/>
            </a:solidFill>
          </a:ln>
        </p:spPr>
        <p:txBody>
          <a:bodyPr lIns="69850" tIns="34925" rIns="69850" bIns="34925"/>
          <a:lstStyle/>
          <a:p>
            <a:pPr defTabSz="514350"/>
            <a:r>
              <a:rPr lang="en-US" sz="3300">
                <a:solidFill>
                  <a:srgbClr val="EF9100"/>
                </a:solidFill>
              </a:rPr>
              <a:t>THERAPEUTIC EFFECTS</a:t>
            </a:r>
          </a:p>
        </p:txBody>
      </p:sp>
      <p:sp>
        <p:nvSpPr>
          <p:cNvPr id="27654" name="Rectangle 6"/>
          <p:cNvSpPr>
            <a:spLocks noChangeArrowheads="1"/>
          </p:cNvSpPr>
          <p:nvPr/>
        </p:nvSpPr>
        <p:spPr bwMode="auto">
          <a:xfrm>
            <a:off x="1261294" y="1957388"/>
            <a:ext cx="2903488" cy="686085"/>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Enhances </a:t>
            </a:r>
            <a:r>
              <a:rPr lang="en-US" sz="2000" b="1" dirty="0" err="1">
                <a:solidFill>
                  <a:schemeClr val="hlink"/>
                </a:solidFill>
              </a:rPr>
              <a:t>Natriuresis</a:t>
            </a:r>
            <a:r>
              <a:rPr lang="en-US" sz="2000" b="1" dirty="0">
                <a:solidFill>
                  <a:schemeClr val="hlink"/>
                </a:solidFill>
              </a:rPr>
              <a:t> </a:t>
            </a:r>
          </a:p>
          <a:p>
            <a:pPr algn="ctr" defTabSz="514350"/>
            <a:r>
              <a:rPr lang="en-US" sz="2000" b="1" dirty="0">
                <a:solidFill>
                  <a:schemeClr val="hlink"/>
                </a:solidFill>
              </a:rPr>
              <a:t>Caused by Other Diuretics</a:t>
            </a:r>
          </a:p>
        </p:txBody>
      </p:sp>
      <p:graphicFrame>
        <p:nvGraphicFramePr>
          <p:cNvPr id="27655" name="Object 7">
            <a:hlinkClick r:id="" action="ppaction://ole?verb=0"/>
          </p:cNvPr>
          <p:cNvGraphicFramePr>
            <a:graphicFrameLocks/>
          </p:cNvGraphicFramePr>
          <p:nvPr/>
        </p:nvGraphicFramePr>
        <p:xfrm>
          <a:off x="4343400" y="2057400"/>
          <a:ext cx="1123950" cy="317500"/>
        </p:xfrm>
        <a:graphic>
          <a:graphicData uri="http://schemas.openxmlformats.org/presentationml/2006/ole">
            <mc:AlternateContent xmlns:mc="http://schemas.openxmlformats.org/markup-compatibility/2006">
              <mc:Choice xmlns:v="urn:schemas-microsoft-com:vml" Requires="v">
                <p:oleObj spid="_x0000_s4108" name="Clip" r:id="rId9" imgW="4395600" imgH="1936440" progId="">
                  <p:embed/>
                </p:oleObj>
              </mc:Choice>
              <mc:Fallback>
                <p:oleObj name="Clip" r:id="rId9" imgW="4395600" imgH="1936440" progId="">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057400"/>
                        <a:ext cx="11239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6" name="Rectangle 8"/>
          <p:cNvSpPr>
            <a:spLocks noChangeArrowheads="1"/>
          </p:cNvSpPr>
          <p:nvPr/>
        </p:nvSpPr>
        <p:spPr bwMode="auto">
          <a:xfrm>
            <a:off x="3352800" y="3733800"/>
            <a:ext cx="2451100" cy="378309"/>
          </a:xfrm>
          <a:prstGeom prst="rect">
            <a:avLst/>
          </a:prstGeom>
          <a:solidFill>
            <a:schemeClr val="accent4">
              <a:lumMod val="60000"/>
              <a:lumOff val="40000"/>
            </a:schemeClr>
          </a:solidFill>
          <a:ln w="50800">
            <a:solidFill>
              <a:schemeClr val="hlink"/>
            </a:solidFill>
            <a:miter lim="800000"/>
            <a:headEnd/>
            <a:tailEnd/>
          </a:ln>
          <a:effectLst/>
        </p:spPr>
        <p:txBody>
          <a:bodyPr lIns="69850" tIns="34925" rIns="69850" bIns="34925">
            <a:spAutoFit/>
          </a:bodyPr>
          <a:lstStyle/>
          <a:p>
            <a:pPr algn="ctr">
              <a:spcBef>
                <a:spcPct val="50000"/>
              </a:spcBef>
            </a:pPr>
            <a:r>
              <a:rPr lang="en-US" sz="2000" b="1" dirty="0">
                <a:solidFill>
                  <a:schemeClr val="hlink"/>
                </a:solidFill>
              </a:rPr>
              <a:t>Blocks </a:t>
            </a:r>
            <a:r>
              <a:rPr lang="en-US" sz="2000" b="1" dirty="0" err="1">
                <a:solidFill>
                  <a:schemeClr val="hlink"/>
                </a:solidFill>
              </a:rPr>
              <a:t>Aldosterone</a:t>
            </a:r>
            <a:endParaRPr lang="en-US" sz="2000" b="1" dirty="0">
              <a:solidFill>
                <a:schemeClr val="hlink"/>
              </a:solidFill>
            </a:endParaRPr>
          </a:p>
        </p:txBody>
      </p:sp>
      <p:sp>
        <p:nvSpPr>
          <p:cNvPr id="27657" name="Rectangle 9"/>
          <p:cNvSpPr>
            <a:spLocks noChangeArrowheads="1"/>
          </p:cNvSpPr>
          <p:nvPr/>
        </p:nvSpPr>
        <p:spPr bwMode="auto">
          <a:xfrm>
            <a:off x="712788" y="4953000"/>
            <a:ext cx="1701800" cy="1301638"/>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Treatment for </a:t>
            </a:r>
          </a:p>
          <a:p>
            <a:pPr algn="ctr" defTabSz="514350"/>
            <a:r>
              <a:rPr lang="en-US" sz="2000" b="1" dirty="0">
                <a:solidFill>
                  <a:srgbClr val="500093"/>
                </a:solidFill>
              </a:rPr>
              <a:t>Primary Hyper-</a:t>
            </a:r>
            <a:r>
              <a:rPr lang="en-US" sz="2000" b="1" dirty="0" err="1">
                <a:solidFill>
                  <a:srgbClr val="500093"/>
                </a:solidFill>
              </a:rPr>
              <a:t>aldosteronism</a:t>
            </a:r>
            <a:endParaRPr lang="en-US" sz="2000" b="1" dirty="0">
              <a:solidFill>
                <a:srgbClr val="500093"/>
              </a:solidFill>
            </a:endParaRPr>
          </a:p>
        </p:txBody>
      </p:sp>
      <p:sp>
        <p:nvSpPr>
          <p:cNvPr id="27658" name="Rectangle 10"/>
          <p:cNvSpPr>
            <a:spLocks noChangeArrowheads="1"/>
          </p:cNvSpPr>
          <p:nvPr/>
        </p:nvSpPr>
        <p:spPr bwMode="auto">
          <a:xfrm>
            <a:off x="1236777" y="2895600"/>
            <a:ext cx="2523897" cy="378309"/>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Prevents </a:t>
            </a:r>
            <a:r>
              <a:rPr lang="en-US" sz="2000" b="1" dirty="0" err="1">
                <a:solidFill>
                  <a:schemeClr val="hlink"/>
                </a:solidFill>
              </a:rPr>
              <a:t>Hypokalemia</a:t>
            </a:r>
            <a:endParaRPr lang="en-US" sz="2000" b="1" dirty="0">
              <a:solidFill>
                <a:schemeClr val="hlink"/>
              </a:solidFill>
            </a:endParaRPr>
          </a:p>
        </p:txBody>
      </p:sp>
      <p:graphicFrame>
        <p:nvGraphicFramePr>
          <p:cNvPr id="27659" name="Object 11">
            <a:hlinkClick r:id="" action="ppaction://ole?verb=0"/>
          </p:cNvPr>
          <p:cNvGraphicFramePr>
            <a:graphicFrameLocks/>
          </p:cNvGraphicFramePr>
          <p:nvPr/>
        </p:nvGraphicFramePr>
        <p:xfrm>
          <a:off x="4343400" y="2819400"/>
          <a:ext cx="1123950" cy="317500"/>
        </p:xfrm>
        <a:graphic>
          <a:graphicData uri="http://schemas.openxmlformats.org/presentationml/2006/ole">
            <mc:AlternateContent xmlns:mc="http://schemas.openxmlformats.org/markup-compatibility/2006">
              <mc:Choice xmlns:v="urn:schemas-microsoft-com:vml" Requires="v">
                <p:oleObj spid="_x0000_s4109" name="Clip" r:id="rId11" imgW="4395600" imgH="1936440" progId="">
                  <p:embed/>
                </p:oleObj>
              </mc:Choice>
              <mc:Fallback>
                <p:oleObj name="Clip" r:id="rId11" imgW="4395600" imgH="1936440" progId="">
                  <p:embed/>
                  <p:pic>
                    <p:nvPicPr>
                      <p:cNvPr id="0" name="Picture 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2819400"/>
                        <a:ext cx="112395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0" name="Rectangle 12"/>
          <p:cNvSpPr>
            <a:spLocks noChangeArrowheads="1"/>
          </p:cNvSpPr>
          <p:nvPr/>
        </p:nvSpPr>
        <p:spPr bwMode="auto">
          <a:xfrm>
            <a:off x="5897563" y="1905000"/>
            <a:ext cx="1701800" cy="160941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Used in Combination with Loop &amp;</a:t>
            </a:r>
          </a:p>
          <a:p>
            <a:pPr algn="ctr" defTabSz="514350"/>
            <a:r>
              <a:rPr lang="en-US" sz="2000" b="1" dirty="0" err="1">
                <a:solidFill>
                  <a:srgbClr val="500093"/>
                </a:solidFill>
              </a:rPr>
              <a:t>Thiazide</a:t>
            </a:r>
            <a:r>
              <a:rPr lang="en-US" sz="2000" b="1" dirty="0">
                <a:solidFill>
                  <a:srgbClr val="500093"/>
                </a:solidFill>
              </a:rPr>
              <a:t> Diuretics</a:t>
            </a:r>
          </a:p>
        </p:txBody>
      </p:sp>
      <p:sp>
        <p:nvSpPr>
          <p:cNvPr id="27661" name="Rectangle 13"/>
          <p:cNvSpPr>
            <a:spLocks noChangeArrowheads="1"/>
          </p:cNvSpPr>
          <p:nvPr/>
        </p:nvSpPr>
        <p:spPr bwMode="auto">
          <a:xfrm>
            <a:off x="2617788" y="5562600"/>
            <a:ext cx="1701800" cy="993862"/>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Treatment for </a:t>
            </a:r>
          </a:p>
          <a:p>
            <a:pPr algn="ctr" defTabSz="514350"/>
            <a:r>
              <a:rPr lang="en-US" sz="2000" b="1" dirty="0">
                <a:solidFill>
                  <a:srgbClr val="500093"/>
                </a:solidFill>
              </a:rPr>
              <a:t>Edema of Liver Cirrhosis</a:t>
            </a:r>
          </a:p>
        </p:txBody>
      </p:sp>
      <p:sp>
        <p:nvSpPr>
          <p:cNvPr id="27662" name="Rectangle 14"/>
          <p:cNvSpPr>
            <a:spLocks noChangeArrowheads="1"/>
          </p:cNvSpPr>
          <p:nvPr/>
        </p:nvSpPr>
        <p:spPr bwMode="auto">
          <a:xfrm>
            <a:off x="5056188" y="5715000"/>
            <a:ext cx="1701800" cy="68608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Treatment for</a:t>
            </a:r>
          </a:p>
          <a:p>
            <a:pPr algn="ctr" defTabSz="514350"/>
            <a:r>
              <a:rPr lang="en-US" sz="2000" b="1" dirty="0">
                <a:solidFill>
                  <a:srgbClr val="500093"/>
                </a:solidFill>
              </a:rPr>
              <a:t>Hypertension</a:t>
            </a:r>
          </a:p>
        </p:txBody>
      </p:sp>
      <p:graphicFrame>
        <p:nvGraphicFramePr>
          <p:cNvPr id="27664" name="Object 16">
            <a:hlinkClick r:id="" action="ppaction://ole?verb=0"/>
          </p:cNvPr>
          <p:cNvGraphicFramePr>
            <a:graphicFrameLocks/>
          </p:cNvGraphicFramePr>
          <p:nvPr/>
        </p:nvGraphicFramePr>
        <p:xfrm>
          <a:off x="4598988" y="4267200"/>
          <a:ext cx="1447800" cy="1371600"/>
        </p:xfrm>
        <a:graphic>
          <a:graphicData uri="http://schemas.openxmlformats.org/presentationml/2006/ole">
            <mc:AlternateContent xmlns:mc="http://schemas.openxmlformats.org/markup-compatibility/2006">
              <mc:Choice xmlns:v="urn:schemas-microsoft-com:vml" Requires="v">
                <p:oleObj spid="_x0000_s4110" name="Clip" r:id="rId12" imgW="1707840" imgH="1593720" progId="">
                  <p:embed/>
                </p:oleObj>
              </mc:Choice>
              <mc:Fallback>
                <p:oleObj name="Clip" r:id="rId12" imgW="1707840" imgH="1593720" progId="">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4267200"/>
                        <a:ext cx="1447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8" name="Object 20">
            <a:hlinkClick r:id="" action="ppaction://ole?verb=0"/>
          </p:cNvPr>
          <p:cNvGraphicFramePr>
            <a:graphicFrameLocks noGrp="1"/>
          </p:cNvGraphicFramePr>
          <p:nvPr>
            <p:ph idx="1"/>
          </p:nvPr>
        </p:nvGraphicFramePr>
        <p:xfrm>
          <a:off x="3151188" y="4267200"/>
          <a:ext cx="1371600" cy="1219200"/>
        </p:xfrm>
        <a:graphic>
          <a:graphicData uri="http://schemas.openxmlformats.org/presentationml/2006/ole">
            <mc:AlternateContent xmlns:mc="http://schemas.openxmlformats.org/markup-compatibility/2006">
              <mc:Choice xmlns:v="urn:schemas-microsoft-com:vml" Requires="v">
                <p:oleObj spid="_x0000_s4111" name="Clip" r:id="rId13" imgW="1707840" imgH="1595160" progId="">
                  <p:embed/>
                </p:oleObj>
              </mc:Choice>
              <mc:Fallback>
                <p:oleObj name="Clip" r:id="rId13" imgW="1707840" imgH="1595160" progId="">
                  <p:embed/>
                  <p:pic>
                    <p:nvPicPr>
                      <p:cNvPr id="0"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1188" y="4267200"/>
                        <a:ext cx="137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70" name="Rectangle 22"/>
          <p:cNvSpPr>
            <a:spLocks noChangeArrowheads="1"/>
          </p:cNvSpPr>
          <p:nvPr/>
        </p:nvSpPr>
        <p:spPr bwMode="auto">
          <a:xfrm>
            <a:off x="6961188" y="5029200"/>
            <a:ext cx="1701800" cy="68608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Treatment for</a:t>
            </a:r>
          </a:p>
          <a:p>
            <a:pPr algn="ctr" defTabSz="514350"/>
            <a:r>
              <a:rPr lang="en-US" sz="2000" b="1" dirty="0">
                <a:solidFill>
                  <a:srgbClr val="500093"/>
                </a:solidFill>
              </a:rPr>
              <a:t>Heart Failure</a:t>
            </a:r>
          </a:p>
        </p:txBody>
      </p:sp>
      <p:sp>
        <p:nvSpPr>
          <p:cNvPr id="18" name="Rectangle 22"/>
          <p:cNvSpPr>
            <a:spLocks noChangeArrowheads="1"/>
          </p:cNvSpPr>
          <p:nvPr/>
        </p:nvSpPr>
        <p:spPr bwMode="auto">
          <a:xfrm>
            <a:off x="7010400" y="5864138"/>
            <a:ext cx="1701800" cy="993862"/>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2000" b="1" dirty="0">
                <a:solidFill>
                  <a:srgbClr val="500093"/>
                </a:solidFill>
              </a:rPr>
              <a:t>Treatment for</a:t>
            </a:r>
          </a:p>
          <a:p>
            <a:pPr algn="ctr" defTabSz="514350"/>
            <a:r>
              <a:rPr lang="en-US" sz="2000" b="1" dirty="0" err="1" smtClean="0">
                <a:solidFill>
                  <a:srgbClr val="500093"/>
                </a:solidFill>
              </a:rPr>
              <a:t>Nephrotic</a:t>
            </a:r>
            <a:endParaRPr lang="en-US" sz="2000" b="1" dirty="0" smtClean="0">
              <a:solidFill>
                <a:srgbClr val="500093"/>
              </a:solidFill>
            </a:endParaRPr>
          </a:p>
          <a:p>
            <a:pPr algn="ctr" defTabSz="514350"/>
            <a:r>
              <a:rPr lang="en-US" sz="2000" b="1" dirty="0" smtClean="0">
                <a:solidFill>
                  <a:srgbClr val="500093"/>
                </a:solidFill>
              </a:rPr>
              <a:t>syndrome</a:t>
            </a:r>
            <a:endParaRPr lang="en-US" sz="2000" b="1" dirty="0">
              <a:solidFill>
                <a:srgbClr val="500093"/>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3852</TotalTime>
  <Words>844</Words>
  <Application>Microsoft Office PowerPoint</Application>
  <PresentationFormat>On-screen Show (4:3)</PresentationFormat>
  <Paragraphs>243</Paragraphs>
  <Slides>26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Bitmap Image</vt:lpstr>
      <vt:lpstr>Clip</vt:lpstr>
      <vt:lpstr>Diuretics iii</vt:lpstr>
      <vt:lpstr>PowerPoint Presentation</vt:lpstr>
      <vt:lpstr>PowerPoint Presentation</vt:lpstr>
      <vt:lpstr> MINERALOCORTICOID RECEPTOR ANTAGONISTS </vt:lpstr>
      <vt:lpstr>PowerPoint Presentation</vt:lpstr>
      <vt:lpstr>PowerPoint Presentation</vt:lpstr>
      <vt:lpstr>PowerPoint Presentation</vt:lpstr>
      <vt:lpstr>PowerPoint Presentation</vt:lpstr>
      <vt:lpstr>THERAPEUTIC EFFECTS</vt:lpstr>
      <vt:lpstr>ADVERSE EFFECTS</vt:lpstr>
      <vt:lpstr>IMPORTANT DRUG  INTERACTIONS</vt:lpstr>
      <vt:lpstr>Na CHANNEL INHIBITORS</vt:lpstr>
      <vt:lpstr>THERAPEUTIC EFFECTS</vt:lpstr>
      <vt:lpstr>ADVERSE EFFECTS</vt:lpstr>
      <vt:lpstr>Contraindications</vt:lpstr>
      <vt:lpstr>PowerPoint Presentation</vt:lpstr>
      <vt:lpstr>Diuretics and doping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فارس</cp:lastModifiedBy>
  <cp:revision>104</cp:revision>
  <dcterms:created xsi:type="dcterms:W3CDTF">2014-04-29T05:40:46Z</dcterms:created>
  <dcterms:modified xsi:type="dcterms:W3CDTF">2014-05-07T08:46:06Z</dcterms:modified>
</cp:coreProperties>
</file>