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75" r:id="rId3"/>
    <p:sldId id="260" r:id="rId4"/>
    <p:sldId id="289" r:id="rId5"/>
    <p:sldId id="278" r:id="rId6"/>
    <p:sldId id="271" r:id="rId7"/>
    <p:sldId id="272" r:id="rId8"/>
    <p:sldId id="291" r:id="rId9"/>
    <p:sldId id="290" r:id="rId10"/>
    <p:sldId id="279" r:id="rId11"/>
    <p:sldId id="280" r:id="rId12"/>
    <p:sldId id="262" r:id="rId13"/>
    <p:sldId id="263" r:id="rId14"/>
    <p:sldId id="264" r:id="rId15"/>
    <p:sldId id="265" r:id="rId16"/>
    <p:sldId id="283" r:id="rId17"/>
    <p:sldId id="284" r:id="rId18"/>
    <p:sldId id="286" r:id="rId19"/>
    <p:sldId id="287" r:id="rId20"/>
    <p:sldId id="288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3E8A6-EC08-4156-A78C-8ECDC26E642B}" type="datetimeFigureOut">
              <a:rPr lang="en-US" smtClean="0"/>
              <a:t>1/5/2014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6C720-89B7-4E84-83FD-C924A49D4F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87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4C889AFB-AD9B-4584-8639-BAFFDDF2DB66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42AEDAC-728A-4177-BE8D-DAFF2298F859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This is something to understand well so you can then simplify for your clients or patients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DA572B6-14DF-4C24-A0F4-6D5EB9D295CE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16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B92FD2FC-2F69-40C6-9793-ED9B0401F443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E03C3F6E-848A-4144-859D-1A705F55F012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17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4545991B-B465-4959-981B-1D1D800C2471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We tell ourselves there is no bathroom and we need to postpone voiding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A59824E8-ADB9-4FD9-9137-1B4D74ED1FC6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233CAC4-5483-4A18-854A-A3FC14515F72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B9AEEFFC-AF68-4ADE-BFB1-174C205BB8A6}" type="slidenum">
              <a:rPr lang="en-US">
                <a:solidFill>
                  <a:prstClr val="black"/>
                </a:solidFill>
                <a:latin typeface="Arial" charset="0"/>
              </a:rPr>
              <a:pPr/>
              <a:t>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0671F18F-DFB5-419F-86EC-A2BD21EF841C}" type="slidenum">
              <a:rPr lang="en-US" sz="1200">
                <a:solidFill>
                  <a:prstClr val="black"/>
                </a:solidFill>
                <a:latin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612EF2-0E98-481D-B0FA-5A14D16DEE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8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27724-E4D4-446E-825B-13E99CEBF72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78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7C3D3-4B29-494B-94BB-8627929793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17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T0" fmla="*/ 780 w 21600"/>
                <a:gd name="T1" fmla="*/ 0 h 21231"/>
                <a:gd name="T2" fmla="*/ 4237 w 21600"/>
                <a:gd name="T3" fmla="*/ 3342 h 21231"/>
                <a:gd name="T4" fmla="*/ 0 w 21600"/>
                <a:gd name="T5" fmla="*/ 3342 h 212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lnTo>
                    <a:pt x="3976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41669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93813" y="762000"/>
            <a:ext cx="7772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41670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5800" y="3429000"/>
            <a:ext cx="6400800" cy="1752600"/>
          </a:xfrm>
        </p:spPr>
        <p:txBody>
          <a:bodyPr lIns="92075" tIns="46038" rIns="92075" bIns="46038"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5632E-4FE4-4F8C-8653-FBDF3C683850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848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9916F-6EA1-4CBE-9AE4-3CB23AFDCFD0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587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E4BF2-B29A-4606-BBA1-320BF24A0870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07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7983C-7F3B-4023-BFC2-E479C7DC789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84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DB82D-C014-43BE-ACBA-BD5BCC7A4EB2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866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E22E9F-C7CC-4DF4-8CA7-392C444EFFA9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02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7D2F83-F653-49ED-B04F-396373E66865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2431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D75D7D-4CD4-44AC-AE90-1B630348F98F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414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531DC-66F8-422D-8E04-A009AB38F6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070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0105-4FCF-489C-9394-FEE6A47200C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584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36BD4-675D-4F76-BED2-22A32524FED6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2273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AED24-AE2C-4683-92E9-255C662F07E7}" type="slidenum">
              <a:rPr lang="en-US" altLang="zh-CN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6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7B461-DCDC-4206-BB04-A1D30B06F6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2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BEF2D-0AF0-48E4-89BF-34FC0B3EB6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838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6068B-5065-4A1C-9B4F-7A2C1892545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6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3B8E7-A46A-40F2-A028-E230FCEDD6F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478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A489F-0A8D-4A73-9A08-CB137F8D12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55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A4093-EC5E-457E-A029-DC8A50BCCB7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0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93001-6D0C-45D4-86E2-ECF5200816B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7522BD7-D87B-4BBD-BE61-EA7D5B00F3B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646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5298 w 21600"/>
                <a:gd name="T3" fmla="*/ 4312 h 21600"/>
                <a:gd name="T4" fmla="*/ 0 w 21600"/>
                <a:gd name="T5" fmla="*/ 4312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240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A0B71-58E7-4A24-BE9B-046BB2D4A46B}" type="slidenum">
              <a:rPr lang="en-US" altLang="zh-CN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374080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 txBox="1">
            <a:spLocks noGrp="1" noChangeArrowheads="1"/>
          </p:cNvSpPr>
          <p:nvPr/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5977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371600" y="609601"/>
            <a:ext cx="6400800" cy="3048000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7200" b="1" dirty="0" smtClean="0"/>
              <a:t/>
            </a:r>
            <a:br>
              <a:rPr lang="en-US" sz="7200" b="1" dirty="0" smtClean="0"/>
            </a:b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Physiology of micturition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600" dirty="0" smtClean="0">
                <a:latin typeface="Arial" pitchFamily="34" charset="0"/>
                <a:cs typeface="Arial" pitchFamily="34" charset="0"/>
              </a:rPr>
            </a:b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1" name="~PP2110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787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686341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344488" y="152400"/>
            <a:ext cx="74869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Reflex and Voluntary Control of Micturition</a:t>
            </a:r>
          </a:p>
        </p:txBody>
      </p:sp>
      <p:sp>
        <p:nvSpPr>
          <p:cNvPr id="142347" name="Text Box 11"/>
          <p:cNvSpPr txBox="1">
            <a:spLocks noChangeArrowheads="1"/>
          </p:cNvSpPr>
          <p:nvPr/>
        </p:nvSpPr>
        <p:spPr bwMode="auto">
          <a:xfrm>
            <a:off x="1717675" y="814388"/>
            <a:ext cx="174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Reflex Control</a:t>
            </a:r>
          </a:p>
        </p:txBody>
      </p:sp>
      <p:sp>
        <p:nvSpPr>
          <p:cNvPr id="142349" name="Text Box 13"/>
          <p:cNvSpPr txBox="1">
            <a:spLocks noChangeArrowheads="1"/>
          </p:cNvSpPr>
          <p:nvPr/>
        </p:nvSpPr>
        <p:spPr bwMode="auto">
          <a:xfrm>
            <a:off x="5762625" y="838200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Voluntary Control</a:t>
            </a:r>
          </a:p>
        </p:txBody>
      </p:sp>
      <p:sp>
        <p:nvSpPr>
          <p:cNvPr id="142350" name="Text Box 14"/>
          <p:cNvSpPr txBox="1">
            <a:spLocks noChangeArrowheads="1"/>
          </p:cNvSpPr>
          <p:nvPr/>
        </p:nvSpPr>
        <p:spPr bwMode="auto">
          <a:xfrm>
            <a:off x="5834063" y="2514600"/>
            <a:ext cx="1970087" cy="600075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Motor neuron to external sphincter</a:t>
            </a:r>
          </a:p>
        </p:txBody>
      </p:sp>
      <p:sp>
        <p:nvSpPr>
          <p:cNvPr id="142353" name="Line 17"/>
          <p:cNvSpPr>
            <a:spLocks noChangeShapeType="1"/>
          </p:cNvSpPr>
          <p:nvPr/>
        </p:nvSpPr>
        <p:spPr bwMode="auto">
          <a:xfrm>
            <a:off x="2590800" y="16764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4" name="Text Box 18"/>
          <p:cNvSpPr txBox="1">
            <a:spLocks noChangeArrowheads="1"/>
          </p:cNvSpPr>
          <p:nvPr/>
        </p:nvSpPr>
        <p:spPr bwMode="auto">
          <a:xfrm>
            <a:off x="2590800" y="1660525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42355" name="Line 19"/>
          <p:cNvSpPr>
            <a:spLocks noChangeShapeType="1"/>
          </p:cNvSpPr>
          <p:nvPr/>
        </p:nvSpPr>
        <p:spPr bwMode="auto">
          <a:xfrm>
            <a:off x="2590800" y="23622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6" name="Text Box 20"/>
          <p:cNvSpPr txBox="1">
            <a:spLocks noChangeArrowheads="1"/>
          </p:cNvSpPr>
          <p:nvPr/>
        </p:nvSpPr>
        <p:spPr bwMode="auto">
          <a:xfrm>
            <a:off x="2590800" y="2346325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42357" name="Line 21"/>
          <p:cNvSpPr>
            <a:spLocks noChangeShapeType="1"/>
          </p:cNvSpPr>
          <p:nvPr/>
        </p:nvSpPr>
        <p:spPr bwMode="auto">
          <a:xfrm>
            <a:off x="2590800" y="30480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8" name="Text Box 22"/>
          <p:cNvSpPr txBox="1">
            <a:spLocks noChangeArrowheads="1"/>
          </p:cNvSpPr>
          <p:nvPr/>
        </p:nvSpPr>
        <p:spPr bwMode="auto">
          <a:xfrm>
            <a:off x="2590800" y="3032125"/>
            <a:ext cx="3317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42359" name="Line 23"/>
          <p:cNvSpPr>
            <a:spLocks noChangeShapeType="1"/>
          </p:cNvSpPr>
          <p:nvPr/>
        </p:nvSpPr>
        <p:spPr bwMode="auto">
          <a:xfrm>
            <a:off x="2590800" y="37338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1" name="Line 25"/>
          <p:cNvSpPr>
            <a:spLocks noChangeShapeType="1"/>
          </p:cNvSpPr>
          <p:nvPr/>
        </p:nvSpPr>
        <p:spPr bwMode="auto">
          <a:xfrm>
            <a:off x="2590800" y="44196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3" name="Text Box 27"/>
          <p:cNvSpPr txBox="1">
            <a:spLocks noChangeArrowheads="1"/>
          </p:cNvSpPr>
          <p:nvPr/>
        </p:nvSpPr>
        <p:spPr bwMode="auto">
          <a:xfrm>
            <a:off x="2971800" y="6045200"/>
            <a:ext cx="1752600" cy="3556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Urination</a:t>
            </a:r>
          </a:p>
        </p:txBody>
      </p:sp>
      <p:sp>
        <p:nvSpPr>
          <p:cNvPr id="142365" name="Line 29"/>
          <p:cNvSpPr>
            <a:spLocks noChangeShapeType="1"/>
          </p:cNvSpPr>
          <p:nvPr/>
        </p:nvSpPr>
        <p:spPr bwMode="auto">
          <a:xfrm>
            <a:off x="3810000" y="57150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6" name="Line 30"/>
          <p:cNvSpPr>
            <a:spLocks noChangeShapeType="1"/>
          </p:cNvSpPr>
          <p:nvPr/>
        </p:nvSpPr>
        <p:spPr bwMode="auto">
          <a:xfrm>
            <a:off x="2590800" y="5562600"/>
            <a:ext cx="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7" name="Line 31"/>
          <p:cNvSpPr>
            <a:spLocks noChangeShapeType="1"/>
          </p:cNvSpPr>
          <p:nvPr/>
        </p:nvSpPr>
        <p:spPr bwMode="auto">
          <a:xfrm>
            <a:off x="2590800" y="5715000"/>
            <a:ext cx="213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8" name="Line 32"/>
          <p:cNvSpPr>
            <a:spLocks noChangeShapeType="1"/>
          </p:cNvSpPr>
          <p:nvPr/>
        </p:nvSpPr>
        <p:spPr bwMode="auto">
          <a:xfrm flipV="1">
            <a:off x="4724400" y="43434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69" name="Line 33"/>
          <p:cNvSpPr>
            <a:spLocks noChangeShapeType="1"/>
          </p:cNvSpPr>
          <p:nvPr/>
        </p:nvSpPr>
        <p:spPr bwMode="auto">
          <a:xfrm>
            <a:off x="6831013" y="1676400"/>
            <a:ext cx="0" cy="838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0" name="Text Box 34"/>
          <p:cNvSpPr txBox="1">
            <a:spLocks noChangeArrowheads="1"/>
          </p:cNvSpPr>
          <p:nvPr/>
        </p:nvSpPr>
        <p:spPr bwMode="auto">
          <a:xfrm>
            <a:off x="6831013" y="2193925"/>
            <a:ext cx="331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+</a:t>
            </a:r>
          </a:p>
        </p:txBody>
      </p:sp>
      <p:sp>
        <p:nvSpPr>
          <p:cNvPr id="142348" name="Text Box 12"/>
          <p:cNvSpPr txBox="1">
            <a:spLocks noChangeArrowheads="1"/>
          </p:cNvSpPr>
          <p:nvPr/>
        </p:nvSpPr>
        <p:spPr bwMode="auto">
          <a:xfrm>
            <a:off x="5972175" y="1343025"/>
            <a:ext cx="1693863" cy="355600"/>
          </a:xfrm>
          <a:prstGeom prst="rect">
            <a:avLst/>
          </a:prstGeom>
          <a:solidFill>
            <a:srgbClr val="CC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Cerebral cortex</a:t>
            </a:r>
          </a:p>
        </p:txBody>
      </p:sp>
      <p:sp>
        <p:nvSpPr>
          <p:cNvPr id="142371" name="Line 35"/>
          <p:cNvSpPr>
            <a:spLocks noChangeShapeType="1"/>
          </p:cNvSpPr>
          <p:nvPr/>
        </p:nvSpPr>
        <p:spPr bwMode="auto">
          <a:xfrm>
            <a:off x="6248400" y="3124200"/>
            <a:ext cx="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6477000" y="22098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6248400" y="2362200"/>
            <a:ext cx="152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5" name="Line 39"/>
          <p:cNvSpPr>
            <a:spLocks noChangeShapeType="1"/>
          </p:cNvSpPr>
          <p:nvPr/>
        </p:nvSpPr>
        <p:spPr bwMode="auto">
          <a:xfrm>
            <a:off x="3200400" y="2209800"/>
            <a:ext cx="3276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3886200" y="3505200"/>
            <a:ext cx="2743200" cy="84455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External urethral sphincter opens when motor neuron is inhibited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1906588" y="1319213"/>
            <a:ext cx="1368425" cy="3556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Bladder fills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1376363" y="2686050"/>
            <a:ext cx="2427287" cy="3556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Parasympathetic nerve</a:t>
            </a:r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2111375" y="3371850"/>
            <a:ext cx="958850" cy="3556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Bladder</a:t>
            </a:r>
          </a:p>
        </p:txBody>
      </p:sp>
      <p:sp>
        <p:nvSpPr>
          <p:cNvPr id="142345" name="Text Box 9"/>
          <p:cNvSpPr txBox="1">
            <a:spLocks noChangeArrowheads="1"/>
          </p:cNvSpPr>
          <p:nvPr/>
        </p:nvSpPr>
        <p:spPr bwMode="auto">
          <a:xfrm>
            <a:off x="1625600" y="4057650"/>
            <a:ext cx="1930400" cy="35560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Bladder contracts</a:t>
            </a:r>
          </a:p>
        </p:txBody>
      </p:sp>
      <p:sp>
        <p:nvSpPr>
          <p:cNvPr id="142346" name="Text Box 10"/>
          <p:cNvSpPr txBox="1">
            <a:spLocks noChangeArrowheads="1"/>
          </p:cNvSpPr>
          <p:nvPr/>
        </p:nvSpPr>
        <p:spPr bwMode="auto">
          <a:xfrm>
            <a:off x="1219200" y="4719638"/>
            <a:ext cx="2743200" cy="844550"/>
          </a:xfrm>
          <a:prstGeom prst="rect">
            <a:avLst/>
          </a:prstGeom>
          <a:solidFill>
            <a:srgbClr val="00CC99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Internal urethral sphincter mechanically opens when bladder contracts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647825" y="2000250"/>
            <a:ext cx="1885950" cy="35560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Stretch receptors</a:t>
            </a:r>
          </a:p>
        </p:txBody>
      </p:sp>
      <p:sp>
        <p:nvSpPr>
          <p:cNvPr id="142376" name="Text Box 40"/>
          <p:cNvSpPr txBox="1">
            <a:spLocks noChangeArrowheads="1"/>
          </p:cNvSpPr>
          <p:nvPr/>
        </p:nvSpPr>
        <p:spPr bwMode="auto">
          <a:xfrm>
            <a:off x="5943600" y="6045200"/>
            <a:ext cx="1752600" cy="355600"/>
          </a:xfrm>
          <a:prstGeom prst="rect">
            <a:avLst/>
          </a:prstGeom>
          <a:solidFill>
            <a:srgbClr val="00CC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No urination</a:t>
            </a:r>
          </a:p>
        </p:txBody>
      </p:sp>
      <p:sp>
        <p:nvSpPr>
          <p:cNvPr id="142377" name="Line 41"/>
          <p:cNvSpPr>
            <a:spLocks noChangeShapeType="1"/>
          </p:cNvSpPr>
          <p:nvPr/>
        </p:nvSpPr>
        <p:spPr bwMode="auto">
          <a:xfrm>
            <a:off x="6858000" y="3124200"/>
            <a:ext cx="0" cy="1371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78" name="Line 42"/>
          <p:cNvSpPr>
            <a:spLocks noChangeShapeType="1"/>
          </p:cNvSpPr>
          <p:nvPr/>
        </p:nvSpPr>
        <p:spPr bwMode="auto">
          <a:xfrm>
            <a:off x="6858000" y="5562600"/>
            <a:ext cx="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2352" name="Text Box 16"/>
          <p:cNvSpPr txBox="1">
            <a:spLocks noChangeArrowheads="1"/>
          </p:cNvSpPr>
          <p:nvPr/>
        </p:nvSpPr>
        <p:spPr bwMode="auto">
          <a:xfrm>
            <a:off x="5715000" y="4495800"/>
            <a:ext cx="2209800" cy="1089025"/>
          </a:xfrm>
          <a:prstGeom prst="rect">
            <a:avLst/>
          </a:prstGeom>
          <a:solidFill>
            <a:srgbClr val="CC99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External urethral sphincter remains closed  when motor neuron is stimulated</a:t>
            </a:r>
          </a:p>
        </p:txBody>
      </p:sp>
    </p:spTree>
    <p:extLst>
      <p:ext uri="{BB962C8B-B14F-4D97-AF65-F5344CB8AC3E}">
        <p14:creationId xmlns:p14="http://schemas.microsoft.com/office/powerpoint/2010/main" val="163219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1132117" y="762000"/>
            <a:ext cx="2852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Cystometry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8005" name="Text Box 5"/>
          <p:cNvSpPr txBox="1">
            <a:spLocks noChangeArrowheads="1"/>
          </p:cNvSpPr>
          <p:nvPr/>
        </p:nvSpPr>
        <p:spPr bwMode="auto">
          <a:xfrm>
            <a:off x="685800" y="1676400"/>
            <a:ext cx="71628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3563" indent="-2714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Study the relationship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between </a:t>
            </a:r>
            <a:r>
              <a:rPr lang="en-US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intravesical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volume and pressure.  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Done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by inserting catheter and emptying the bladder, then recording the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pressure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while bladder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filled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at 50ml increment of water.  </a:t>
            </a:r>
            <a:endParaRPr lang="en-US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This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plot is known as the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cystometrogram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 </a:t>
            </a:r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744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100" name="Picture 4" descr="CYST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525" y="681038"/>
            <a:ext cx="5503863" cy="5856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2101" name="Text Box 5"/>
          <p:cNvSpPr txBox="1">
            <a:spLocks noChangeArrowheads="1"/>
          </p:cNvSpPr>
          <p:nvPr/>
        </p:nvSpPr>
        <p:spPr bwMode="auto">
          <a:xfrm>
            <a:off x="2312988" y="882650"/>
            <a:ext cx="51530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Filling   or   Storage   Phase     Micturition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                                                       Reflex</a:t>
            </a:r>
          </a:p>
        </p:txBody>
      </p:sp>
      <p:sp>
        <p:nvSpPr>
          <p:cNvPr id="132102" name="Text Box 6"/>
          <p:cNvSpPr txBox="1">
            <a:spLocks noChangeArrowheads="1"/>
          </p:cNvSpPr>
          <p:nvPr/>
        </p:nvSpPr>
        <p:spPr bwMode="auto">
          <a:xfrm>
            <a:off x="6427788" y="2193925"/>
            <a:ext cx="1116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Voiding</a:t>
            </a:r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 flipH="1" flipV="1">
            <a:off x="6884988" y="1736725"/>
            <a:ext cx="762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500" b="1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076450" y="4810125"/>
            <a:ext cx="5454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0         100       200        300       400       500       600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1722438" y="1049338"/>
            <a:ext cx="438150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60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10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0</a:t>
            </a:r>
          </a:p>
        </p:txBody>
      </p:sp>
      <p:sp>
        <p:nvSpPr>
          <p:cNvPr id="132106" name="Text Box 10"/>
          <p:cNvSpPr txBox="1">
            <a:spLocks noChangeArrowheads="1"/>
          </p:cNvSpPr>
          <p:nvPr/>
        </p:nvSpPr>
        <p:spPr bwMode="auto">
          <a:xfrm>
            <a:off x="2312988" y="4341813"/>
            <a:ext cx="37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Ia</a:t>
            </a:r>
          </a:p>
        </p:txBody>
      </p:sp>
      <p:sp>
        <p:nvSpPr>
          <p:cNvPr id="132107" name="Text Box 11"/>
          <p:cNvSpPr txBox="1">
            <a:spLocks noChangeArrowheads="1"/>
          </p:cNvSpPr>
          <p:nvPr/>
        </p:nvSpPr>
        <p:spPr bwMode="auto">
          <a:xfrm>
            <a:off x="2928938" y="3413125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Ib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(150mL)</a:t>
            </a:r>
          </a:p>
        </p:txBody>
      </p:sp>
      <p:sp>
        <p:nvSpPr>
          <p:cNvPr id="132108" name="Text Box 12"/>
          <p:cNvSpPr txBox="1">
            <a:spLocks noChangeArrowheads="1"/>
          </p:cNvSpPr>
          <p:nvPr/>
        </p:nvSpPr>
        <p:spPr bwMode="auto">
          <a:xfrm>
            <a:off x="4675188" y="1965325"/>
            <a:ext cx="10604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II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(400mL)</a:t>
            </a:r>
          </a:p>
        </p:txBody>
      </p:sp>
      <p:sp>
        <p:nvSpPr>
          <p:cNvPr id="132109" name="Text Box 13"/>
          <p:cNvSpPr txBox="1">
            <a:spLocks noChangeArrowheads="1"/>
          </p:cNvSpPr>
          <p:nvPr/>
        </p:nvSpPr>
        <p:spPr bwMode="auto">
          <a:xfrm>
            <a:off x="3379788" y="5149850"/>
            <a:ext cx="273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Bladder Volume (mL)</a:t>
            </a:r>
          </a:p>
        </p:txBody>
      </p:sp>
      <p:sp>
        <p:nvSpPr>
          <p:cNvPr id="132110" name="Text Box 14"/>
          <p:cNvSpPr txBox="1">
            <a:spLocks noChangeArrowheads="1"/>
          </p:cNvSpPr>
          <p:nvPr/>
        </p:nvSpPr>
        <p:spPr bwMode="auto">
          <a:xfrm>
            <a:off x="2998788" y="6156325"/>
            <a:ext cx="33845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EMG of External Sphincter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1627188" y="5226050"/>
            <a:ext cx="579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mV</a:t>
            </a:r>
          </a:p>
        </p:txBody>
      </p:sp>
      <p:sp>
        <p:nvSpPr>
          <p:cNvPr id="132113" name="Text Box 17"/>
          <p:cNvSpPr txBox="1">
            <a:spLocks noChangeArrowheads="1"/>
          </p:cNvSpPr>
          <p:nvPr/>
        </p:nvSpPr>
        <p:spPr bwMode="auto">
          <a:xfrm rot="16200000">
            <a:off x="-153193" y="2775744"/>
            <a:ext cx="3316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Bladder Pressure (mmHg)</a:t>
            </a:r>
          </a:p>
        </p:txBody>
      </p:sp>
      <p:sp>
        <p:nvSpPr>
          <p:cNvPr id="132114" name="Text Box 18"/>
          <p:cNvSpPr txBox="1">
            <a:spLocks noChangeArrowheads="1"/>
          </p:cNvSpPr>
          <p:nvPr/>
        </p:nvSpPr>
        <p:spPr bwMode="auto">
          <a:xfrm>
            <a:off x="293688" y="273050"/>
            <a:ext cx="31518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Cystometrogram</a:t>
            </a: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31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Text Box 4"/>
          <p:cNvSpPr txBox="1">
            <a:spLocks noChangeArrowheads="1"/>
          </p:cNvSpPr>
          <p:nvPr/>
        </p:nvSpPr>
        <p:spPr bwMode="auto">
          <a:xfrm>
            <a:off x="838200" y="457200"/>
            <a:ext cx="74676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69913" indent="-56991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1181100" indent="-2714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2954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4097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Plot has 3 components (segments):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Ia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– initial slight rise in pressure when the first increment in volume are produced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Ib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– a long, nearly flat segment as further increments are produced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conscious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level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to void at about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150mL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II – a sudden, sharp rise in pressure as the micturition reflex is triggered (sense of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fullness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and 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urge</a:t>
            </a:r>
            <a:r>
              <a:rPr lang="en-US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to void at 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about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400mL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7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1295400" y="990600"/>
            <a:ext cx="30572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Laplace Law 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981200"/>
            <a:ext cx="6705600" cy="2923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3563" indent="-2714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flatness of segment </a:t>
            </a:r>
            <a:r>
              <a:rPr lang="en-US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Ib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is a manifestation of the law of Laplace, which states that the pressure in the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spherical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viscus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equal to twice the wall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tension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divided the </a:t>
            </a:r>
            <a:r>
              <a:rPr lang="en-US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radius</a:t>
            </a: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		P = 2T / 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655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1143000" y="762000"/>
            <a:ext cx="723900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THUS, MICTURITION REFLEX IS A SINGLE COMPLETE CYCLE OF: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Progressive and rapid increase of pressure,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A period of sustained pressure, and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endParaRPr lang="en-US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Return of the pressure to the basal tone of the bladder</a:t>
            </a:r>
          </a:p>
        </p:txBody>
      </p:sp>
    </p:spTree>
    <p:extLst>
      <p:ext uri="{BB962C8B-B14F-4D97-AF65-F5344CB8AC3E}">
        <p14:creationId xmlns:p14="http://schemas.microsoft.com/office/powerpoint/2010/main" val="98178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 txBox="1">
            <a:spLocks noGrp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6182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8651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4618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230086"/>
            <a:ext cx="7620000" cy="519112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Bladder is a reservoir that stores urine (400-600 ml,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Usually fills at a constant rate (slower at night, faster with bladder irritants).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400" b="1" dirty="0" smtClean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Accommodation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detrusor is </a:t>
            </a: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elastic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and allows filling by staying relaxed thus maintaining low bladder pressure.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trigone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stays closed during filling.</a:t>
            </a:r>
          </a:p>
        </p:txBody>
      </p:sp>
      <p:pic>
        <p:nvPicPr>
          <p:cNvPr id="6152" name="~PP2112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258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27907"/>
      </p:ext>
    </p:extLst>
  </p:cSld>
  <p:clrMapOvr>
    <a:masterClrMapping/>
  </p:clrMapOvr>
  <p:transition advTm="7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3"/>
          <p:cNvSpPr txBox="1">
            <a:spLocks noGrp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6387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Storage</a:t>
            </a:r>
          </a:p>
        </p:txBody>
      </p:sp>
      <p:sp>
        <p:nvSpPr>
          <p:cNvPr id="4638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7848600" cy="4530725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Postponement of voiding 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Signals go to sacral micturition center 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Travels up to the pons 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Via lateral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spinothalamic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tract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Result - brain inhibits sacral center, bladder keeps filling.</a:t>
            </a: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endParaRPr lang="en-US" sz="2400" b="1" i="1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Outlet pressure is higher than bladder pressure</a:t>
            </a:r>
          </a:p>
        </p:txBody>
      </p:sp>
    </p:spTree>
    <p:extLst>
      <p:ext uri="{BB962C8B-B14F-4D97-AF65-F5344CB8AC3E}">
        <p14:creationId xmlns:p14="http://schemas.microsoft.com/office/powerpoint/2010/main" val="3588510342"/>
      </p:ext>
    </p:extLst>
  </p:cSld>
  <p:clrMapOvr>
    <a:masterClrMapping/>
  </p:clrMapOvr>
  <p:transition advTm="4600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ate Placeholder 3"/>
          <p:cNvSpPr txBox="1">
            <a:spLocks noGrp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46592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6365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Emptying </a:t>
            </a:r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799" y="1143000"/>
            <a:ext cx="7633447" cy="47244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At critical level of filling 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Stretch receptors produce a strong sensation to void – urge 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Urgency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– is sudden compelling desire to void which is difficult to stop.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Signals go from bladder to brain (pons)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Signal returns via somatic track</a:t>
            </a:r>
          </a:p>
          <a:p>
            <a:pPr marL="1009650" lvl="1" indent="-609600" eaLnBrk="1" hangingPunct="1">
              <a:lnSpc>
                <a:spcPct val="90000"/>
              </a:lnSpc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Decision is made to get to the toilet</a:t>
            </a:r>
          </a:p>
        </p:txBody>
      </p:sp>
    </p:spTree>
    <p:extLst>
      <p:ext uri="{BB962C8B-B14F-4D97-AF65-F5344CB8AC3E}">
        <p14:creationId xmlns:p14="http://schemas.microsoft.com/office/powerpoint/2010/main" val="347685077"/>
      </p:ext>
    </p:extLst>
  </p:cSld>
  <p:clrMapOvr>
    <a:masterClrMapping/>
  </p:clrMapOvr>
  <p:transition advTm="5600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ate Placeholder 4"/>
          <p:cNvSpPr txBox="1">
            <a:spLocks noGrp="1"/>
          </p:cNvSpPr>
          <p:nvPr/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FFFFCC"/>
              </a:solidFill>
              <a:latin typeface="Arial" charset="0"/>
            </a:endParaRPr>
          </a:p>
        </p:txBody>
      </p:sp>
      <p:sp>
        <p:nvSpPr>
          <p:cNvPr id="74035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7813"/>
            <a:ext cx="8229600" cy="712787"/>
          </a:xfrm>
        </p:spPr>
        <p:txBody>
          <a:bodyPr anchorCtr="0"/>
          <a:lstStyle/>
          <a:p>
            <a:pPr eaLnBrk="1" hangingPunct="1">
              <a:defRPr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Autonomic Control of Micturition</a:t>
            </a:r>
          </a:p>
        </p:txBody>
      </p:sp>
      <p:graphicFrame>
        <p:nvGraphicFramePr>
          <p:cNvPr id="27687" name="Group 39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859452219"/>
              </p:ext>
            </p:extLst>
          </p:nvPr>
        </p:nvGraphicFramePr>
        <p:xfrm>
          <a:off x="228600" y="1066800"/>
          <a:ext cx="8077200" cy="5334001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  <a:gridCol w="1844426"/>
                <a:gridCol w="2194174"/>
              </a:tblGrid>
              <a:tr h="677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Type of nerve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Name of nerve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Spinal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innervation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Action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Somatic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Pudendal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nerves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Nerve to the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levator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ani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S2-4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Sensory and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voluntary motor to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external sphincter 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20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Sympathetic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Hypogastric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nerves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T11-L2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Detrusor relaxation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Internal sphincter contraction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336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Parasympathetic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Pelvic nerves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S2-4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Inhibit </a:t>
                      </a: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sympathetics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causing detrusor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contraction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Internal sphincter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relaxation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7688" name="~PP3120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~PP397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64103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8456"/>
      </p:ext>
    </p:extLst>
  </p:cSld>
  <p:clrMapOvr>
    <a:masterClrMapping/>
  </p:clrMapOvr>
  <p:transition advTm="9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8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990600" y="155805"/>
            <a:ext cx="3647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Urinary Bladder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794657" y="914400"/>
            <a:ext cx="7315200" cy="529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563563" indent="-271463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Anatomical consideration: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Wall of bladder contain smooth muscle in different arrangement (detrusor muscle), </a:t>
            </a:r>
            <a:r>
              <a:rPr lang="en-US" sz="2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contraction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 emptying of bladder during micturition.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  <a:sym typeface="Wingdings" pitchFamily="2" charset="2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Muscle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bundles (internal urethral sphincters) in either side of urethra, made of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smooth muscle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  <a:sym typeface="Wingdings" pitchFamily="2" charset="2"/>
              </a:rPr>
              <a:t>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26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External 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urethral sphincter, made of </a:t>
            </a:r>
            <a:r>
              <a:rPr lang="en-US" sz="26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skeletal muscle</a:t>
            </a:r>
            <a:r>
              <a:rPr lang="en-US" sz="2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990600" y="1219200"/>
            <a:ext cx="72390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Decline in the number of functional nephrons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Reduction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of GFR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Reduced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sensitivity to ADH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altLang="zh-CN" sz="2400" b="1" dirty="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kumimoji="1" lang="en-US" altLang="zh-CN" sz="24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Problems </a:t>
            </a:r>
            <a:r>
              <a:rPr kumimoji="1" lang="en-US" altLang="zh-CN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with the micturition reflex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457200" y="254388"/>
            <a:ext cx="777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Changes with aging include:</a:t>
            </a:r>
          </a:p>
        </p:txBody>
      </p:sp>
    </p:spTree>
    <p:extLst>
      <p:ext uri="{BB962C8B-B14F-4D97-AF65-F5344CB8AC3E}">
        <p14:creationId xmlns:p14="http://schemas.microsoft.com/office/powerpoint/2010/main" val="412798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Oval 4"/>
          <p:cNvSpPr>
            <a:spLocks noChangeArrowheads="1"/>
          </p:cNvSpPr>
          <p:nvPr/>
        </p:nvSpPr>
        <p:spPr bwMode="auto">
          <a:xfrm>
            <a:off x="5486400" y="1752600"/>
            <a:ext cx="1524000" cy="2438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1" name="Line 5"/>
          <p:cNvSpPr>
            <a:spLocks noChangeShapeType="1"/>
          </p:cNvSpPr>
          <p:nvPr/>
        </p:nvSpPr>
        <p:spPr bwMode="auto">
          <a:xfrm>
            <a:off x="62484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5105400" y="4419600"/>
            <a:ext cx="1143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6248400" y="4419600"/>
            <a:ext cx="1143000" cy="83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733800" y="68580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Detrusor – smooth muscle of the bladder wall</a:t>
            </a: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533400" y="3470701"/>
            <a:ext cx="419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Internal sphincter –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smooth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muscle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at the bladder neck </a:t>
            </a:r>
          </a:p>
        </p:txBody>
      </p:sp>
      <p:sp>
        <p:nvSpPr>
          <p:cNvPr id="4106" name="Text Box 11"/>
          <p:cNvSpPr txBox="1">
            <a:spLocks noChangeArrowheads="1"/>
          </p:cNvSpPr>
          <p:nvPr/>
        </p:nvSpPr>
        <p:spPr bwMode="auto">
          <a:xfrm>
            <a:off x="685800" y="5105400"/>
            <a:ext cx="4495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External urethral sphincter – </a:t>
            </a:r>
            <a:r>
              <a:rPr lang="en-US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skeletal muscle</a:t>
            </a:r>
          </a:p>
        </p:txBody>
      </p:sp>
      <p:sp>
        <p:nvSpPr>
          <p:cNvPr id="4107" name="Text Box 13"/>
          <p:cNvSpPr txBox="1">
            <a:spLocks noChangeArrowheads="1"/>
          </p:cNvSpPr>
          <p:nvPr/>
        </p:nvSpPr>
        <p:spPr bwMode="auto">
          <a:xfrm>
            <a:off x="1143000" y="1981200"/>
            <a:ext cx="358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Trigone</a:t>
            </a: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– smooth muscle at bladder base</a:t>
            </a:r>
          </a:p>
        </p:txBody>
      </p:sp>
      <p:sp>
        <p:nvSpPr>
          <p:cNvPr id="4108" name="AutoShape 14"/>
          <p:cNvSpPr>
            <a:spLocks noChangeArrowheads="1"/>
          </p:cNvSpPr>
          <p:nvPr/>
        </p:nvSpPr>
        <p:spPr bwMode="auto">
          <a:xfrm>
            <a:off x="5867400" y="3048000"/>
            <a:ext cx="762000" cy="1066800"/>
          </a:xfrm>
          <a:prstGeom prst="flowChartMerg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09" name="Line 15"/>
          <p:cNvSpPr>
            <a:spLocks noChangeShapeType="1"/>
          </p:cNvSpPr>
          <p:nvPr/>
        </p:nvSpPr>
        <p:spPr bwMode="auto">
          <a:xfrm flipH="1">
            <a:off x="6705600" y="1447800"/>
            <a:ext cx="22860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0" name="Line 16"/>
          <p:cNvSpPr>
            <a:spLocks noChangeShapeType="1"/>
          </p:cNvSpPr>
          <p:nvPr/>
        </p:nvSpPr>
        <p:spPr bwMode="auto">
          <a:xfrm>
            <a:off x="3886200" y="2743200"/>
            <a:ext cx="19812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1" name="Line 17"/>
          <p:cNvSpPr>
            <a:spLocks noChangeShapeType="1"/>
          </p:cNvSpPr>
          <p:nvPr/>
        </p:nvSpPr>
        <p:spPr bwMode="auto">
          <a:xfrm>
            <a:off x="3962400" y="3886200"/>
            <a:ext cx="2286000" cy="3048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112" name="Line 18"/>
          <p:cNvSpPr>
            <a:spLocks noChangeShapeType="1"/>
          </p:cNvSpPr>
          <p:nvPr/>
        </p:nvSpPr>
        <p:spPr bwMode="auto">
          <a:xfrm flipV="1">
            <a:off x="4495800" y="5029200"/>
            <a:ext cx="1295400" cy="533400"/>
          </a:xfrm>
          <a:prstGeom prst="line">
            <a:avLst/>
          </a:prstGeom>
          <a:noFill/>
          <a:ln w="28575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804872"/>
      </p:ext>
    </p:extLst>
  </p:cSld>
  <p:clrMapOvr>
    <a:masterClrMapping/>
  </p:clrMapOvr>
  <p:transition advTm="4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822325" y="974725"/>
            <a:ext cx="4339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Movement of Urine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914400" y="1981200"/>
            <a:ext cx="73152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92100" indent="-2921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Wall of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ureter 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contain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spiral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, longitudinal and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circular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bundles of smooth muscle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Peristaltic contractions occur </a:t>
            </a:r>
            <a:r>
              <a:rPr lang="en-US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1 to 5</a:t>
            </a: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times per minute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endParaRPr lang="en-US" sz="2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Moves the urine from pelvis to bladder</a:t>
            </a:r>
          </a:p>
        </p:txBody>
      </p:sp>
    </p:spTree>
    <p:extLst>
      <p:ext uri="{BB962C8B-B14F-4D97-AF65-F5344CB8AC3E}">
        <p14:creationId xmlns:p14="http://schemas.microsoft.com/office/powerpoint/2010/main" val="33189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1026"/>
          <p:cNvSpPr txBox="1">
            <a:spLocks noChangeArrowheads="1"/>
          </p:cNvSpPr>
          <p:nvPr/>
        </p:nvSpPr>
        <p:spPr bwMode="auto">
          <a:xfrm>
            <a:off x="457200" y="304800"/>
            <a:ext cx="7924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宋体" pitchFamily="2" charset="-122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4800" dirty="0" smtClean="0">
                <a:solidFill>
                  <a:srgbClr val="FFFFFF"/>
                </a:solidFill>
              </a:rPr>
              <a:t> </a:t>
            </a:r>
            <a:r>
              <a:rPr lang="en-US" altLang="zh-CN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Micturition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Once urine enters the renal pelvis, it flows through the 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ureters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And enters </a:t>
            </a: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bladder, where urine is stored.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Micturition is the process of emptying the urinary bladder.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Two processes are involved: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The bladder fills progressively until the tension in its wall  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is </a:t>
            </a: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above a threshold level, and then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AutoNum type="arabicParenBoth"/>
            </a:pP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A nervous reflex called the </a:t>
            </a:r>
            <a:r>
              <a:rPr lang="en-US" altLang="zh-C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micturition reflex </a:t>
            </a: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occurs that empties the 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bladder  → at </a:t>
            </a:r>
            <a:r>
              <a:rPr lang="en-US" altLang="zh-CN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150-200mls</a:t>
            </a:r>
            <a:r>
              <a:rPr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of urine volume</a:t>
            </a:r>
            <a:endParaRPr lang="en-US" altLang="zh-CN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The micturition reflex is an </a:t>
            </a:r>
            <a:r>
              <a:rPr lang="en-US" altLang="zh-CN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autonomic spinal cord </a:t>
            </a:r>
            <a:r>
              <a:rPr lang="en-US" altLang="zh-CN" sz="2000" b="1" dirty="0" smtClean="0">
                <a:latin typeface="Arial" pitchFamily="34" charset="0"/>
                <a:cs typeface="Arial" pitchFamily="34" charset="0"/>
              </a:rPr>
              <a:t>reflex:</a:t>
            </a:r>
            <a:r>
              <a:rPr lang="en-US" altLang="zh-CN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however, it can be </a:t>
            </a:r>
            <a:r>
              <a:rPr lang="en-US" altLang="zh-C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inhibited </a:t>
            </a: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altLang="zh-CN" sz="2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facilitated</a:t>
            </a:r>
            <a:r>
              <a:rPr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by centers in the brainstem and cerebral cortex.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en-US" altLang="zh-CN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7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53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53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53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53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53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539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2539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539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4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074" name="Group 2"/>
          <p:cNvGrpSpPr>
            <a:grpSpLocks/>
          </p:cNvGrpSpPr>
          <p:nvPr/>
        </p:nvGrpSpPr>
        <p:grpSpPr bwMode="auto">
          <a:xfrm>
            <a:off x="0" y="0"/>
            <a:ext cx="9296400" cy="6858000"/>
            <a:chOff x="624" y="192"/>
            <a:chExt cx="5184" cy="3888"/>
          </a:xfrm>
        </p:grpSpPr>
        <p:grpSp>
          <p:nvGrpSpPr>
            <p:cNvPr id="131081" name="Group 4"/>
            <p:cNvGrpSpPr>
              <a:grpSpLocks/>
            </p:cNvGrpSpPr>
            <p:nvPr/>
          </p:nvGrpSpPr>
          <p:grpSpPr bwMode="auto">
            <a:xfrm>
              <a:off x="624" y="192"/>
              <a:ext cx="5184" cy="3888"/>
              <a:chOff x="288" y="192"/>
              <a:chExt cx="5184" cy="3888"/>
            </a:xfrm>
          </p:grpSpPr>
          <p:pic>
            <p:nvPicPr>
              <p:cNvPr id="131083" name="Picture 5" descr="132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" y="239"/>
                <a:ext cx="5121" cy="3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1084" name="Rectangle 6"/>
              <p:cNvSpPr>
                <a:spLocks noChangeArrowheads="1"/>
              </p:cNvSpPr>
              <p:nvPr/>
            </p:nvSpPr>
            <p:spPr bwMode="auto">
              <a:xfrm>
                <a:off x="288" y="192"/>
                <a:ext cx="5184" cy="1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1085" name="Rectangle 7"/>
              <p:cNvSpPr>
                <a:spLocks noChangeArrowheads="1"/>
              </p:cNvSpPr>
              <p:nvPr/>
            </p:nvSpPr>
            <p:spPr bwMode="auto">
              <a:xfrm>
                <a:off x="432" y="336"/>
                <a:ext cx="2064" cy="5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1079" name="Text Box 9"/>
            <p:cNvSpPr txBox="1">
              <a:spLocks noChangeArrowheads="1"/>
            </p:cNvSpPr>
            <p:nvPr/>
          </p:nvSpPr>
          <p:spPr bwMode="auto">
            <a:xfrm>
              <a:off x="2784" y="1611"/>
              <a:ext cx="570" cy="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 dirty="0">
                  <a:solidFill>
                    <a:srgbClr val="000000"/>
                  </a:solidFill>
                </a:rPr>
                <a:t>stretch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 dirty="0">
                  <a:solidFill>
                    <a:srgbClr val="000000"/>
                  </a:solidFill>
                </a:rPr>
                <a:t>receptors</a:t>
              </a:r>
            </a:p>
          </p:txBody>
        </p:sp>
        <p:sp>
          <p:nvSpPr>
            <p:cNvPr id="131080" name="Line 10"/>
            <p:cNvSpPr>
              <a:spLocks noChangeShapeType="1"/>
            </p:cNvSpPr>
            <p:nvPr/>
          </p:nvSpPr>
          <p:spPr bwMode="auto">
            <a:xfrm flipH="1">
              <a:off x="2688" y="196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  <p:sp>
        <p:nvSpPr>
          <p:cNvPr id="104459" name="Rectangle 11"/>
          <p:cNvSpPr>
            <a:spLocks noChangeArrowheads="1"/>
          </p:cNvSpPr>
          <p:nvPr/>
        </p:nvSpPr>
        <p:spPr bwMode="auto">
          <a:xfrm>
            <a:off x="0" y="76200"/>
            <a:ext cx="4648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kumimoji="1" lang="en-US" sz="2000">
              <a:solidFill>
                <a:srgbClr val="FFFF00"/>
              </a:solidFill>
            </a:endParaRPr>
          </a:p>
        </p:txBody>
      </p:sp>
      <p:sp>
        <p:nvSpPr>
          <p:cNvPr id="131076" name="Rectangle 12"/>
          <p:cNvSpPr>
            <a:spLocks noChangeArrowheads="1"/>
          </p:cNvSpPr>
          <p:nvPr/>
        </p:nvSpPr>
        <p:spPr bwMode="auto">
          <a:xfrm>
            <a:off x="1524000" y="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kumimoji="1" lang="en-US" sz="3200">
              <a:solidFill>
                <a:srgbClr val="FFFFFF"/>
              </a:solidFill>
            </a:endParaRPr>
          </a:p>
        </p:txBody>
      </p:sp>
      <p:sp>
        <p:nvSpPr>
          <p:cNvPr id="131077" name="Rectangle 13"/>
          <p:cNvSpPr>
            <a:spLocks noChangeArrowheads="1"/>
          </p:cNvSpPr>
          <p:nvPr/>
        </p:nvSpPr>
        <p:spPr bwMode="auto">
          <a:xfrm>
            <a:off x="381000" y="304800"/>
            <a:ext cx="3311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200" b="1" dirty="0" smtClean="0">
                <a:solidFill>
                  <a:srgbClr val="FFFF00"/>
                </a:solidFill>
              </a:rPr>
              <a:t>Micturition reflex</a:t>
            </a:r>
            <a:endParaRPr kumimoji="1" lang="en-US" altLang="zh-CN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52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9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ChangeArrowheads="1"/>
          </p:cNvSpPr>
          <p:nvPr/>
        </p:nvSpPr>
        <p:spPr bwMode="auto">
          <a:xfrm>
            <a:off x="413657" y="274249"/>
            <a:ext cx="7282543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</a:rPr>
              <a:t>1</a:t>
            </a: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 APs generated by stretch receptors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2) reflex arc generates APs that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3) stimulate smooth muscle lining bladder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4) relax internal urethral sphincter (IUS)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5) stretch receptors also send APs to Pons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6) if it is o.k. to urinate</a:t>
            </a:r>
          </a:p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–"/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APs from Pons excite smooth muscle of bladder and </a:t>
            </a:r>
            <a:r>
              <a:rPr kumimoji="1"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relax IUS</a:t>
            </a:r>
          </a:p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–"/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relax </a:t>
            </a:r>
            <a:r>
              <a:rPr kumimoji="1"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external</a:t>
            </a: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urethral sphincter</a:t>
            </a:r>
          </a:p>
          <a:p>
            <a:pPr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7) if not o.k.</a:t>
            </a:r>
          </a:p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  <a:buFontTx/>
              <a:buChar char="–"/>
            </a:pPr>
            <a:r>
              <a:rPr kumimoji="1" lang="en-US" altLang="zh-CN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APs from Pons 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keep </a:t>
            </a:r>
            <a:r>
              <a:rPr kumimoji="1"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external </a:t>
            </a:r>
          </a:p>
          <a:p>
            <a:pPr lvl="1" eaLnBrk="0" fontAlgn="base" hangingPunct="0">
              <a:spcBef>
                <a:spcPct val="30000"/>
              </a:spcBef>
              <a:spcAft>
                <a:spcPct val="0"/>
              </a:spcAft>
            </a:pPr>
            <a:r>
              <a:rPr kumimoji="1" lang="en-US" altLang="zh-CN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kumimoji="1" lang="en-US" altLang="zh-CN" sz="20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rethral sphincter</a:t>
            </a:r>
            <a:r>
              <a:rPr kumimoji="1" lang="en-US" altLang="zh-CN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contracted</a:t>
            </a:r>
            <a:endParaRPr kumimoji="1" lang="en-US" altLang="zh-CN" sz="20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2099" name="Group 3"/>
          <p:cNvGrpSpPr>
            <a:grpSpLocks/>
          </p:cNvGrpSpPr>
          <p:nvPr/>
        </p:nvGrpSpPr>
        <p:grpSpPr bwMode="auto">
          <a:xfrm>
            <a:off x="5410200" y="3886200"/>
            <a:ext cx="3733800" cy="2971800"/>
            <a:chOff x="624" y="192"/>
            <a:chExt cx="5184" cy="3888"/>
          </a:xfrm>
        </p:grpSpPr>
        <p:grpSp>
          <p:nvGrpSpPr>
            <p:cNvPr id="132100" name="Group 4"/>
            <p:cNvGrpSpPr>
              <a:grpSpLocks/>
            </p:cNvGrpSpPr>
            <p:nvPr/>
          </p:nvGrpSpPr>
          <p:grpSpPr bwMode="auto">
            <a:xfrm>
              <a:off x="624" y="192"/>
              <a:ext cx="5184" cy="3888"/>
              <a:chOff x="624" y="240"/>
              <a:chExt cx="5184" cy="3888"/>
            </a:xfrm>
          </p:grpSpPr>
          <p:grpSp>
            <p:nvGrpSpPr>
              <p:cNvPr id="132103" name="Group 5"/>
              <p:cNvGrpSpPr>
                <a:grpSpLocks/>
              </p:cNvGrpSpPr>
              <p:nvPr/>
            </p:nvGrpSpPr>
            <p:grpSpPr bwMode="auto">
              <a:xfrm>
                <a:off x="624" y="240"/>
                <a:ext cx="5184" cy="3888"/>
                <a:chOff x="288" y="192"/>
                <a:chExt cx="5184" cy="3888"/>
              </a:xfrm>
            </p:grpSpPr>
            <p:pic>
              <p:nvPicPr>
                <p:cNvPr id="132105" name="Picture 6" descr="132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9" y="239"/>
                  <a:ext cx="5121" cy="38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06" name="Rectangle 7"/>
                <p:cNvSpPr>
                  <a:spLocks noChangeArrowheads="1"/>
                </p:cNvSpPr>
                <p:nvPr/>
              </p:nvSpPr>
              <p:spPr bwMode="auto">
                <a:xfrm>
                  <a:off x="288" y="192"/>
                  <a:ext cx="5184" cy="14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32107" name="Rectangle 8"/>
                <p:cNvSpPr>
                  <a:spLocks noChangeArrowheads="1"/>
                </p:cNvSpPr>
                <p:nvPr/>
              </p:nvSpPr>
              <p:spPr bwMode="auto">
                <a:xfrm>
                  <a:off x="432" y="336"/>
                  <a:ext cx="2064" cy="57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kumimoji="1" lang="en-US" sz="2400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32104" name="Rectangle 9"/>
              <p:cNvSpPr>
                <a:spLocks noChangeArrowheads="1"/>
              </p:cNvSpPr>
              <p:nvPr/>
            </p:nvSpPr>
            <p:spPr bwMode="auto">
              <a:xfrm>
                <a:off x="1056" y="1776"/>
                <a:ext cx="1392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en-US" sz="240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32101" name="Text Box 10"/>
            <p:cNvSpPr txBox="1">
              <a:spLocks noChangeArrowheads="1"/>
            </p:cNvSpPr>
            <p:nvPr/>
          </p:nvSpPr>
          <p:spPr bwMode="auto">
            <a:xfrm>
              <a:off x="2784" y="1613"/>
              <a:ext cx="1419" cy="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>
                  <a:solidFill>
                    <a:srgbClr val="0000FF"/>
                  </a:solidFill>
                </a:rPr>
                <a:t>stretch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zh-CN" sz="1800">
                  <a:solidFill>
                    <a:srgbClr val="0000FF"/>
                  </a:solidFill>
                </a:rPr>
                <a:t>receptors</a:t>
              </a:r>
            </a:p>
          </p:txBody>
        </p:sp>
        <p:sp>
          <p:nvSpPr>
            <p:cNvPr id="132102" name="Line 11"/>
            <p:cNvSpPr>
              <a:spLocks noChangeShapeType="1"/>
            </p:cNvSpPr>
            <p:nvPr/>
          </p:nvSpPr>
          <p:spPr bwMode="auto">
            <a:xfrm flipH="1">
              <a:off x="2688" y="1968"/>
              <a:ext cx="192" cy="1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1" lang="en-US" sz="240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68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703263" y="76200"/>
            <a:ext cx="7772400" cy="5334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Micturition (Voiding or Urination)</a:t>
            </a:r>
          </a:p>
        </p:txBody>
      </p:sp>
      <p:pic>
        <p:nvPicPr>
          <p:cNvPr id="1024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685800"/>
            <a:ext cx="4011613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685800"/>
            <a:ext cx="353695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2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867149" y="1295400"/>
            <a:ext cx="7591051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tabLst>
                <a:tab pos="342900" algn="l"/>
                <a:tab pos="679450" algn="l"/>
              </a:tabLst>
            </a:pPr>
            <a:r>
              <a:rPr lang="en-US" sz="2400" b="1" dirty="0">
                <a:latin typeface="Arial"/>
                <a:ea typeface="Times New Roman"/>
              </a:rPr>
              <a:t>Urinary bladder distension reaches </a:t>
            </a:r>
            <a:r>
              <a:rPr lang="en-US" sz="2400" b="1" dirty="0" smtClean="0">
                <a:latin typeface="Arial"/>
                <a:ea typeface="Times New Roman"/>
              </a:rPr>
              <a:t>the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ea typeface="Times New Roman"/>
              </a:rPr>
              <a:t>conscious</a:t>
            </a:r>
            <a:r>
              <a:rPr lang="en-US" sz="2400" b="1" dirty="0" smtClean="0">
                <a:latin typeface="Arial"/>
                <a:ea typeface="Times New Roman"/>
              </a:rPr>
              <a:t> </a:t>
            </a:r>
            <a:r>
              <a:rPr lang="en-US" sz="2400" b="1" dirty="0">
                <a:latin typeface="Arial"/>
                <a:ea typeface="Times New Roman"/>
              </a:rPr>
              <a:t>level </a:t>
            </a:r>
            <a:r>
              <a:rPr lang="en-US" sz="2400" b="1" dirty="0" smtClean="0">
                <a:latin typeface="Arial"/>
                <a:ea typeface="Times New Roman"/>
              </a:rPr>
              <a:t>to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ea typeface="Times New Roman"/>
              </a:rPr>
              <a:t>void</a:t>
            </a:r>
            <a:r>
              <a:rPr lang="en-US" sz="2400" b="1" dirty="0" smtClean="0">
                <a:latin typeface="Arial"/>
                <a:ea typeface="Times New Roman"/>
              </a:rPr>
              <a:t> at 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ea typeface="Times New Roman"/>
              </a:rPr>
              <a:t>150-200 </a:t>
            </a:r>
            <a:r>
              <a:rPr lang="en-US" sz="2400" b="1" dirty="0" err="1" smtClean="0">
                <a:solidFill>
                  <a:schemeClr val="tx2"/>
                </a:solidFill>
                <a:latin typeface="Arial"/>
                <a:ea typeface="Times New Roman"/>
              </a:rPr>
              <a:t>mls</a:t>
            </a:r>
            <a:r>
              <a:rPr lang="en-US" sz="2400" b="1" dirty="0" smtClean="0">
                <a:solidFill>
                  <a:schemeClr val="tx2"/>
                </a:solidFill>
                <a:latin typeface="Arial"/>
                <a:ea typeface="Times New Roman"/>
              </a:rPr>
              <a:t>.</a:t>
            </a:r>
            <a:endParaRPr lang="en-US" sz="2400" b="1" dirty="0">
              <a:solidFill>
                <a:schemeClr val="tx2"/>
              </a:solidFill>
              <a:ea typeface="Times New Roman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 adult, volume of urine in bladder that initiates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urge reflex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contraction (urge to void)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is about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400mL.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en-US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Sympathetic nerve to bladder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play no part in micturition,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but they mediate the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contraction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of </a:t>
            </a:r>
            <a:r>
              <a:rPr lang="en-US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internal urethral sphincter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that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prevent semen 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from entering the bladder during ejaculation.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923365" y="398234"/>
            <a:ext cx="298511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Reflex Control</a:t>
            </a:r>
          </a:p>
        </p:txBody>
      </p:sp>
    </p:spTree>
    <p:extLst>
      <p:ext uri="{BB962C8B-B14F-4D97-AF65-F5344CB8AC3E}">
        <p14:creationId xmlns:p14="http://schemas.microsoft.com/office/powerpoint/2010/main" val="10955178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CN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宋体" pitchFamily="2" charset="-122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506</TotalTime>
  <Words>917</Words>
  <Application>Microsoft Office PowerPoint</Application>
  <PresentationFormat>On-screen Show (4:3)</PresentationFormat>
  <Paragraphs>194</Paragraphs>
  <Slides>20</Slides>
  <Notes>5</Notes>
  <HiddenSlides>0</HiddenSlides>
  <MMClips>3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Soaring</vt:lpstr>
      <vt:lpstr> Physiology of micturition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Micturition (Voiding or Urination)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Storage</vt:lpstr>
      <vt:lpstr>Storage</vt:lpstr>
      <vt:lpstr>Emptying </vt:lpstr>
      <vt:lpstr>Autonomic Control of Micturition</vt:lpstr>
      <vt:lpstr>PowerPoint Presentation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31</cp:revision>
  <dcterms:created xsi:type="dcterms:W3CDTF">2014-04-06T06:55:23Z</dcterms:created>
  <dcterms:modified xsi:type="dcterms:W3CDTF">2014-05-01T05:01:36Z</dcterms:modified>
</cp:coreProperties>
</file>