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44" r:id="rId3"/>
  </p:sldMasterIdLst>
  <p:notesMasterIdLst>
    <p:notesMasterId r:id="rId47"/>
  </p:notesMasterIdLst>
  <p:sldIdLst>
    <p:sldId id="257" r:id="rId4"/>
    <p:sldId id="293" r:id="rId5"/>
    <p:sldId id="354" r:id="rId6"/>
    <p:sldId id="299" r:id="rId7"/>
    <p:sldId id="309" r:id="rId8"/>
    <p:sldId id="296" r:id="rId9"/>
    <p:sldId id="297" r:id="rId10"/>
    <p:sldId id="300" r:id="rId11"/>
    <p:sldId id="369" r:id="rId12"/>
    <p:sldId id="370" r:id="rId13"/>
    <p:sldId id="353" r:id="rId14"/>
    <p:sldId id="363" r:id="rId15"/>
    <p:sldId id="335" r:id="rId16"/>
    <p:sldId id="319" r:id="rId17"/>
    <p:sldId id="313" r:id="rId18"/>
    <p:sldId id="320" r:id="rId19"/>
    <p:sldId id="321" r:id="rId20"/>
    <p:sldId id="322" r:id="rId21"/>
    <p:sldId id="364" r:id="rId22"/>
    <p:sldId id="326" r:id="rId23"/>
    <p:sldId id="338" r:id="rId24"/>
    <p:sldId id="327" r:id="rId25"/>
    <p:sldId id="328" r:id="rId26"/>
    <p:sldId id="365" r:id="rId27"/>
    <p:sldId id="330" r:id="rId28"/>
    <p:sldId id="331" r:id="rId29"/>
    <p:sldId id="332" r:id="rId30"/>
    <p:sldId id="366" r:id="rId31"/>
    <p:sldId id="334" r:id="rId32"/>
    <p:sldId id="345" r:id="rId33"/>
    <p:sldId id="346" r:id="rId34"/>
    <p:sldId id="347" r:id="rId35"/>
    <p:sldId id="355" r:id="rId36"/>
    <p:sldId id="362" r:id="rId37"/>
    <p:sldId id="368" r:id="rId38"/>
    <p:sldId id="357" r:id="rId39"/>
    <p:sldId id="358" r:id="rId40"/>
    <p:sldId id="367" r:id="rId41"/>
    <p:sldId id="361" r:id="rId42"/>
    <p:sldId id="278" r:id="rId43"/>
    <p:sldId id="344" r:id="rId44"/>
    <p:sldId id="279" r:id="rId45"/>
    <p:sldId id="280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39" autoAdjust="0"/>
    <p:restoredTop sz="72950" autoAdjust="0"/>
  </p:normalViewPr>
  <p:slideViewPr>
    <p:cSldViewPr>
      <p:cViewPr varScale="1">
        <p:scale>
          <a:sx n="53" d="100"/>
          <a:sy n="53" d="100"/>
        </p:scale>
        <p:origin x="-184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D4783-8AE3-41F7-B390-6DA76ECB305C}" type="datetimeFigureOut">
              <a:rPr lang="en-US" smtClean="0"/>
              <a:t>5/5/2014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E0417-8FB0-4939-9659-193267FEC0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25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25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9pPr>
          </a:lstStyle>
          <a:p>
            <a:fld id="{60DE71C2-00FF-4B64-A5FD-0AC223B11C63}" type="slidenum">
              <a:rPr lang="en-US" sz="1200" b="0">
                <a:solidFill>
                  <a:prstClr val="black"/>
                </a:solidFill>
              </a:rPr>
              <a:pPr/>
              <a:t>3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6725" cy="32067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25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25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9pPr>
          </a:lstStyle>
          <a:p>
            <a:fld id="{75D92F59-DB3C-4515-8894-FE3B864C8372}" type="slidenum">
              <a:rPr lang="en-US" sz="1200" b="0">
                <a:solidFill>
                  <a:prstClr val="black"/>
                </a:solidFill>
              </a:rPr>
              <a:pPr/>
              <a:t>6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 smtClean="0"/>
              <a:t>In secondary active transport, the movement of a driving ion </a:t>
            </a:r>
            <a:r>
              <a:rPr lang="en-US" sz="2800" b="1" dirty="0" smtClean="0">
                <a:solidFill>
                  <a:schemeClr val="tx1"/>
                </a:solidFill>
              </a:rPr>
              <a:t>down an electrochemical gradient (entropic energy) </a:t>
            </a:r>
            <a:r>
              <a:rPr lang="en-US" sz="2800" b="1" dirty="0" smtClean="0"/>
              <a:t>is used to drive the uphill transport of another ion/molecule against a concentration or electrochemical gradient. 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Two types of secondary active transport processes exist: </a:t>
            </a:r>
            <a:r>
              <a:rPr lang="en-US" sz="2800" b="1" dirty="0" err="1" smtClean="0"/>
              <a:t>cotransport</a:t>
            </a:r>
            <a:r>
              <a:rPr lang="en-US" sz="2800" b="1" dirty="0" smtClean="0"/>
              <a:t> (also known as </a:t>
            </a:r>
            <a:r>
              <a:rPr lang="en-US" sz="2800" b="1" dirty="0" err="1" smtClean="0"/>
              <a:t>symport</a:t>
            </a:r>
            <a:r>
              <a:rPr lang="en-US" sz="2800" b="1" dirty="0" smtClean="0"/>
              <a:t>) and exchange (also known as </a:t>
            </a:r>
            <a:r>
              <a:rPr lang="en-US" sz="2800" b="1" dirty="0" err="1" smtClean="0"/>
              <a:t>antiport</a:t>
            </a:r>
            <a:r>
              <a:rPr lang="en-US" sz="2800" b="1" dirty="0" smtClean="0"/>
              <a:t>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E0417-8FB0-4939-9659-193267FEC04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72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25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25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9pPr>
          </a:lstStyle>
          <a:p>
            <a:fld id="{9A419F2F-9D7D-4827-A2E5-6919F496D250}" type="slidenum">
              <a:rPr lang="en-US" sz="1200" b="0">
                <a:solidFill>
                  <a:prstClr val="black"/>
                </a:solidFill>
              </a:rPr>
              <a:pPr/>
              <a:t>12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25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25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9pPr>
          </a:lstStyle>
          <a:p>
            <a:fld id="{9FCA794D-701D-463A-8E54-9366ACF7BADC}" type="slidenum">
              <a:rPr lang="en-US" sz="1200" b="0">
                <a:solidFill>
                  <a:prstClr val="black"/>
                </a:solidFill>
              </a:rPr>
              <a:pPr/>
              <a:t>14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25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25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9pPr>
          </a:lstStyle>
          <a:p>
            <a:fld id="{9E64503B-6F95-48FE-B73A-02E54697DF61}" type="slidenum">
              <a:rPr lang="en-US" sz="1200" b="0">
                <a:solidFill>
                  <a:prstClr val="black"/>
                </a:solidFill>
              </a:rPr>
              <a:pPr/>
              <a:t>21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90638" y="796925"/>
            <a:ext cx="4276725" cy="3206750"/>
          </a:xfrm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25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25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9pPr>
          </a:lstStyle>
          <a:p>
            <a:fld id="{F738A590-FDED-4031-837D-C836A467CA8F}" type="slidenum">
              <a:rPr lang="en-US" sz="1200" b="0">
                <a:solidFill>
                  <a:prstClr val="black"/>
                </a:solidFill>
              </a:rPr>
              <a:pPr/>
              <a:t>32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25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25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9pPr>
          </a:lstStyle>
          <a:p>
            <a:fld id="{1253F811-85AA-4A9D-A76D-62943BDE57E0}" type="slidenum">
              <a:rPr lang="en-US" sz="1200" b="0">
                <a:solidFill>
                  <a:prstClr val="black"/>
                </a:solidFill>
              </a:rPr>
              <a:pPr/>
              <a:t>34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pitchFamily="-25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25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9pPr>
          </a:lstStyle>
          <a:p>
            <a:fld id="{D0BDBD91-9C53-4BEB-AE30-C88F31867F18}" type="slidenum">
              <a:rPr lang="en-US" sz="1200" b="0">
                <a:solidFill>
                  <a:prstClr val="black"/>
                </a:solidFill>
              </a:rPr>
              <a:pPr/>
              <a:t>41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5015B-6F47-47EF-9A21-E081B8486B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32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62AA4-E7FF-4A4C-986B-E2FC98D4C10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92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5171F-70E7-443F-BD2F-A9D85E72D10B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386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1EF084-E25E-4CA7-BB20-5CFCA8222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56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DC047-372C-4C07-9ECD-096A548FE82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442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EB84D-1F6F-4750-862B-7B76B21757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199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C0FF93-231B-46D5-A658-654710B0907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51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9EFDDD-4BC0-475A-BB61-2E3441244E8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58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8A884A-9169-482F-BA03-AD6D4AEAE2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58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DE2676-915F-4B04-8A36-1AF116A01F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92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0BD0F9-31E4-4D78-A900-DFA70C9421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53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3799A-3801-4366-B779-94F51692F71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4372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FBE9BA-61C3-4070-A3E2-1736446BE2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74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66279-7A00-4B1D-9036-901A01AA3A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334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51989-DA06-48E5-93AC-69DB31A588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381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07916B-12FD-47E1-864A-ADA9BA7854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55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9423C5-9840-4445-96E4-03430FE3C7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015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DA8AE-1559-40DB-B13C-BCF89511925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76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9C5AA-A3C5-4564-A241-D0DA53B757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2683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3103E-E87E-450D-B8CE-6C544AB057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675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E9D59-351C-4D70-9B08-22E990E8377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8883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4B9CC-2209-4386-A2C5-90E9E94D4F8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5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8DBF4-846B-44E1-99E6-AC924F8A50EC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20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3391E-FF30-476D-A4E9-9B7CAAF0AF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07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C6AEB-A1D6-45D2-9678-C049A2EBD22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743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FEDAC-BBEC-4C33-BA21-B291EB746F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1961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BF10E7-26A3-44C4-A3A0-C128223A27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5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DC190-DACC-4355-AAF5-C88D5F9C6C4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03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A42D9-D474-488E-B0AD-6B454A21C05F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55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DBCB-3E23-4980-910B-6FC09B2EC5B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93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E676-E976-4F1F-9B61-89F79A8CB447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22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A44-CA22-4E3B-A077-7E51CDE98B3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185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884D0-B795-4134-B73B-9873B186C9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22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A6DB1B-7B27-4950-BAB6-BB481D86294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438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9A6DB1B-7B27-4950-BAB6-BB481D86294B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CC">
                <a:gamma/>
                <a:shade val="41176"/>
                <a:invGamma/>
              </a:srgbClr>
            </a:gs>
            <a:gs pos="100000">
              <a:srgbClr val="FF33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7A83F9-6606-4909-BD97-720E27B2C530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3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6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7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ysiologyweb.com/lecture_notes/membrane_transport/figs/secondary_active_transport_jpg_ae2s0q4QZOq65aJYuyuBWIiBTW5CVKYI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295400" y="2463800"/>
            <a:ext cx="6553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Tubular reabsorption and tubular secretion</a:t>
            </a:r>
          </a:p>
        </p:txBody>
      </p:sp>
    </p:spTree>
    <p:extLst>
      <p:ext uri="{BB962C8B-B14F-4D97-AF65-F5344CB8AC3E}">
        <p14:creationId xmlns:p14="http://schemas.microsoft.com/office/powerpoint/2010/main" val="415129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b="1" dirty="0" smtClean="0">
                <a:solidFill>
                  <a:srgbClr val="FF0000"/>
                </a:solidFill>
              </a:rPr>
              <a:t>Nephron</a:t>
            </a:r>
            <a:br>
              <a:rPr lang="en-US" sz="40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Tubular Reabsorption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7848600" cy="2286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/>
              <a:t>Secondary Active Transport utilizing Na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gradient </a:t>
            </a:r>
          </a:p>
          <a:p>
            <a:pPr marL="0" indent="0" eaLnBrk="1" hangingPunct="1">
              <a:buNone/>
            </a:pPr>
            <a:r>
              <a:rPr lang="en-US" sz="2400" b="1" dirty="0" smtClean="0"/>
              <a:t>(</a:t>
            </a:r>
            <a:r>
              <a:rPr lang="en-US" sz="2400" b="1" dirty="0" smtClean="0">
                <a:solidFill>
                  <a:srgbClr val="FF0000"/>
                </a:solidFill>
              </a:rPr>
              <a:t>Sodium </a:t>
            </a:r>
            <a:r>
              <a:rPr lang="en-US" sz="2400" b="1" dirty="0" err="1" smtClean="0">
                <a:solidFill>
                  <a:srgbClr val="FF0000"/>
                </a:solidFill>
              </a:rPr>
              <a:t>Symport</a:t>
            </a:r>
            <a:r>
              <a:rPr lang="en-US" sz="2400" b="1" dirty="0" smtClean="0"/>
              <a:t>)</a:t>
            </a:r>
          </a:p>
          <a:p>
            <a:pPr marL="457200" lvl="1" indent="0" eaLnBrk="1" hangingPunct="1">
              <a:buNone/>
            </a:pPr>
            <a:r>
              <a:rPr lang="en-US" sz="2400" b="1" dirty="0" smtClean="0"/>
              <a:t>Used for transporting:</a:t>
            </a:r>
          </a:p>
          <a:p>
            <a:pPr marL="914400" lvl="2" indent="0" eaLnBrk="1" hangingPunct="1">
              <a:buNone/>
            </a:pPr>
            <a:r>
              <a:rPr lang="en-US" b="1" dirty="0" smtClean="0">
                <a:solidFill>
                  <a:srgbClr val="FF0000"/>
                </a:solidFill>
              </a:rPr>
              <a:t>Glucose, amino acids, ions, metabolites</a:t>
            </a:r>
          </a:p>
        </p:txBody>
      </p:sp>
      <p:pic>
        <p:nvPicPr>
          <p:cNvPr id="214020" name="Picture 4" descr="figure_19_13_0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53" b="9468"/>
          <a:stretch>
            <a:fillRect/>
          </a:stretch>
        </p:blipFill>
        <p:spPr bwMode="auto">
          <a:xfrm>
            <a:off x="428625" y="3124200"/>
            <a:ext cx="8534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45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 of Na Reabsorption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696200" cy="4953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1500" b="1" dirty="0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Luminal side.  Movement of Na from lumen to intracellular fluid by electrochemical gradient.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endParaRPr lang="en-US" sz="1000" b="1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Basolateral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membrane, Na+/K+ ATPase, 3 Na / 2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K pumped, 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results in Low intracellular Na concentration and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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osmolarity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 in the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basolateral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 space.</a:t>
            </a: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endParaRPr lang="en-US" sz="1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Symbol" pitchFamily="26" charset="2"/>
            </a:endParaRPr>
          </a:p>
          <a:p>
            <a:pPr marL="609600" indent="-609600">
              <a:lnSpc>
                <a:spcPct val="90000"/>
              </a:lnSpc>
              <a:buFontTx/>
              <a:buAutoNum type="arabicParenR"/>
            </a:pP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Peritubular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 side (bulk flow).  Movement of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hyperosmotic fluid from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basolateral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 space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o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peritubular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capillaries. 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26" charset="2"/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770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Freeform 54"/>
          <p:cNvSpPr>
            <a:spLocks/>
          </p:cNvSpPr>
          <p:nvPr/>
        </p:nvSpPr>
        <p:spPr bwMode="auto">
          <a:xfrm>
            <a:off x="2473325" y="914400"/>
            <a:ext cx="3924300" cy="1220788"/>
          </a:xfrm>
          <a:custGeom>
            <a:avLst/>
            <a:gdLst>
              <a:gd name="T0" fmla="*/ 3922889 w 2781"/>
              <a:gd name="T1" fmla="*/ 448258 h 768"/>
              <a:gd name="T2" fmla="*/ 3922889 w 2781"/>
              <a:gd name="T3" fmla="*/ 157367 h 768"/>
              <a:gd name="T4" fmla="*/ 3922889 w 2781"/>
              <a:gd name="T5" fmla="*/ 55635 h 768"/>
              <a:gd name="T6" fmla="*/ 3867856 w 2781"/>
              <a:gd name="T7" fmla="*/ 22254 h 768"/>
              <a:gd name="T8" fmla="*/ 3757789 w 2781"/>
              <a:gd name="T9" fmla="*/ 0 h 768"/>
              <a:gd name="T10" fmla="*/ 3649133 w 2781"/>
              <a:gd name="T11" fmla="*/ 0 h 768"/>
              <a:gd name="T12" fmla="*/ 3430411 w 2781"/>
              <a:gd name="T13" fmla="*/ 0 h 768"/>
              <a:gd name="T14" fmla="*/ 3283656 w 2781"/>
              <a:gd name="T15" fmla="*/ 11127 h 768"/>
              <a:gd name="T16" fmla="*/ 3156656 w 2781"/>
              <a:gd name="T17" fmla="*/ 33381 h 768"/>
              <a:gd name="T18" fmla="*/ 3046589 w 2781"/>
              <a:gd name="T19" fmla="*/ 50866 h 768"/>
              <a:gd name="T20" fmla="*/ 2919589 w 2781"/>
              <a:gd name="T21" fmla="*/ 66762 h 768"/>
              <a:gd name="T22" fmla="*/ 2791178 w 2781"/>
              <a:gd name="T23" fmla="*/ 77889 h 768"/>
              <a:gd name="T24" fmla="*/ 2682522 w 2781"/>
              <a:gd name="T25" fmla="*/ 84247 h 768"/>
              <a:gd name="T26" fmla="*/ 2462389 w 2781"/>
              <a:gd name="T27" fmla="*/ 84247 h 768"/>
              <a:gd name="T28" fmla="*/ 2098322 w 2781"/>
              <a:gd name="T29" fmla="*/ 84247 h 768"/>
              <a:gd name="T30" fmla="*/ 1587500 w 2781"/>
              <a:gd name="T31" fmla="*/ 84247 h 768"/>
              <a:gd name="T32" fmla="*/ 1020233 w 2781"/>
              <a:gd name="T33" fmla="*/ 84247 h 768"/>
              <a:gd name="T34" fmla="*/ 584200 w 2781"/>
              <a:gd name="T35" fmla="*/ 84247 h 768"/>
              <a:gd name="T36" fmla="*/ 327378 w 2781"/>
              <a:gd name="T37" fmla="*/ 84247 h 768"/>
              <a:gd name="T38" fmla="*/ 218722 w 2781"/>
              <a:gd name="T39" fmla="*/ 84247 h 768"/>
              <a:gd name="T40" fmla="*/ 90311 w 2781"/>
              <a:gd name="T41" fmla="*/ 101732 h 768"/>
              <a:gd name="T42" fmla="*/ 36689 w 2781"/>
              <a:gd name="T43" fmla="*/ 111270 h 768"/>
              <a:gd name="T44" fmla="*/ 0 w 2781"/>
              <a:gd name="T45" fmla="*/ 133524 h 768"/>
              <a:gd name="T46" fmla="*/ 0 w 2781"/>
              <a:gd name="T47" fmla="*/ 179621 h 768"/>
              <a:gd name="T48" fmla="*/ 0 w 2781"/>
              <a:gd name="T49" fmla="*/ 286122 h 768"/>
              <a:gd name="T50" fmla="*/ 0 w 2781"/>
              <a:gd name="T51" fmla="*/ 448258 h 768"/>
              <a:gd name="T52" fmla="*/ 0 w 2781"/>
              <a:gd name="T53" fmla="*/ 670798 h 768"/>
              <a:gd name="T54" fmla="*/ 0 w 2781"/>
              <a:gd name="T55" fmla="*/ 861546 h 768"/>
              <a:gd name="T56" fmla="*/ 0 w 2781"/>
              <a:gd name="T57" fmla="*/ 995069 h 768"/>
              <a:gd name="T58" fmla="*/ 0 w 2781"/>
              <a:gd name="T59" fmla="*/ 1068190 h 768"/>
              <a:gd name="T60" fmla="*/ 16933 w 2781"/>
              <a:gd name="T61" fmla="*/ 1095212 h 768"/>
              <a:gd name="T62" fmla="*/ 36689 w 2781"/>
              <a:gd name="T63" fmla="*/ 1117466 h 768"/>
              <a:gd name="T64" fmla="*/ 90311 w 2781"/>
              <a:gd name="T65" fmla="*/ 1134951 h 768"/>
              <a:gd name="T66" fmla="*/ 198967 w 2781"/>
              <a:gd name="T67" fmla="*/ 1141310 h 768"/>
              <a:gd name="T68" fmla="*/ 400756 w 2781"/>
              <a:gd name="T69" fmla="*/ 1141310 h 768"/>
              <a:gd name="T70" fmla="*/ 746478 w 2781"/>
              <a:gd name="T71" fmla="*/ 1141310 h 768"/>
              <a:gd name="T72" fmla="*/ 1277056 w 2781"/>
              <a:gd name="T73" fmla="*/ 1141310 h 768"/>
              <a:gd name="T74" fmla="*/ 1841500 w 2781"/>
              <a:gd name="T75" fmla="*/ 1141310 h 768"/>
              <a:gd name="T76" fmla="*/ 2280356 w 2781"/>
              <a:gd name="T77" fmla="*/ 1141310 h 768"/>
              <a:gd name="T78" fmla="*/ 2572456 w 2781"/>
              <a:gd name="T79" fmla="*/ 1141310 h 768"/>
              <a:gd name="T80" fmla="*/ 2719211 w 2781"/>
              <a:gd name="T81" fmla="*/ 1141310 h 768"/>
              <a:gd name="T82" fmla="*/ 2846211 w 2781"/>
              <a:gd name="T83" fmla="*/ 1157205 h 768"/>
              <a:gd name="T84" fmla="*/ 2992967 w 2781"/>
              <a:gd name="T85" fmla="*/ 1179459 h 768"/>
              <a:gd name="T86" fmla="*/ 3175000 w 2781"/>
              <a:gd name="T87" fmla="*/ 1208071 h 768"/>
              <a:gd name="T88" fmla="*/ 3302000 w 2781"/>
              <a:gd name="T89" fmla="*/ 1219198 h 768"/>
              <a:gd name="T90" fmla="*/ 3520722 w 2781"/>
              <a:gd name="T91" fmla="*/ 1219198 h 768"/>
              <a:gd name="T92" fmla="*/ 3722511 w 2781"/>
              <a:gd name="T93" fmla="*/ 1219198 h 768"/>
              <a:gd name="T94" fmla="*/ 3831167 w 2781"/>
              <a:gd name="T95" fmla="*/ 1208071 h 768"/>
              <a:gd name="T96" fmla="*/ 3904544 w 2781"/>
              <a:gd name="T97" fmla="*/ 1179459 h 768"/>
              <a:gd name="T98" fmla="*/ 3922889 w 2781"/>
              <a:gd name="T99" fmla="*/ 1146078 h 768"/>
              <a:gd name="T100" fmla="*/ 3922889 w 2781"/>
              <a:gd name="T101" fmla="*/ 1068190 h 768"/>
              <a:gd name="T102" fmla="*/ 3922889 w 2781"/>
              <a:gd name="T103" fmla="*/ 855187 h 76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781" h="768">
                <a:moveTo>
                  <a:pt x="2780" y="538"/>
                </a:moveTo>
                <a:lnTo>
                  <a:pt x="2780" y="450"/>
                </a:lnTo>
                <a:lnTo>
                  <a:pt x="2780" y="363"/>
                </a:lnTo>
                <a:lnTo>
                  <a:pt x="2780" y="282"/>
                </a:lnTo>
                <a:lnTo>
                  <a:pt x="2780" y="201"/>
                </a:lnTo>
                <a:lnTo>
                  <a:pt x="2780" y="162"/>
                </a:lnTo>
                <a:lnTo>
                  <a:pt x="2780" y="127"/>
                </a:lnTo>
                <a:lnTo>
                  <a:pt x="2780" y="99"/>
                </a:lnTo>
                <a:lnTo>
                  <a:pt x="2780" y="78"/>
                </a:lnTo>
                <a:lnTo>
                  <a:pt x="2780" y="60"/>
                </a:lnTo>
                <a:lnTo>
                  <a:pt x="2780" y="46"/>
                </a:lnTo>
                <a:lnTo>
                  <a:pt x="2780" y="35"/>
                </a:lnTo>
                <a:lnTo>
                  <a:pt x="2780" y="32"/>
                </a:lnTo>
                <a:lnTo>
                  <a:pt x="2767" y="25"/>
                </a:lnTo>
                <a:lnTo>
                  <a:pt x="2754" y="18"/>
                </a:lnTo>
                <a:lnTo>
                  <a:pt x="2741" y="14"/>
                </a:lnTo>
                <a:lnTo>
                  <a:pt x="2715" y="7"/>
                </a:lnTo>
                <a:lnTo>
                  <a:pt x="2703" y="4"/>
                </a:lnTo>
                <a:lnTo>
                  <a:pt x="2677" y="4"/>
                </a:lnTo>
                <a:lnTo>
                  <a:pt x="2663" y="0"/>
                </a:lnTo>
                <a:lnTo>
                  <a:pt x="2638" y="0"/>
                </a:lnTo>
                <a:lnTo>
                  <a:pt x="2625" y="0"/>
                </a:lnTo>
                <a:lnTo>
                  <a:pt x="2599" y="0"/>
                </a:lnTo>
                <a:lnTo>
                  <a:pt x="2586" y="0"/>
                </a:lnTo>
                <a:lnTo>
                  <a:pt x="2560" y="0"/>
                </a:lnTo>
                <a:lnTo>
                  <a:pt x="2521" y="0"/>
                </a:lnTo>
                <a:lnTo>
                  <a:pt x="2469" y="0"/>
                </a:lnTo>
                <a:lnTo>
                  <a:pt x="2431" y="0"/>
                </a:lnTo>
                <a:lnTo>
                  <a:pt x="2392" y="4"/>
                </a:lnTo>
                <a:lnTo>
                  <a:pt x="2379" y="4"/>
                </a:lnTo>
                <a:lnTo>
                  <a:pt x="2353" y="7"/>
                </a:lnTo>
                <a:lnTo>
                  <a:pt x="2327" y="7"/>
                </a:lnTo>
                <a:lnTo>
                  <a:pt x="2301" y="11"/>
                </a:lnTo>
                <a:lnTo>
                  <a:pt x="2275" y="14"/>
                </a:lnTo>
                <a:lnTo>
                  <a:pt x="2250" y="18"/>
                </a:lnTo>
                <a:lnTo>
                  <a:pt x="2237" y="21"/>
                </a:lnTo>
                <a:lnTo>
                  <a:pt x="2224" y="25"/>
                </a:lnTo>
                <a:lnTo>
                  <a:pt x="2198" y="28"/>
                </a:lnTo>
                <a:lnTo>
                  <a:pt x="2185" y="28"/>
                </a:lnTo>
                <a:lnTo>
                  <a:pt x="2159" y="32"/>
                </a:lnTo>
                <a:lnTo>
                  <a:pt x="2146" y="35"/>
                </a:lnTo>
                <a:lnTo>
                  <a:pt x="2121" y="39"/>
                </a:lnTo>
                <a:lnTo>
                  <a:pt x="2095" y="42"/>
                </a:lnTo>
                <a:lnTo>
                  <a:pt x="2069" y="42"/>
                </a:lnTo>
                <a:lnTo>
                  <a:pt x="2043" y="46"/>
                </a:lnTo>
                <a:lnTo>
                  <a:pt x="2030" y="46"/>
                </a:lnTo>
                <a:lnTo>
                  <a:pt x="2004" y="49"/>
                </a:lnTo>
                <a:lnTo>
                  <a:pt x="1978" y="49"/>
                </a:lnTo>
                <a:lnTo>
                  <a:pt x="1952" y="53"/>
                </a:lnTo>
                <a:lnTo>
                  <a:pt x="1939" y="53"/>
                </a:lnTo>
                <a:lnTo>
                  <a:pt x="1927" y="53"/>
                </a:lnTo>
                <a:lnTo>
                  <a:pt x="1901" y="53"/>
                </a:lnTo>
                <a:lnTo>
                  <a:pt x="1875" y="53"/>
                </a:lnTo>
                <a:lnTo>
                  <a:pt x="1836" y="53"/>
                </a:lnTo>
                <a:lnTo>
                  <a:pt x="1798" y="53"/>
                </a:lnTo>
                <a:lnTo>
                  <a:pt x="1745" y="53"/>
                </a:lnTo>
                <a:lnTo>
                  <a:pt x="1693" y="53"/>
                </a:lnTo>
                <a:lnTo>
                  <a:pt x="1629" y="53"/>
                </a:lnTo>
                <a:lnTo>
                  <a:pt x="1564" y="53"/>
                </a:lnTo>
                <a:lnTo>
                  <a:pt x="1487" y="53"/>
                </a:lnTo>
                <a:lnTo>
                  <a:pt x="1410" y="53"/>
                </a:lnTo>
                <a:lnTo>
                  <a:pt x="1319" y="53"/>
                </a:lnTo>
                <a:lnTo>
                  <a:pt x="1228" y="53"/>
                </a:lnTo>
                <a:lnTo>
                  <a:pt x="1125" y="53"/>
                </a:lnTo>
                <a:lnTo>
                  <a:pt x="1022" y="56"/>
                </a:lnTo>
                <a:lnTo>
                  <a:pt x="917" y="53"/>
                </a:lnTo>
                <a:lnTo>
                  <a:pt x="814" y="53"/>
                </a:lnTo>
                <a:lnTo>
                  <a:pt x="723" y="53"/>
                </a:lnTo>
                <a:lnTo>
                  <a:pt x="634" y="53"/>
                </a:lnTo>
                <a:lnTo>
                  <a:pt x="555" y="53"/>
                </a:lnTo>
                <a:lnTo>
                  <a:pt x="478" y="53"/>
                </a:lnTo>
                <a:lnTo>
                  <a:pt x="414" y="53"/>
                </a:lnTo>
                <a:lnTo>
                  <a:pt x="361" y="53"/>
                </a:lnTo>
                <a:lnTo>
                  <a:pt x="310" y="53"/>
                </a:lnTo>
                <a:lnTo>
                  <a:pt x="271" y="53"/>
                </a:lnTo>
                <a:lnTo>
                  <a:pt x="232" y="53"/>
                </a:lnTo>
                <a:lnTo>
                  <a:pt x="206" y="53"/>
                </a:lnTo>
                <a:lnTo>
                  <a:pt x="181" y="53"/>
                </a:lnTo>
                <a:lnTo>
                  <a:pt x="167" y="53"/>
                </a:lnTo>
                <a:lnTo>
                  <a:pt x="155" y="53"/>
                </a:lnTo>
                <a:lnTo>
                  <a:pt x="141" y="56"/>
                </a:lnTo>
                <a:lnTo>
                  <a:pt x="103" y="56"/>
                </a:lnTo>
                <a:lnTo>
                  <a:pt x="77" y="60"/>
                </a:lnTo>
                <a:lnTo>
                  <a:pt x="64" y="64"/>
                </a:lnTo>
                <a:lnTo>
                  <a:pt x="52" y="64"/>
                </a:lnTo>
                <a:lnTo>
                  <a:pt x="52" y="67"/>
                </a:lnTo>
                <a:lnTo>
                  <a:pt x="38" y="70"/>
                </a:lnTo>
                <a:lnTo>
                  <a:pt x="26" y="70"/>
                </a:lnTo>
                <a:lnTo>
                  <a:pt x="26" y="74"/>
                </a:lnTo>
                <a:lnTo>
                  <a:pt x="12" y="78"/>
                </a:lnTo>
                <a:lnTo>
                  <a:pt x="12" y="81"/>
                </a:lnTo>
                <a:lnTo>
                  <a:pt x="0" y="84"/>
                </a:lnTo>
                <a:lnTo>
                  <a:pt x="0" y="88"/>
                </a:lnTo>
                <a:lnTo>
                  <a:pt x="0" y="95"/>
                </a:lnTo>
                <a:lnTo>
                  <a:pt x="0" y="102"/>
                </a:lnTo>
                <a:lnTo>
                  <a:pt x="0" y="113"/>
                </a:lnTo>
                <a:lnTo>
                  <a:pt x="0" y="127"/>
                </a:lnTo>
                <a:lnTo>
                  <a:pt x="0" y="141"/>
                </a:lnTo>
                <a:lnTo>
                  <a:pt x="0" y="158"/>
                </a:lnTo>
                <a:lnTo>
                  <a:pt x="0" y="180"/>
                </a:lnTo>
                <a:lnTo>
                  <a:pt x="0" y="201"/>
                </a:lnTo>
                <a:lnTo>
                  <a:pt x="0" y="225"/>
                </a:lnTo>
                <a:lnTo>
                  <a:pt x="0" y="253"/>
                </a:lnTo>
                <a:lnTo>
                  <a:pt x="0" y="282"/>
                </a:lnTo>
                <a:lnTo>
                  <a:pt x="0" y="313"/>
                </a:lnTo>
                <a:lnTo>
                  <a:pt x="0" y="348"/>
                </a:lnTo>
                <a:lnTo>
                  <a:pt x="0" y="384"/>
                </a:lnTo>
                <a:lnTo>
                  <a:pt x="0" y="422"/>
                </a:lnTo>
                <a:lnTo>
                  <a:pt x="0" y="454"/>
                </a:lnTo>
                <a:lnTo>
                  <a:pt x="0" y="485"/>
                </a:lnTo>
                <a:lnTo>
                  <a:pt x="0" y="514"/>
                </a:lnTo>
                <a:lnTo>
                  <a:pt x="0" y="542"/>
                </a:lnTo>
                <a:lnTo>
                  <a:pt x="0" y="566"/>
                </a:lnTo>
                <a:lnTo>
                  <a:pt x="0" y="587"/>
                </a:lnTo>
                <a:lnTo>
                  <a:pt x="0" y="609"/>
                </a:lnTo>
                <a:lnTo>
                  <a:pt x="0" y="626"/>
                </a:lnTo>
                <a:lnTo>
                  <a:pt x="0" y="640"/>
                </a:lnTo>
                <a:lnTo>
                  <a:pt x="0" y="654"/>
                </a:lnTo>
                <a:lnTo>
                  <a:pt x="0" y="665"/>
                </a:lnTo>
                <a:lnTo>
                  <a:pt x="0" y="672"/>
                </a:lnTo>
                <a:lnTo>
                  <a:pt x="0" y="679"/>
                </a:lnTo>
                <a:lnTo>
                  <a:pt x="12" y="683"/>
                </a:lnTo>
                <a:lnTo>
                  <a:pt x="12" y="686"/>
                </a:lnTo>
                <a:lnTo>
                  <a:pt x="12" y="689"/>
                </a:lnTo>
                <a:lnTo>
                  <a:pt x="12" y="693"/>
                </a:lnTo>
                <a:lnTo>
                  <a:pt x="12" y="697"/>
                </a:lnTo>
                <a:lnTo>
                  <a:pt x="26" y="700"/>
                </a:lnTo>
                <a:lnTo>
                  <a:pt x="26" y="703"/>
                </a:lnTo>
                <a:lnTo>
                  <a:pt x="38" y="707"/>
                </a:lnTo>
                <a:lnTo>
                  <a:pt x="52" y="707"/>
                </a:lnTo>
                <a:lnTo>
                  <a:pt x="52" y="711"/>
                </a:lnTo>
                <a:lnTo>
                  <a:pt x="64" y="714"/>
                </a:lnTo>
                <a:lnTo>
                  <a:pt x="90" y="714"/>
                </a:lnTo>
                <a:lnTo>
                  <a:pt x="103" y="718"/>
                </a:lnTo>
                <a:lnTo>
                  <a:pt x="116" y="718"/>
                </a:lnTo>
                <a:lnTo>
                  <a:pt x="141" y="718"/>
                </a:lnTo>
                <a:lnTo>
                  <a:pt x="167" y="718"/>
                </a:lnTo>
                <a:lnTo>
                  <a:pt x="194" y="718"/>
                </a:lnTo>
                <a:lnTo>
                  <a:pt x="232" y="718"/>
                </a:lnTo>
                <a:lnTo>
                  <a:pt x="284" y="718"/>
                </a:lnTo>
                <a:lnTo>
                  <a:pt x="335" y="718"/>
                </a:lnTo>
                <a:lnTo>
                  <a:pt x="400" y="718"/>
                </a:lnTo>
                <a:lnTo>
                  <a:pt x="465" y="718"/>
                </a:lnTo>
                <a:lnTo>
                  <a:pt x="529" y="718"/>
                </a:lnTo>
                <a:lnTo>
                  <a:pt x="620" y="718"/>
                </a:lnTo>
                <a:lnTo>
                  <a:pt x="698" y="718"/>
                </a:lnTo>
                <a:lnTo>
                  <a:pt x="802" y="718"/>
                </a:lnTo>
                <a:lnTo>
                  <a:pt x="905" y="718"/>
                </a:lnTo>
                <a:lnTo>
                  <a:pt x="1008" y="718"/>
                </a:lnTo>
                <a:lnTo>
                  <a:pt x="1111" y="718"/>
                </a:lnTo>
                <a:lnTo>
                  <a:pt x="1216" y="718"/>
                </a:lnTo>
                <a:lnTo>
                  <a:pt x="1305" y="718"/>
                </a:lnTo>
                <a:lnTo>
                  <a:pt x="1396" y="718"/>
                </a:lnTo>
                <a:lnTo>
                  <a:pt x="1474" y="718"/>
                </a:lnTo>
                <a:lnTo>
                  <a:pt x="1551" y="718"/>
                </a:lnTo>
                <a:lnTo>
                  <a:pt x="1616" y="718"/>
                </a:lnTo>
                <a:lnTo>
                  <a:pt x="1681" y="718"/>
                </a:lnTo>
                <a:lnTo>
                  <a:pt x="1733" y="718"/>
                </a:lnTo>
                <a:lnTo>
                  <a:pt x="1784" y="718"/>
                </a:lnTo>
                <a:lnTo>
                  <a:pt x="1823" y="718"/>
                </a:lnTo>
                <a:lnTo>
                  <a:pt x="1862" y="718"/>
                </a:lnTo>
                <a:lnTo>
                  <a:pt x="1887" y="718"/>
                </a:lnTo>
                <a:lnTo>
                  <a:pt x="1901" y="718"/>
                </a:lnTo>
                <a:lnTo>
                  <a:pt x="1927" y="718"/>
                </a:lnTo>
                <a:lnTo>
                  <a:pt x="1952" y="721"/>
                </a:lnTo>
                <a:lnTo>
                  <a:pt x="1978" y="725"/>
                </a:lnTo>
                <a:lnTo>
                  <a:pt x="1992" y="728"/>
                </a:lnTo>
                <a:lnTo>
                  <a:pt x="2017" y="728"/>
                </a:lnTo>
                <a:lnTo>
                  <a:pt x="2043" y="732"/>
                </a:lnTo>
                <a:lnTo>
                  <a:pt x="2069" y="735"/>
                </a:lnTo>
                <a:lnTo>
                  <a:pt x="2095" y="739"/>
                </a:lnTo>
                <a:lnTo>
                  <a:pt x="2121" y="742"/>
                </a:lnTo>
                <a:lnTo>
                  <a:pt x="2159" y="746"/>
                </a:lnTo>
                <a:lnTo>
                  <a:pt x="2185" y="753"/>
                </a:lnTo>
                <a:lnTo>
                  <a:pt x="2224" y="756"/>
                </a:lnTo>
                <a:lnTo>
                  <a:pt x="2250" y="760"/>
                </a:lnTo>
                <a:lnTo>
                  <a:pt x="2275" y="760"/>
                </a:lnTo>
                <a:lnTo>
                  <a:pt x="2301" y="763"/>
                </a:lnTo>
                <a:lnTo>
                  <a:pt x="2315" y="763"/>
                </a:lnTo>
                <a:lnTo>
                  <a:pt x="2340" y="767"/>
                </a:lnTo>
                <a:lnTo>
                  <a:pt x="2353" y="767"/>
                </a:lnTo>
                <a:lnTo>
                  <a:pt x="2392" y="767"/>
                </a:lnTo>
                <a:lnTo>
                  <a:pt x="2431" y="767"/>
                </a:lnTo>
                <a:lnTo>
                  <a:pt x="2495" y="767"/>
                </a:lnTo>
                <a:lnTo>
                  <a:pt x="2547" y="767"/>
                </a:lnTo>
                <a:lnTo>
                  <a:pt x="2599" y="767"/>
                </a:lnTo>
                <a:lnTo>
                  <a:pt x="2625" y="767"/>
                </a:lnTo>
                <a:lnTo>
                  <a:pt x="2638" y="767"/>
                </a:lnTo>
                <a:lnTo>
                  <a:pt x="2663" y="763"/>
                </a:lnTo>
                <a:lnTo>
                  <a:pt x="2677" y="763"/>
                </a:lnTo>
                <a:lnTo>
                  <a:pt x="2703" y="760"/>
                </a:lnTo>
                <a:lnTo>
                  <a:pt x="2715" y="760"/>
                </a:lnTo>
                <a:lnTo>
                  <a:pt x="2728" y="756"/>
                </a:lnTo>
                <a:lnTo>
                  <a:pt x="2741" y="753"/>
                </a:lnTo>
                <a:lnTo>
                  <a:pt x="2754" y="746"/>
                </a:lnTo>
                <a:lnTo>
                  <a:pt x="2767" y="742"/>
                </a:lnTo>
                <a:lnTo>
                  <a:pt x="2767" y="735"/>
                </a:lnTo>
                <a:lnTo>
                  <a:pt x="2780" y="732"/>
                </a:lnTo>
                <a:lnTo>
                  <a:pt x="2780" y="725"/>
                </a:lnTo>
                <a:lnTo>
                  <a:pt x="2780" y="721"/>
                </a:lnTo>
                <a:lnTo>
                  <a:pt x="2780" y="714"/>
                </a:lnTo>
                <a:lnTo>
                  <a:pt x="2780" y="707"/>
                </a:lnTo>
                <a:lnTo>
                  <a:pt x="2780" y="689"/>
                </a:lnTo>
                <a:lnTo>
                  <a:pt x="2780" y="672"/>
                </a:lnTo>
                <a:lnTo>
                  <a:pt x="2780" y="644"/>
                </a:lnTo>
                <a:lnTo>
                  <a:pt x="2780" y="616"/>
                </a:lnTo>
                <a:lnTo>
                  <a:pt x="2780" y="577"/>
                </a:lnTo>
                <a:lnTo>
                  <a:pt x="2780" y="538"/>
                </a:lnTo>
              </a:path>
            </a:pathLst>
          </a:custGeom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171" name="Rectangle 55"/>
          <p:cNvSpPr>
            <a:spLocks noChangeArrowheads="1"/>
          </p:cNvSpPr>
          <p:nvPr/>
        </p:nvSpPr>
        <p:spPr bwMode="auto">
          <a:xfrm>
            <a:off x="641350" y="1412875"/>
            <a:ext cx="15700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67" tIns="44440" rIns="90467" bIns="4444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FF"/>
                </a:solidFill>
              </a:rPr>
              <a:t>Interstitial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FF"/>
                </a:solidFill>
              </a:rPr>
              <a:t>   Fluid</a:t>
            </a:r>
          </a:p>
        </p:txBody>
      </p:sp>
      <p:sp>
        <p:nvSpPr>
          <p:cNvPr id="7172" name="Rectangle 56"/>
          <p:cNvSpPr>
            <a:spLocks noChangeArrowheads="1"/>
          </p:cNvSpPr>
          <p:nvPr/>
        </p:nvSpPr>
        <p:spPr bwMode="auto">
          <a:xfrm>
            <a:off x="6969125" y="1387475"/>
            <a:ext cx="12652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67" tIns="44440" rIns="90467" bIns="4444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FF"/>
                </a:solidFill>
              </a:rPr>
              <a:t>Tubular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FF"/>
                </a:solidFill>
              </a:rPr>
              <a:t>Lumen</a:t>
            </a:r>
          </a:p>
        </p:txBody>
      </p:sp>
      <p:sp>
        <p:nvSpPr>
          <p:cNvPr id="7173" name="Rectangle 57"/>
          <p:cNvSpPr>
            <a:spLocks noChangeArrowheads="1"/>
          </p:cNvSpPr>
          <p:nvPr/>
        </p:nvSpPr>
        <p:spPr bwMode="auto">
          <a:xfrm>
            <a:off x="3709988" y="1357313"/>
            <a:ext cx="146526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67" tIns="44440" rIns="90467" bIns="4444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FF"/>
                </a:solidFill>
              </a:rPr>
              <a:t>Tubular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FF"/>
                </a:solidFill>
              </a:rPr>
              <a:t>  Cells</a:t>
            </a:r>
          </a:p>
        </p:txBody>
      </p:sp>
      <p:sp>
        <p:nvSpPr>
          <p:cNvPr id="7174" name="Rectangle 58"/>
          <p:cNvSpPr>
            <a:spLocks noChangeArrowheads="1"/>
          </p:cNvSpPr>
          <p:nvPr/>
        </p:nvSpPr>
        <p:spPr bwMode="auto">
          <a:xfrm>
            <a:off x="501650" y="168275"/>
            <a:ext cx="8626475" cy="822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67" tIns="44440" rIns="90467" bIns="44440">
            <a:spAutoFit/>
          </a:bodyPr>
          <a:lstStyle/>
          <a:p>
            <a:pPr algn="ctr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</a:rPr>
              <a:t>Reabsorption of Water and Solutes is Coupled to Na</a:t>
            </a:r>
            <a:r>
              <a:rPr lang="en-US" sz="2800" b="1" baseline="30000" dirty="0" smtClean="0">
                <a:solidFill>
                  <a:srgbClr val="FFFFFF"/>
                </a:solidFill>
              </a:rPr>
              <a:t>+ </a:t>
            </a:r>
            <a:r>
              <a:rPr lang="en-US" sz="2800" b="1" dirty="0" smtClean="0">
                <a:solidFill>
                  <a:srgbClr val="FFFFFF"/>
                </a:solidFill>
              </a:rPr>
              <a:t>Reabsorption</a:t>
            </a:r>
          </a:p>
        </p:txBody>
      </p:sp>
      <p:sp>
        <p:nvSpPr>
          <p:cNvPr id="7175" name="Freeform 59"/>
          <p:cNvSpPr>
            <a:spLocks/>
          </p:cNvSpPr>
          <p:nvPr/>
        </p:nvSpPr>
        <p:spPr bwMode="auto">
          <a:xfrm>
            <a:off x="2463800" y="1955800"/>
            <a:ext cx="3937000" cy="3665538"/>
          </a:xfrm>
          <a:custGeom>
            <a:avLst/>
            <a:gdLst>
              <a:gd name="T0" fmla="*/ 3935589 w 2790"/>
              <a:gd name="T1" fmla="*/ 1722438 h 2309"/>
              <a:gd name="T2" fmla="*/ 3935589 w 2790"/>
              <a:gd name="T3" fmla="*/ 185738 h 2309"/>
              <a:gd name="T4" fmla="*/ 3915833 w 2790"/>
              <a:gd name="T5" fmla="*/ 119063 h 2309"/>
              <a:gd name="T6" fmla="*/ 3880556 w 2790"/>
              <a:gd name="T7" fmla="*/ 50800 h 2309"/>
              <a:gd name="T8" fmla="*/ 3825522 w 2790"/>
              <a:gd name="T9" fmla="*/ 19050 h 2309"/>
              <a:gd name="T10" fmla="*/ 3770489 w 2790"/>
              <a:gd name="T11" fmla="*/ 0 h 2309"/>
              <a:gd name="T12" fmla="*/ 3716867 w 2790"/>
              <a:gd name="T13" fmla="*/ 0 h 2309"/>
              <a:gd name="T14" fmla="*/ 3660422 w 2790"/>
              <a:gd name="T15" fmla="*/ 0 h 2309"/>
              <a:gd name="T16" fmla="*/ 3588456 w 2790"/>
              <a:gd name="T17" fmla="*/ 0 h 2309"/>
              <a:gd name="T18" fmla="*/ 3423356 w 2790"/>
              <a:gd name="T19" fmla="*/ 0 h 2309"/>
              <a:gd name="T20" fmla="*/ 3366911 w 2790"/>
              <a:gd name="T21" fmla="*/ 19050 h 2309"/>
              <a:gd name="T22" fmla="*/ 3293533 w 2790"/>
              <a:gd name="T23" fmla="*/ 34925 h 2309"/>
              <a:gd name="T24" fmla="*/ 3203222 w 2790"/>
              <a:gd name="T25" fmla="*/ 68263 h 2309"/>
              <a:gd name="T26" fmla="*/ 3166533 w 2790"/>
              <a:gd name="T27" fmla="*/ 101600 h 2309"/>
              <a:gd name="T28" fmla="*/ 3111500 w 2790"/>
              <a:gd name="T29" fmla="*/ 119063 h 2309"/>
              <a:gd name="T30" fmla="*/ 3056467 w 2790"/>
              <a:gd name="T31" fmla="*/ 153988 h 2309"/>
              <a:gd name="T32" fmla="*/ 3001433 w 2790"/>
              <a:gd name="T33" fmla="*/ 185738 h 2309"/>
              <a:gd name="T34" fmla="*/ 2929467 w 2790"/>
              <a:gd name="T35" fmla="*/ 203200 h 2309"/>
              <a:gd name="T36" fmla="*/ 2873022 w 2790"/>
              <a:gd name="T37" fmla="*/ 220663 h 2309"/>
              <a:gd name="T38" fmla="*/ 2819400 w 2790"/>
              <a:gd name="T39" fmla="*/ 238125 h 2309"/>
              <a:gd name="T40" fmla="*/ 2690989 w 2790"/>
              <a:gd name="T41" fmla="*/ 254000 h 2309"/>
              <a:gd name="T42" fmla="*/ 200378 w 2790"/>
              <a:gd name="T43" fmla="*/ 254000 h 2309"/>
              <a:gd name="T44" fmla="*/ 255411 w 2790"/>
              <a:gd name="T45" fmla="*/ 254000 h 2309"/>
              <a:gd name="T46" fmla="*/ 146756 w 2790"/>
              <a:gd name="T47" fmla="*/ 269875 h 2309"/>
              <a:gd name="T48" fmla="*/ 90311 w 2790"/>
              <a:gd name="T49" fmla="*/ 288925 h 2309"/>
              <a:gd name="T50" fmla="*/ 73378 w 2790"/>
              <a:gd name="T51" fmla="*/ 320675 h 2309"/>
              <a:gd name="T52" fmla="*/ 53622 w 2790"/>
              <a:gd name="T53" fmla="*/ 338138 h 2309"/>
              <a:gd name="T54" fmla="*/ 16933 w 2790"/>
              <a:gd name="T55" fmla="*/ 373063 h 2309"/>
              <a:gd name="T56" fmla="*/ 0 w 2790"/>
              <a:gd name="T57" fmla="*/ 404813 h 2309"/>
              <a:gd name="T58" fmla="*/ 16933 w 2790"/>
              <a:gd name="T59" fmla="*/ 3259138 h 2309"/>
              <a:gd name="T60" fmla="*/ 16933 w 2790"/>
              <a:gd name="T61" fmla="*/ 3276600 h 2309"/>
              <a:gd name="T62" fmla="*/ 16933 w 2790"/>
              <a:gd name="T63" fmla="*/ 3309938 h 2309"/>
              <a:gd name="T64" fmla="*/ 36689 w 2790"/>
              <a:gd name="T65" fmla="*/ 3344863 h 2309"/>
              <a:gd name="T66" fmla="*/ 53622 w 2790"/>
              <a:gd name="T67" fmla="*/ 3376613 h 2309"/>
              <a:gd name="T68" fmla="*/ 73378 w 2790"/>
              <a:gd name="T69" fmla="*/ 3394075 h 2309"/>
              <a:gd name="T70" fmla="*/ 127000 w 2790"/>
              <a:gd name="T71" fmla="*/ 3429000 h 2309"/>
              <a:gd name="T72" fmla="*/ 163689 w 2790"/>
              <a:gd name="T73" fmla="*/ 3444875 h 2309"/>
              <a:gd name="T74" fmla="*/ 2690989 w 2790"/>
              <a:gd name="T75" fmla="*/ 3429000 h 2309"/>
              <a:gd name="T76" fmla="*/ 2764367 w 2790"/>
              <a:gd name="T77" fmla="*/ 3444875 h 2309"/>
              <a:gd name="T78" fmla="*/ 2819400 w 2790"/>
              <a:gd name="T79" fmla="*/ 3479800 h 2309"/>
              <a:gd name="T80" fmla="*/ 2892778 w 2790"/>
              <a:gd name="T81" fmla="*/ 3495675 h 2309"/>
              <a:gd name="T82" fmla="*/ 2966156 w 2790"/>
              <a:gd name="T83" fmla="*/ 3529013 h 2309"/>
              <a:gd name="T84" fmla="*/ 3056467 w 2790"/>
              <a:gd name="T85" fmla="*/ 3563938 h 2309"/>
              <a:gd name="T86" fmla="*/ 3148189 w 2790"/>
              <a:gd name="T87" fmla="*/ 3614738 h 2309"/>
              <a:gd name="T88" fmla="*/ 3221567 w 2790"/>
              <a:gd name="T89" fmla="*/ 3648075 h 2309"/>
              <a:gd name="T90" fmla="*/ 3276600 w 2790"/>
              <a:gd name="T91" fmla="*/ 3648075 h 2309"/>
              <a:gd name="T92" fmla="*/ 3330222 w 2790"/>
              <a:gd name="T93" fmla="*/ 3663950 h 2309"/>
              <a:gd name="T94" fmla="*/ 3716867 w 2790"/>
              <a:gd name="T95" fmla="*/ 3663950 h 2309"/>
              <a:gd name="T96" fmla="*/ 3770489 w 2790"/>
              <a:gd name="T97" fmla="*/ 3648075 h 2309"/>
              <a:gd name="T98" fmla="*/ 3825522 w 2790"/>
              <a:gd name="T99" fmla="*/ 3630613 h 2309"/>
              <a:gd name="T100" fmla="*/ 3862211 w 2790"/>
              <a:gd name="T101" fmla="*/ 3614738 h 2309"/>
              <a:gd name="T102" fmla="*/ 3898900 w 2790"/>
              <a:gd name="T103" fmla="*/ 3563938 h 2309"/>
              <a:gd name="T104" fmla="*/ 3915833 w 2790"/>
              <a:gd name="T105" fmla="*/ 3529013 h 2309"/>
              <a:gd name="T106" fmla="*/ 3935589 w 2790"/>
              <a:gd name="T107" fmla="*/ 3460750 h 2309"/>
              <a:gd name="T108" fmla="*/ 3935589 w 2790"/>
              <a:gd name="T109" fmla="*/ 3411538 h 2309"/>
              <a:gd name="T110" fmla="*/ 3935589 w 2790"/>
              <a:gd name="T111" fmla="*/ 1722438 h 23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790" h="2309">
                <a:moveTo>
                  <a:pt x="2789" y="1085"/>
                </a:moveTo>
                <a:lnTo>
                  <a:pt x="2789" y="117"/>
                </a:lnTo>
                <a:lnTo>
                  <a:pt x="2775" y="75"/>
                </a:lnTo>
                <a:lnTo>
                  <a:pt x="2750" y="32"/>
                </a:lnTo>
                <a:lnTo>
                  <a:pt x="2711" y="12"/>
                </a:lnTo>
                <a:lnTo>
                  <a:pt x="2672" y="0"/>
                </a:lnTo>
                <a:lnTo>
                  <a:pt x="2634" y="0"/>
                </a:lnTo>
                <a:lnTo>
                  <a:pt x="2594" y="0"/>
                </a:lnTo>
                <a:lnTo>
                  <a:pt x="2543" y="0"/>
                </a:lnTo>
                <a:lnTo>
                  <a:pt x="2426" y="0"/>
                </a:lnTo>
                <a:lnTo>
                  <a:pt x="2386" y="12"/>
                </a:lnTo>
                <a:lnTo>
                  <a:pt x="2334" y="22"/>
                </a:lnTo>
                <a:lnTo>
                  <a:pt x="2270" y="43"/>
                </a:lnTo>
                <a:lnTo>
                  <a:pt x="2244" y="64"/>
                </a:lnTo>
                <a:lnTo>
                  <a:pt x="2205" y="75"/>
                </a:lnTo>
                <a:lnTo>
                  <a:pt x="2166" y="97"/>
                </a:lnTo>
                <a:lnTo>
                  <a:pt x="2127" y="117"/>
                </a:lnTo>
                <a:lnTo>
                  <a:pt x="2076" y="128"/>
                </a:lnTo>
                <a:lnTo>
                  <a:pt x="2036" y="139"/>
                </a:lnTo>
                <a:lnTo>
                  <a:pt x="1998" y="150"/>
                </a:lnTo>
                <a:lnTo>
                  <a:pt x="1907" y="160"/>
                </a:lnTo>
                <a:lnTo>
                  <a:pt x="142" y="160"/>
                </a:lnTo>
                <a:lnTo>
                  <a:pt x="181" y="160"/>
                </a:lnTo>
                <a:lnTo>
                  <a:pt x="104" y="170"/>
                </a:lnTo>
                <a:lnTo>
                  <a:pt x="64" y="182"/>
                </a:lnTo>
                <a:lnTo>
                  <a:pt x="52" y="202"/>
                </a:lnTo>
                <a:lnTo>
                  <a:pt x="38" y="213"/>
                </a:lnTo>
                <a:lnTo>
                  <a:pt x="12" y="235"/>
                </a:lnTo>
                <a:lnTo>
                  <a:pt x="0" y="255"/>
                </a:lnTo>
                <a:lnTo>
                  <a:pt x="12" y="2053"/>
                </a:lnTo>
                <a:lnTo>
                  <a:pt x="12" y="2064"/>
                </a:lnTo>
                <a:lnTo>
                  <a:pt x="12" y="2085"/>
                </a:lnTo>
                <a:lnTo>
                  <a:pt x="26" y="2107"/>
                </a:lnTo>
                <a:lnTo>
                  <a:pt x="38" y="2127"/>
                </a:lnTo>
                <a:lnTo>
                  <a:pt x="52" y="2138"/>
                </a:lnTo>
                <a:lnTo>
                  <a:pt x="90" y="2160"/>
                </a:lnTo>
                <a:lnTo>
                  <a:pt x="116" y="2170"/>
                </a:lnTo>
                <a:lnTo>
                  <a:pt x="1907" y="2160"/>
                </a:lnTo>
                <a:lnTo>
                  <a:pt x="1959" y="2170"/>
                </a:lnTo>
                <a:lnTo>
                  <a:pt x="1998" y="2192"/>
                </a:lnTo>
                <a:lnTo>
                  <a:pt x="2050" y="2202"/>
                </a:lnTo>
                <a:lnTo>
                  <a:pt x="2102" y="2223"/>
                </a:lnTo>
                <a:lnTo>
                  <a:pt x="2166" y="2245"/>
                </a:lnTo>
                <a:lnTo>
                  <a:pt x="2231" y="2277"/>
                </a:lnTo>
                <a:lnTo>
                  <a:pt x="2283" y="2298"/>
                </a:lnTo>
                <a:lnTo>
                  <a:pt x="2322" y="2298"/>
                </a:lnTo>
                <a:lnTo>
                  <a:pt x="2360" y="2308"/>
                </a:lnTo>
                <a:lnTo>
                  <a:pt x="2634" y="2308"/>
                </a:lnTo>
                <a:lnTo>
                  <a:pt x="2672" y="2298"/>
                </a:lnTo>
                <a:lnTo>
                  <a:pt x="2711" y="2287"/>
                </a:lnTo>
                <a:lnTo>
                  <a:pt x="2737" y="2277"/>
                </a:lnTo>
                <a:lnTo>
                  <a:pt x="2763" y="2245"/>
                </a:lnTo>
                <a:lnTo>
                  <a:pt x="2775" y="2223"/>
                </a:lnTo>
                <a:lnTo>
                  <a:pt x="2789" y="2180"/>
                </a:lnTo>
                <a:lnTo>
                  <a:pt x="2789" y="2149"/>
                </a:lnTo>
                <a:lnTo>
                  <a:pt x="2789" y="1085"/>
                </a:lnTo>
              </a:path>
            </a:pathLst>
          </a:custGeom>
          <a:noFill/>
          <a:ln w="254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176" name="Freeform 60"/>
          <p:cNvSpPr>
            <a:spLocks/>
          </p:cNvSpPr>
          <p:nvPr/>
        </p:nvSpPr>
        <p:spPr bwMode="auto">
          <a:xfrm>
            <a:off x="2463800" y="1955800"/>
            <a:ext cx="3937000" cy="3665538"/>
          </a:xfrm>
          <a:custGeom>
            <a:avLst/>
            <a:gdLst>
              <a:gd name="T0" fmla="*/ 3935589 w 2790"/>
              <a:gd name="T1" fmla="*/ 1335088 h 2309"/>
              <a:gd name="T2" fmla="*/ 3935589 w 2790"/>
              <a:gd name="T3" fmla="*/ 473075 h 2309"/>
              <a:gd name="T4" fmla="*/ 3935589 w 2790"/>
              <a:gd name="T5" fmla="*/ 169863 h 2309"/>
              <a:gd name="T6" fmla="*/ 3880556 w 2790"/>
              <a:gd name="T7" fmla="*/ 68263 h 2309"/>
              <a:gd name="T8" fmla="*/ 3770489 w 2790"/>
              <a:gd name="T9" fmla="*/ 0 h 2309"/>
              <a:gd name="T10" fmla="*/ 3660422 w 2790"/>
              <a:gd name="T11" fmla="*/ 0 h 2309"/>
              <a:gd name="T12" fmla="*/ 3441700 w 2790"/>
              <a:gd name="T13" fmla="*/ 0 h 2309"/>
              <a:gd name="T14" fmla="*/ 3293533 w 2790"/>
              <a:gd name="T15" fmla="*/ 34925 h 2309"/>
              <a:gd name="T16" fmla="*/ 3166533 w 2790"/>
              <a:gd name="T17" fmla="*/ 101600 h 2309"/>
              <a:gd name="T18" fmla="*/ 3056467 w 2790"/>
              <a:gd name="T19" fmla="*/ 153988 h 2309"/>
              <a:gd name="T20" fmla="*/ 2929467 w 2790"/>
              <a:gd name="T21" fmla="*/ 203200 h 2309"/>
              <a:gd name="T22" fmla="*/ 2801056 w 2790"/>
              <a:gd name="T23" fmla="*/ 238125 h 2309"/>
              <a:gd name="T24" fmla="*/ 2690989 w 2790"/>
              <a:gd name="T25" fmla="*/ 254000 h 2309"/>
              <a:gd name="T26" fmla="*/ 2470856 w 2790"/>
              <a:gd name="T27" fmla="*/ 254000 h 2309"/>
              <a:gd name="T28" fmla="*/ 2105378 w 2790"/>
              <a:gd name="T29" fmla="*/ 254000 h 2309"/>
              <a:gd name="T30" fmla="*/ 1591733 w 2790"/>
              <a:gd name="T31" fmla="*/ 254000 h 2309"/>
              <a:gd name="T32" fmla="*/ 1024467 w 2790"/>
              <a:gd name="T33" fmla="*/ 254000 h 2309"/>
              <a:gd name="T34" fmla="*/ 585611 w 2790"/>
              <a:gd name="T35" fmla="*/ 254000 h 2309"/>
              <a:gd name="T36" fmla="*/ 328789 w 2790"/>
              <a:gd name="T37" fmla="*/ 254000 h 2309"/>
              <a:gd name="T38" fmla="*/ 218722 w 2790"/>
              <a:gd name="T39" fmla="*/ 254000 h 2309"/>
              <a:gd name="T40" fmla="*/ 90311 w 2790"/>
              <a:gd name="T41" fmla="*/ 288925 h 2309"/>
              <a:gd name="T42" fmla="*/ 36689 w 2790"/>
              <a:gd name="T43" fmla="*/ 338138 h 2309"/>
              <a:gd name="T44" fmla="*/ 0 w 2790"/>
              <a:gd name="T45" fmla="*/ 404813 h 2309"/>
              <a:gd name="T46" fmla="*/ 0 w 2790"/>
              <a:gd name="T47" fmla="*/ 541338 h 2309"/>
              <a:gd name="T48" fmla="*/ 0 w 2790"/>
              <a:gd name="T49" fmla="*/ 862013 h 2309"/>
              <a:gd name="T50" fmla="*/ 0 w 2790"/>
              <a:gd name="T51" fmla="*/ 1350963 h 2309"/>
              <a:gd name="T52" fmla="*/ 0 w 2790"/>
              <a:gd name="T53" fmla="*/ 2009775 h 2309"/>
              <a:gd name="T54" fmla="*/ 0 w 2790"/>
              <a:gd name="T55" fmla="*/ 2584450 h 2309"/>
              <a:gd name="T56" fmla="*/ 0 w 2790"/>
              <a:gd name="T57" fmla="*/ 2989263 h 2309"/>
              <a:gd name="T58" fmla="*/ 0 w 2790"/>
              <a:gd name="T59" fmla="*/ 3209925 h 2309"/>
              <a:gd name="T60" fmla="*/ 16933 w 2790"/>
              <a:gd name="T61" fmla="*/ 3292475 h 2309"/>
              <a:gd name="T62" fmla="*/ 36689 w 2790"/>
              <a:gd name="T63" fmla="*/ 3360738 h 2309"/>
              <a:gd name="T64" fmla="*/ 90311 w 2790"/>
              <a:gd name="T65" fmla="*/ 3411538 h 2309"/>
              <a:gd name="T66" fmla="*/ 200378 w 2790"/>
              <a:gd name="T67" fmla="*/ 3429000 h 2309"/>
              <a:gd name="T68" fmla="*/ 402167 w 2790"/>
              <a:gd name="T69" fmla="*/ 3429000 h 2309"/>
              <a:gd name="T70" fmla="*/ 749300 w 2790"/>
              <a:gd name="T71" fmla="*/ 3429000 h 2309"/>
              <a:gd name="T72" fmla="*/ 1281289 w 2790"/>
              <a:gd name="T73" fmla="*/ 3429000 h 2309"/>
              <a:gd name="T74" fmla="*/ 1848556 w 2790"/>
              <a:gd name="T75" fmla="*/ 3429000 h 2309"/>
              <a:gd name="T76" fmla="*/ 2287411 w 2790"/>
              <a:gd name="T77" fmla="*/ 3429000 h 2309"/>
              <a:gd name="T78" fmla="*/ 2580922 w 2790"/>
              <a:gd name="T79" fmla="*/ 3429000 h 2309"/>
              <a:gd name="T80" fmla="*/ 2727678 w 2790"/>
              <a:gd name="T81" fmla="*/ 3429000 h 2309"/>
              <a:gd name="T82" fmla="*/ 2856089 w 2790"/>
              <a:gd name="T83" fmla="*/ 3479800 h 2309"/>
              <a:gd name="T84" fmla="*/ 3001433 w 2790"/>
              <a:gd name="T85" fmla="*/ 3546475 h 2309"/>
              <a:gd name="T86" fmla="*/ 3184878 w 2790"/>
              <a:gd name="T87" fmla="*/ 3630613 h 2309"/>
              <a:gd name="T88" fmla="*/ 3313289 w 2790"/>
              <a:gd name="T89" fmla="*/ 3663950 h 2309"/>
              <a:gd name="T90" fmla="*/ 3532011 w 2790"/>
              <a:gd name="T91" fmla="*/ 3663950 h 2309"/>
              <a:gd name="T92" fmla="*/ 3733800 w 2790"/>
              <a:gd name="T93" fmla="*/ 3663950 h 2309"/>
              <a:gd name="T94" fmla="*/ 3843867 w 2790"/>
              <a:gd name="T95" fmla="*/ 3630613 h 2309"/>
              <a:gd name="T96" fmla="*/ 3915833 w 2790"/>
              <a:gd name="T97" fmla="*/ 3546475 h 2309"/>
              <a:gd name="T98" fmla="*/ 3935589 w 2790"/>
              <a:gd name="T99" fmla="*/ 3444875 h 2309"/>
              <a:gd name="T100" fmla="*/ 3935589 w 2790"/>
              <a:gd name="T101" fmla="*/ 3209925 h 2309"/>
              <a:gd name="T102" fmla="*/ 3935589 w 2790"/>
              <a:gd name="T103" fmla="*/ 2566988 h 230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790" h="2309">
                <a:moveTo>
                  <a:pt x="2789" y="1617"/>
                </a:moveTo>
                <a:lnTo>
                  <a:pt x="2789" y="1351"/>
                </a:lnTo>
                <a:lnTo>
                  <a:pt x="2789" y="1096"/>
                </a:lnTo>
                <a:lnTo>
                  <a:pt x="2789" y="841"/>
                </a:lnTo>
                <a:lnTo>
                  <a:pt x="2789" y="596"/>
                </a:lnTo>
                <a:lnTo>
                  <a:pt x="2789" y="490"/>
                </a:lnTo>
                <a:lnTo>
                  <a:pt x="2789" y="383"/>
                </a:lnTo>
                <a:lnTo>
                  <a:pt x="2789" y="298"/>
                </a:lnTo>
                <a:lnTo>
                  <a:pt x="2789" y="235"/>
                </a:lnTo>
                <a:lnTo>
                  <a:pt x="2789" y="182"/>
                </a:lnTo>
                <a:lnTo>
                  <a:pt x="2789" y="139"/>
                </a:lnTo>
                <a:lnTo>
                  <a:pt x="2789" y="107"/>
                </a:lnTo>
                <a:lnTo>
                  <a:pt x="2789" y="97"/>
                </a:lnTo>
                <a:lnTo>
                  <a:pt x="2775" y="75"/>
                </a:lnTo>
                <a:lnTo>
                  <a:pt x="2763" y="54"/>
                </a:lnTo>
                <a:lnTo>
                  <a:pt x="2750" y="43"/>
                </a:lnTo>
                <a:lnTo>
                  <a:pt x="2724" y="22"/>
                </a:lnTo>
                <a:lnTo>
                  <a:pt x="2711" y="12"/>
                </a:lnTo>
                <a:lnTo>
                  <a:pt x="2685" y="0"/>
                </a:lnTo>
                <a:lnTo>
                  <a:pt x="2672" y="0"/>
                </a:lnTo>
                <a:lnTo>
                  <a:pt x="2646" y="0"/>
                </a:lnTo>
                <a:lnTo>
                  <a:pt x="2634" y="0"/>
                </a:lnTo>
                <a:lnTo>
                  <a:pt x="2608" y="0"/>
                </a:lnTo>
                <a:lnTo>
                  <a:pt x="2594" y="0"/>
                </a:lnTo>
                <a:lnTo>
                  <a:pt x="2568" y="0"/>
                </a:lnTo>
                <a:lnTo>
                  <a:pt x="2529" y="0"/>
                </a:lnTo>
                <a:lnTo>
                  <a:pt x="2477" y="0"/>
                </a:lnTo>
                <a:lnTo>
                  <a:pt x="2439" y="0"/>
                </a:lnTo>
                <a:lnTo>
                  <a:pt x="2400" y="0"/>
                </a:lnTo>
                <a:lnTo>
                  <a:pt x="2386" y="12"/>
                </a:lnTo>
                <a:lnTo>
                  <a:pt x="2360" y="12"/>
                </a:lnTo>
                <a:lnTo>
                  <a:pt x="2334" y="22"/>
                </a:lnTo>
                <a:lnTo>
                  <a:pt x="2309" y="32"/>
                </a:lnTo>
                <a:lnTo>
                  <a:pt x="2283" y="43"/>
                </a:lnTo>
                <a:lnTo>
                  <a:pt x="2257" y="54"/>
                </a:lnTo>
                <a:lnTo>
                  <a:pt x="2244" y="64"/>
                </a:lnTo>
                <a:lnTo>
                  <a:pt x="2231" y="75"/>
                </a:lnTo>
                <a:lnTo>
                  <a:pt x="2205" y="75"/>
                </a:lnTo>
                <a:lnTo>
                  <a:pt x="2192" y="85"/>
                </a:lnTo>
                <a:lnTo>
                  <a:pt x="2166" y="97"/>
                </a:lnTo>
                <a:lnTo>
                  <a:pt x="2153" y="107"/>
                </a:lnTo>
                <a:lnTo>
                  <a:pt x="2127" y="117"/>
                </a:lnTo>
                <a:lnTo>
                  <a:pt x="2102" y="117"/>
                </a:lnTo>
                <a:lnTo>
                  <a:pt x="2076" y="128"/>
                </a:lnTo>
                <a:lnTo>
                  <a:pt x="2050" y="128"/>
                </a:lnTo>
                <a:lnTo>
                  <a:pt x="2036" y="139"/>
                </a:lnTo>
                <a:lnTo>
                  <a:pt x="2010" y="139"/>
                </a:lnTo>
                <a:lnTo>
                  <a:pt x="1985" y="150"/>
                </a:lnTo>
                <a:lnTo>
                  <a:pt x="1959" y="160"/>
                </a:lnTo>
                <a:lnTo>
                  <a:pt x="1945" y="160"/>
                </a:lnTo>
                <a:lnTo>
                  <a:pt x="1933" y="160"/>
                </a:lnTo>
                <a:lnTo>
                  <a:pt x="1907" y="160"/>
                </a:lnTo>
                <a:lnTo>
                  <a:pt x="1881" y="160"/>
                </a:lnTo>
                <a:lnTo>
                  <a:pt x="1842" y="160"/>
                </a:lnTo>
                <a:lnTo>
                  <a:pt x="1803" y="160"/>
                </a:lnTo>
                <a:lnTo>
                  <a:pt x="1751" y="160"/>
                </a:lnTo>
                <a:lnTo>
                  <a:pt x="1699" y="160"/>
                </a:lnTo>
                <a:lnTo>
                  <a:pt x="1635" y="160"/>
                </a:lnTo>
                <a:lnTo>
                  <a:pt x="1569" y="160"/>
                </a:lnTo>
                <a:lnTo>
                  <a:pt x="1492" y="160"/>
                </a:lnTo>
                <a:lnTo>
                  <a:pt x="1414" y="160"/>
                </a:lnTo>
                <a:lnTo>
                  <a:pt x="1323" y="160"/>
                </a:lnTo>
                <a:lnTo>
                  <a:pt x="1232" y="160"/>
                </a:lnTo>
                <a:lnTo>
                  <a:pt x="1128" y="160"/>
                </a:lnTo>
                <a:lnTo>
                  <a:pt x="1025" y="160"/>
                </a:lnTo>
                <a:lnTo>
                  <a:pt x="920" y="160"/>
                </a:lnTo>
                <a:lnTo>
                  <a:pt x="817" y="160"/>
                </a:lnTo>
                <a:lnTo>
                  <a:pt x="726" y="160"/>
                </a:lnTo>
                <a:lnTo>
                  <a:pt x="636" y="160"/>
                </a:lnTo>
                <a:lnTo>
                  <a:pt x="557" y="160"/>
                </a:lnTo>
                <a:lnTo>
                  <a:pt x="479" y="160"/>
                </a:lnTo>
                <a:lnTo>
                  <a:pt x="415" y="160"/>
                </a:lnTo>
                <a:lnTo>
                  <a:pt x="362" y="160"/>
                </a:lnTo>
                <a:lnTo>
                  <a:pt x="311" y="160"/>
                </a:lnTo>
                <a:lnTo>
                  <a:pt x="272" y="160"/>
                </a:lnTo>
                <a:lnTo>
                  <a:pt x="233" y="160"/>
                </a:lnTo>
                <a:lnTo>
                  <a:pt x="207" y="160"/>
                </a:lnTo>
                <a:lnTo>
                  <a:pt x="181" y="160"/>
                </a:lnTo>
                <a:lnTo>
                  <a:pt x="168" y="160"/>
                </a:lnTo>
                <a:lnTo>
                  <a:pt x="155" y="160"/>
                </a:lnTo>
                <a:lnTo>
                  <a:pt x="142" y="160"/>
                </a:lnTo>
                <a:lnTo>
                  <a:pt x="104" y="170"/>
                </a:lnTo>
                <a:lnTo>
                  <a:pt x="78" y="182"/>
                </a:lnTo>
                <a:lnTo>
                  <a:pt x="64" y="182"/>
                </a:lnTo>
                <a:lnTo>
                  <a:pt x="52" y="192"/>
                </a:lnTo>
                <a:lnTo>
                  <a:pt x="52" y="202"/>
                </a:lnTo>
                <a:lnTo>
                  <a:pt x="38" y="202"/>
                </a:lnTo>
                <a:lnTo>
                  <a:pt x="26" y="213"/>
                </a:lnTo>
                <a:lnTo>
                  <a:pt x="26" y="224"/>
                </a:lnTo>
                <a:lnTo>
                  <a:pt x="12" y="235"/>
                </a:lnTo>
                <a:lnTo>
                  <a:pt x="12" y="245"/>
                </a:lnTo>
                <a:lnTo>
                  <a:pt x="0" y="255"/>
                </a:lnTo>
                <a:lnTo>
                  <a:pt x="0" y="266"/>
                </a:lnTo>
                <a:lnTo>
                  <a:pt x="0" y="288"/>
                </a:lnTo>
                <a:lnTo>
                  <a:pt x="0" y="308"/>
                </a:lnTo>
                <a:lnTo>
                  <a:pt x="0" y="341"/>
                </a:lnTo>
                <a:lnTo>
                  <a:pt x="0" y="383"/>
                </a:lnTo>
                <a:lnTo>
                  <a:pt x="0" y="426"/>
                </a:lnTo>
                <a:lnTo>
                  <a:pt x="0" y="479"/>
                </a:lnTo>
                <a:lnTo>
                  <a:pt x="0" y="543"/>
                </a:lnTo>
                <a:lnTo>
                  <a:pt x="0" y="606"/>
                </a:lnTo>
                <a:lnTo>
                  <a:pt x="0" y="681"/>
                </a:lnTo>
                <a:lnTo>
                  <a:pt x="0" y="766"/>
                </a:lnTo>
                <a:lnTo>
                  <a:pt x="0" y="851"/>
                </a:lnTo>
                <a:lnTo>
                  <a:pt x="0" y="947"/>
                </a:lnTo>
                <a:lnTo>
                  <a:pt x="0" y="1054"/>
                </a:lnTo>
                <a:lnTo>
                  <a:pt x="0" y="1160"/>
                </a:lnTo>
                <a:lnTo>
                  <a:pt x="0" y="1266"/>
                </a:lnTo>
                <a:lnTo>
                  <a:pt x="0" y="1373"/>
                </a:lnTo>
                <a:lnTo>
                  <a:pt x="0" y="1458"/>
                </a:lnTo>
                <a:lnTo>
                  <a:pt x="0" y="1553"/>
                </a:lnTo>
                <a:lnTo>
                  <a:pt x="0" y="1628"/>
                </a:lnTo>
                <a:lnTo>
                  <a:pt x="0" y="1702"/>
                </a:lnTo>
                <a:lnTo>
                  <a:pt x="0" y="1776"/>
                </a:lnTo>
                <a:lnTo>
                  <a:pt x="0" y="1829"/>
                </a:lnTo>
                <a:lnTo>
                  <a:pt x="0" y="1883"/>
                </a:lnTo>
                <a:lnTo>
                  <a:pt x="0" y="1926"/>
                </a:lnTo>
                <a:lnTo>
                  <a:pt x="0" y="1969"/>
                </a:lnTo>
                <a:lnTo>
                  <a:pt x="0" y="2000"/>
                </a:lnTo>
                <a:lnTo>
                  <a:pt x="0" y="2022"/>
                </a:lnTo>
                <a:lnTo>
                  <a:pt x="0" y="2042"/>
                </a:lnTo>
                <a:lnTo>
                  <a:pt x="12" y="2053"/>
                </a:lnTo>
                <a:lnTo>
                  <a:pt x="12" y="2064"/>
                </a:lnTo>
                <a:lnTo>
                  <a:pt x="12" y="2074"/>
                </a:lnTo>
                <a:lnTo>
                  <a:pt x="12" y="2085"/>
                </a:lnTo>
                <a:lnTo>
                  <a:pt x="12" y="2095"/>
                </a:lnTo>
                <a:lnTo>
                  <a:pt x="26" y="2107"/>
                </a:lnTo>
                <a:lnTo>
                  <a:pt x="26" y="2117"/>
                </a:lnTo>
                <a:lnTo>
                  <a:pt x="38" y="2127"/>
                </a:lnTo>
                <a:lnTo>
                  <a:pt x="52" y="2127"/>
                </a:lnTo>
                <a:lnTo>
                  <a:pt x="52" y="2138"/>
                </a:lnTo>
                <a:lnTo>
                  <a:pt x="64" y="2149"/>
                </a:lnTo>
                <a:lnTo>
                  <a:pt x="90" y="2160"/>
                </a:lnTo>
                <a:lnTo>
                  <a:pt x="104" y="2160"/>
                </a:lnTo>
                <a:lnTo>
                  <a:pt x="116" y="2160"/>
                </a:lnTo>
                <a:lnTo>
                  <a:pt x="142" y="2160"/>
                </a:lnTo>
                <a:lnTo>
                  <a:pt x="168" y="2160"/>
                </a:lnTo>
                <a:lnTo>
                  <a:pt x="195" y="2160"/>
                </a:lnTo>
                <a:lnTo>
                  <a:pt x="233" y="2160"/>
                </a:lnTo>
                <a:lnTo>
                  <a:pt x="285" y="2160"/>
                </a:lnTo>
                <a:lnTo>
                  <a:pt x="336" y="2160"/>
                </a:lnTo>
                <a:lnTo>
                  <a:pt x="402" y="2160"/>
                </a:lnTo>
                <a:lnTo>
                  <a:pt x="467" y="2160"/>
                </a:lnTo>
                <a:lnTo>
                  <a:pt x="531" y="2160"/>
                </a:lnTo>
                <a:lnTo>
                  <a:pt x="622" y="2160"/>
                </a:lnTo>
                <a:lnTo>
                  <a:pt x="700" y="2160"/>
                </a:lnTo>
                <a:lnTo>
                  <a:pt x="804" y="2160"/>
                </a:lnTo>
                <a:lnTo>
                  <a:pt x="908" y="2160"/>
                </a:lnTo>
                <a:lnTo>
                  <a:pt x="1011" y="2160"/>
                </a:lnTo>
                <a:lnTo>
                  <a:pt x="1115" y="2160"/>
                </a:lnTo>
                <a:lnTo>
                  <a:pt x="1220" y="2160"/>
                </a:lnTo>
                <a:lnTo>
                  <a:pt x="1310" y="2160"/>
                </a:lnTo>
                <a:lnTo>
                  <a:pt x="1401" y="2160"/>
                </a:lnTo>
                <a:lnTo>
                  <a:pt x="1478" y="2160"/>
                </a:lnTo>
                <a:lnTo>
                  <a:pt x="1556" y="2160"/>
                </a:lnTo>
                <a:lnTo>
                  <a:pt x="1621" y="2160"/>
                </a:lnTo>
                <a:lnTo>
                  <a:pt x="1686" y="2160"/>
                </a:lnTo>
                <a:lnTo>
                  <a:pt x="1738" y="2160"/>
                </a:lnTo>
                <a:lnTo>
                  <a:pt x="1790" y="2160"/>
                </a:lnTo>
                <a:lnTo>
                  <a:pt x="1829" y="2160"/>
                </a:lnTo>
                <a:lnTo>
                  <a:pt x="1868" y="2160"/>
                </a:lnTo>
                <a:lnTo>
                  <a:pt x="1893" y="2160"/>
                </a:lnTo>
                <a:lnTo>
                  <a:pt x="1907" y="2160"/>
                </a:lnTo>
                <a:lnTo>
                  <a:pt x="1933" y="2160"/>
                </a:lnTo>
                <a:lnTo>
                  <a:pt x="1959" y="2170"/>
                </a:lnTo>
                <a:lnTo>
                  <a:pt x="1985" y="2180"/>
                </a:lnTo>
                <a:lnTo>
                  <a:pt x="1998" y="2192"/>
                </a:lnTo>
                <a:lnTo>
                  <a:pt x="2024" y="2192"/>
                </a:lnTo>
                <a:lnTo>
                  <a:pt x="2050" y="2202"/>
                </a:lnTo>
                <a:lnTo>
                  <a:pt x="2076" y="2213"/>
                </a:lnTo>
                <a:lnTo>
                  <a:pt x="2102" y="2223"/>
                </a:lnTo>
                <a:lnTo>
                  <a:pt x="2127" y="2234"/>
                </a:lnTo>
                <a:lnTo>
                  <a:pt x="2166" y="2245"/>
                </a:lnTo>
                <a:lnTo>
                  <a:pt x="2192" y="2265"/>
                </a:lnTo>
                <a:lnTo>
                  <a:pt x="2231" y="2277"/>
                </a:lnTo>
                <a:lnTo>
                  <a:pt x="2257" y="2287"/>
                </a:lnTo>
                <a:lnTo>
                  <a:pt x="2283" y="2287"/>
                </a:lnTo>
                <a:lnTo>
                  <a:pt x="2309" y="2298"/>
                </a:lnTo>
                <a:lnTo>
                  <a:pt x="2322" y="2298"/>
                </a:lnTo>
                <a:lnTo>
                  <a:pt x="2348" y="2308"/>
                </a:lnTo>
                <a:lnTo>
                  <a:pt x="2360" y="2308"/>
                </a:lnTo>
                <a:lnTo>
                  <a:pt x="2400" y="2308"/>
                </a:lnTo>
                <a:lnTo>
                  <a:pt x="2439" y="2308"/>
                </a:lnTo>
                <a:lnTo>
                  <a:pt x="2503" y="2308"/>
                </a:lnTo>
                <a:lnTo>
                  <a:pt x="2555" y="2308"/>
                </a:lnTo>
                <a:lnTo>
                  <a:pt x="2608" y="2308"/>
                </a:lnTo>
                <a:lnTo>
                  <a:pt x="2634" y="2308"/>
                </a:lnTo>
                <a:lnTo>
                  <a:pt x="2646" y="2308"/>
                </a:lnTo>
                <a:lnTo>
                  <a:pt x="2672" y="2298"/>
                </a:lnTo>
                <a:lnTo>
                  <a:pt x="2685" y="2298"/>
                </a:lnTo>
                <a:lnTo>
                  <a:pt x="2711" y="2287"/>
                </a:lnTo>
                <a:lnTo>
                  <a:pt x="2724" y="2287"/>
                </a:lnTo>
                <a:lnTo>
                  <a:pt x="2737" y="2277"/>
                </a:lnTo>
                <a:lnTo>
                  <a:pt x="2750" y="2265"/>
                </a:lnTo>
                <a:lnTo>
                  <a:pt x="2763" y="2245"/>
                </a:lnTo>
                <a:lnTo>
                  <a:pt x="2775" y="2234"/>
                </a:lnTo>
                <a:lnTo>
                  <a:pt x="2775" y="2213"/>
                </a:lnTo>
                <a:lnTo>
                  <a:pt x="2789" y="2202"/>
                </a:lnTo>
                <a:lnTo>
                  <a:pt x="2789" y="2180"/>
                </a:lnTo>
                <a:lnTo>
                  <a:pt x="2789" y="2170"/>
                </a:lnTo>
                <a:lnTo>
                  <a:pt x="2789" y="2149"/>
                </a:lnTo>
                <a:lnTo>
                  <a:pt x="2789" y="2127"/>
                </a:lnTo>
                <a:lnTo>
                  <a:pt x="2789" y="2085"/>
                </a:lnTo>
                <a:lnTo>
                  <a:pt x="2789" y="2022"/>
                </a:lnTo>
                <a:lnTo>
                  <a:pt x="2789" y="1947"/>
                </a:lnTo>
                <a:lnTo>
                  <a:pt x="2789" y="1851"/>
                </a:lnTo>
                <a:lnTo>
                  <a:pt x="2789" y="1744"/>
                </a:lnTo>
                <a:lnTo>
                  <a:pt x="2789" y="1617"/>
                </a:lnTo>
              </a:path>
            </a:pathLst>
          </a:custGeom>
          <a:noFill/>
          <a:ln w="5080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177" name="Line 61"/>
          <p:cNvSpPr>
            <a:spLocks noChangeShapeType="1"/>
          </p:cNvSpPr>
          <p:nvPr/>
        </p:nvSpPr>
        <p:spPr bwMode="auto">
          <a:xfrm flipH="1">
            <a:off x="1868488" y="4100513"/>
            <a:ext cx="1323975" cy="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178" name="Line 62"/>
          <p:cNvSpPr>
            <a:spLocks noChangeShapeType="1"/>
          </p:cNvSpPr>
          <p:nvPr/>
        </p:nvSpPr>
        <p:spPr bwMode="auto">
          <a:xfrm>
            <a:off x="1703388" y="3548063"/>
            <a:ext cx="1222375" cy="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179" name="Rectangle 63"/>
          <p:cNvSpPr>
            <a:spLocks noChangeArrowheads="1"/>
          </p:cNvSpPr>
          <p:nvPr/>
        </p:nvSpPr>
        <p:spPr bwMode="auto">
          <a:xfrm>
            <a:off x="2981325" y="3244850"/>
            <a:ext cx="746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67" tIns="44440" rIns="90467" bIns="4444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00"/>
                </a:solidFill>
              </a:rPr>
              <a:t>Na </a:t>
            </a:r>
            <a:r>
              <a:rPr lang="en-US" sz="2400" b="1" baseline="30000" dirty="0" smtClean="0">
                <a:solidFill>
                  <a:srgbClr val="FFFF00"/>
                </a:solidFill>
              </a:rPr>
              <a:t>+</a:t>
            </a:r>
          </a:p>
        </p:txBody>
      </p:sp>
      <p:sp useBgFill="1">
        <p:nvSpPr>
          <p:cNvPr id="7180" name="Oval 64"/>
          <p:cNvSpPr>
            <a:spLocks noChangeArrowheads="1"/>
          </p:cNvSpPr>
          <p:nvPr/>
        </p:nvSpPr>
        <p:spPr bwMode="auto">
          <a:xfrm>
            <a:off x="2154238" y="3576638"/>
            <a:ext cx="565150" cy="476250"/>
          </a:xfrm>
          <a:prstGeom prst="ellipse">
            <a:avLst/>
          </a:prstGeom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181" name="Rectangle 65"/>
          <p:cNvSpPr>
            <a:spLocks noChangeArrowheads="1"/>
          </p:cNvSpPr>
          <p:nvPr/>
        </p:nvSpPr>
        <p:spPr bwMode="auto">
          <a:xfrm>
            <a:off x="1290638" y="3827463"/>
            <a:ext cx="5953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67" tIns="44440" rIns="90467" bIns="4444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FF"/>
                </a:solidFill>
              </a:rPr>
              <a:t>K</a:t>
            </a:r>
            <a:r>
              <a:rPr lang="en-US" sz="2800" b="1" baseline="30000" dirty="0" smtClean="0">
                <a:solidFill>
                  <a:srgbClr val="FFFFFF"/>
                </a:solidFill>
              </a:rPr>
              <a:t>+</a:t>
            </a:r>
          </a:p>
        </p:txBody>
      </p:sp>
      <p:sp>
        <p:nvSpPr>
          <p:cNvPr id="7182" name="Rectangle 66"/>
          <p:cNvSpPr>
            <a:spLocks noChangeArrowheads="1"/>
          </p:cNvSpPr>
          <p:nvPr/>
        </p:nvSpPr>
        <p:spPr bwMode="auto">
          <a:xfrm>
            <a:off x="2149475" y="3643313"/>
            <a:ext cx="746125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67" tIns="44440" rIns="90467" bIns="4444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00"/>
                </a:solidFill>
              </a:rPr>
              <a:t>ATP</a:t>
            </a: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7183" name="Freeform 67"/>
          <p:cNvSpPr>
            <a:spLocks/>
          </p:cNvSpPr>
          <p:nvPr/>
        </p:nvSpPr>
        <p:spPr bwMode="auto">
          <a:xfrm>
            <a:off x="2447925" y="5789613"/>
            <a:ext cx="3975100" cy="790575"/>
          </a:xfrm>
          <a:custGeom>
            <a:avLst/>
            <a:gdLst>
              <a:gd name="T0" fmla="*/ 3973689 w 2817"/>
              <a:gd name="T1" fmla="*/ 760413 h 498"/>
              <a:gd name="T2" fmla="*/ 3973689 w 2817"/>
              <a:gd name="T3" fmla="*/ 169863 h 498"/>
              <a:gd name="T4" fmla="*/ 3951111 w 2817"/>
              <a:gd name="T5" fmla="*/ 84138 h 498"/>
              <a:gd name="T6" fmla="*/ 3905956 w 2817"/>
              <a:gd name="T7" fmla="*/ 28575 h 498"/>
              <a:gd name="T8" fmla="*/ 3838222 w 2817"/>
              <a:gd name="T9" fmla="*/ 0 h 498"/>
              <a:gd name="T10" fmla="*/ 3296356 w 2817"/>
              <a:gd name="T11" fmla="*/ 0 h 498"/>
              <a:gd name="T12" fmla="*/ 3160889 w 2817"/>
              <a:gd name="T13" fmla="*/ 112713 h 498"/>
              <a:gd name="T14" fmla="*/ 3093156 w 2817"/>
              <a:gd name="T15" fmla="*/ 141288 h 498"/>
              <a:gd name="T16" fmla="*/ 2980267 w 2817"/>
              <a:gd name="T17" fmla="*/ 225425 h 498"/>
              <a:gd name="T18" fmla="*/ 2889956 w 2817"/>
              <a:gd name="T19" fmla="*/ 282575 h 498"/>
              <a:gd name="T20" fmla="*/ 2822222 w 2817"/>
              <a:gd name="T21" fmla="*/ 282575 h 498"/>
              <a:gd name="T22" fmla="*/ 158044 w 2817"/>
              <a:gd name="T23" fmla="*/ 282575 h 498"/>
              <a:gd name="T24" fmla="*/ 67733 w 2817"/>
              <a:gd name="T25" fmla="*/ 309563 h 498"/>
              <a:gd name="T26" fmla="*/ 22578 w 2817"/>
              <a:gd name="T27" fmla="*/ 352425 h 498"/>
              <a:gd name="T28" fmla="*/ 0 w 2817"/>
              <a:gd name="T29" fmla="*/ 479425 h 498"/>
              <a:gd name="T30" fmla="*/ 0 w 2817"/>
              <a:gd name="T31" fmla="*/ 788988 h 49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17" h="498">
                <a:moveTo>
                  <a:pt x="2816" y="479"/>
                </a:moveTo>
                <a:lnTo>
                  <a:pt x="2816" y="107"/>
                </a:lnTo>
                <a:lnTo>
                  <a:pt x="2800" y="53"/>
                </a:lnTo>
                <a:lnTo>
                  <a:pt x="2768" y="18"/>
                </a:lnTo>
                <a:lnTo>
                  <a:pt x="2720" y="0"/>
                </a:lnTo>
                <a:lnTo>
                  <a:pt x="2336" y="0"/>
                </a:lnTo>
                <a:lnTo>
                  <a:pt x="2240" y="71"/>
                </a:lnTo>
                <a:lnTo>
                  <a:pt x="2192" y="89"/>
                </a:lnTo>
                <a:lnTo>
                  <a:pt x="2112" y="142"/>
                </a:lnTo>
                <a:lnTo>
                  <a:pt x="2048" y="178"/>
                </a:lnTo>
                <a:lnTo>
                  <a:pt x="2000" y="178"/>
                </a:lnTo>
                <a:lnTo>
                  <a:pt x="112" y="178"/>
                </a:lnTo>
                <a:lnTo>
                  <a:pt x="48" y="195"/>
                </a:lnTo>
                <a:lnTo>
                  <a:pt x="16" y="222"/>
                </a:lnTo>
                <a:lnTo>
                  <a:pt x="0" y="302"/>
                </a:lnTo>
                <a:lnTo>
                  <a:pt x="0" y="497"/>
                </a:lnTo>
              </a:path>
            </a:pathLst>
          </a:custGeom>
          <a:noFill/>
          <a:ln w="508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184" name="Line 68"/>
          <p:cNvSpPr>
            <a:spLocks noChangeShapeType="1"/>
          </p:cNvSpPr>
          <p:nvPr/>
        </p:nvSpPr>
        <p:spPr bwMode="auto">
          <a:xfrm flipV="1">
            <a:off x="3173413" y="4879975"/>
            <a:ext cx="0" cy="998538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185" name="Rectangle 69"/>
          <p:cNvSpPr>
            <a:spLocks noChangeArrowheads="1"/>
          </p:cNvSpPr>
          <p:nvPr/>
        </p:nvSpPr>
        <p:spPr bwMode="auto">
          <a:xfrm>
            <a:off x="2484438" y="4651375"/>
            <a:ext cx="7461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67" tIns="44440" rIns="90467" bIns="4444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00"/>
                </a:solidFill>
              </a:rPr>
              <a:t>Na </a:t>
            </a:r>
            <a:r>
              <a:rPr lang="en-US" sz="2400" b="1" baseline="30000" smtClean="0">
                <a:solidFill>
                  <a:srgbClr val="FFFF00"/>
                </a:solidFill>
              </a:rPr>
              <a:t>+</a:t>
            </a:r>
          </a:p>
        </p:txBody>
      </p:sp>
      <p:sp useBgFill="1">
        <p:nvSpPr>
          <p:cNvPr id="7186" name="Oval 70"/>
          <p:cNvSpPr>
            <a:spLocks noChangeArrowheads="1"/>
          </p:cNvSpPr>
          <p:nvPr/>
        </p:nvSpPr>
        <p:spPr bwMode="auto">
          <a:xfrm>
            <a:off x="3192463" y="5095875"/>
            <a:ext cx="565150" cy="476250"/>
          </a:xfrm>
          <a:prstGeom prst="ellipse">
            <a:avLst/>
          </a:prstGeom>
          <a:ln w="50800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187" name="Rectangle 71"/>
          <p:cNvSpPr>
            <a:spLocks noChangeArrowheads="1"/>
          </p:cNvSpPr>
          <p:nvPr/>
        </p:nvSpPr>
        <p:spPr bwMode="auto">
          <a:xfrm>
            <a:off x="3887788" y="5375275"/>
            <a:ext cx="595312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67" tIns="44440" rIns="90467" bIns="4444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</a:rPr>
              <a:t>K</a:t>
            </a:r>
            <a:r>
              <a:rPr lang="en-US" sz="2800" b="1" baseline="30000" dirty="0" smtClean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7188" name="Rectangle 72"/>
          <p:cNvSpPr>
            <a:spLocks noChangeArrowheads="1"/>
          </p:cNvSpPr>
          <p:nvPr/>
        </p:nvSpPr>
        <p:spPr bwMode="auto">
          <a:xfrm>
            <a:off x="3189288" y="5162550"/>
            <a:ext cx="6683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67" tIns="44440" rIns="90467" bIns="4444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FFF00"/>
                </a:solidFill>
              </a:rPr>
              <a:t>ATP</a:t>
            </a:r>
          </a:p>
        </p:txBody>
      </p:sp>
      <p:sp>
        <p:nvSpPr>
          <p:cNvPr id="7189" name="Line 73"/>
          <p:cNvSpPr>
            <a:spLocks noChangeShapeType="1"/>
          </p:cNvSpPr>
          <p:nvPr/>
        </p:nvSpPr>
        <p:spPr bwMode="auto">
          <a:xfrm>
            <a:off x="3790950" y="4857750"/>
            <a:ext cx="0" cy="89535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sp>
        <p:nvSpPr>
          <p:cNvPr id="7190" name="Rectangle 74"/>
          <p:cNvSpPr>
            <a:spLocks noChangeArrowheads="1"/>
          </p:cNvSpPr>
          <p:nvPr/>
        </p:nvSpPr>
        <p:spPr bwMode="auto">
          <a:xfrm>
            <a:off x="7045325" y="5167313"/>
            <a:ext cx="8413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67" tIns="44440" rIns="90467" bIns="4444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FFFF00"/>
                </a:solidFill>
              </a:rPr>
              <a:t>Na </a:t>
            </a:r>
            <a:r>
              <a:rPr lang="en-US" sz="2800" b="1" baseline="30000" smtClean="0">
                <a:solidFill>
                  <a:srgbClr val="FFFF00"/>
                </a:solidFill>
              </a:rPr>
              <a:t>+</a:t>
            </a:r>
          </a:p>
        </p:txBody>
      </p:sp>
      <p:sp>
        <p:nvSpPr>
          <p:cNvPr id="7191" name="Rectangle 75"/>
          <p:cNvSpPr>
            <a:spLocks noChangeArrowheads="1"/>
          </p:cNvSpPr>
          <p:nvPr/>
        </p:nvSpPr>
        <p:spPr bwMode="auto">
          <a:xfrm>
            <a:off x="6702425" y="6137275"/>
            <a:ext cx="1221447" cy="52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67" tIns="44440" rIns="90467" bIns="4444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</a:rPr>
              <a:t>- 3 mV</a:t>
            </a:r>
          </a:p>
        </p:txBody>
      </p:sp>
      <p:sp>
        <p:nvSpPr>
          <p:cNvPr id="7192" name="Rectangle 77"/>
          <p:cNvSpPr>
            <a:spLocks noChangeArrowheads="1"/>
          </p:cNvSpPr>
          <p:nvPr/>
        </p:nvSpPr>
        <p:spPr bwMode="auto">
          <a:xfrm>
            <a:off x="1373188" y="6086475"/>
            <a:ext cx="9223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67" tIns="44440" rIns="90467" bIns="4444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FF00"/>
                </a:solidFill>
              </a:rPr>
              <a:t>0 mv</a:t>
            </a:r>
          </a:p>
        </p:txBody>
      </p:sp>
      <p:sp>
        <p:nvSpPr>
          <p:cNvPr id="7193" name="Arc 78"/>
          <p:cNvSpPr>
            <a:spLocks/>
          </p:cNvSpPr>
          <p:nvPr/>
        </p:nvSpPr>
        <p:spPr bwMode="auto">
          <a:xfrm>
            <a:off x="5449888" y="5435600"/>
            <a:ext cx="1558925" cy="254000"/>
          </a:xfrm>
          <a:custGeom>
            <a:avLst/>
            <a:gdLst>
              <a:gd name="T0" fmla="*/ 1558925 w 21600"/>
              <a:gd name="T1" fmla="*/ 0 h 21600"/>
              <a:gd name="T2" fmla="*/ 0 w 21600"/>
              <a:gd name="T3" fmla="*/ 25400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rgbClr val="FFFF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smtClean="0">
              <a:solidFill>
                <a:srgbClr val="000000"/>
              </a:solidFill>
            </a:endParaRPr>
          </a:p>
        </p:txBody>
      </p:sp>
      <p:grpSp>
        <p:nvGrpSpPr>
          <p:cNvPr id="286828" name="Group 108"/>
          <p:cNvGrpSpPr>
            <a:grpSpLocks/>
          </p:cNvGrpSpPr>
          <p:nvPr/>
        </p:nvGrpSpPr>
        <p:grpSpPr bwMode="auto">
          <a:xfrm>
            <a:off x="5743575" y="4714875"/>
            <a:ext cx="2008188" cy="515938"/>
            <a:chOff x="3618" y="2970"/>
            <a:chExt cx="1265" cy="325"/>
          </a:xfrm>
        </p:grpSpPr>
        <p:sp>
          <p:nvSpPr>
            <p:cNvPr id="7219" name="Rectangle 80"/>
            <p:cNvSpPr>
              <a:spLocks noChangeArrowheads="1"/>
            </p:cNvSpPr>
            <p:nvPr/>
          </p:nvSpPr>
          <p:spPr bwMode="auto">
            <a:xfrm>
              <a:off x="4407" y="2970"/>
              <a:ext cx="476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67" tIns="44440" rIns="90467" bIns="4444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FFFFFF"/>
                  </a:solidFill>
                </a:rPr>
                <a:t>H</a:t>
              </a:r>
              <a:r>
                <a:rPr lang="en-US" sz="2800" b="1" baseline="-25000" smtClean="0">
                  <a:solidFill>
                    <a:srgbClr val="FFFFFF"/>
                  </a:solidFill>
                </a:rPr>
                <a:t>2</a:t>
              </a:r>
              <a:r>
                <a:rPr lang="en-US" sz="2800" b="1" smtClean="0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7220" name="Line 81"/>
            <p:cNvSpPr>
              <a:spLocks noChangeShapeType="1"/>
            </p:cNvSpPr>
            <p:nvPr/>
          </p:nvSpPr>
          <p:spPr bwMode="auto">
            <a:xfrm flipH="1">
              <a:off x="3618" y="3136"/>
              <a:ext cx="655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6802" name="Group 82"/>
          <p:cNvGrpSpPr>
            <a:grpSpLocks/>
          </p:cNvGrpSpPr>
          <p:nvPr/>
        </p:nvGrpSpPr>
        <p:grpSpPr bwMode="auto">
          <a:xfrm>
            <a:off x="6465888" y="5483225"/>
            <a:ext cx="1281644" cy="582613"/>
            <a:chOff x="4568" y="3454"/>
            <a:chExt cx="908" cy="367"/>
          </a:xfrm>
        </p:grpSpPr>
        <p:sp>
          <p:nvSpPr>
            <p:cNvPr id="7217" name="Rectangle 83"/>
            <p:cNvSpPr>
              <a:spLocks noChangeArrowheads="1"/>
            </p:cNvSpPr>
            <p:nvPr/>
          </p:nvSpPr>
          <p:spPr bwMode="auto">
            <a:xfrm>
              <a:off x="4991" y="3454"/>
              <a:ext cx="485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67" tIns="44440" rIns="90467" bIns="4444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3200" b="1" dirty="0" err="1" smtClean="0">
                  <a:solidFill>
                    <a:srgbClr val="FFFFFF"/>
                  </a:solidFill>
                </a:rPr>
                <a:t>Cl</a:t>
              </a:r>
              <a:r>
                <a:rPr lang="en-US" sz="3200" b="1" baseline="30000" dirty="0" smtClean="0">
                  <a:solidFill>
                    <a:srgbClr val="FFFFFF"/>
                  </a:solidFill>
                </a:rPr>
                <a:t>-</a:t>
              </a:r>
            </a:p>
          </p:txBody>
        </p:sp>
        <p:sp>
          <p:nvSpPr>
            <p:cNvPr id="7218" name="Line 84"/>
            <p:cNvSpPr>
              <a:spLocks noChangeShapeType="1"/>
            </p:cNvSpPr>
            <p:nvPr/>
          </p:nvSpPr>
          <p:spPr bwMode="auto">
            <a:xfrm flipH="1" flipV="1">
              <a:off x="4568" y="3616"/>
              <a:ext cx="448" cy="8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6805" name="Group 85"/>
          <p:cNvGrpSpPr>
            <a:grpSpLocks/>
          </p:cNvGrpSpPr>
          <p:nvPr/>
        </p:nvGrpSpPr>
        <p:grpSpPr bwMode="auto">
          <a:xfrm>
            <a:off x="5721350" y="4308475"/>
            <a:ext cx="2160588" cy="515938"/>
            <a:chOff x="4040" y="2714"/>
            <a:chExt cx="1531" cy="325"/>
          </a:xfrm>
        </p:grpSpPr>
        <p:sp>
          <p:nvSpPr>
            <p:cNvPr id="7215" name="Rectangle 86"/>
            <p:cNvSpPr>
              <a:spLocks noChangeArrowheads="1"/>
            </p:cNvSpPr>
            <p:nvPr/>
          </p:nvSpPr>
          <p:spPr bwMode="auto">
            <a:xfrm>
              <a:off x="4911" y="2714"/>
              <a:ext cx="660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67" tIns="44440" rIns="90467" bIns="4444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CCCC00"/>
                  </a:solidFill>
                </a:rPr>
                <a:t>Urea</a:t>
              </a:r>
            </a:p>
          </p:txBody>
        </p:sp>
        <p:sp>
          <p:nvSpPr>
            <p:cNvPr id="7216" name="Line 87"/>
            <p:cNvSpPr>
              <a:spLocks noChangeShapeType="1"/>
            </p:cNvSpPr>
            <p:nvPr/>
          </p:nvSpPr>
          <p:spPr bwMode="auto">
            <a:xfrm flipH="1">
              <a:off x="4040" y="2864"/>
              <a:ext cx="736" cy="0"/>
            </a:xfrm>
            <a:prstGeom prst="line">
              <a:avLst/>
            </a:prstGeom>
            <a:noFill/>
            <a:ln w="50800">
              <a:solidFill>
                <a:srgbClr val="CC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86826" name="Group 106"/>
          <p:cNvGrpSpPr>
            <a:grpSpLocks/>
          </p:cNvGrpSpPr>
          <p:nvPr/>
        </p:nvGrpSpPr>
        <p:grpSpPr bwMode="auto">
          <a:xfrm>
            <a:off x="5789613" y="2244725"/>
            <a:ext cx="1957387" cy="1055688"/>
            <a:chOff x="3647" y="1414"/>
            <a:chExt cx="1233" cy="665"/>
          </a:xfrm>
        </p:grpSpPr>
        <p:sp>
          <p:nvSpPr>
            <p:cNvPr id="7208" name="Line 76"/>
            <p:cNvSpPr>
              <a:spLocks noChangeShapeType="1"/>
            </p:cNvSpPr>
            <p:nvPr/>
          </p:nvSpPr>
          <p:spPr bwMode="auto">
            <a:xfrm>
              <a:off x="3718" y="2048"/>
              <a:ext cx="0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 useBgFill="1">
          <p:nvSpPr>
            <p:cNvPr id="7209" name="Oval 91"/>
            <p:cNvSpPr>
              <a:spLocks noChangeArrowheads="1"/>
            </p:cNvSpPr>
            <p:nvPr/>
          </p:nvSpPr>
          <p:spPr bwMode="auto">
            <a:xfrm>
              <a:off x="3878" y="1626"/>
              <a:ext cx="276" cy="247"/>
            </a:xfrm>
            <a:prstGeom prst="ellipse">
              <a:avLst/>
            </a:prstGeom>
            <a:ln w="50800">
              <a:solidFill>
                <a:srgbClr val="66FF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210" name="Rectangle 92"/>
            <p:cNvSpPr>
              <a:spLocks noChangeArrowheads="1"/>
            </p:cNvSpPr>
            <p:nvPr/>
          </p:nvSpPr>
          <p:spPr bwMode="auto">
            <a:xfrm>
              <a:off x="4233" y="1414"/>
              <a:ext cx="389" cy="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211" name="Line 93"/>
            <p:cNvSpPr>
              <a:spLocks noChangeShapeType="1"/>
            </p:cNvSpPr>
            <p:nvPr/>
          </p:nvSpPr>
          <p:spPr bwMode="auto">
            <a:xfrm flipH="1">
              <a:off x="3647" y="1896"/>
              <a:ext cx="654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212" name="Line 94"/>
            <p:cNvSpPr>
              <a:spLocks noChangeShapeType="1"/>
            </p:cNvSpPr>
            <p:nvPr/>
          </p:nvSpPr>
          <p:spPr bwMode="auto">
            <a:xfrm>
              <a:off x="3732" y="1616"/>
              <a:ext cx="598" cy="0"/>
            </a:xfrm>
            <a:prstGeom prst="line">
              <a:avLst/>
            </a:prstGeom>
            <a:noFill/>
            <a:ln w="5080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213" name="Rectangle 95"/>
            <p:cNvSpPr>
              <a:spLocks noChangeArrowheads="1"/>
            </p:cNvSpPr>
            <p:nvPr/>
          </p:nvSpPr>
          <p:spPr bwMode="auto">
            <a:xfrm>
              <a:off x="4350" y="1754"/>
              <a:ext cx="530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67" tIns="44440" rIns="90467" bIns="4444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smtClean="0">
                  <a:solidFill>
                    <a:srgbClr val="FFFF00"/>
                  </a:solidFill>
                </a:rPr>
                <a:t>Na </a:t>
              </a:r>
              <a:r>
                <a:rPr lang="en-US" sz="2800" b="1" baseline="30000" smtClean="0">
                  <a:solidFill>
                    <a:srgbClr val="FFFF00"/>
                  </a:solidFill>
                </a:rPr>
                <a:t>+</a:t>
              </a:r>
            </a:p>
          </p:txBody>
        </p:sp>
        <p:sp>
          <p:nvSpPr>
            <p:cNvPr id="7214" name="Rectangle 96"/>
            <p:cNvSpPr>
              <a:spLocks noChangeArrowheads="1"/>
            </p:cNvSpPr>
            <p:nvPr/>
          </p:nvSpPr>
          <p:spPr bwMode="auto">
            <a:xfrm>
              <a:off x="4336" y="1466"/>
              <a:ext cx="48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67" tIns="44440" rIns="90467" bIns="4444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smtClean="0">
                  <a:solidFill>
                    <a:srgbClr val="00FF00"/>
                  </a:solidFill>
                </a:rPr>
                <a:t> </a:t>
              </a:r>
              <a:r>
                <a:rPr lang="en-US" sz="2800" b="1" dirty="0" smtClean="0">
                  <a:solidFill>
                    <a:srgbClr val="FFFFFF"/>
                  </a:solidFill>
                </a:rPr>
                <a:t>H </a:t>
              </a:r>
              <a:r>
                <a:rPr lang="en-US" sz="2800" b="1" baseline="30000" dirty="0" smtClean="0">
                  <a:solidFill>
                    <a:srgbClr val="FFFFFF"/>
                  </a:solidFill>
                </a:rPr>
                <a:t>+</a:t>
              </a:r>
            </a:p>
          </p:txBody>
        </p:sp>
      </p:grpSp>
      <p:grpSp>
        <p:nvGrpSpPr>
          <p:cNvPr id="286827" name="Group 107"/>
          <p:cNvGrpSpPr>
            <a:grpSpLocks/>
          </p:cNvGrpSpPr>
          <p:nvPr/>
        </p:nvGrpSpPr>
        <p:grpSpPr bwMode="auto">
          <a:xfrm>
            <a:off x="5721349" y="3216275"/>
            <a:ext cx="3228975" cy="1023938"/>
            <a:chOff x="3604" y="2026"/>
            <a:chExt cx="2034" cy="645"/>
          </a:xfrm>
        </p:grpSpPr>
        <p:sp>
          <p:nvSpPr>
            <p:cNvPr id="7201" name="Rectangle 88"/>
            <p:cNvSpPr>
              <a:spLocks noChangeArrowheads="1"/>
            </p:cNvSpPr>
            <p:nvPr/>
          </p:nvSpPr>
          <p:spPr bwMode="auto">
            <a:xfrm>
              <a:off x="4216" y="2040"/>
              <a:ext cx="303" cy="2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 useBgFill="1">
          <p:nvSpPr>
            <p:cNvPr id="7202" name="Oval 98"/>
            <p:cNvSpPr>
              <a:spLocks noChangeArrowheads="1"/>
            </p:cNvSpPr>
            <p:nvPr/>
          </p:nvSpPr>
          <p:spPr bwMode="auto">
            <a:xfrm>
              <a:off x="3849" y="2195"/>
              <a:ext cx="276" cy="247"/>
            </a:xfrm>
            <a:prstGeom prst="ellipse">
              <a:avLst/>
            </a:prstGeom>
            <a:ln w="50800">
              <a:solidFill>
                <a:srgbClr val="FE9B0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203" name="Line 99"/>
            <p:cNvSpPr>
              <a:spLocks noChangeShapeType="1"/>
            </p:cNvSpPr>
            <p:nvPr/>
          </p:nvSpPr>
          <p:spPr bwMode="auto">
            <a:xfrm flipH="1">
              <a:off x="3604" y="2484"/>
              <a:ext cx="654" cy="0"/>
            </a:xfrm>
            <a:prstGeom prst="line">
              <a:avLst/>
            </a:prstGeom>
            <a:noFill/>
            <a:ln w="5080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sp>
          <p:nvSpPr>
            <p:cNvPr id="7204" name="Line 100"/>
            <p:cNvSpPr>
              <a:spLocks noChangeShapeType="1"/>
            </p:cNvSpPr>
            <p:nvPr/>
          </p:nvSpPr>
          <p:spPr bwMode="auto">
            <a:xfrm flipH="1">
              <a:off x="3604" y="2192"/>
              <a:ext cx="654" cy="0"/>
            </a:xfrm>
            <a:prstGeom prst="line">
              <a:avLst/>
            </a:prstGeom>
            <a:noFill/>
            <a:ln w="50800">
              <a:solidFill>
                <a:srgbClr val="FE9B03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7205" name="Group 101"/>
            <p:cNvGrpSpPr>
              <a:grpSpLocks/>
            </p:cNvGrpSpPr>
            <p:nvPr/>
          </p:nvGrpSpPr>
          <p:grpSpPr bwMode="auto">
            <a:xfrm>
              <a:off x="4279" y="2026"/>
              <a:ext cx="1359" cy="645"/>
              <a:chOff x="4799" y="2026"/>
              <a:chExt cx="1529" cy="645"/>
            </a:xfrm>
          </p:grpSpPr>
          <p:sp>
            <p:nvSpPr>
              <p:cNvPr id="7206" name="Rectangle 102"/>
              <p:cNvSpPr>
                <a:spLocks noChangeArrowheads="1"/>
              </p:cNvSpPr>
              <p:nvPr/>
            </p:nvSpPr>
            <p:spPr bwMode="auto">
              <a:xfrm>
                <a:off x="4799" y="2026"/>
                <a:ext cx="1529" cy="5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67" tIns="44440" rIns="90467" bIns="4444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>
                    <a:solidFill>
                      <a:srgbClr val="FFFFFF"/>
                    </a:solidFill>
                  </a:rPr>
                  <a:t>glucose, amino</a:t>
                </a: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 b="1" dirty="0" smtClean="0">
                    <a:solidFill>
                      <a:srgbClr val="FF8000"/>
                    </a:solidFill>
                  </a:rPr>
                  <a:t>	     </a:t>
                </a:r>
                <a:r>
                  <a:rPr lang="en-US" sz="2400" b="1" dirty="0" smtClean="0">
                    <a:solidFill>
                      <a:srgbClr val="FFFFFF"/>
                    </a:solidFill>
                  </a:rPr>
                  <a:t>acids</a:t>
                </a:r>
              </a:p>
            </p:txBody>
          </p:sp>
          <p:sp>
            <p:nvSpPr>
              <p:cNvPr id="7207" name="Rectangle 103"/>
              <p:cNvSpPr>
                <a:spLocks noChangeArrowheads="1"/>
              </p:cNvSpPr>
              <p:nvPr/>
            </p:nvSpPr>
            <p:spPr bwMode="auto">
              <a:xfrm>
                <a:off x="4879" y="2346"/>
                <a:ext cx="596" cy="3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67" tIns="44440" rIns="90467" bIns="44440"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smtClean="0">
                    <a:solidFill>
                      <a:srgbClr val="FFFF00"/>
                    </a:solidFill>
                  </a:rPr>
                  <a:t>Na </a:t>
                </a:r>
                <a:r>
                  <a:rPr lang="en-US" sz="2800" b="1" baseline="30000" smtClean="0">
                    <a:solidFill>
                      <a:srgbClr val="FFFF00"/>
                    </a:solidFill>
                  </a:rPr>
                  <a:t>+</a:t>
                </a:r>
              </a:p>
            </p:txBody>
          </p:sp>
        </p:grpSp>
      </p:grpSp>
      <p:sp>
        <p:nvSpPr>
          <p:cNvPr id="7199" name="Rectangle 104"/>
          <p:cNvSpPr>
            <a:spLocks noChangeArrowheads="1"/>
          </p:cNvSpPr>
          <p:nvPr/>
        </p:nvSpPr>
        <p:spPr bwMode="auto">
          <a:xfrm>
            <a:off x="3538538" y="2282825"/>
            <a:ext cx="1572505" cy="58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67" tIns="44440" rIns="90467" bIns="4444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FF00"/>
                </a:solidFill>
              </a:rPr>
              <a:t>- 70 mV</a:t>
            </a:r>
          </a:p>
        </p:txBody>
      </p:sp>
    </p:spTree>
    <p:extLst>
      <p:ext uri="{BB962C8B-B14F-4D97-AF65-F5344CB8AC3E}">
        <p14:creationId xmlns:p14="http://schemas.microsoft.com/office/powerpoint/2010/main" val="120790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152400"/>
            <a:ext cx="82296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Movement of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NaCl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&amp; water into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peritubular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capillaries (Bulk Flow)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43000"/>
            <a:ext cx="8153400" cy="5410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NaCl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enter the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peritubular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capillaries by simple diffusion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Water follows Na due to the high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oncotic pressure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in the capillaries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In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peritubular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capillaries the high plasma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oncotic pressure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is due to fluid filtration in glomerulus 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Symbol" pitchFamily="26" charset="2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 GFR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 oncotic pressure &amp; 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hydrostatic pressure in efferent &amp;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peritubular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capillaries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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     bulk flow from lateral space to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peritubular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 capillaries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 reabsorption</a:t>
            </a:r>
          </a:p>
          <a:p>
            <a:pPr eaLnBrk="1" hangingPunct="1">
              <a:spcBef>
                <a:spcPct val="0"/>
              </a:spcBef>
              <a:defRPr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Symbol" pitchFamily="26" charset="2"/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 GFR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 oncotic pressure &amp;  hydrostatic pressure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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 bulk flow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Wingdings" pitchFamily="2" charset="2"/>
              </a:rPr>
              <a:t> fluid go back to lumen through tight junction 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 reabsorption </a:t>
            </a:r>
          </a:p>
        </p:txBody>
      </p:sp>
    </p:spTree>
    <p:extLst>
      <p:ext uri="{BB962C8B-B14F-4D97-AF65-F5344CB8AC3E}">
        <p14:creationId xmlns:p14="http://schemas.microsoft.com/office/powerpoint/2010/main" val="39847159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914400" y="152401"/>
            <a:ext cx="7086600" cy="11620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8" rIns="91420" bIns="45708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FFFFFF"/>
              </a:solidFill>
            </a:endParaRPr>
          </a:p>
          <a:p>
            <a:pPr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Mechanisms by which Water, Chloride, and Urea Reabsorption are Coupled with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Sodium Reabsorption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endParaRPr lang="en-US" sz="24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3400100"/>
              </p:ext>
            </p:extLst>
          </p:nvPr>
        </p:nvGraphicFramePr>
        <p:xfrm>
          <a:off x="838200" y="1524000"/>
          <a:ext cx="6934200" cy="508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2" name="Photo Editor Photo" r:id="rId4" imgW="6439799" imgH="5087060" progId="MSPhotoEd.3">
                  <p:embed/>
                </p:oleObj>
              </mc:Choice>
              <mc:Fallback>
                <p:oleObj name="Photo Editor Photo" r:id="rId4" imgW="6439799" imgH="508706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524000"/>
                        <a:ext cx="6934200" cy="508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4265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 reabsorption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838200"/>
            <a:ext cx="8153400" cy="57912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60-70 % of filtered water is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reabsorped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in PCT</a:t>
            </a:r>
          </a:p>
          <a:p>
            <a:pPr eaLnBrk="1" hangingPunct="1"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Active transport of Na from the renal cell to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peritubular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space</a:t>
            </a:r>
          </a:p>
          <a:p>
            <a:pPr eaLnBrk="1" hangingPunct="1"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Increased osmolality of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peritubular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space</a:t>
            </a:r>
          </a:p>
          <a:p>
            <a:pPr eaLnBrk="1" hangingPunct="1"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Drag water by osmosis</a:t>
            </a:r>
          </a:p>
          <a:p>
            <a:pPr eaLnBrk="1" hangingPunct="1"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Filterate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remain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iso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-osmotic (~equal quantity of water &amp; solute are absorbed)</a:t>
            </a:r>
          </a:p>
        </p:txBody>
      </p:sp>
    </p:spTree>
    <p:extLst>
      <p:ext uri="{BB962C8B-B14F-4D97-AF65-F5344CB8AC3E}">
        <p14:creationId xmlns:p14="http://schemas.microsoft.com/office/powerpoint/2010/main" val="5375697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85800" y="1905000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TUBULAR REABSORPTION OF GLUCOSE, AMINO ACIDS, UREA &amp; OTHER ELECTROLYTES</a:t>
            </a:r>
          </a:p>
        </p:txBody>
      </p:sp>
    </p:spTree>
    <p:extLst>
      <p:ext uri="{BB962C8B-B14F-4D97-AF65-F5344CB8AC3E}">
        <p14:creationId xmlns:p14="http://schemas.microsoft.com/office/powerpoint/2010/main" val="7205581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Glucose reabsorption general consideration 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066800"/>
            <a:ext cx="7772400" cy="5029200"/>
          </a:xfrm>
        </p:spPr>
        <p:txBody>
          <a:bodyPr/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Glucose 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reabsorption is calculated as the difference between the amount of glucose filtered by the kidney and the amount excreted.</a:t>
            </a:r>
          </a:p>
          <a:p>
            <a:endParaRPr lang="en-US" sz="30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When 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plasma glucose (P</a:t>
            </a:r>
            <a:r>
              <a:rPr lang="en-US" sz="30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) is increased to near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200 mg/dl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, glucose begins to appear in 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urine</a:t>
            </a:r>
            <a:r>
              <a:rPr lang="en-US" sz="30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– this is called the “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glucose renal threshold</a:t>
            </a: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” corresponds to filtered load of 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250mg/mi</a:t>
            </a: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n.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525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381000"/>
            <a:ext cx="7924800" cy="57150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As glucose is further increased,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more glucose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appears in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urine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.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At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very high filtered glucose, reabsorption remains constant, this is called “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tubular transport maximum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” for glucose (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Tm</a:t>
            </a:r>
            <a:r>
              <a:rPr lang="en-US" sz="2800" b="1" baseline="-25000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) </a:t>
            </a:r>
          </a:p>
          <a:p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=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375 mg/min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(corresponds to blood glucose level  of 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300mg/dl)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lvl="1"/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At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this maximum transport, all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glucose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carriers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are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saturated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and no more glucose can be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transported.</a:t>
            </a:r>
          </a:p>
          <a:p>
            <a:pPr lvl="1">
              <a:buFontTx/>
              <a:buNone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73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242050" y="1828800"/>
            <a:ext cx="12255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TUBULAR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LUMEN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171575" y="1828800"/>
            <a:ext cx="16478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INTERSTITIAL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FLUID</a:t>
            </a:r>
          </a:p>
        </p:txBody>
      </p:sp>
      <p:grpSp>
        <p:nvGrpSpPr>
          <p:cNvPr id="71684" name="Group 4"/>
          <p:cNvGrpSpPr>
            <a:grpSpLocks/>
          </p:cNvGrpSpPr>
          <p:nvPr/>
        </p:nvGrpSpPr>
        <p:grpSpPr bwMode="auto">
          <a:xfrm>
            <a:off x="1524000" y="1677988"/>
            <a:ext cx="5991225" cy="2513012"/>
            <a:chOff x="960" y="577"/>
            <a:chExt cx="3774" cy="1583"/>
          </a:xfrm>
        </p:grpSpPr>
        <p:pic>
          <p:nvPicPr>
            <p:cNvPr id="71685" name="Picture 5" descr="glut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577"/>
              <a:ext cx="2850" cy="15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686" name="Text Box 6"/>
            <p:cNvSpPr txBox="1">
              <a:spLocks noChangeArrowheads="1"/>
            </p:cNvSpPr>
            <p:nvPr/>
          </p:nvSpPr>
          <p:spPr bwMode="auto">
            <a:xfrm>
              <a:off x="1728" y="1296"/>
              <a:ext cx="600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GLUT 2</a:t>
              </a:r>
            </a:p>
          </p:txBody>
        </p:sp>
        <p:sp>
          <p:nvSpPr>
            <p:cNvPr id="71687" name="Text Box 7"/>
            <p:cNvSpPr txBox="1">
              <a:spLocks noChangeArrowheads="1"/>
            </p:cNvSpPr>
            <p:nvPr/>
          </p:nvSpPr>
          <p:spPr bwMode="auto">
            <a:xfrm>
              <a:off x="3384" y="1296"/>
              <a:ext cx="593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b="1" smtClean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SGLT 2</a:t>
              </a:r>
            </a:p>
          </p:txBody>
        </p:sp>
        <p:sp>
          <p:nvSpPr>
            <p:cNvPr id="71688" name="Text Box 8"/>
            <p:cNvSpPr txBox="1">
              <a:spLocks noChangeArrowheads="1"/>
            </p:cNvSpPr>
            <p:nvPr/>
          </p:nvSpPr>
          <p:spPr bwMode="auto">
            <a:xfrm>
              <a:off x="2448" y="931"/>
              <a:ext cx="341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Na</a:t>
              </a:r>
              <a:r>
                <a:rPr lang="en-US" sz="1700" b="1" baseline="3000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  <a:endParaRPr lang="en-US" sz="17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89" name="Text Box 9"/>
            <p:cNvSpPr txBox="1">
              <a:spLocks noChangeArrowheads="1"/>
            </p:cNvSpPr>
            <p:nvPr/>
          </p:nvSpPr>
          <p:spPr bwMode="auto">
            <a:xfrm>
              <a:off x="1847" y="739"/>
              <a:ext cx="265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K</a:t>
              </a:r>
              <a:r>
                <a:rPr lang="en-US" sz="1700" b="1" baseline="3000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  <a:endParaRPr lang="en-US" sz="17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90" name="Text Box 10"/>
            <p:cNvSpPr txBox="1">
              <a:spLocks noChangeArrowheads="1"/>
            </p:cNvSpPr>
            <p:nvPr/>
          </p:nvSpPr>
          <p:spPr bwMode="auto">
            <a:xfrm>
              <a:off x="960" y="1267"/>
              <a:ext cx="65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Glucose</a:t>
              </a:r>
            </a:p>
          </p:txBody>
        </p:sp>
        <p:sp>
          <p:nvSpPr>
            <p:cNvPr id="71691" name="Text Box 11"/>
            <p:cNvSpPr txBox="1">
              <a:spLocks noChangeArrowheads="1"/>
            </p:cNvSpPr>
            <p:nvPr/>
          </p:nvSpPr>
          <p:spPr bwMode="auto">
            <a:xfrm>
              <a:off x="4080" y="1200"/>
              <a:ext cx="65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Glucose</a:t>
              </a:r>
            </a:p>
          </p:txBody>
        </p:sp>
        <p:sp>
          <p:nvSpPr>
            <p:cNvPr id="71692" name="Text Box 12"/>
            <p:cNvSpPr txBox="1">
              <a:spLocks noChangeArrowheads="1"/>
            </p:cNvSpPr>
            <p:nvPr/>
          </p:nvSpPr>
          <p:spPr bwMode="auto">
            <a:xfrm>
              <a:off x="4080" y="1363"/>
              <a:ext cx="644" cy="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One Na</a:t>
              </a:r>
              <a:r>
                <a:rPr lang="en-US" sz="1700" b="1" baseline="3000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+</a:t>
              </a:r>
              <a:endParaRPr lang="en-US" sz="17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71693" name="Text Box 13"/>
            <p:cNvSpPr txBox="1">
              <a:spLocks noChangeArrowheads="1"/>
            </p:cNvSpPr>
            <p:nvPr/>
          </p:nvSpPr>
          <p:spPr bwMode="auto">
            <a:xfrm>
              <a:off x="2496" y="1584"/>
              <a:ext cx="1056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Early proximal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700" b="1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tubule cell</a:t>
              </a:r>
            </a:p>
          </p:txBody>
        </p:sp>
      </p:grpSp>
      <p:pic>
        <p:nvPicPr>
          <p:cNvPr id="71694" name="Picture 14" descr="glu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40188"/>
            <a:ext cx="4524375" cy="251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2743200" y="5181600"/>
            <a:ext cx="952500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GLUT 1</a:t>
            </a:r>
          </a:p>
        </p:txBody>
      </p:sp>
      <p:sp>
        <p:nvSpPr>
          <p:cNvPr id="71696" name="Text Box 16"/>
          <p:cNvSpPr txBox="1">
            <a:spLocks noChangeArrowheads="1"/>
          </p:cNvSpPr>
          <p:nvPr/>
        </p:nvSpPr>
        <p:spPr bwMode="auto">
          <a:xfrm>
            <a:off x="5372100" y="5181600"/>
            <a:ext cx="941388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SGLT 1</a:t>
            </a:r>
          </a:p>
        </p:txBody>
      </p:sp>
      <p:sp>
        <p:nvSpPr>
          <p:cNvPr id="71697" name="Text Box 17"/>
          <p:cNvSpPr txBox="1">
            <a:spLocks noChangeArrowheads="1"/>
          </p:cNvSpPr>
          <p:nvPr/>
        </p:nvSpPr>
        <p:spPr bwMode="auto">
          <a:xfrm>
            <a:off x="3886200" y="4602163"/>
            <a:ext cx="541338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1700" b="1" baseline="30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sz="17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>
            <a:off x="2932113" y="4297363"/>
            <a:ext cx="420687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1700" b="1" baseline="30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sz="17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699" name="Text Box 19"/>
          <p:cNvSpPr txBox="1">
            <a:spLocks noChangeArrowheads="1"/>
          </p:cNvSpPr>
          <p:nvPr/>
        </p:nvSpPr>
        <p:spPr bwMode="auto">
          <a:xfrm>
            <a:off x="1524000" y="5135563"/>
            <a:ext cx="1038225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Glucose</a:t>
            </a:r>
          </a:p>
        </p:txBody>
      </p:sp>
      <p:sp>
        <p:nvSpPr>
          <p:cNvPr id="71700" name="Text Box 20"/>
          <p:cNvSpPr txBox="1">
            <a:spLocks noChangeArrowheads="1"/>
          </p:cNvSpPr>
          <p:nvPr/>
        </p:nvSpPr>
        <p:spPr bwMode="auto">
          <a:xfrm>
            <a:off x="6477000" y="5029200"/>
            <a:ext cx="10382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Glucose</a:t>
            </a:r>
          </a:p>
        </p:txBody>
      </p:sp>
      <p:sp>
        <p:nvSpPr>
          <p:cNvPr id="71701" name="Text Box 21"/>
          <p:cNvSpPr txBox="1">
            <a:spLocks noChangeArrowheads="1"/>
          </p:cNvSpPr>
          <p:nvPr/>
        </p:nvSpPr>
        <p:spPr bwMode="auto">
          <a:xfrm>
            <a:off x="6477000" y="5287963"/>
            <a:ext cx="1033463" cy="350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Two Na</a:t>
            </a:r>
            <a:r>
              <a:rPr lang="en-US" sz="1700" b="1" baseline="30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sz="1700" b="1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702" name="Text Box 22"/>
          <p:cNvSpPr txBox="1">
            <a:spLocks noChangeArrowheads="1"/>
          </p:cNvSpPr>
          <p:nvPr/>
        </p:nvSpPr>
        <p:spPr bwMode="auto">
          <a:xfrm>
            <a:off x="4006850" y="5638800"/>
            <a:ext cx="15906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Late proximal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7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tubule cell</a:t>
            </a:r>
          </a:p>
        </p:txBody>
      </p:sp>
      <p:sp>
        <p:nvSpPr>
          <p:cNvPr id="71703" name="Text Box 23"/>
          <p:cNvSpPr txBox="1">
            <a:spLocks noChangeArrowheads="1"/>
          </p:cNvSpPr>
          <p:nvPr/>
        </p:nvSpPr>
        <p:spPr bwMode="auto">
          <a:xfrm>
            <a:off x="1752600" y="593725"/>
            <a:ext cx="5600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Glucose Reabsorption</a:t>
            </a:r>
          </a:p>
        </p:txBody>
      </p:sp>
    </p:spTree>
    <p:extLst>
      <p:ext uri="{BB962C8B-B14F-4D97-AF65-F5344CB8AC3E}">
        <p14:creationId xmlns:p14="http://schemas.microsoft.com/office/powerpoint/2010/main" val="352497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81000" y="0"/>
            <a:ext cx="822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Type of Transport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219200" y="1676400"/>
            <a:ext cx="68580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5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Transcellular</a:t>
            </a:r>
            <a:r>
              <a:rPr lang="en-U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reabsorption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Primary active transport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Secondary active transport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0"/>
              </a:spcAft>
              <a:buFontTx/>
              <a:buChar char="–"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Ion channel – passive transport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5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35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Paracellular</a:t>
            </a:r>
            <a:r>
              <a:rPr lang="en-US" sz="35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reabsorption</a:t>
            </a:r>
          </a:p>
        </p:txBody>
      </p:sp>
    </p:spTree>
    <p:extLst>
      <p:ext uri="{BB962C8B-B14F-4D97-AF65-F5344CB8AC3E}">
        <p14:creationId xmlns:p14="http://schemas.microsoft.com/office/powerpoint/2010/main" val="368692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838200"/>
            <a:ext cx="8153400" cy="5181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Tubular maximum (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TmG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) 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marL="457200" lvl="1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Maximum absorptive capacity for glucose by renal tubular cells</a:t>
            </a:r>
          </a:p>
          <a:p>
            <a:pPr marL="457200" lvl="1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=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375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mg/min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in males (females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300mg/min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)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Renal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threshold</a:t>
            </a:r>
          </a:p>
          <a:p>
            <a:pPr marL="457200" lvl="1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Plasma glucose level at which glucose first appear in urine</a:t>
            </a:r>
          </a:p>
          <a:p>
            <a:pPr marL="457200" lvl="1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= 200mg/dl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in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arterial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; 180 mg/dl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venous</a:t>
            </a:r>
            <a:r>
              <a:rPr 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blood.</a:t>
            </a:r>
            <a:endParaRPr lang="en-US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8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8400" y="1981201"/>
            <a:ext cx="2628900" cy="17526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67" tIns="44440" rIns="90467" bIns="44440"/>
          <a:lstStyle/>
          <a:p>
            <a:pPr algn="ctr" eaLnBrk="1" hangingPunct="1"/>
            <a:r>
              <a:rPr lang="en-US" sz="2400" b="1" dirty="0" smtClean="0">
                <a:solidFill>
                  <a:srgbClr val="FF0000"/>
                </a:solidFill>
              </a:rPr>
              <a:t>Glucose Transport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Maximum  </a:t>
            </a:r>
          </a:p>
        </p:txBody>
      </p:sp>
      <p:graphicFrame>
        <p:nvGraphicFramePr>
          <p:cNvPr id="614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9372660"/>
              </p:ext>
            </p:extLst>
          </p:nvPr>
        </p:nvGraphicFramePr>
        <p:xfrm>
          <a:off x="1117600" y="1066800"/>
          <a:ext cx="4699000" cy="518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6" name="Photo Editor Photo" r:id="rId4" imgW="6876190" imgH="7590476" progId="MSPhotoEd.3">
                  <p:embed/>
                </p:oleObj>
              </mc:Choice>
              <mc:Fallback>
                <p:oleObj name="Photo Editor Photo" r:id="rId4" imgW="6876190" imgH="75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1066800"/>
                        <a:ext cx="4699000" cy="5186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2072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7620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 acid reabsorption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All filtered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aminoacids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are reabsorbed in PCT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Luminal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membrane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Cotransport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with Na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Basolateral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membrane</a:t>
            </a:r>
          </a:p>
          <a:p>
            <a:pPr marL="457200" lvl="1" indent="0"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diffusion</a:t>
            </a:r>
          </a:p>
          <a:p>
            <a:pPr>
              <a:buFontTx/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44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Bicarbonate reabsorption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14400"/>
            <a:ext cx="7772400" cy="5181600"/>
          </a:xfrm>
        </p:spPr>
        <p:txBody>
          <a:bodyPr>
            <a:normAutofit lnSpcReduction="10000"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90% of filtered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bicarbonate is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reabsorbed in PCT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Filtered HCO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+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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marL="0" indent="0"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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 + CO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 </a:t>
            </a: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diffuses into the cell + H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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 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in the presence of carbonic anhydrase</a:t>
            </a:r>
          </a:p>
          <a:p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CO3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 </a:t>
            </a: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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H + HCO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</a:t>
            </a:r>
          </a:p>
          <a:p>
            <a:endParaRPr lang="en-US" sz="2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HCO</a:t>
            </a:r>
            <a:r>
              <a:rPr lang="en-US" sz="28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is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reabsorped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is secreted in exchange for Na 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07717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Bicarbonate reabsorption</a:t>
            </a:r>
            <a:r>
              <a:rPr lang="en-US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cont.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81923" name="Picture 3" descr="ali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325563"/>
            <a:ext cx="6400800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152525" y="1554163"/>
            <a:ext cx="1017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Lumen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819525" y="1554163"/>
            <a:ext cx="1608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Tubular cell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7172325" y="1554163"/>
            <a:ext cx="904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Blood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4584700" y="2819400"/>
            <a:ext cx="5238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1600" b="1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sz="16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V="1">
            <a:off x="5038725" y="2438400"/>
            <a:ext cx="53340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81929" name="Line 9"/>
          <p:cNvSpPr>
            <a:spLocks noChangeShapeType="1"/>
          </p:cNvSpPr>
          <p:nvPr/>
        </p:nvSpPr>
        <p:spPr bwMode="auto">
          <a:xfrm>
            <a:off x="2524125" y="2971800"/>
            <a:ext cx="20574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1495425" y="2286000"/>
            <a:ext cx="118268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Filtrate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      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Na</a:t>
            </a:r>
            <a:r>
              <a:rPr lang="en-US" sz="1600" b="1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sz="16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5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HCO</a:t>
            </a:r>
            <a:r>
              <a:rPr lang="en-US" sz="1600" b="1" baseline="-25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1600" b="1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    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   H+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    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H</a:t>
            </a:r>
            <a:r>
              <a:rPr lang="en-US" sz="1600" b="1" baseline="-25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2</a:t>
            </a: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CO</a:t>
            </a:r>
            <a:r>
              <a:rPr lang="en-US" sz="1600" b="1" baseline="-25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3</a:t>
            </a:r>
            <a:endParaRPr lang="en-US" sz="16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26" charset="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    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H</a:t>
            </a:r>
            <a:r>
              <a:rPr lang="en-US" sz="1600" b="1" baseline="-25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2</a:t>
            </a: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O + CO</a:t>
            </a:r>
            <a:r>
              <a:rPr lang="en-US" sz="1600" b="1" baseline="-25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1838325" y="2590800"/>
            <a:ext cx="0" cy="5334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 flipH="1">
            <a:off x="2295525" y="3733800"/>
            <a:ext cx="1828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4618038" y="4051300"/>
            <a:ext cx="1182687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1600" b="1" baseline="-25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</a:t>
            </a:r>
            <a:r>
              <a:rPr lang="en-US" sz="1600" b="1" baseline="-25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endParaRPr lang="en-US" sz="16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 CA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CO</a:t>
            </a:r>
            <a:r>
              <a:rPr lang="en-US" sz="1600" b="1" baseline="-25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2</a:t>
            </a: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+ H</a:t>
            </a:r>
            <a:r>
              <a:rPr lang="en-US" sz="1600" b="1" baseline="-25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2</a:t>
            </a: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O</a:t>
            </a:r>
          </a:p>
        </p:txBody>
      </p:sp>
      <p:sp>
        <p:nvSpPr>
          <p:cNvPr id="81934" name="Text Box 14"/>
          <p:cNvSpPr txBox="1">
            <a:spLocks noChangeArrowheads="1"/>
          </p:cNvSpPr>
          <p:nvPr/>
        </p:nvSpPr>
        <p:spPr bwMode="auto">
          <a:xfrm>
            <a:off x="4094163" y="3549650"/>
            <a:ext cx="411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sz="1600" b="1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sz="16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>
            <a:off x="4505325" y="3733800"/>
            <a:ext cx="2133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triangle" w="med" len="med"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 flipV="1">
            <a:off x="5191125" y="3733800"/>
            <a:ext cx="0" cy="3048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81937" name="Line 17"/>
          <p:cNvSpPr>
            <a:spLocks noChangeShapeType="1"/>
          </p:cNvSpPr>
          <p:nvPr/>
        </p:nvSpPr>
        <p:spPr bwMode="auto">
          <a:xfrm>
            <a:off x="2676525" y="4724400"/>
            <a:ext cx="1981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81938" name="Text Box 18"/>
          <p:cNvSpPr txBox="1">
            <a:spLocks noChangeArrowheads="1"/>
          </p:cNvSpPr>
          <p:nvPr/>
        </p:nvSpPr>
        <p:spPr bwMode="auto">
          <a:xfrm>
            <a:off x="6608763" y="3549650"/>
            <a:ext cx="7889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HCO</a:t>
            </a:r>
            <a:r>
              <a:rPr lang="en-US" sz="1600" b="1" baseline="-25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  <a:r>
              <a:rPr lang="en-US" sz="1600" b="1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</a:t>
            </a:r>
            <a:endParaRPr lang="en-US" sz="16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26" charset="2"/>
            </a:endParaRPr>
          </a:p>
        </p:txBody>
      </p:sp>
      <p:sp>
        <p:nvSpPr>
          <p:cNvPr id="81939" name="Text Box 19"/>
          <p:cNvSpPr txBox="1">
            <a:spLocks noChangeArrowheads="1"/>
          </p:cNvSpPr>
          <p:nvPr/>
        </p:nvSpPr>
        <p:spPr bwMode="auto">
          <a:xfrm>
            <a:off x="4048125" y="5241925"/>
            <a:ext cx="1862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Tight junction</a:t>
            </a:r>
          </a:p>
        </p:txBody>
      </p:sp>
      <p:sp>
        <p:nvSpPr>
          <p:cNvPr id="81940" name="Text Box 20"/>
          <p:cNvSpPr txBox="1">
            <a:spLocks noChangeArrowheads="1"/>
          </p:cNvSpPr>
          <p:nvPr/>
        </p:nvSpPr>
        <p:spPr bwMode="auto">
          <a:xfrm>
            <a:off x="958850" y="5622925"/>
            <a:ext cx="179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Brush border</a:t>
            </a:r>
          </a:p>
        </p:txBody>
      </p:sp>
      <p:sp>
        <p:nvSpPr>
          <p:cNvPr id="81941" name="Line 21"/>
          <p:cNvSpPr>
            <a:spLocks noChangeShapeType="1"/>
          </p:cNvSpPr>
          <p:nvPr/>
        </p:nvSpPr>
        <p:spPr bwMode="auto">
          <a:xfrm flipH="1">
            <a:off x="3286125" y="5410200"/>
            <a:ext cx="8382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81942" name="Line 22"/>
          <p:cNvSpPr>
            <a:spLocks noChangeShapeType="1"/>
          </p:cNvSpPr>
          <p:nvPr/>
        </p:nvSpPr>
        <p:spPr bwMode="auto">
          <a:xfrm flipV="1">
            <a:off x="2371725" y="5181600"/>
            <a:ext cx="533400" cy="45720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4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Phosphate reabsorption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914400"/>
            <a:ext cx="6858000" cy="5181600"/>
          </a:xfrm>
        </p:spPr>
        <p:txBody>
          <a:bodyPr/>
          <a:lstStyle/>
          <a:p>
            <a:pPr marL="0" indent="0">
              <a:buNone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Freely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filtered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1/3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of filtered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load is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excreted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in urine</a:t>
            </a:r>
          </a:p>
          <a:p>
            <a:pPr marL="0" indent="0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Cotransported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with Na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  <a:sym typeface="Symbol" pitchFamily="26" charset="2"/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Compete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with glucose: blocking glucose  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Phosphate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  <a:sym typeface="Symbol" pitchFamily="26" charset="2"/>
              </a:rPr>
              <a:t>reabsorptio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  <a:sym typeface="Symbol" pitchFamily="26" charset="2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136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144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Urea reabsorption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Plasma urea </a:t>
            </a:r>
            <a:r>
              <a:rPr lang="en-US" sz="2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concentraion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15-40mg/100ml</a:t>
            </a:r>
          </a:p>
          <a:p>
            <a:pPr marL="0" indent="0">
              <a:buNone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End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product of protein metabolism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40-50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 of filtered urea reabsorbed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Passive diffusion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Coupled with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 reabsorption 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50-60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%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excreted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91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838200"/>
          </a:xfrm>
        </p:spPr>
        <p:txBody>
          <a:bodyPr/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Urea reabsorption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cont.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GFR (renal disease; low renal blood flow) urea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concentraion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in plasma</a:t>
            </a:r>
          </a:p>
          <a:p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26" charset="2"/>
            </a:endParaRP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GFR  urea filtered</a:t>
            </a:r>
          </a:p>
          <a:p>
            <a:pPr lvl="1"/>
            <a:endParaRPr lang="en-US" sz="3200" b="1" dirty="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26" charset="2"/>
            </a:endParaRPr>
          </a:p>
          <a:p>
            <a:pPr lvl="1"/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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GFR slow flow rate of </a:t>
            </a:r>
            <a:r>
              <a:rPr lang="en-US" sz="3200" b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filterate</a:t>
            </a:r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 more urea is absorbed to blood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63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288" y="163513"/>
            <a:ext cx="7740650" cy="71755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ko-KR" sz="2000" b="1" kern="1200" dirty="0" smtClean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/>
            </a:r>
            <a:br>
              <a:rPr lang="en-US" altLang="ko-KR" sz="2000" b="1" kern="1200" dirty="0" smtClean="0">
                <a:solidFill>
                  <a:srgbClr val="FFFFFF"/>
                </a:solidFill>
                <a:latin typeface="Arial" charset="0"/>
                <a:ea typeface="Gulim" pitchFamily="34" charset="-127"/>
              </a:rPr>
            </a:br>
            <a:r>
              <a:rPr lang="en-US" altLang="ko-KR" sz="2000" b="1" kern="1200" dirty="0" smtClean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/>
            </a:r>
            <a:br>
              <a:rPr lang="en-US" altLang="ko-KR" sz="2000" b="1" kern="1200" dirty="0" smtClean="0">
                <a:solidFill>
                  <a:srgbClr val="FFFFFF"/>
                </a:solidFill>
                <a:latin typeface="Arial" charset="0"/>
                <a:ea typeface="Gulim" pitchFamily="34" charset="-127"/>
              </a:rPr>
            </a:br>
            <a:r>
              <a:rPr lang="en-US" altLang="ko-KR" sz="2000" b="1" kern="1200" dirty="0" smtClean="0">
                <a:solidFill>
                  <a:srgbClr val="FFFF00"/>
                </a:solidFill>
                <a:latin typeface="Arial" charset="0"/>
                <a:ea typeface="Gulim" pitchFamily="34" charset="-127"/>
              </a:rPr>
              <a:t>Filtration</a:t>
            </a:r>
            <a:r>
              <a:rPr lang="en-US" altLang="ko-KR" sz="2000" b="1" kern="1200" dirty="0">
                <a:solidFill>
                  <a:srgbClr val="FFFF00"/>
                </a:solidFill>
                <a:latin typeface="Arial" charset="0"/>
                <a:ea typeface="Gulim" pitchFamily="34" charset="-127"/>
              </a:rPr>
              <a:t>, </a:t>
            </a:r>
            <a:r>
              <a:rPr lang="en-US" altLang="ko-KR" sz="2000" b="1" kern="1200" dirty="0" smtClean="0">
                <a:solidFill>
                  <a:srgbClr val="FFFF00"/>
                </a:solidFill>
                <a:latin typeface="Arial" charset="0"/>
                <a:ea typeface="Gulim" pitchFamily="34" charset="-127"/>
              </a:rPr>
              <a:t>reabsorption, </a:t>
            </a:r>
            <a:r>
              <a:rPr lang="en-US" altLang="ko-KR" sz="2000" b="1" kern="1200" dirty="0">
                <a:solidFill>
                  <a:srgbClr val="FFFF00"/>
                </a:solidFill>
                <a:latin typeface="Arial" charset="0"/>
                <a:ea typeface="Gulim" pitchFamily="34" charset="-127"/>
              </a:rPr>
              <a:t>and excretion rates of </a:t>
            </a:r>
            <a:r>
              <a:rPr lang="en-US" altLang="ko-KR" sz="2000" b="1" kern="1200" dirty="0" smtClean="0">
                <a:solidFill>
                  <a:srgbClr val="FFFF00"/>
                </a:solidFill>
                <a:latin typeface="Arial" charset="0"/>
                <a:ea typeface="Gulim" pitchFamily="34" charset="-127"/>
              </a:rPr>
              <a:t>substances</a:t>
            </a:r>
            <a:br>
              <a:rPr lang="en-US" altLang="ko-KR" sz="2000" b="1" kern="1200" dirty="0" smtClean="0">
                <a:solidFill>
                  <a:srgbClr val="FFFF00"/>
                </a:solidFill>
                <a:latin typeface="Arial" charset="0"/>
                <a:ea typeface="Gulim" pitchFamily="34" charset="-127"/>
              </a:rPr>
            </a:br>
            <a:r>
              <a:rPr lang="en-US" altLang="ko-KR" sz="2000" b="1" kern="1200" dirty="0" smtClean="0">
                <a:solidFill>
                  <a:srgbClr val="FFFF00"/>
                </a:solidFill>
                <a:latin typeface="Arial" charset="0"/>
                <a:ea typeface="Gulim" pitchFamily="34" charset="-127"/>
              </a:rPr>
              <a:t> </a:t>
            </a:r>
            <a:r>
              <a:rPr lang="en-US" altLang="ko-KR" sz="2000" b="1" kern="1200" dirty="0">
                <a:solidFill>
                  <a:srgbClr val="FFFF00"/>
                </a:solidFill>
                <a:latin typeface="Arial" charset="0"/>
                <a:ea typeface="Gulim" pitchFamily="34" charset="-127"/>
              </a:rPr>
              <a:t>by the kidneys</a:t>
            </a:r>
            <a:br>
              <a:rPr lang="en-US" altLang="ko-KR" sz="2000" b="1" kern="1200" dirty="0">
                <a:solidFill>
                  <a:srgbClr val="FFFF00"/>
                </a:solidFill>
                <a:latin typeface="Arial" charset="0"/>
                <a:ea typeface="Gulim" pitchFamily="34" charset="-127"/>
              </a:rPr>
            </a:b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775" y="1012825"/>
            <a:ext cx="8610600" cy="5083175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2000" kern="1200" dirty="0" smtClean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                                       Filtered     </a:t>
            </a:r>
            <a:r>
              <a:rPr lang="en-US" altLang="ko-KR" sz="20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Reabsorbed	   Excreted    Reabsorbed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ko-KR" sz="20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			(</a:t>
            </a:r>
            <a:r>
              <a:rPr lang="en-US" altLang="ko-KR" sz="1800" kern="1200" dirty="0" err="1">
                <a:solidFill>
                  <a:srgbClr val="FFFFFF"/>
                </a:solidFill>
                <a:latin typeface="Arial" charset="0"/>
                <a:ea typeface="Gulim" pitchFamily="34" charset="-127"/>
              </a:rPr>
              <a:t>meq</a:t>
            </a:r>
            <a:r>
              <a:rPr lang="en-US" altLang="ko-KR" sz="18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/24h)      (</a:t>
            </a:r>
            <a:r>
              <a:rPr lang="en-US" altLang="ko-KR" sz="1800" kern="1200" dirty="0" err="1">
                <a:solidFill>
                  <a:srgbClr val="FFFFFF"/>
                </a:solidFill>
                <a:latin typeface="Arial" charset="0"/>
                <a:ea typeface="Gulim" pitchFamily="34" charset="-127"/>
              </a:rPr>
              <a:t>meq</a:t>
            </a:r>
            <a:r>
              <a:rPr lang="en-US" altLang="ko-KR" sz="18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/24h)       (</a:t>
            </a:r>
            <a:r>
              <a:rPr lang="en-US" altLang="ko-KR" sz="1800" kern="1200" dirty="0" err="1">
                <a:solidFill>
                  <a:srgbClr val="FFFFFF"/>
                </a:solidFill>
                <a:latin typeface="Arial" charset="0"/>
                <a:ea typeface="Gulim" pitchFamily="34" charset="-127"/>
              </a:rPr>
              <a:t>meq</a:t>
            </a:r>
            <a:r>
              <a:rPr lang="en-US" altLang="ko-KR" sz="18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/24h)            </a:t>
            </a:r>
            <a:r>
              <a:rPr lang="en-US" altLang="ko-KR" sz="1800" b="1" kern="1200" dirty="0">
                <a:solidFill>
                  <a:schemeClr val="tx2"/>
                </a:solidFill>
                <a:latin typeface="Arial" charset="0"/>
                <a:ea typeface="Gulim" pitchFamily="34" charset="-127"/>
              </a:rPr>
              <a:t>(%)</a:t>
            </a:r>
          </a:p>
          <a:p>
            <a:pPr marL="0" indent="0" eaLnBrk="1" hangingPunct="1">
              <a:lnSpc>
                <a:spcPct val="180000"/>
              </a:lnSpc>
              <a:spcBef>
                <a:spcPct val="50000"/>
              </a:spcBef>
              <a:buFontTx/>
              <a:buNone/>
              <a:defRPr/>
            </a:pPr>
            <a:r>
              <a:rPr lang="en-US" altLang="ko-KR" sz="2000" b="1" kern="1200" dirty="0">
                <a:solidFill>
                  <a:srgbClr val="FFFF00"/>
                </a:solidFill>
                <a:latin typeface="Arial" charset="0"/>
                <a:ea typeface="Gulim" pitchFamily="34" charset="-127"/>
              </a:rPr>
              <a:t>Glucose</a:t>
            </a:r>
            <a:r>
              <a:rPr lang="en-US" altLang="ko-KR" sz="20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       (g/day)	      180		   180		0	</a:t>
            </a:r>
            <a:r>
              <a:rPr lang="en-US" altLang="ko-KR" sz="2000" kern="1200" dirty="0">
                <a:solidFill>
                  <a:schemeClr val="tx2"/>
                </a:solidFill>
                <a:latin typeface="Arial" charset="0"/>
                <a:ea typeface="Gulim" pitchFamily="34" charset="-127"/>
              </a:rPr>
              <a:t> </a:t>
            </a:r>
            <a:r>
              <a:rPr lang="en-US" altLang="ko-KR" sz="2000" b="1" kern="1200" dirty="0">
                <a:solidFill>
                  <a:schemeClr val="tx2"/>
                </a:solidFill>
                <a:latin typeface="Arial" charset="0"/>
                <a:ea typeface="Gulim" pitchFamily="34" charset="-127"/>
              </a:rPr>
              <a:t>100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2000" b="1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Bicarbonate</a:t>
            </a:r>
            <a:r>
              <a:rPr lang="en-US" altLang="ko-KR" sz="20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 (</a:t>
            </a:r>
            <a:r>
              <a:rPr lang="en-US" altLang="ko-KR" sz="2000" kern="1200" dirty="0" err="1">
                <a:solidFill>
                  <a:srgbClr val="FFFFFF"/>
                </a:solidFill>
                <a:latin typeface="Arial" charset="0"/>
                <a:ea typeface="Gulim" pitchFamily="34" charset="-127"/>
              </a:rPr>
              <a:t>meq</a:t>
            </a:r>
            <a:r>
              <a:rPr lang="en-US" altLang="ko-KR" sz="20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/day)	   4,320		4,318		2	</a:t>
            </a:r>
            <a:r>
              <a:rPr lang="en-US" altLang="ko-KR" sz="2000" b="1" kern="1200" dirty="0">
                <a:solidFill>
                  <a:schemeClr val="tx2"/>
                </a:solidFill>
                <a:latin typeface="Arial" charset="0"/>
                <a:ea typeface="Gulim" pitchFamily="34" charset="-127"/>
              </a:rPr>
              <a:t>&gt; 99.9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2000" b="1" kern="1200" dirty="0">
                <a:solidFill>
                  <a:srgbClr val="FFFF00"/>
                </a:solidFill>
                <a:latin typeface="Arial" charset="0"/>
                <a:ea typeface="Gulim" pitchFamily="34" charset="-127"/>
              </a:rPr>
              <a:t>Sodium</a:t>
            </a:r>
            <a:r>
              <a:rPr lang="en-US" altLang="ko-KR" sz="2000" kern="1200" dirty="0">
                <a:solidFill>
                  <a:srgbClr val="3366FF"/>
                </a:solidFill>
                <a:latin typeface="Arial" charset="0"/>
                <a:ea typeface="Gulim" pitchFamily="34" charset="-127"/>
              </a:rPr>
              <a:t>  </a:t>
            </a:r>
            <a:r>
              <a:rPr lang="en-US" altLang="ko-KR" sz="20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      (</a:t>
            </a:r>
            <a:r>
              <a:rPr lang="en-US" altLang="ko-KR" sz="2000" kern="1200" dirty="0" err="1">
                <a:solidFill>
                  <a:srgbClr val="FFFFFF"/>
                </a:solidFill>
                <a:latin typeface="Arial" charset="0"/>
                <a:ea typeface="Gulim" pitchFamily="34" charset="-127"/>
              </a:rPr>
              <a:t>meq</a:t>
            </a:r>
            <a:r>
              <a:rPr lang="en-US" altLang="ko-KR" sz="20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/day)	 25,560	           25,410	         150	   </a:t>
            </a:r>
            <a:r>
              <a:rPr lang="en-US" altLang="ko-KR" sz="2000" b="1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99.4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2000" b="1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Chloride</a:t>
            </a:r>
            <a:r>
              <a:rPr lang="en-US" altLang="ko-KR" sz="20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       (</a:t>
            </a:r>
            <a:r>
              <a:rPr lang="en-US" altLang="ko-KR" sz="2000" kern="1200" dirty="0" err="1">
                <a:solidFill>
                  <a:srgbClr val="FFFFFF"/>
                </a:solidFill>
                <a:latin typeface="Arial" charset="0"/>
                <a:ea typeface="Gulim" pitchFamily="34" charset="-127"/>
              </a:rPr>
              <a:t>meq</a:t>
            </a:r>
            <a:r>
              <a:rPr lang="en-US" altLang="ko-KR" sz="20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/day)	 19,440            19,260             180	   </a:t>
            </a:r>
            <a:r>
              <a:rPr lang="en-US" altLang="ko-KR" sz="2000" b="1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99.1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2000" b="1" kern="1200" dirty="0">
                <a:solidFill>
                  <a:srgbClr val="FFFF00"/>
                </a:solidFill>
                <a:latin typeface="Arial" charset="0"/>
                <a:ea typeface="Gulim" pitchFamily="34" charset="-127"/>
              </a:rPr>
              <a:t>Water </a:t>
            </a:r>
            <a:r>
              <a:rPr lang="en-US" altLang="ko-KR" sz="20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	        (l/day)	     </a:t>
            </a:r>
            <a:r>
              <a:rPr lang="en-US" altLang="ko-KR" sz="2000" kern="1200" dirty="0" smtClean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169</a:t>
            </a:r>
            <a:r>
              <a:rPr lang="en-US" altLang="ko-KR" sz="20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		   167.5              1.5	   </a:t>
            </a:r>
            <a:r>
              <a:rPr lang="en-US" altLang="ko-KR" sz="2000" b="1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99.1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2000" b="1" kern="1200" dirty="0">
                <a:solidFill>
                  <a:srgbClr val="FFFF00"/>
                </a:solidFill>
                <a:latin typeface="Arial" charset="0"/>
                <a:ea typeface="Gulim" pitchFamily="34" charset="-127"/>
              </a:rPr>
              <a:t>Urea  </a:t>
            </a:r>
            <a:r>
              <a:rPr lang="en-US" altLang="ko-KR" sz="2000" kern="1200" dirty="0">
                <a:solidFill>
                  <a:srgbClr val="FFFF00"/>
                </a:solidFill>
                <a:latin typeface="Arial" charset="0"/>
                <a:ea typeface="Gulim" pitchFamily="34" charset="-127"/>
              </a:rPr>
              <a:t>  </a:t>
            </a:r>
            <a:r>
              <a:rPr lang="en-US" altLang="ko-KR" sz="20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         (g/day)	      </a:t>
            </a:r>
            <a:r>
              <a:rPr lang="en-US" altLang="ko-KR" sz="2000" kern="1200" dirty="0" smtClean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 48</a:t>
            </a:r>
            <a:r>
              <a:rPr lang="en-US" altLang="ko-KR" sz="20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		     24               24	   </a:t>
            </a:r>
            <a:r>
              <a:rPr lang="en-US" altLang="ko-KR" sz="2000" b="1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50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ko-KR" sz="2000" b="1" kern="1200" dirty="0" err="1">
                <a:solidFill>
                  <a:srgbClr val="FFFFFF"/>
                </a:solidFill>
                <a:latin typeface="Arial" charset="0"/>
                <a:ea typeface="Gulim" pitchFamily="34" charset="-127"/>
              </a:rPr>
              <a:t>Creatinine</a:t>
            </a:r>
            <a:r>
              <a:rPr lang="en-US" altLang="ko-KR" sz="20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    (g/day)	       </a:t>
            </a:r>
            <a:r>
              <a:rPr lang="en-US" altLang="ko-KR" sz="2000" kern="1200" dirty="0" smtClean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  1.8</a:t>
            </a:r>
            <a:r>
              <a:rPr lang="en-US" altLang="ko-KR" sz="20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	      0                 </a:t>
            </a:r>
            <a:r>
              <a:rPr lang="en-US" altLang="ko-KR" sz="2000" kern="1200" dirty="0" smtClean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1.8</a:t>
            </a:r>
            <a:r>
              <a:rPr lang="en-US" altLang="ko-KR" sz="2000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	</a:t>
            </a:r>
            <a:r>
              <a:rPr lang="en-US" altLang="ko-KR" sz="2000" b="1" kern="1200" dirty="0">
                <a:solidFill>
                  <a:srgbClr val="FFFFFF"/>
                </a:solidFill>
                <a:latin typeface="Arial" charset="0"/>
                <a:ea typeface="Gulim" pitchFamily="34" charset="-127"/>
              </a:rPr>
              <a:t>     0</a:t>
            </a:r>
          </a:p>
        </p:txBody>
      </p:sp>
    </p:spTree>
    <p:extLst>
      <p:ext uri="{BB962C8B-B14F-4D97-AF65-F5344CB8AC3E}">
        <p14:creationId xmlns:p14="http://schemas.microsoft.com/office/powerpoint/2010/main" val="29513029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Tubular secretion 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Potassium: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lvl="1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90% of filtered K is reabsorbed (PCT)</a:t>
            </a:r>
          </a:p>
          <a:p>
            <a:pPr marL="457200" lvl="1" indent="0">
              <a:buNone/>
            </a:pPr>
            <a:endParaRPr 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lvl="1" indent="0"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secreted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DCT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exchange for Na; under the control of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Aldosterone</a:t>
            </a:r>
          </a:p>
          <a:p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Hydrogen: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57200" lvl="1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Excretion is inversely proportional to K </a:t>
            </a: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506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1"/>
          <p:cNvSpPr>
            <a:spLocks noChangeArrowheads="1"/>
          </p:cNvSpPr>
          <p:nvPr/>
        </p:nvSpPr>
        <p:spPr bwMode="auto">
          <a:xfrm>
            <a:off x="503238" y="292100"/>
            <a:ext cx="680402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67" tIns="44440" rIns="90467" bIns="4444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</a:rPr>
              <a:t>Tubular Reabsorption</a:t>
            </a:r>
            <a:endParaRPr lang="en-US" sz="3600" b="1" baseline="300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3075" name="Object 33"/>
          <p:cNvGraphicFramePr>
            <a:graphicFrameLocks noChangeAspect="1"/>
          </p:cNvGraphicFramePr>
          <p:nvPr/>
        </p:nvGraphicFramePr>
        <p:xfrm>
          <a:off x="1077913" y="1371600"/>
          <a:ext cx="6248400" cy="524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2" name="Photo Editor Photo" r:id="rId4" imgW="6811326" imgH="5714286" progId="MSPhotoEd.3">
                  <p:embed/>
                </p:oleObj>
              </mc:Choice>
              <mc:Fallback>
                <p:oleObj name="Photo Editor Photo" r:id="rId4" imgW="6811326" imgH="571428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1371600"/>
                        <a:ext cx="6248400" cy="5241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36969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838200" y="1143000"/>
            <a:ext cx="7391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GFR delivers ~125ml/min of filtered plasma to the nephron (tubule)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838200" y="2286000"/>
            <a:ext cx="73914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Nearly 70% of this volume is reabsorbed by the proximal tubule and returned back to the blood.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Needed products such as glucose and amino acids are reabsorbed rapidly whereas;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Other products such as </a:t>
            </a:r>
            <a:r>
              <a:rPr lang="en-US" sz="20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creatinine</a:t>
            </a:r>
            <a:r>
              <a:rPr lang="en-US" sz="2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and urea are slowly reabsorbed or not at all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endParaRPr lang="en-US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/>
              <a:defRPr/>
            </a:pP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Proximal tubule also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secretes </a:t>
            </a:r>
            <a:r>
              <a:rPr lang="en-US" sz="22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substances that the body need to get rid of rapidly.  These include 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toxins, drugs, H+, urea and ammonia.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914400" y="280987"/>
            <a:ext cx="37411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Proximal Tubule</a:t>
            </a:r>
          </a:p>
        </p:txBody>
      </p:sp>
    </p:spTree>
    <p:extLst>
      <p:ext uri="{BB962C8B-B14F-4D97-AF65-F5344CB8AC3E}">
        <p14:creationId xmlns:p14="http://schemas.microsoft.com/office/powerpoint/2010/main" val="32908323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09600" y="609600"/>
            <a:ext cx="74676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AutoNum type="arabicParenR" startAt="3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Proximal tubule transports the largest %age of most substances of the entire nephron.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about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70%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of the filtered H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 is reabsorbed in the proximal tubule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About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70%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of the filtered Na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+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 is reabsorbed in the proximal tubule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Tx/>
              <a:buAutoNum type="alphaLcParenR"/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Therefore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~30%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of the fluid filtered (GFR) is delivered to the “Loop of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Henle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rPr>
              <a:t>”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76725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20700" y="123825"/>
            <a:ext cx="7023100" cy="9969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8" rIns="91420" bIns="45708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cs typeface="Arial" pitchFamily="34" charset="0"/>
              </a:rPr>
              <a:t>Cellular Ultrastructure and Primary Transport Characteristics of Proximal Tubule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031875" y="1447800"/>
          <a:ext cx="6970713" cy="495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2" name="Photo Editor Photo" r:id="rId4" imgW="6897063" imgH="4904762" progId="MSPhotoEd.3">
                  <p:embed/>
                </p:oleObj>
              </mc:Choice>
              <mc:Fallback>
                <p:oleObj name="Photo Editor Photo" r:id="rId4" imgW="6897063" imgH="490476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1447800"/>
                        <a:ext cx="6970713" cy="495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6538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The Loop of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Henle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7772400" cy="4800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Thin descending loop</a:t>
            </a:r>
          </a:p>
          <a:p>
            <a:pPr marL="0" indent="0">
              <a:buFontTx/>
              <a:buNone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Major function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→ 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H</a:t>
            </a:r>
            <a:r>
              <a:rPr lang="en-US" b="1" baseline="-25000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2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 reabsorption</a:t>
            </a:r>
          </a:p>
          <a:p>
            <a:pPr marL="796925" lvl="1">
              <a:buFont typeface="Wingdings" pitchFamily="10" charset="2"/>
              <a:buChar char="§"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At start of descending loop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osmolarity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is same as plasma (~280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mOsm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)</a:t>
            </a:r>
          </a:p>
          <a:p>
            <a:pPr marL="796925" lvl="1">
              <a:buFont typeface="Wingdings" pitchFamily="10" charset="2"/>
              <a:buChar char="§"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marL="796925" lvl="1">
              <a:buFont typeface="Wingdings" pitchFamily="10" charset="2"/>
              <a:buChar char="§"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At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end of descending loop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osmolarity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= 1200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mOsm</a:t>
            </a: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marL="796925" lvl="1">
              <a:buFont typeface="Wingdings" pitchFamily="10" charset="2"/>
              <a:buChar char="§"/>
            </a:pPr>
            <a:endParaRPr lang="en-US" sz="2400" b="1" dirty="0" smtClean="0"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  <a:p>
            <a:pPr marL="796925" lvl="1">
              <a:buFont typeface="Wingdings" pitchFamily="10" charset="2"/>
              <a:buChar char="§"/>
            </a:pPr>
            <a:r>
              <a:rPr lang="en-US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Most 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of the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osmolarity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is due to </a:t>
            </a:r>
            <a:r>
              <a:rPr lang="en-US" sz="2400" b="1" dirty="0" err="1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NaCl</a:t>
            </a: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and little due to Urea</a:t>
            </a:r>
          </a:p>
          <a:p>
            <a:pPr marL="0" indent="0"/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96888" y="66675"/>
            <a:ext cx="6819900" cy="11430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8" rIns="91420" bIns="45708" anchor="ctr"/>
          <a:lstStyle/>
          <a:p>
            <a:pPr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Cellular Ultrastructure and Transport Characteristics of Thin and Thick Loop </a:t>
            </a:r>
            <a:b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of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</a:rPr>
              <a:t>Henle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5784926" y="5105400"/>
            <a:ext cx="175721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25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25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</a:rPr>
              <a:t>not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 permeable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to H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O)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708105" y="2057400"/>
            <a:ext cx="18854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25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25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very permeable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to H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O)</a:t>
            </a:r>
          </a:p>
        </p:txBody>
      </p:sp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1524000" y="1447800"/>
          <a:ext cx="4044950" cy="520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5" name="Photo Editor Photo" r:id="rId4" imgW="6897063" imgH="8869013" progId="MSPhotoEd.3">
                  <p:embed/>
                </p:oleObj>
              </mc:Choice>
              <mc:Fallback>
                <p:oleObj name="Photo Editor Photo" r:id="rId4" imgW="6897063" imgH="886901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447800"/>
                        <a:ext cx="4044950" cy="5200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5202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ali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0988"/>
            <a:ext cx="2743200" cy="634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2562225" y="1041400"/>
            <a:ext cx="76358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NaCl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Urea</a:t>
            </a:r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2971800" y="1752600"/>
            <a:ext cx="0" cy="83820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562225" y="4591050"/>
            <a:ext cx="763588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NaCl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Urea</a:t>
            </a: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2895600" y="2819400"/>
            <a:ext cx="1295400" cy="0"/>
          </a:xfrm>
          <a:prstGeom prst="line">
            <a:avLst/>
          </a:prstGeom>
          <a:noFill/>
          <a:ln w="57150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4198938" y="2619375"/>
            <a:ext cx="611187" cy="173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b="1" baseline="-2500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b="1" baseline="-2500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b="1" baseline="-2500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CC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</a:t>
            </a:r>
            <a:r>
              <a:rPr lang="en-US" b="1" baseline="-25000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34826" name="Line 10"/>
          <p:cNvSpPr>
            <a:spLocks noChangeShapeType="1"/>
          </p:cNvSpPr>
          <p:nvPr/>
        </p:nvSpPr>
        <p:spPr bwMode="auto">
          <a:xfrm>
            <a:off x="2895600" y="3276600"/>
            <a:ext cx="1295400" cy="0"/>
          </a:xfrm>
          <a:prstGeom prst="line">
            <a:avLst/>
          </a:prstGeom>
          <a:noFill/>
          <a:ln w="57150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27" name="Line 11"/>
          <p:cNvSpPr>
            <a:spLocks noChangeShapeType="1"/>
          </p:cNvSpPr>
          <p:nvPr/>
        </p:nvSpPr>
        <p:spPr bwMode="auto">
          <a:xfrm>
            <a:off x="2895600" y="3733800"/>
            <a:ext cx="1295400" cy="0"/>
          </a:xfrm>
          <a:prstGeom prst="line">
            <a:avLst/>
          </a:prstGeom>
          <a:noFill/>
          <a:ln w="57150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28" name="Line 12"/>
          <p:cNvSpPr>
            <a:spLocks noChangeShapeType="1"/>
          </p:cNvSpPr>
          <p:nvPr/>
        </p:nvSpPr>
        <p:spPr bwMode="auto">
          <a:xfrm>
            <a:off x="2895600" y="4191000"/>
            <a:ext cx="1295400" cy="0"/>
          </a:xfrm>
          <a:prstGeom prst="line">
            <a:avLst/>
          </a:prstGeom>
          <a:noFill/>
          <a:ln w="57150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4203700" y="4597400"/>
            <a:ext cx="7493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NaCl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Urea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4198938" y="1066800"/>
            <a:ext cx="7493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NaCl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Urea</a:t>
            </a:r>
          </a:p>
        </p:txBody>
      </p:sp>
      <p:sp>
        <p:nvSpPr>
          <p:cNvPr id="34831" name="Text Box 15"/>
          <p:cNvSpPr txBox="1">
            <a:spLocks noChangeArrowheads="1"/>
          </p:cNvSpPr>
          <p:nvPr/>
        </p:nvSpPr>
        <p:spPr bwMode="auto">
          <a:xfrm>
            <a:off x="5359400" y="1812925"/>
            <a:ext cx="210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mOsmol/kg H</a:t>
            </a:r>
            <a:r>
              <a:rPr lang="en-US" sz="2000" b="1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34832" name="Text Box 16"/>
          <p:cNvSpPr txBox="1">
            <a:spLocks noChangeArrowheads="1"/>
          </p:cNvSpPr>
          <p:nvPr/>
        </p:nvSpPr>
        <p:spPr bwMode="auto">
          <a:xfrm>
            <a:off x="5337175" y="5394325"/>
            <a:ext cx="2108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1200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mOsmol/kg H</a:t>
            </a:r>
            <a:r>
              <a:rPr lang="en-US" sz="2000" b="1" baseline="-2500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>
            <a:off x="4038600" y="5715000"/>
            <a:ext cx="1066800" cy="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4834" name="Line 18"/>
          <p:cNvSpPr>
            <a:spLocks noChangeShapeType="1"/>
          </p:cNvSpPr>
          <p:nvPr/>
        </p:nvSpPr>
        <p:spPr bwMode="auto">
          <a:xfrm>
            <a:off x="6364288" y="2590800"/>
            <a:ext cx="0" cy="2819400"/>
          </a:xfrm>
          <a:prstGeom prst="line">
            <a:avLst/>
          </a:prstGeom>
          <a:noFill/>
          <a:ln w="57150">
            <a:solidFill>
              <a:srgbClr val="FFFF00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6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57200" y="381000"/>
            <a:ext cx="82296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50838" indent="-350838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Thin &amp; thick ascending loop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No H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 reabsorption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Increases solute reabsorption (mainly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NaCl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  <a:p>
            <a:pPr marL="457200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This part of the loop </a:t>
            </a:r>
            <a:r>
              <a:rPr lang="en-US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thin ascending loop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) is very permeable to Na</a:t>
            </a:r>
            <a:r>
              <a:rPr lang="en-US" sz="2800" b="1" baseline="30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and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¯</a:t>
            </a:r>
          </a:p>
          <a:p>
            <a:pPr marL="796925" lvl="1" indent="-285750" fontAlgn="base">
              <a:spcBef>
                <a:spcPct val="20000"/>
              </a:spcBef>
              <a:spcAft>
                <a:spcPct val="0"/>
              </a:spcAft>
              <a:buFont typeface="Wingdings" pitchFamily="10" charset="2"/>
              <a:buChar char="§"/>
            </a:pPr>
            <a:endParaRPr lang="en-US" sz="28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68375" lvl="1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Passive diffusion out of tubule</a:t>
            </a:r>
          </a:p>
          <a:p>
            <a:pPr marL="796925" lvl="1" indent="-285750" fontAlgn="base">
              <a:spcBef>
                <a:spcPct val="20000"/>
              </a:spcBef>
              <a:spcAft>
                <a:spcPct val="0"/>
              </a:spcAft>
              <a:buFont typeface="Wingdings" pitchFamily="10" charset="2"/>
              <a:buChar char="§"/>
            </a:pPr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68375" lvl="1" indent="-45720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NaCl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diffuses out of the tubule, the </a:t>
            </a:r>
            <a:r>
              <a:rPr lang="en-US" sz="28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osmolarity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becomes more dilute due to the movement of only solutes and not H</a:t>
            </a:r>
            <a:r>
              <a:rPr lang="en-US" sz="2800" b="1" baseline="-250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</a:p>
          <a:p>
            <a:pPr marL="350838" indent="-350838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32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606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lvl="1">
              <a:lnSpc>
                <a:spcPct val="90000"/>
              </a:lnSpc>
              <a:buFont typeface="Wingdings" pitchFamily="10" charset="2"/>
              <a:buChar char="§"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In thick ascending limb reabsorption of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NaCl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is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active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(requiring energy).  Movement of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NaCl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from tubule to interstitial fluid is active</a:t>
            </a:r>
          </a:p>
          <a:p>
            <a:pPr lvl="1">
              <a:lnSpc>
                <a:spcPct val="90000"/>
              </a:lnSpc>
              <a:buFont typeface="Wingdings" pitchFamily="10" charset="2"/>
              <a:buChar char="§"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1">
              <a:lnSpc>
                <a:spcPct val="90000"/>
              </a:lnSpc>
              <a:buFont typeface="Wingdings" pitchFamily="10" charset="2"/>
              <a:buChar char="§"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-K</a:t>
            </a:r>
            <a:r>
              <a:rPr lang="en-US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-2Cl</a:t>
            </a:r>
            <a:r>
              <a:rPr lang="en-US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¯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cotransport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causes movement of these ions into cells from tubule lumen</a:t>
            </a:r>
          </a:p>
          <a:p>
            <a:pPr lvl="1">
              <a:lnSpc>
                <a:spcPct val="90000"/>
              </a:lnSpc>
              <a:buFont typeface="Wingdings" pitchFamily="10" charset="2"/>
              <a:buChar char="§"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26" charset="2"/>
            </a:endParaRPr>
          </a:p>
          <a:p>
            <a:pPr lvl="1">
              <a:lnSpc>
                <a:spcPct val="90000"/>
              </a:lnSpc>
              <a:buFont typeface="Wingdings" pitchFamily="10" charset="2"/>
              <a:buChar char="§"/>
            </a:pP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Na</a:t>
            </a:r>
            <a:r>
              <a:rPr lang="en-US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+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actively transported out of cell</a:t>
            </a:r>
          </a:p>
          <a:p>
            <a:pPr lvl="1">
              <a:lnSpc>
                <a:spcPct val="90000"/>
              </a:lnSpc>
              <a:buFont typeface="Wingdings" pitchFamily="10" charset="2"/>
              <a:buChar char="§"/>
            </a:pPr>
            <a:endParaRPr lang="en-US" b="1" dirty="0" smtClean="0">
              <a:effectLst>
                <a:outerShdw blurRad="38100" dist="38100" dir="2700000" algn="tl">
                  <a:srgbClr val="000000"/>
                </a:outerShdw>
              </a:effectLst>
              <a:sym typeface="Symbol" pitchFamily="26" charset="2"/>
            </a:endParaRPr>
          </a:p>
          <a:p>
            <a:pPr lvl="1">
              <a:lnSpc>
                <a:spcPct val="90000"/>
              </a:lnSpc>
              <a:buFont typeface="Wingdings" pitchFamily="10" charset="2"/>
              <a:buChar char="§"/>
            </a:pPr>
            <a:r>
              <a:rPr lang="en-US" b="1" dirty="0" err="1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Cl</a:t>
            </a:r>
            <a:r>
              <a:rPr lang="en-US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¯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increases in cell due to the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cotransporter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(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-K</a:t>
            </a:r>
            <a:r>
              <a:rPr lang="en-US" b="1" baseline="30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-2Cl</a:t>
            </a:r>
            <a:r>
              <a:rPr lang="en-US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¯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cotransport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).  This causes an increase in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Cl</a:t>
            </a:r>
            <a:r>
              <a:rPr lang="en-US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¯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in the cell which is greater than the interstitial fluid.  Therefore </a:t>
            </a:r>
            <a:r>
              <a:rPr lang="en-US" b="1" dirty="0" err="1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Cl</a:t>
            </a:r>
            <a:r>
              <a:rPr lang="en-US" b="1" baseline="30000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¯</a:t>
            </a: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 moves out of cell </a:t>
            </a:r>
            <a:r>
              <a:rPr lang="en-US" b="1" dirty="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26" charset="2"/>
              </a:rPr>
              <a:t>passively.</a:t>
            </a: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  <a:sym typeface="Symbol" pitchFamily="26" charset="2"/>
            </a:endParaRPr>
          </a:p>
          <a:p>
            <a:pPr>
              <a:lnSpc>
                <a:spcPct val="90000"/>
              </a:lnSpc>
            </a:pPr>
            <a:endParaRPr lang="en-US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475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ali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87400"/>
            <a:ext cx="5918200" cy="591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371600" y="457200"/>
            <a:ext cx="1116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Tubular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lumen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733800" y="457200"/>
            <a:ext cx="19875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Tubular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Epithelial Cells</a:t>
            </a: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7010400" y="457200"/>
            <a:ext cx="15636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interstitium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105400" y="2438400"/>
            <a:ext cx="747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3Na</a:t>
            </a:r>
            <a:r>
              <a:rPr lang="en-US" sz="2000" b="1" baseline="30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endParaRPr lang="en-US" sz="20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4422775" y="27432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Na</a:t>
            </a:r>
            <a:r>
              <a:rPr lang="en-US" sz="2000" b="1" baseline="30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endParaRPr lang="en-US" sz="20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495800" y="3505200"/>
            <a:ext cx="669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2Cl</a:t>
            </a:r>
            <a:r>
              <a:rPr lang="en-US" sz="2000" b="1" baseline="30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sym typeface="Symbol" pitchFamily="26" charset="2"/>
              </a:rPr>
              <a:t></a:t>
            </a:r>
            <a:endParaRPr lang="en-US" sz="20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sym typeface="Symbol" pitchFamily="26" charset="2"/>
            </a:endParaRPr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4419600" y="4175125"/>
            <a:ext cx="750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sz="4000" b="1" baseline="300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endParaRPr lang="en-US" sz="40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sym typeface="Symbol" pitchFamily="26" charset="2"/>
            </a:endParaRP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6708775" y="3048000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2K</a:t>
            </a:r>
            <a:r>
              <a:rPr lang="en-US" sz="2000" b="1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sz="20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26" charset="2"/>
            </a:endParaRPr>
          </a:p>
        </p:txBody>
      </p:sp>
      <p:sp>
        <p:nvSpPr>
          <p:cNvPr id="37901" name="Line 13"/>
          <p:cNvSpPr>
            <a:spLocks noChangeShapeType="1"/>
          </p:cNvSpPr>
          <p:nvPr/>
        </p:nvSpPr>
        <p:spPr bwMode="auto">
          <a:xfrm flipH="1" flipV="1">
            <a:off x="5715000" y="3276600"/>
            <a:ext cx="990600" cy="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V="1">
            <a:off x="5791200" y="2667000"/>
            <a:ext cx="990600" cy="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5105400" y="3733800"/>
            <a:ext cx="1752600" cy="0"/>
          </a:xfrm>
          <a:prstGeom prst="line">
            <a:avLst/>
          </a:prstGeom>
          <a:noFill/>
          <a:ln w="57150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6096000" y="3657600"/>
            <a:ext cx="457200" cy="152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3352800" y="3733800"/>
            <a:ext cx="1143000" cy="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906" name="Text Box 18"/>
          <p:cNvSpPr txBox="1">
            <a:spLocks noChangeArrowheads="1"/>
          </p:cNvSpPr>
          <p:nvPr/>
        </p:nvSpPr>
        <p:spPr bwMode="auto">
          <a:xfrm>
            <a:off x="1404938" y="2286000"/>
            <a:ext cx="10334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  <a:r>
              <a:rPr lang="en-US" sz="4000" b="1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sz="40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sym typeface="Symbol" pitchFamily="26" charset="2"/>
            </a:endParaRPr>
          </a:p>
        </p:txBody>
      </p:sp>
      <p:sp>
        <p:nvSpPr>
          <p:cNvPr id="37907" name="Text Box 19"/>
          <p:cNvSpPr txBox="1">
            <a:spLocks noChangeArrowheads="1"/>
          </p:cNvSpPr>
          <p:nvPr/>
        </p:nvSpPr>
        <p:spPr bwMode="auto">
          <a:xfrm>
            <a:off x="1228725" y="3352800"/>
            <a:ext cx="12557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2Cl¯</a:t>
            </a:r>
            <a:endParaRPr lang="en-US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908" name="Line 20"/>
          <p:cNvSpPr>
            <a:spLocks noChangeShapeType="1"/>
          </p:cNvSpPr>
          <p:nvPr/>
        </p:nvSpPr>
        <p:spPr bwMode="auto">
          <a:xfrm flipH="1">
            <a:off x="2362200" y="3733800"/>
            <a:ext cx="457200" cy="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909" name="Text Box 21"/>
          <p:cNvSpPr txBox="1">
            <a:spLocks noChangeArrowheads="1"/>
          </p:cNvSpPr>
          <p:nvPr/>
        </p:nvSpPr>
        <p:spPr bwMode="auto">
          <a:xfrm>
            <a:off x="1828800" y="4495800"/>
            <a:ext cx="4651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  <a:r>
              <a:rPr lang="en-US" sz="2000" b="1" baseline="300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</a:t>
            </a:r>
            <a:endParaRPr lang="en-US" sz="20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7911" name="Freeform 23"/>
          <p:cNvSpPr>
            <a:spLocks/>
          </p:cNvSpPr>
          <p:nvPr/>
        </p:nvSpPr>
        <p:spPr bwMode="auto">
          <a:xfrm>
            <a:off x="2286000" y="3975100"/>
            <a:ext cx="1676400" cy="596900"/>
          </a:xfrm>
          <a:custGeom>
            <a:avLst/>
            <a:gdLst>
              <a:gd name="T0" fmla="*/ 0 w 1056"/>
              <a:gd name="T1" fmla="*/ 376 h 376"/>
              <a:gd name="T2" fmla="*/ 480 w 1056"/>
              <a:gd name="T3" fmla="*/ 40 h 376"/>
              <a:gd name="T4" fmla="*/ 1056 w 1056"/>
              <a:gd name="T5" fmla="*/ 13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376">
                <a:moveTo>
                  <a:pt x="0" y="376"/>
                </a:moveTo>
                <a:cubicBezTo>
                  <a:pt x="152" y="228"/>
                  <a:pt x="304" y="80"/>
                  <a:pt x="480" y="40"/>
                </a:cubicBezTo>
                <a:cubicBezTo>
                  <a:pt x="656" y="0"/>
                  <a:pt x="856" y="68"/>
                  <a:pt x="1056" y="136"/>
                </a:cubicBezTo>
              </a:path>
            </a:pathLst>
          </a:custGeom>
          <a:noFill/>
          <a:ln w="57150" cmpd="sng">
            <a:solidFill>
              <a:srgbClr val="00CC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913" name="Line 25"/>
          <p:cNvSpPr>
            <a:spLocks noChangeShapeType="1"/>
          </p:cNvSpPr>
          <p:nvPr/>
        </p:nvSpPr>
        <p:spPr bwMode="auto">
          <a:xfrm>
            <a:off x="3962400" y="4191000"/>
            <a:ext cx="457200" cy="22860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914" name="Freeform 26"/>
          <p:cNvSpPr>
            <a:spLocks/>
          </p:cNvSpPr>
          <p:nvPr/>
        </p:nvSpPr>
        <p:spPr bwMode="auto">
          <a:xfrm flipV="1">
            <a:off x="2286000" y="2832100"/>
            <a:ext cx="1676400" cy="596900"/>
          </a:xfrm>
          <a:custGeom>
            <a:avLst/>
            <a:gdLst>
              <a:gd name="T0" fmla="*/ 0 w 1056"/>
              <a:gd name="T1" fmla="*/ 376 h 376"/>
              <a:gd name="T2" fmla="*/ 480 w 1056"/>
              <a:gd name="T3" fmla="*/ 40 h 376"/>
              <a:gd name="T4" fmla="*/ 1056 w 1056"/>
              <a:gd name="T5" fmla="*/ 136 h 3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56" h="376">
                <a:moveTo>
                  <a:pt x="0" y="376"/>
                </a:moveTo>
                <a:cubicBezTo>
                  <a:pt x="152" y="228"/>
                  <a:pt x="304" y="80"/>
                  <a:pt x="480" y="40"/>
                </a:cubicBezTo>
                <a:cubicBezTo>
                  <a:pt x="656" y="0"/>
                  <a:pt x="856" y="68"/>
                  <a:pt x="1056" y="136"/>
                </a:cubicBezTo>
              </a:path>
            </a:pathLst>
          </a:custGeom>
          <a:noFill/>
          <a:ln w="57150" cmpd="sng">
            <a:solidFill>
              <a:srgbClr val="00CCFF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915" name="Line 27"/>
          <p:cNvSpPr>
            <a:spLocks noChangeShapeType="1"/>
          </p:cNvSpPr>
          <p:nvPr/>
        </p:nvSpPr>
        <p:spPr bwMode="auto">
          <a:xfrm flipV="1">
            <a:off x="3962400" y="2971800"/>
            <a:ext cx="457200" cy="22860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917" name="Line 29"/>
          <p:cNvSpPr>
            <a:spLocks noChangeShapeType="1"/>
          </p:cNvSpPr>
          <p:nvPr/>
        </p:nvSpPr>
        <p:spPr bwMode="auto">
          <a:xfrm flipH="1">
            <a:off x="2286000" y="4648200"/>
            <a:ext cx="2057400" cy="685800"/>
          </a:xfrm>
          <a:prstGeom prst="line">
            <a:avLst/>
          </a:prstGeom>
          <a:noFill/>
          <a:ln w="57150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 rot="-1083628">
            <a:off x="2895600" y="4953000"/>
            <a:ext cx="457200" cy="152400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992188" y="5638800"/>
            <a:ext cx="1446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+10-20 mV</a:t>
            </a:r>
          </a:p>
        </p:txBody>
      </p:sp>
      <p:sp>
        <p:nvSpPr>
          <p:cNvPr id="37919" name="Line 31"/>
          <p:cNvSpPr>
            <a:spLocks noChangeShapeType="1"/>
          </p:cNvSpPr>
          <p:nvPr/>
        </p:nvSpPr>
        <p:spPr bwMode="auto">
          <a:xfrm>
            <a:off x="5181600" y="4495800"/>
            <a:ext cx="1676400" cy="152400"/>
          </a:xfrm>
          <a:prstGeom prst="line">
            <a:avLst/>
          </a:prstGeom>
          <a:noFill/>
          <a:ln w="57150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7920" name="Line 32"/>
          <p:cNvSpPr>
            <a:spLocks noChangeShapeType="1"/>
          </p:cNvSpPr>
          <p:nvPr/>
        </p:nvSpPr>
        <p:spPr bwMode="auto">
          <a:xfrm>
            <a:off x="5181600" y="3886200"/>
            <a:ext cx="1676400" cy="228600"/>
          </a:xfrm>
          <a:prstGeom prst="line">
            <a:avLst/>
          </a:prstGeom>
          <a:noFill/>
          <a:ln w="57150">
            <a:solidFill>
              <a:srgbClr val="00CCFF"/>
            </a:solidFill>
            <a:prstDash val="sysDot"/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28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609600" y="381000"/>
            <a:ext cx="7696200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Distal Tubule and Collecting Duct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800100" y="1447800"/>
            <a:ext cx="7315200" cy="4832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287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unction as proximal tubule but absorbs less and has a smaller capacity: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FFFFFF"/>
              </a:solidFill>
              <a:latin typeface="+mn-lt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latin typeface="+mn-lt"/>
              </a:rPr>
              <a:t>Reabsorbs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9% </a:t>
            </a:r>
            <a:r>
              <a:rPr lang="en-US" sz="2800" b="1" dirty="0" smtClean="0">
                <a:latin typeface="+mn-lt"/>
              </a:rPr>
              <a:t>filtered Na</a:t>
            </a:r>
            <a:r>
              <a:rPr lang="en-US" sz="2800" b="1" baseline="30000" dirty="0" smtClean="0">
                <a:latin typeface="+mn-lt"/>
              </a:rPr>
              <a:t>+</a:t>
            </a:r>
            <a:endParaRPr lang="en-US" sz="2800" b="1" dirty="0" smtClean="0">
              <a:latin typeface="+mn-lt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10" charset="2"/>
              <a:buChar char="q"/>
            </a:pPr>
            <a:endParaRPr lang="en-US" sz="2800" b="1" dirty="0" smtClean="0">
              <a:latin typeface="+mn-lt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latin typeface="+mn-lt"/>
              </a:rPr>
              <a:t>Reabsorbs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19% </a:t>
            </a:r>
            <a:r>
              <a:rPr lang="en-US" sz="2800" b="1" dirty="0" smtClean="0">
                <a:latin typeface="+mn-lt"/>
              </a:rPr>
              <a:t>filtered H</a:t>
            </a:r>
            <a:r>
              <a:rPr lang="en-US" sz="2800" b="1" baseline="-25000" dirty="0" smtClean="0">
                <a:latin typeface="+mn-lt"/>
              </a:rPr>
              <a:t>2</a:t>
            </a:r>
            <a:r>
              <a:rPr lang="en-US" sz="2800" b="1" dirty="0" smtClean="0">
                <a:latin typeface="+mn-lt"/>
              </a:rPr>
              <a:t>O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10" charset="2"/>
              <a:buChar char="q"/>
            </a:pPr>
            <a:endParaRPr lang="en-US" sz="2800" b="1" dirty="0" smtClean="0">
              <a:latin typeface="+mn-lt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latin typeface="+mn-lt"/>
              </a:rPr>
              <a:t>  </a:t>
            </a:r>
            <a:r>
              <a:rPr lang="en-US" sz="2800" b="1" dirty="0" err="1" smtClean="0">
                <a:latin typeface="+mn-lt"/>
              </a:rPr>
              <a:t>Thoughout</a:t>
            </a:r>
            <a:r>
              <a:rPr lang="en-US" sz="2800" b="1" dirty="0" smtClean="0">
                <a:latin typeface="+mn-lt"/>
              </a:rPr>
              <a:t> distal tubule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Na</a:t>
            </a:r>
            <a:r>
              <a:rPr lang="en-US" sz="2800" b="1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is actively reabsorbed and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K</a:t>
            </a:r>
            <a:r>
              <a:rPr lang="en-US" sz="2800" b="1" baseline="30000" dirty="0" smtClean="0">
                <a:solidFill>
                  <a:srgbClr val="FF0000"/>
                </a:solidFill>
                <a:latin typeface="+mn-lt"/>
              </a:rPr>
              <a:t>+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800" b="1" dirty="0" smtClean="0">
                <a:latin typeface="+mn-lt"/>
              </a:rPr>
              <a:t>secreted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10" charset="2"/>
              <a:buChar char="q"/>
            </a:pPr>
            <a:endParaRPr lang="en-US" sz="2800" b="1" dirty="0" smtClean="0">
              <a:latin typeface="+mn-lt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sz="2800" b="1" dirty="0" smtClean="0">
                <a:latin typeface="+mn-lt"/>
              </a:rPr>
              <a:t>  </a:t>
            </a:r>
            <a:r>
              <a:rPr lang="en-US" sz="2800" b="1" dirty="0" err="1" smtClean="0">
                <a:latin typeface="+mn-lt"/>
              </a:rPr>
              <a:t>Cl</a:t>
            </a:r>
            <a:r>
              <a:rPr lang="en-US" sz="2800" b="1" dirty="0" smtClean="0">
                <a:latin typeface="+mn-lt"/>
              </a:rPr>
              <a:t>¯ also reabsorbed</a:t>
            </a:r>
          </a:p>
        </p:txBody>
      </p:sp>
    </p:spTree>
    <p:extLst>
      <p:ext uri="{BB962C8B-B14F-4D97-AF65-F5344CB8AC3E}">
        <p14:creationId xmlns:p14="http://schemas.microsoft.com/office/powerpoint/2010/main" val="11009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5" name="Picture 11" descr="CC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05000"/>
            <a:ext cx="5867400" cy="3486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914400" y="974725"/>
            <a:ext cx="17526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LUMEN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6580188" y="974725"/>
            <a:ext cx="153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BLOOD</a:t>
            </a:r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5056188" y="974725"/>
            <a:ext cx="1193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basal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2982913" y="974725"/>
            <a:ext cx="13112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apical</a:t>
            </a:r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3379788" y="1524000"/>
            <a:ext cx="0" cy="53340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5894388" y="1524000"/>
            <a:ext cx="0" cy="53340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1371600" y="3657600"/>
            <a:ext cx="7037388" cy="7620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1295400" y="2819400"/>
            <a:ext cx="7010400" cy="0"/>
          </a:xfrm>
          <a:prstGeom prst="line">
            <a:avLst/>
          </a:prstGeom>
          <a:noFill/>
          <a:ln w="57150">
            <a:solidFill>
              <a:srgbClr val="00CC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79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Reabsorption and secretion in the late distal convoluted tubule and collecting duct</a:t>
            </a:r>
          </a:p>
        </p:txBody>
      </p:sp>
      <p:sp>
        <p:nvSpPr>
          <p:cNvPr id="3891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7772400" cy="47244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90-95% of filtered solutes and fluid have been returned by now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Principal cells </a:t>
            </a:r>
            <a:r>
              <a:rPr lang="en-US" sz="2400" b="1" dirty="0" smtClean="0"/>
              <a:t>reabsorb Na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and secrete K</a:t>
            </a:r>
            <a:r>
              <a:rPr lang="en-US" sz="2400" b="1" baseline="30000" dirty="0" smtClean="0"/>
              <a:t>+</a:t>
            </a:r>
            <a:endParaRPr lang="en-US" sz="2400" b="1" dirty="0" smtClean="0"/>
          </a:p>
          <a:p>
            <a:pPr lvl="1" eaLnBrk="1" hangingPunct="1">
              <a:lnSpc>
                <a:spcPct val="90000"/>
              </a:lnSpc>
            </a:pPr>
            <a:endParaRPr lang="en-US" sz="24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Intercalated cells </a:t>
            </a:r>
            <a:r>
              <a:rPr lang="en-US" sz="2400" b="1" dirty="0" smtClean="0"/>
              <a:t>reabsorb K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and HCO</a:t>
            </a:r>
            <a:r>
              <a:rPr lang="en-US" sz="2400" b="1" baseline="-25000" dirty="0" smtClean="0"/>
              <a:t>3</a:t>
            </a:r>
            <a:r>
              <a:rPr lang="en-US" sz="2400" b="1" baseline="30000" dirty="0" smtClean="0"/>
              <a:t>-</a:t>
            </a:r>
            <a:r>
              <a:rPr lang="en-US" sz="2400" b="1" dirty="0" smtClean="0"/>
              <a:t> and secrete H</a:t>
            </a:r>
            <a:r>
              <a:rPr lang="en-US" sz="2400" b="1" baseline="30000" dirty="0" smtClean="0"/>
              <a:t>+</a:t>
            </a:r>
          </a:p>
          <a:p>
            <a:pPr lvl="1" eaLnBrk="1" hangingPunct="1">
              <a:lnSpc>
                <a:spcPct val="90000"/>
              </a:lnSpc>
            </a:pPr>
            <a:endParaRPr lang="en-US" sz="2400" b="1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b="1" dirty="0" smtClean="0"/>
              <a:t>Amount of water reabsorption and solute reabsorption and secretion depends on </a:t>
            </a:r>
            <a:r>
              <a:rPr lang="en-US" sz="2400" b="1" dirty="0" smtClean="0">
                <a:solidFill>
                  <a:srgbClr val="FF0000"/>
                </a:solidFill>
              </a:rPr>
              <a:t>body’s needs</a:t>
            </a:r>
          </a:p>
        </p:txBody>
      </p:sp>
    </p:spTree>
    <p:extLst>
      <p:ext uri="{BB962C8B-B14F-4D97-AF65-F5344CB8AC3E}">
        <p14:creationId xmlns:p14="http://schemas.microsoft.com/office/powerpoint/2010/main" val="32832179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493713" y="-119063"/>
            <a:ext cx="7329487" cy="1633538"/>
          </a:xfrm>
          <a:noFill/>
          <a:effectLst>
            <a:outerShdw dist="1796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Cellular Ultrastructure and Transport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Characteristics of Early and Late Distal Tubules </a:t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and Collecting Tubules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8438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319080"/>
              </p:ext>
            </p:extLst>
          </p:nvPr>
        </p:nvGraphicFramePr>
        <p:xfrm>
          <a:off x="1176338" y="1293813"/>
          <a:ext cx="4198937" cy="521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0" name="Photo Editor Photo" r:id="rId4" imgW="6885714" imgH="8542857" progId="MSPhotoEd.3">
                  <p:embed/>
                </p:oleObj>
              </mc:Choice>
              <mc:Fallback>
                <p:oleObj name="Photo Editor Photo" r:id="rId4" imgW="6885714" imgH="85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6338" y="1293813"/>
                        <a:ext cx="4198937" cy="521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867399" y="1933574"/>
            <a:ext cx="281939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25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25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u="sng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000" u="sng" dirty="0" smtClean="0">
                <a:solidFill>
                  <a:srgbClr val="FF0000"/>
                </a:solidFill>
                <a:latin typeface="Times New Roman" pitchFamily="18" charset="0"/>
              </a:rPr>
              <a:t>ot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 permeable to H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O</a:t>
            </a: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</a:rPr>
              <a:t>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ot very permeable to urea</a:t>
            </a:r>
          </a:p>
        </p:txBody>
      </p:sp>
      <p:sp>
        <p:nvSpPr>
          <p:cNvPr id="386053" name="Text Box 5"/>
          <p:cNvSpPr txBox="1">
            <a:spLocks noChangeArrowheads="1"/>
          </p:cNvSpPr>
          <p:nvPr/>
        </p:nvSpPr>
        <p:spPr bwMode="auto">
          <a:xfrm>
            <a:off x="5715000" y="4429125"/>
            <a:ext cx="3200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" pitchFamily="-25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pitchFamily="-25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pitchFamily="-25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pitchFamily="-25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permeability to H</a:t>
            </a:r>
            <a:r>
              <a:rPr lang="en-US" sz="2000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O   depends on ADH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0000"/>
              </a:solidFill>
              <a:latin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not very permeable to urea</a:t>
            </a:r>
            <a:endParaRPr lang="en-US" sz="1600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8900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>
                <a:solidFill>
                  <a:srgbClr val="FF0000"/>
                </a:solidFill>
              </a:rPr>
              <a:t>Hormonal regulation of tubular reabsorption 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en-US" sz="2800" b="1" dirty="0" smtClean="0">
                <a:solidFill>
                  <a:srgbClr val="FF0000"/>
                </a:solidFill>
              </a:rPr>
              <a:t>and secretion</a:t>
            </a:r>
            <a:br>
              <a:rPr lang="en-US" sz="2800" b="1" dirty="0" smtClean="0">
                <a:solidFill>
                  <a:srgbClr val="FF0000"/>
                </a:solidFill>
              </a:rPr>
            </a:br>
            <a:endParaRPr lang="en-US" sz="2800" b="1" dirty="0" smtClean="0">
              <a:solidFill>
                <a:srgbClr val="FF0000"/>
              </a:solidFill>
            </a:endParaRPr>
          </a:p>
        </p:txBody>
      </p:sp>
      <p:sp>
        <p:nvSpPr>
          <p:cNvPr id="3994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7772400" cy="5029200"/>
          </a:xfrm>
        </p:spPr>
        <p:txBody>
          <a:bodyPr/>
          <a:lstStyle/>
          <a:p>
            <a:pPr lvl="1" eaLnBrk="1" hangingPunct="1"/>
            <a:r>
              <a:rPr lang="en-US" sz="2200" b="1" dirty="0" smtClean="0">
                <a:solidFill>
                  <a:srgbClr val="FF0000"/>
                </a:solidFill>
              </a:rPr>
              <a:t>Angiotensin II </a:t>
            </a:r>
            <a:r>
              <a:rPr lang="en-US" sz="2200" b="1" dirty="0" smtClean="0"/>
              <a:t>- when blood volume and blood pressure decrease</a:t>
            </a:r>
          </a:p>
          <a:p>
            <a:pPr lvl="2" eaLnBrk="1" hangingPunct="1"/>
            <a:r>
              <a:rPr lang="en-US" sz="2000" b="1" dirty="0" smtClean="0"/>
              <a:t>Decreases GFR, enhances reabsorption of Na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Cl</a:t>
            </a:r>
            <a:r>
              <a:rPr lang="en-US" sz="2000" b="1" baseline="30000" dirty="0" smtClean="0"/>
              <a:t>-</a:t>
            </a:r>
            <a:r>
              <a:rPr lang="en-US" sz="2000" b="1" dirty="0" smtClean="0"/>
              <a:t> and water in PCT</a:t>
            </a:r>
          </a:p>
          <a:p>
            <a:pPr lvl="1" eaLnBrk="1" hangingPunct="1"/>
            <a:endParaRPr lang="en-US" sz="2200" b="1" dirty="0" smtClean="0"/>
          </a:p>
          <a:p>
            <a:pPr lvl="1" eaLnBrk="1" hangingPunct="1"/>
            <a:r>
              <a:rPr lang="en-US" sz="2200" b="1" dirty="0" smtClean="0">
                <a:solidFill>
                  <a:srgbClr val="FF0000"/>
                </a:solidFill>
              </a:rPr>
              <a:t>Aldosterone - </a:t>
            </a:r>
            <a:r>
              <a:rPr lang="en-US" sz="2200" b="1" dirty="0" smtClean="0"/>
              <a:t>when blood volume and blood pressure decrease</a:t>
            </a:r>
          </a:p>
          <a:p>
            <a:pPr lvl="2" eaLnBrk="1" hangingPunct="1"/>
            <a:r>
              <a:rPr lang="en-US" sz="2000" b="1" dirty="0" smtClean="0"/>
              <a:t>Stimulates </a:t>
            </a:r>
            <a:r>
              <a:rPr lang="en-US" sz="2000" b="1" dirty="0" smtClean="0">
                <a:solidFill>
                  <a:srgbClr val="FF0000"/>
                </a:solidFill>
              </a:rPr>
              <a:t>principal cells </a:t>
            </a:r>
            <a:r>
              <a:rPr lang="en-US" sz="2000" b="1" dirty="0" smtClean="0"/>
              <a:t>in collecting duct to reabsorb more Na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 and </a:t>
            </a:r>
            <a:r>
              <a:rPr lang="en-US" sz="2000" b="1" dirty="0" err="1" smtClean="0"/>
              <a:t>Cl</a:t>
            </a:r>
            <a:r>
              <a:rPr lang="en-US" sz="2000" b="1" baseline="30000" dirty="0" smtClean="0"/>
              <a:t>-</a:t>
            </a:r>
            <a:r>
              <a:rPr lang="en-US" sz="2000" b="1" dirty="0" smtClean="0"/>
              <a:t> and secrete more K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 </a:t>
            </a:r>
          </a:p>
          <a:p>
            <a:pPr lvl="1" eaLnBrk="1" hangingPunct="1"/>
            <a:endParaRPr lang="en-US" sz="2200" b="1" dirty="0" smtClean="0">
              <a:solidFill>
                <a:schemeClr val="tx2"/>
              </a:solidFill>
            </a:endParaRPr>
          </a:p>
          <a:p>
            <a:pPr lvl="1" eaLnBrk="1" hangingPunct="1"/>
            <a:r>
              <a:rPr lang="en-US" sz="2200" b="1" dirty="0" smtClean="0">
                <a:solidFill>
                  <a:srgbClr val="FF0000"/>
                </a:solidFill>
              </a:rPr>
              <a:t>Parathyroid hormone</a:t>
            </a:r>
          </a:p>
          <a:p>
            <a:pPr lvl="2" eaLnBrk="1" hangingPunct="1"/>
            <a:r>
              <a:rPr lang="en-US" sz="2000" b="1" dirty="0" smtClean="0"/>
              <a:t>Stimulates cells in DCT to reabsorb more Ca</a:t>
            </a:r>
            <a:r>
              <a:rPr lang="en-US" sz="2000" b="1" baseline="30000" dirty="0" smtClean="0"/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14522816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85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Regulation of facultative water reabsorption by ADH</a:t>
            </a:r>
          </a:p>
        </p:txBody>
      </p:sp>
      <p:sp>
        <p:nvSpPr>
          <p:cNvPr id="40964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524000"/>
            <a:ext cx="8001000" cy="4572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Antidiuretic hormone (ADH or vasopressin)</a:t>
            </a:r>
          </a:p>
          <a:p>
            <a:pPr marL="914400" lvl="2" indent="0" eaLnBrk="1" hangingPunct="1">
              <a:lnSpc>
                <a:spcPct val="80000"/>
              </a:lnSpc>
              <a:buNone/>
            </a:pPr>
            <a:r>
              <a:rPr lang="en-US" sz="2400" b="1" dirty="0" smtClean="0"/>
              <a:t>Increases water permeability of cells by inserting </a:t>
            </a:r>
            <a:r>
              <a:rPr lang="en-US" sz="2400" b="1" dirty="0" smtClean="0">
                <a:solidFill>
                  <a:srgbClr val="FF0000"/>
                </a:solidFill>
              </a:rPr>
              <a:t>aquaporin-2</a:t>
            </a:r>
            <a:r>
              <a:rPr lang="en-US" sz="2400" b="1" dirty="0" smtClean="0"/>
              <a:t> in last part of DCT and collecting duct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 smtClean="0">
              <a:solidFill>
                <a:srgbClr val="FF0000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Atrial natriuretic peptide (ANP)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400" b="1" dirty="0" smtClean="0"/>
              <a:t>Large increase in blood volume promotes release of ANP</a:t>
            </a:r>
          </a:p>
          <a:p>
            <a:pPr lvl="2" eaLnBrk="1" hangingPunct="1">
              <a:lnSpc>
                <a:spcPct val="80000"/>
              </a:lnSpc>
            </a:pPr>
            <a:endParaRPr lang="en-US" sz="2400" b="1" dirty="0" smtClean="0"/>
          </a:p>
          <a:p>
            <a:pPr lvl="2" eaLnBrk="1" hangingPunct="1">
              <a:lnSpc>
                <a:spcPct val="80000"/>
              </a:lnSpc>
            </a:pPr>
            <a:r>
              <a:rPr lang="en-US" sz="2400" b="1" dirty="0" smtClean="0"/>
              <a:t>Decreases blood volume and pressure by </a:t>
            </a:r>
            <a:r>
              <a:rPr lang="en-US" sz="2400" b="1" dirty="0" smtClean="0">
                <a:solidFill>
                  <a:srgbClr val="FF0000"/>
                </a:solidFill>
              </a:rPr>
              <a:t>inhibiting </a:t>
            </a:r>
            <a:r>
              <a:rPr lang="en-US" sz="2400" b="1" dirty="0" smtClean="0"/>
              <a:t>reabsorption of Na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and water in PCT and collecting duct, </a:t>
            </a:r>
            <a:r>
              <a:rPr lang="en-US" sz="2400" b="1" dirty="0" smtClean="0">
                <a:solidFill>
                  <a:srgbClr val="FF0000"/>
                </a:solidFill>
              </a:rPr>
              <a:t>suppress</a:t>
            </a:r>
            <a:r>
              <a:rPr lang="en-US" sz="2400" b="1" dirty="0" smtClean="0"/>
              <a:t> secretion of ADH and aldosterone</a:t>
            </a:r>
          </a:p>
        </p:txBody>
      </p:sp>
    </p:spTree>
    <p:extLst>
      <p:ext uri="{BB962C8B-B14F-4D97-AF65-F5344CB8AC3E}">
        <p14:creationId xmlns:p14="http://schemas.microsoft.com/office/powerpoint/2010/main" val="356730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1"/>
            <a:ext cx="8305800" cy="761999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</a:rPr>
              <a:t>Reabsorption routes and transport mechanisms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8305800" cy="5638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 b="1" dirty="0" smtClean="0">
                <a:solidFill>
                  <a:srgbClr val="FF0000"/>
                </a:solidFill>
              </a:rPr>
              <a:t>Reabsorption routes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1- </a:t>
            </a:r>
            <a:r>
              <a:rPr lang="en-US" sz="2400" b="1" dirty="0" err="1" smtClean="0">
                <a:solidFill>
                  <a:srgbClr val="C00000"/>
                </a:solidFill>
              </a:rPr>
              <a:t>Paracellular</a:t>
            </a:r>
            <a:r>
              <a:rPr lang="en-US" sz="2400" b="1" dirty="0" smtClean="0">
                <a:solidFill>
                  <a:srgbClr val="C00000"/>
                </a:solidFill>
              </a:rPr>
              <a:t> reabsorption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b="1" dirty="0" smtClean="0">
                <a:solidFill>
                  <a:schemeClr val="tx2"/>
                </a:solidFill>
              </a:rPr>
              <a:t>Between adjacent tubule cells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b="1" dirty="0" smtClean="0">
                <a:solidFill>
                  <a:schemeClr val="tx2"/>
                </a:solidFill>
              </a:rPr>
              <a:t>Tight junction do not completely </a:t>
            </a:r>
            <a:r>
              <a:rPr lang="en-US" sz="1900" b="1" dirty="0" smtClean="0">
                <a:solidFill>
                  <a:srgbClr val="FF0000"/>
                </a:solidFill>
              </a:rPr>
              <a:t>seal off </a:t>
            </a:r>
            <a:r>
              <a:rPr lang="en-US" sz="1900" b="1" dirty="0" smtClean="0">
                <a:solidFill>
                  <a:schemeClr val="tx2"/>
                </a:solidFill>
              </a:rPr>
              <a:t>interstitial fluid from tubule fluid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b="1" dirty="0" smtClean="0">
                <a:solidFill>
                  <a:srgbClr val="FF0000"/>
                </a:solidFill>
              </a:rPr>
              <a:t>Passive</a:t>
            </a:r>
          </a:p>
          <a:p>
            <a:pPr lvl="1" eaLnBrk="1" hangingPunct="1">
              <a:lnSpc>
                <a:spcPct val="80000"/>
              </a:lnSpc>
            </a:pPr>
            <a:endParaRPr lang="en-US" sz="2400" b="1" dirty="0" smtClean="0"/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2- </a:t>
            </a:r>
            <a:r>
              <a:rPr lang="en-US" sz="2400" b="1" dirty="0" err="1" smtClean="0">
                <a:solidFill>
                  <a:srgbClr val="C00000"/>
                </a:solidFill>
              </a:rPr>
              <a:t>Transcellular</a:t>
            </a:r>
            <a:r>
              <a:rPr lang="en-US" sz="2400" b="1" dirty="0" smtClean="0">
                <a:solidFill>
                  <a:srgbClr val="C00000"/>
                </a:solidFill>
              </a:rPr>
              <a:t> reabsorption – through an individual cell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Primary active transport (ATP)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b="1" dirty="0" smtClean="0">
                <a:solidFill>
                  <a:schemeClr val="tx2"/>
                </a:solidFill>
              </a:rPr>
              <a:t>Sodium-potassium pumps in </a:t>
            </a:r>
            <a:r>
              <a:rPr lang="en-US" sz="1900" b="1" dirty="0" err="1" smtClean="0"/>
              <a:t>basolateral</a:t>
            </a:r>
            <a:r>
              <a:rPr lang="en-US" sz="1900" b="1" dirty="0" smtClean="0"/>
              <a:t> membrane </a:t>
            </a:r>
            <a:r>
              <a:rPr lang="en-US" sz="1900" b="1" dirty="0" smtClean="0">
                <a:solidFill>
                  <a:schemeClr val="tx2"/>
                </a:solidFill>
              </a:rPr>
              <a:t>only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FF0000"/>
                </a:solidFill>
              </a:rPr>
              <a:t>Secondary active transport (co-transport)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b="1" dirty="0" err="1" smtClean="0">
                <a:solidFill>
                  <a:schemeClr val="tx2"/>
                </a:solidFill>
              </a:rPr>
              <a:t>Symporters</a:t>
            </a:r>
            <a:r>
              <a:rPr lang="en-US" sz="1900" b="1" dirty="0" smtClean="0">
                <a:solidFill>
                  <a:schemeClr val="tx2"/>
                </a:solidFill>
              </a:rPr>
              <a:t>,  </a:t>
            </a:r>
            <a:r>
              <a:rPr lang="en-US" sz="1900" b="1" dirty="0" err="1" smtClean="0">
                <a:solidFill>
                  <a:schemeClr val="tx2"/>
                </a:solidFill>
              </a:rPr>
              <a:t>Antiporters</a:t>
            </a:r>
            <a:r>
              <a:rPr lang="en-US" sz="1900" b="1" dirty="0" smtClean="0">
                <a:solidFill>
                  <a:schemeClr val="tx2"/>
                </a:solidFill>
              </a:rPr>
              <a:t> (</a:t>
            </a:r>
            <a:r>
              <a:rPr lang="en-US" sz="1900" b="1" dirty="0" smtClean="0"/>
              <a:t>exchange</a:t>
            </a:r>
            <a:r>
              <a:rPr lang="en-US" sz="1900" b="1" dirty="0" smtClean="0">
                <a:solidFill>
                  <a:schemeClr val="tx2"/>
                </a:solidFill>
              </a:rPr>
              <a:t>)</a:t>
            </a:r>
            <a:endParaRPr lang="en-US" sz="1900" dirty="0" smtClean="0">
              <a:solidFill>
                <a:schemeClr val="tx2"/>
              </a:solidFill>
            </a:endParaRPr>
          </a:p>
          <a:p>
            <a:pPr lvl="1" eaLnBrk="1" hangingPunct="1">
              <a:lnSpc>
                <a:spcPct val="80000"/>
              </a:lnSpc>
            </a:pPr>
            <a:endParaRPr lang="en-US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b="1" dirty="0" smtClean="0">
                <a:solidFill>
                  <a:srgbClr val="C00000"/>
                </a:solidFill>
              </a:rPr>
              <a:t>Transport maximum (T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</a:rPr>
              <a:t>)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b="1" dirty="0" smtClean="0">
                <a:solidFill>
                  <a:schemeClr val="tx2"/>
                </a:solidFill>
              </a:rPr>
              <a:t>Upper limit to transport a substance</a:t>
            </a:r>
          </a:p>
          <a:p>
            <a:pPr lvl="1" eaLnBrk="1" hangingPunct="1">
              <a:lnSpc>
                <a:spcPct val="80000"/>
              </a:lnSpc>
            </a:pPr>
            <a:endParaRPr lang="en-US" sz="2000" b="1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2000" b="1" dirty="0" smtClean="0"/>
              <a:t>Obligatory (</a:t>
            </a:r>
            <a:r>
              <a:rPr lang="en-US" sz="2000" b="1" dirty="0" smtClean="0">
                <a:solidFill>
                  <a:srgbClr val="FF0000"/>
                </a:solidFill>
              </a:rPr>
              <a:t>Osmosis</a:t>
            </a:r>
            <a:r>
              <a:rPr lang="en-US" sz="2000" b="1" dirty="0" smtClean="0"/>
              <a:t>) vs. facultative (</a:t>
            </a:r>
            <a:r>
              <a:rPr lang="en-US" sz="2000" b="1" dirty="0" smtClean="0">
                <a:solidFill>
                  <a:srgbClr val="FF0000"/>
                </a:solidFill>
              </a:rPr>
              <a:t>ADH</a:t>
            </a:r>
            <a:r>
              <a:rPr lang="en-US" sz="2000" b="1" dirty="0" smtClean="0"/>
              <a:t>) water reabsorption</a:t>
            </a:r>
            <a:endParaRPr lang="en-US" sz="2100" b="1" dirty="0" smtClean="0"/>
          </a:p>
        </p:txBody>
      </p:sp>
    </p:spTree>
    <p:extLst>
      <p:ext uri="{BB962C8B-B14F-4D97-AF65-F5344CB8AC3E}">
        <p14:creationId xmlns:p14="http://schemas.microsoft.com/office/powerpoint/2010/main" val="17273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096000" y="1981201"/>
            <a:ext cx="2438400" cy="251460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8" rIns="91420" bIns="4570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Mechanisms of </a:t>
            </a:r>
            <a:r>
              <a:rPr lang="en-US" sz="2400" b="1" dirty="0">
                <a:solidFill>
                  <a:srgbClr val="FF0000"/>
                </a:solidFill>
              </a:rPr>
              <a:t>s</a:t>
            </a:r>
            <a:r>
              <a:rPr lang="en-US" sz="2400" b="1" dirty="0" smtClean="0">
                <a:solidFill>
                  <a:srgbClr val="FF0000"/>
                </a:solidFill>
              </a:rPr>
              <a:t>econdary active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transport 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9516734"/>
              </p:ext>
            </p:extLst>
          </p:nvPr>
        </p:nvGraphicFramePr>
        <p:xfrm>
          <a:off x="838200" y="762000"/>
          <a:ext cx="5181600" cy="541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8" name="Photo Editor Photo" r:id="rId4" imgW="6304762" imgH="7249537" progId="MSPhotoEd.3">
                  <p:embed/>
                </p:oleObj>
              </mc:Choice>
              <mc:Fallback>
                <p:oleObj name="Photo Editor Photo" r:id="rId4" imgW="6304762" imgH="724953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762000"/>
                        <a:ext cx="5181600" cy="541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988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inciples of secondary active transport across the plasma membrane.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44" y="457208"/>
            <a:ext cx="7068456" cy="624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7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610600" cy="11430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Sodium reabsorption in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proximal convoluted tubule (PCT)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46238"/>
            <a:ext cx="8153400" cy="4525962"/>
          </a:xfrm>
        </p:spPr>
        <p:txBody>
          <a:bodyPr/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65 -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70% of filtered sodium is reabsorbed </a:t>
            </a:r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 PCT</a:t>
            </a:r>
            <a:endParaRPr lang="en-US" sz="2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Followed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by water &amp; chloride </a:t>
            </a:r>
          </a:p>
          <a:p>
            <a:endParaRPr lang="en-US" sz="28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Sodium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is important for the absorption of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Glucose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Amino acids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phosphates</a:t>
            </a:r>
          </a:p>
          <a:p>
            <a:pPr>
              <a:buFontTx/>
              <a:buNone/>
            </a:pP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062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914400"/>
          </a:xfrm>
        </p:spPr>
        <p:txBody>
          <a:bodyPr/>
          <a:lstStyle/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Nephron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r>
              <a:rPr lang="en-US" sz="2000" b="1" dirty="0" smtClean="0">
                <a:solidFill>
                  <a:srgbClr val="FF0000"/>
                </a:solidFill>
              </a:rPr>
              <a:t>Tubular Reabsorption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8013" cy="221773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Na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2400" b="1" dirty="0" smtClean="0">
                <a:solidFill>
                  <a:srgbClr val="FF0000"/>
                </a:solidFill>
              </a:rPr>
              <a:t> reabsorption</a:t>
            </a:r>
          </a:p>
          <a:p>
            <a:pPr marL="457200" lvl="1" indent="0" eaLnBrk="1" hangingPunct="1">
              <a:lnSpc>
                <a:spcPct val="80000"/>
              </a:lnSpc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An active process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dirty="0" smtClean="0"/>
              <a:t>Occurs on the </a:t>
            </a:r>
            <a:r>
              <a:rPr lang="en-US" sz="2000" b="1" dirty="0" err="1" smtClean="0"/>
              <a:t>basolateral</a:t>
            </a:r>
            <a:r>
              <a:rPr lang="en-US" sz="2000" b="1" dirty="0" smtClean="0"/>
              <a:t> membrane (Na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/K</a:t>
            </a:r>
            <a:r>
              <a:rPr lang="en-US" sz="2000" b="1" baseline="30000" dirty="0" smtClean="0"/>
              <a:t>+</a:t>
            </a:r>
            <a:r>
              <a:rPr lang="en-US" sz="2000" b="1" dirty="0" smtClean="0"/>
              <a:t> ATPase)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b="1" dirty="0" smtClean="0"/>
              <a:t>Na</a:t>
            </a:r>
            <a:r>
              <a:rPr lang="en-US" sz="1800" b="1" baseline="30000" dirty="0" smtClean="0"/>
              <a:t>+</a:t>
            </a:r>
            <a:r>
              <a:rPr lang="en-US" sz="1800" b="1" dirty="0" smtClean="0"/>
              <a:t> is pumped into the interstitial fluid</a:t>
            </a:r>
          </a:p>
          <a:p>
            <a:pPr lvl="3" eaLnBrk="1" hangingPunct="1">
              <a:lnSpc>
                <a:spcPct val="80000"/>
              </a:lnSpc>
            </a:pPr>
            <a:r>
              <a:rPr lang="en-US" sz="1800" b="1" dirty="0" smtClean="0"/>
              <a:t>K</a:t>
            </a:r>
            <a:r>
              <a:rPr lang="en-US" sz="1800" b="1" baseline="30000" dirty="0" smtClean="0"/>
              <a:t>+</a:t>
            </a:r>
            <a:r>
              <a:rPr lang="en-US" sz="1800" b="1" dirty="0" smtClean="0"/>
              <a:t> is pumped into the tubular cell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000" b="1" dirty="0" smtClean="0"/>
              <a:t>Creates a Na+ gradient that can be utilized for 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en-US" sz="2000" b="1" dirty="0" smtClean="0">
                <a:solidFill>
                  <a:srgbClr val="FF0000"/>
                </a:solidFill>
                <a:cs typeface="Arial" charset="0"/>
              </a:rPr>
              <a:t>ºry </a:t>
            </a:r>
            <a:r>
              <a:rPr lang="en-US" sz="2000" b="1" dirty="0" smtClean="0">
                <a:solidFill>
                  <a:srgbClr val="FF0000"/>
                </a:solidFill>
              </a:rPr>
              <a:t> active transport</a:t>
            </a:r>
          </a:p>
        </p:txBody>
      </p:sp>
      <p:pic>
        <p:nvPicPr>
          <p:cNvPr id="212996" name="Picture 8" descr="figure_19_12_0_labe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79" b="10844"/>
          <a:stretch>
            <a:fillRect/>
          </a:stretch>
        </p:blipFill>
        <p:spPr bwMode="auto">
          <a:xfrm>
            <a:off x="457200" y="3352801"/>
            <a:ext cx="8337550" cy="3200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328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5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5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1503</TotalTime>
  <Words>1732</Words>
  <Application>Microsoft Office PowerPoint</Application>
  <PresentationFormat>On-screen Show (4:3)</PresentationFormat>
  <Paragraphs>365</Paragraphs>
  <Slides>43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Office Theme</vt:lpstr>
      <vt:lpstr>1_Office Theme</vt:lpstr>
      <vt:lpstr>Default Design</vt:lpstr>
      <vt:lpstr>Photo Editor Photo</vt:lpstr>
      <vt:lpstr>PowerPoint Presentation</vt:lpstr>
      <vt:lpstr>PowerPoint Presentation</vt:lpstr>
      <vt:lpstr>PowerPoint Presentation</vt:lpstr>
      <vt:lpstr>PowerPoint Presentation</vt:lpstr>
      <vt:lpstr>Reabsorption routes and transport mechanisms</vt:lpstr>
      <vt:lpstr>PowerPoint Presentation</vt:lpstr>
      <vt:lpstr>PowerPoint Presentation</vt:lpstr>
      <vt:lpstr>Sodium reabsorption in proximal convoluted tubule (PCT)</vt:lpstr>
      <vt:lpstr>Nephron Tubular Reabsorption</vt:lpstr>
      <vt:lpstr>Nephron Tubular Reabsorption</vt:lpstr>
      <vt:lpstr>Mechanism of Na Reabsorption</vt:lpstr>
      <vt:lpstr>PowerPoint Presentation</vt:lpstr>
      <vt:lpstr>Movement of NaCl &amp; water into peritubular capillaries (Bulk Flow)</vt:lpstr>
      <vt:lpstr>PowerPoint Presentation</vt:lpstr>
      <vt:lpstr>Water reabsorption</vt:lpstr>
      <vt:lpstr>PowerPoint Presentation</vt:lpstr>
      <vt:lpstr>Glucose reabsorption general consideration </vt:lpstr>
      <vt:lpstr>PowerPoint Presentation</vt:lpstr>
      <vt:lpstr>PowerPoint Presentation</vt:lpstr>
      <vt:lpstr>PowerPoint Presentation</vt:lpstr>
      <vt:lpstr>Glucose Transport  Maximum  </vt:lpstr>
      <vt:lpstr>Amino acid reabsorption</vt:lpstr>
      <vt:lpstr>Bicarbonate reabsorption</vt:lpstr>
      <vt:lpstr>Bicarbonate reabsorption cont.</vt:lpstr>
      <vt:lpstr>Phosphate reabsorption</vt:lpstr>
      <vt:lpstr>Urea reabsorption</vt:lpstr>
      <vt:lpstr>Urea reabsorption cont.</vt:lpstr>
      <vt:lpstr>  Filtration, reabsorption, and excretion rates of substances  by the kidneys </vt:lpstr>
      <vt:lpstr>Tubular secretion </vt:lpstr>
      <vt:lpstr>PowerPoint Presentation</vt:lpstr>
      <vt:lpstr>PowerPoint Presentation</vt:lpstr>
      <vt:lpstr>PowerPoint Presentation</vt:lpstr>
      <vt:lpstr>The Loop of Henle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Reabsorption and secretion in the late distal convoluted tubule and collecting duct</vt:lpstr>
      <vt:lpstr>Cellular Ultrastructure and Transport  Characteristics of Early and Late Distal Tubules  and Collecting Tubules </vt:lpstr>
      <vt:lpstr> Hormonal regulation of tubular reabsorption  and secretion </vt:lpstr>
      <vt:lpstr>Regulation of facultative water reabsorption by ADH</vt:lpstr>
    </vt:vector>
  </TitlesOfParts>
  <Company>King Saud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Sony</cp:lastModifiedBy>
  <cp:revision>80</cp:revision>
  <dcterms:created xsi:type="dcterms:W3CDTF">2014-04-06T10:57:25Z</dcterms:created>
  <dcterms:modified xsi:type="dcterms:W3CDTF">2014-05-05T11:46:08Z</dcterms:modified>
</cp:coreProperties>
</file>