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</p:sldMasterIdLst>
  <p:sldIdLst>
    <p:sldId id="294" r:id="rId3"/>
    <p:sldId id="295" r:id="rId4"/>
    <p:sldId id="296" r:id="rId5"/>
    <p:sldId id="290" r:id="rId6"/>
    <p:sldId id="291" r:id="rId7"/>
    <p:sldId id="292" r:id="rId8"/>
    <p:sldId id="288" r:id="rId9"/>
    <p:sldId id="271" r:id="rId10"/>
    <p:sldId id="274" r:id="rId11"/>
    <p:sldId id="275" r:id="rId12"/>
    <p:sldId id="276" r:id="rId13"/>
    <p:sldId id="277" r:id="rId14"/>
    <p:sldId id="284" r:id="rId15"/>
    <p:sldId id="289" r:id="rId16"/>
    <p:sldId id="285" r:id="rId17"/>
    <p:sldId id="297" r:id="rId18"/>
    <p:sldId id="298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416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813A-5A31-4723-9A0F-2AE0D25FE87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8BC8-F308-4F9E-9F50-D07AA648303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3865-1D9A-435F-B6CF-3834C9EA524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3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7916B-12FD-47E1-864A-ADA9BA785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9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23C5-9840-4445-96E4-03430FE3C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DA8AE-1559-40DB-B13C-BCF8951192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C5AA-A3C5-4564-A241-D0DA53B75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3103E-E87E-450D-B8CE-6C544AB057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7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9D59-351C-4D70-9B08-22E990E83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2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B9CC-2209-4386-A2C5-90E9E94D4F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3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3391E-FF30-476D-A4E9-9B7CAAF0AF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260B-A753-4106-B75F-08D2F00644B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9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6AEB-A1D6-45D2-9678-C049A2EBD2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EDAC-BBEC-4C33-BA21-B291EB746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10E7-26A3-44C4-A3A0-C128223A27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C0F6-D4A4-42C0-B100-7ADABC853699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5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19C7-B861-456C-98F1-957A44247C4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7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81F2-2C26-46DC-AC33-D25D100F18D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C0BA-3E47-48EA-A163-1B45BFFB399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9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194D-227A-4496-B77D-25771C897FE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5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DA3A-6D1F-4006-B866-AD148955B31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0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ED3C-D725-4FD6-A6DD-9C90C1F67B4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3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40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1102C-1658-49C3-BBC0-9699746019BE}" type="slidenum">
              <a:rPr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9357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>
                <a:gamma/>
                <a:shade val="41176"/>
                <a:invGamma/>
              </a:srgbClr>
            </a:gs>
            <a:gs pos="100000">
              <a:srgbClr val="FF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A83F9-6606-4909-BD97-720E27B2C53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RENAL REGULATION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 BODY FLUIDS</a:t>
            </a:r>
          </a:p>
        </p:txBody>
      </p:sp>
    </p:spTree>
    <p:extLst>
      <p:ext uri="{BB962C8B-B14F-4D97-AF65-F5344CB8AC3E}">
        <p14:creationId xmlns:p14="http://schemas.microsoft.com/office/powerpoint/2010/main" val="243539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010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88925" y="117475"/>
            <a:ext cx="4576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Obligatory water reabsorption</a:t>
            </a:r>
          </a:p>
        </p:txBody>
      </p:sp>
    </p:spTree>
    <p:extLst>
      <p:ext uri="{BB962C8B-B14F-4D97-AF65-F5344CB8AC3E}">
        <p14:creationId xmlns:p14="http://schemas.microsoft.com/office/powerpoint/2010/main" val="98858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Facultative (selective) water reabsorption: 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685800" y="1844336"/>
            <a:ext cx="73914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Occurs mostly in collecting ducts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kumimoji="1" lang="en-US" altLang="zh-CN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water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pores</a:t>
            </a:r>
            <a:r>
              <a:rPr kumimoji="1" lang="en-US" altLang="zh-CN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(aquaporin-2)</a:t>
            </a:r>
            <a:endParaRPr kumimoji="1" lang="en-US" altLang="zh-CN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Regulated </a:t>
            </a:r>
            <a:r>
              <a:rPr kumimoji="1" lang="en-US" altLang="zh-CN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 the </a:t>
            </a:r>
            <a:r>
              <a:rPr kumimoji="1" lang="en-US" altLang="zh-C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ADH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800" y="152400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reabsorption - 2</a:t>
            </a:r>
          </a:p>
        </p:txBody>
      </p:sp>
    </p:spTree>
    <p:extLst>
      <p:ext uri="{BB962C8B-B14F-4D97-AF65-F5344CB8AC3E}">
        <p14:creationId xmlns:p14="http://schemas.microsoft.com/office/powerpoint/2010/main" val="4441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 autoUpdateAnimBg="0"/>
      <p:bldP spid="157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5813"/>
            <a:ext cx="82296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38200" y="117475"/>
            <a:ext cx="5410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Facultative water reabsorption</a:t>
            </a:r>
          </a:p>
        </p:txBody>
      </p:sp>
    </p:spTree>
    <p:extLst>
      <p:ext uri="{BB962C8B-B14F-4D97-AF65-F5344CB8AC3E}">
        <p14:creationId xmlns:p14="http://schemas.microsoft.com/office/powerpoint/2010/main" val="369942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2296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Regulation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zh-C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Renin Secretion: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Renal Mechanism: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Tension of the afferent artery (stretch receptor)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Macula </a:t>
            </a:r>
            <a:r>
              <a:rPr lang="en-US" altLang="zh-CN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densa</a:t>
            </a: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(content of the Na+ ion in the distal convoluted 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tubule</a:t>
            </a: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Nervous </a:t>
            </a:r>
            <a:r>
              <a:rPr lang="en-US" altLang="zh-C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Mechanism: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Sympathetic 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nerve →↑ afferent arteriolar constriction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en-US" altLang="zh-CN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zh-CN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→↑  Renin secretion </a:t>
            </a:r>
            <a:r>
              <a:rPr kumimoji="0" lang="en-US" altLang="zh-CN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→↑</a:t>
            </a:r>
            <a:r>
              <a:rPr kumimoji="0" lang="en-US" altLang="zh-CN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Aldosterone secretion </a:t>
            </a:r>
            <a:endParaRPr lang="en-US" altLang="zh-CN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Humoral</a:t>
            </a:r>
            <a:r>
              <a:rPr lang="en-US" altLang="zh-C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Mechanism: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E, NE, PGE</a:t>
            </a:r>
            <a:r>
              <a:rPr lang="en-US" altLang="zh-CN" b="1" baseline="-25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PGI</a:t>
            </a:r>
            <a:r>
              <a:rPr lang="en-US" altLang="zh-CN" b="1" baseline="-25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3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3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06" name="Line 1830"/>
          <p:cNvSpPr>
            <a:spLocks noChangeShapeType="1"/>
          </p:cNvSpPr>
          <p:nvPr/>
        </p:nvSpPr>
        <p:spPr bwMode="auto">
          <a:xfrm>
            <a:off x="4622800" y="5410200"/>
            <a:ext cx="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7" name="Line 1831"/>
          <p:cNvSpPr>
            <a:spLocks noChangeShapeType="1"/>
          </p:cNvSpPr>
          <p:nvPr/>
        </p:nvSpPr>
        <p:spPr bwMode="auto">
          <a:xfrm>
            <a:off x="6375400" y="4953000"/>
            <a:ext cx="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8" name="Line 1832"/>
          <p:cNvSpPr>
            <a:spLocks noChangeShapeType="1"/>
          </p:cNvSpPr>
          <p:nvPr/>
        </p:nvSpPr>
        <p:spPr bwMode="auto">
          <a:xfrm>
            <a:off x="4622800" y="5638800"/>
            <a:ext cx="1752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9" name="Line 1833"/>
          <p:cNvSpPr>
            <a:spLocks noChangeShapeType="1"/>
          </p:cNvSpPr>
          <p:nvPr/>
        </p:nvSpPr>
        <p:spPr bwMode="auto">
          <a:xfrm>
            <a:off x="5537200" y="5638800"/>
            <a:ext cx="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0" name="Line 1834"/>
          <p:cNvSpPr>
            <a:spLocks noChangeShapeType="1"/>
          </p:cNvSpPr>
          <p:nvPr/>
        </p:nvSpPr>
        <p:spPr bwMode="auto">
          <a:xfrm>
            <a:off x="5537200" y="5791200"/>
            <a:ext cx="3048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97" name="Line 1821"/>
          <p:cNvSpPr>
            <a:spLocks noChangeShapeType="1"/>
          </p:cNvSpPr>
          <p:nvPr/>
        </p:nvSpPr>
        <p:spPr bwMode="auto">
          <a:xfrm>
            <a:off x="4622800" y="4724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98" name="Line 1822"/>
          <p:cNvSpPr>
            <a:spLocks noChangeShapeType="1"/>
          </p:cNvSpPr>
          <p:nvPr/>
        </p:nvSpPr>
        <p:spPr bwMode="auto">
          <a:xfrm>
            <a:off x="2870200" y="4724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71" name="Line 1795"/>
          <p:cNvSpPr>
            <a:spLocks noChangeShapeType="1"/>
          </p:cNvSpPr>
          <p:nvPr/>
        </p:nvSpPr>
        <p:spPr bwMode="auto">
          <a:xfrm>
            <a:off x="1727200" y="1050925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81" name="Line 1805"/>
          <p:cNvSpPr>
            <a:spLocks noChangeShapeType="1"/>
          </p:cNvSpPr>
          <p:nvPr/>
        </p:nvSpPr>
        <p:spPr bwMode="auto">
          <a:xfrm flipV="1">
            <a:off x="7594600" y="8382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79" name="Line 1803"/>
          <p:cNvSpPr>
            <a:spLocks noChangeShapeType="1"/>
          </p:cNvSpPr>
          <p:nvPr/>
        </p:nvSpPr>
        <p:spPr bwMode="auto">
          <a:xfrm flipV="1">
            <a:off x="7632700" y="2454275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80" name="Line 1804"/>
          <p:cNvSpPr>
            <a:spLocks noChangeShapeType="1"/>
          </p:cNvSpPr>
          <p:nvPr/>
        </p:nvSpPr>
        <p:spPr bwMode="auto">
          <a:xfrm flipV="1">
            <a:off x="7632700" y="16002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78" name="Line 1802"/>
          <p:cNvSpPr>
            <a:spLocks noChangeShapeType="1"/>
          </p:cNvSpPr>
          <p:nvPr/>
        </p:nvSpPr>
        <p:spPr bwMode="auto">
          <a:xfrm flipV="1">
            <a:off x="7632700" y="3140075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55" name="AutoShape 1779"/>
          <p:cNvSpPr>
            <a:spLocks noChangeArrowheads="1"/>
          </p:cNvSpPr>
          <p:nvPr/>
        </p:nvSpPr>
        <p:spPr bwMode="auto">
          <a:xfrm rot="16200000">
            <a:off x="3213100" y="342900"/>
            <a:ext cx="533400" cy="6248400"/>
          </a:xfrm>
          <a:prstGeom prst="can">
            <a:avLst>
              <a:gd name="adj" fmla="val 49081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600200" y="6172200"/>
            <a:ext cx="59626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Renin-Angiotensin-Aldosterone System</a:t>
            </a:r>
          </a:p>
        </p:txBody>
      </p:sp>
      <p:pic>
        <p:nvPicPr>
          <p:cNvPr id="126981" name="Picture 5" descr="adre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5845">
            <a:off x="4699000" y="1447800"/>
            <a:ext cx="8159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KIDNE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447800"/>
            <a:ext cx="4460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L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47800"/>
            <a:ext cx="7381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4" name="Picture 8" descr="KIDNE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447800"/>
            <a:ext cx="444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750" name="Picture 1774" descr="li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2081">
            <a:off x="863600" y="1447800"/>
            <a:ext cx="547688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751" name="Text Box 1775"/>
          <p:cNvSpPr txBox="1">
            <a:spLocks noChangeArrowheads="1"/>
          </p:cNvSpPr>
          <p:nvPr/>
        </p:nvSpPr>
        <p:spPr bwMode="auto">
          <a:xfrm>
            <a:off x="676275" y="3352800"/>
            <a:ext cx="1441450" cy="284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Angiotensinogen</a:t>
            </a:r>
          </a:p>
        </p:txBody>
      </p:sp>
      <p:sp>
        <p:nvSpPr>
          <p:cNvPr id="128752" name="Text Box 1776"/>
          <p:cNvSpPr txBox="1">
            <a:spLocks noChangeArrowheads="1"/>
          </p:cNvSpPr>
          <p:nvPr/>
        </p:nvSpPr>
        <p:spPr bwMode="auto">
          <a:xfrm>
            <a:off x="2489200" y="3352800"/>
            <a:ext cx="1162050" cy="284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Angiotensin I</a:t>
            </a:r>
          </a:p>
        </p:txBody>
      </p:sp>
      <p:sp>
        <p:nvSpPr>
          <p:cNvPr id="128754" name="Text Box 1778"/>
          <p:cNvSpPr txBox="1">
            <a:spLocks noChangeArrowheads="1"/>
          </p:cNvSpPr>
          <p:nvPr/>
        </p:nvSpPr>
        <p:spPr bwMode="auto">
          <a:xfrm>
            <a:off x="5378450" y="3352800"/>
            <a:ext cx="1082675" cy="284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Aldosterone</a:t>
            </a:r>
          </a:p>
        </p:txBody>
      </p:sp>
      <p:sp>
        <p:nvSpPr>
          <p:cNvPr id="128756" name="Line 1780"/>
          <p:cNvSpPr>
            <a:spLocks noChangeShapeType="1"/>
          </p:cNvSpPr>
          <p:nvPr/>
        </p:nvSpPr>
        <p:spPr bwMode="auto">
          <a:xfrm>
            <a:off x="2108200" y="35052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57" name="Line 1781"/>
          <p:cNvSpPr>
            <a:spLocks noChangeShapeType="1"/>
          </p:cNvSpPr>
          <p:nvPr/>
        </p:nvSpPr>
        <p:spPr bwMode="auto">
          <a:xfrm>
            <a:off x="3632200" y="35052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58" name="Text Box 1782"/>
          <p:cNvSpPr txBox="1">
            <a:spLocks noChangeArrowheads="1"/>
          </p:cNvSpPr>
          <p:nvPr/>
        </p:nvSpPr>
        <p:spPr bwMode="auto">
          <a:xfrm>
            <a:off x="304800" y="549275"/>
            <a:ext cx="3316288" cy="527050"/>
          </a:xfrm>
          <a:prstGeom prst="rect">
            <a:avLst/>
          </a:prstGeom>
          <a:solidFill>
            <a:srgbClr val="FF99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 NaCl /  Extracellular fluid volume 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 Arterial blood pressure</a:t>
            </a:r>
          </a:p>
        </p:txBody>
      </p:sp>
      <p:sp>
        <p:nvSpPr>
          <p:cNvPr id="128759" name="Line 1783"/>
          <p:cNvSpPr>
            <a:spLocks noChangeShapeType="1"/>
          </p:cNvSpPr>
          <p:nvPr/>
        </p:nvSpPr>
        <p:spPr bwMode="auto">
          <a:xfrm>
            <a:off x="1117600" y="22098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62" name="Line 1786"/>
          <p:cNvSpPr>
            <a:spLocks noChangeShapeType="1"/>
          </p:cNvSpPr>
          <p:nvPr/>
        </p:nvSpPr>
        <p:spPr bwMode="auto">
          <a:xfrm>
            <a:off x="2260600" y="220980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60" name="Text Box 1784"/>
          <p:cNvSpPr txBox="1">
            <a:spLocks noChangeArrowheads="1"/>
          </p:cNvSpPr>
          <p:nvPr/>
        </p:nvSpPr>
        <p:spPr bwMode="auto">
          <a:xfrm>
            <a:off x="1957388" y="2590800"/>
            <a:ext cx="617537" cy="284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Renin</a:t>
            </a:r>
          </a:p>
        </p:txBody>
      </p:sp>
      <p:sp>
        <p:nvSpPr>
          <p:cNvPr id="128764" name="Line 1788"/>
          <p:cNvSpPr>
            <a:spLocks noChangeShapeType="1"/>
          </p:cNvSpPr>
          <p:nvPr/>
        </p:nvSpPr>
        <p:spPr bwMode="auto">
          <a:xfrm flipV="1">
            <a:off x="3784600" y="21336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63" name="Text Box 1787"/>
          <p:cNvSpPr txBox="1">
            <a:spLocks noChangeArrowheads="1"/>
          </p:cNvSpPr>
          <p:nvPr/>
        </p:nvSpPr>
        <p:spPr bwMode="auto">
          <a:xfrm>
            <a:off x="3200400" y="2362200"/>
            <a:ext cx="1192213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Angiotensin-converting enzyme</a:t>
            </a:r>
          </a:p>
        </p:txBody>
      </p:sp>
      <p:sp>
        <p:nvSpPr>
          <p:cNvPr id="128768" name="Text Box 1792"/>
          <p:cNvSpPr txBox="1">
            <a:spLocks noChangeArrowheads="1"/>
          </p:cNvSpPr>
          <p:nvPr/>
        </p:nvSpPr>
        <p:spPr bwMode="auto">
          <a:xfrm>
            <a:off x="4699000" y="1965325"/>
            <a:ext cx="295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8769" name="Text Box 1793"/>
          <p:cNvSpPr txBox="1">
            <a:spLocks noChangeArrowheads="1"/>
          </p:cNvSpPr>
          <p:nvPr/>
        </p:nvSpPr>
        <p:spPr bwMode="auto">
          <a:xfrm>
            <a:off x="5775325" y="2057400"/>
            <a:ext cx="295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8770" name="Text Box 1794"/>
          <p:cNvSpPr txBox="1">
            <a:spLocks noChangeArrowheads="1"/>
          </p:cNvSpPr>
          <p:nvPr/>
        </p:nvSpPr>
        <p:spPr bwMode="auto">
          <a:xfrm>
            <a:off x="1422400" y="1050925"/>
            <a:ext cx="295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8772" name="Text Box 1796"/>
          <p:cNvSpPr txBox="1">
            <a:spLocks noChangeArrowheads="1"/>
          </p:cNvSpPr>
          <p:nvPr/>
        </p:nvSpPr>
        <p:spPr bwMode="auto">
          <a:xfrm>
            <a:off x="431800" y="3714750"/>
            <a:ext cx="1303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Circulation </a:t>
            </a:r>
          </a:p>
        </p:txBody>
      </p:sp>
      <p:sp>
        <p:nvSpPr>
          <p:cNvPr id="128773" name="Text Box 1797"/>
          <p:cNvSpPr txBox="1">
            <a:spLocks noChangeArrowheads="1"/>
          </p:cNvSpPr>
          <p:nvPr/>
        </p:nvSpPr>
        <p:spPr bwMode="auto">
          <a:xfrm>
            <a:off x="6832600" y="3368675"/>
            <a:ext cx="1600200" cy="8318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 Na</a:t>
            </a:r>
            <a:r>
              <a:rPr lang="en-US" sz="1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reabsorption by renal tubules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( Cl¯ reabsorption follows passively)</a:t>
            </a:r>
          </a:p>
        </p:txBody>
      </p:sp>
      <p:sp>
        <p:nvSpPr>
          <p:cNvPr id="128775" name="Text Box 1799"/>
          <p:cNvSpPr txBox="1">
            <a:spLocks noChangeArrowheads="1"/>
          </p:cNvSpPr>
          <p:nvPr/>
        </p:nvSpPr>
        <p:spPr bwMode="auto">
          <a:xfrm>
            <a:off x="7061200" y="2682875"/>
            <a:ext cx="1143000" cy="466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Na</a:t>
            </a:r>
            <a:r>
              <a:rPr lang="en-US" sz="1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(and Cl¯) conserved</a:t>
            </a:r>
          </a:p>
        </p:txBody>
      </p:sp>
      <p:sp>
        <p:nvSpPr>
          <p:cNvPr id="128776" name="Text Box 1800"/>
          <p:cNvSpPr txBox="1">
            <a:spLocks noChangeArrowheads="1"/>
          </p:cNvSpPr>
          <p:nvPr/>
        </p:nvSpPr>
        <p:spPr bwMode="auto">
          <a:xfrm>
            <a:off x="6908800" y="1828800"/>
            <a:ext cx="1447800" cy="649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Na</a:t>
            </a:r>
            <a:r>
              <a:rPr lang="en-US" sz="1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(and Cl¯) osmotically hold more H</a:t>
            </a:r>
            <a:r>
              <a:rPr lang="en-US" sz="12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O in ECF</a:t>
            </a:r>
          </a:p>
        </p:txBody>
      </p:sp>
      <p:sp>
        <p:nvSpPr>
          <p:cNvPr id="128777" name="Text Box 1801"/>
          <p:cNvSpPr txBox="1">
            <a:spLocks noChangeArrowheads="1"/>
          </p:cNvSpPr>
          <p:nvPr/>
        </p:nvSpPr>
        <p:spPr bwMode="auto">
          <a:xfrm>
            <a:off x="7137400" y="1143000"/>
            <a:ext cx="990600" cy="466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H</a:t>
            </a:r>
            <a:r>
              <a:rPr lang="en-US" sz="12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O conserved</a:t>
            </a:r>
          </a:p>
        </p:txBody>
      </p:sp>
      <p:sp>
        <p:nvSpPr>
          <p:cNvPr id="128783" name="Line 1807"/>
          <p:cNvSpPr>
            <a:spLocks noChangeShapeType="1"/>
          </p:cNvSpPr>
          <p:nvPr/>
        </p:nvSpPr>
        <p:spPr bwMode="auto">
          <a:xfrm flipH="1">
            <a:off x="3632200" y="838200"/>
            <a:ext cx="495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84" name="Line 1808"/>
          <p:cNvSpPr>
            <a:spLocks noChangeShapeType="1"/>
          </p:cNvSpPr>
          <p:nvPr/>
        </p:nvSpPr>
        <p:spPr bwMode="auto">
          <a:xfrm flipV="1">
            <a:off x="8585200" y="838200"/>
            <a:ext cx="0" cy="495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85" name="Text Box 1809"/>
          <p:cNvSpPr txBox="1">
            <a:spLocks noChangeArrowheads="1"/>
          </p:cNvSpPr>
          <p:nvPr/>
        </p:nvSpPr>
        <p:spPr bwMode="auto">
          <a:xfrm>
            <a:off x="5313363" y="506413"/>
            <a:ext cx="1539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Helps correct </a:t>
            </a:r>
          </a:p>
        </p:txBody>
      </p:sp>
      <p:sp>
        <p:nvSpPr>
          <p:cNvPr id="128786" name="Line 1810"/>
          <p:cNvSpPr>
            <a:spLocks noChangeShapeType="1"/>
          </p:cNvSpPr>
          <p:nvPr/>
        </p:nvSpPr>
        <p:spPr bwMode="auto">
          <a:xfrm flipH="1">
            <a:off x="8128000" y="1371600"/>
            <a:ext cx="68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87" name="Line 1811"/>
          <p:cNvSpPr>
            <a:spLocks noChangeShapeType="1"/>
          </p:cNvSpPr>
          <p:nvPr/>
        </p:nvSpPr>
        <p:spPr bwMode="auto">
          <a:xfrm>
            <a:off x="8813800" y="1371600"/>
            <a:ext cx="0" cy="464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88" name="Text Box 1812"/>
          <p:cNvSpPr txBox="1">
            <a:spLocks noChangeArrowheads="1"/>
          </p:cNvSpPr>
          <p:nvPr/>
        </p:nvSpPr>
        <p:spPr bwMode="auto">
          <a:xfrm>
            <a:off x="2568575" y="4419600"/>
            <a:ext cx="631825" cy="346075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ADH</a:t>
            </a:r>
          </a:p>
        </p:txBody>
      </p:sp>
      <p:sp>
        <p:nvSpPr>
          <p:cNvPr id="128789" name="Text Box 1813"/>
          <p:cNvSpPr txBox="1">
            <a:spLocks noChangeArrowheads="1"/>
          </p:cNvSpPr>
          <p:nvPr/>
        </p:nvSpPr>
        <p:spPr bwMode="auto">
          <a:xfrm>
            <a:off x="3860800" y="4419600"/>
            <a:ext cx="1546225" cy="346075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Thirst</a:t>
            </a:r>
          </a:p>
        </p:txBody>
      </p:sp>
      <p:sp>
        <p:nvSpPr>
          <p:cNvPr id="128790" name="Text Box 1814"/>
          <p:cNvSpPr txBox="1">
            <a:spLocks noChangeArrowheads="1"/>
          </p:cNvSpPr>
          <p:nvPr/>
        </p:nvSpPr>
        <p:spPr bwMode="auto">
          <a:xfrm>
            <a:off x="1498600" y="5140325"/>
            <a:ext cx="2057400" cy="5905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 H</a:t>
            </a:r>
            <a:r>
              <a:rPr lang="en-US" sz="1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O reabsorption by kidney tubules</a:t>
            </a:r>
          </a:p>
        </p:txBody>
      </p:sp>
      <p:sp>
        <p:nvSpPr>
          <p:cNvPr id="128791" name="Text Box 1815"/>
          <p:cNvSpPr txBox="1">
            <a:spLocks noChangeArrowheads="1"/>
          </p:cNvSpPr>
          <p:nvPr/>
        </p:nvSpPr>
        <p:spPr bwMode="auto">
          <a:xfrm>
            <a:off x="5702300" y="4419600"/>
            <a:ext cx="1993900" cy="5905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Arteriolar vasoconstriction</a:t>
            </a:r>
          </a:p>
        </p:txBody>
      </p:sp>
      <p:sp>
        <p:nvSpPr>
          <p:cNvPr id="128792" name="Text Box 1816"/>
          <p:cNvSpPr txBox="1">
            <a:spLocks noChangeArrowheads="1"/>
          </p:cNvSpPr>
          <p:nvPr/>
        </p:nvSpPr>
        <p:spPr bwMode="auto">
          <a:xfrm>
            <a:off x="3860800" y="5105400"/>
            <a:ext cx="1560513" cy="34607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 Fluid intake</a:t>
            </a:r>
          </a:p>
        </p:txBody>
      </p:sp>
      <p:sp>
        <p:nvSpPr>
          <p:cNvPr id="128793" name="Line 1817"/>
          <p:cNvSpPr>
            <a:spLocks noChangeShapeType="1"/>
          </p:cNvSpPr>
          <p:nvPr/>
        </p:nvSpPr>
        <p:spPr bwMode="auto">
          <a:xfrm>
            <a:off x="4622800" y="35814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94" name="Line 1818"/>
          <p:cNvSpPr>
            <a:spLocks noChangeShapeType="1"/>
          </p:cNvSpPr>
          <p:nvPr/>
        </p:nvSpPr>
        <p:spPr bwMode="auto">
          <a:xfrm>
            <a:off x="2870200" y="40386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96" name="Line 1820"/>
          <p:cNvSpPr>
            <a:spLocks noChangeShapeType="1"/>
          </p:cNvSpPr>
          <p:nvPr/>
        </p:nvSpPr>
        <p:spPr bwMode="auto">
          <a:xfrm>
            <a:off x="6375400" y="40386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99" name="Line 1823"/>
          <p:cNvSpPr>
            <a:spLocks noChangeShapeType="1"/>
          </p:cNvSpPr>
          <p:nvPr/>
        </p:nvSpPr>
        <p:spPr bwMode="auto">
          <a:xfrm flipV="1">
            <a:off x="2870200" y="40386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0" name="Line 1824"/>
          <p:cNvSpPr>
            <a:spLocks noChangeShapeType="1"/>
          </p:cNvSpPr>
          <p:nvPr/>
        </p:nvSpPr>
        <p:spPr bwMode="auto">
          <a:xfrm flipH="1" flipV="1">
            <a:off x="4927600" y="40386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1" name="Line 1825"/>
          <p:cNvSpPr>
            <a:spLocks noChangeShapeType="1"/>
          </p:cNvSpPr>
          <p:nvPr/>
        </p:nvSpPr>
        <p:spPr bwMode="auto">
          <a:xfrm flipV="1">
            <a:off x="4318000" y="35814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2" name="Line 1826"/>
          <p:cNvSpPr>
            <a:spLocks noChangeShapeType="1"/>
          </p:cNvSpPr>
          <p:nvPr/>
        </p:nvSpPr>
        <p:spPr bwMode="auto">
          <a:xfrm flipV="1">
            <a:off x="4927600" y="35814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03" name="Text Box 1827"/>
          <p:cNvSpPr txBox="1">
            <a:spLocks noChangeArrowheads="1"/>
          </p:cNvSpPr>
          <p:nvPr/>
        </p:nvSpPr>
        <p:spPr bwMode="auto">
          <a:xfrm>
            <a:off x="6384925" y="4114800"/>
            <a:ext cx="295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8804" name="Text Box 1828"/>
          <p:cNvSpPr txBox="1">
            <a:spLocks noChangeArrowheads="1"/>
          </p:cNvSpPr>
          <p:nvPr/>
        </p:nvSpPr>
        <p:spPr bwMode="auto">
          <a:xfrm>
            <a:off x="4622800" y="4114800"/>
            <a:ext cx="295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8805" name="Text Box 1829"/>
          <p:cNvSpPr txBox="1">
            <a:spLocks noChangeArrowheads="1"/>
          </p:cNvSpPr>
          <p:nvPr/>
        </p:nvSpPr>
        <p:spPr bwMode="auto">
          <a:xfrm>
            <a:off x="2860675" y="4114800"/>
            <a:ext cx="295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28811" name="Line 1835"/>
          <p:cNvSpPr>
            <a:spLocks noChangeShapeType="1"/>
          </p:cNvSpPr>
          <p:nvPr/>
        </p:nvSpPr>
        <p:spPr bwMode="auto">
          <a:xfrm flipH="1">
            <a:off x="2870200" y="6019800"/>
            <a:ext cx="594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2" name="Line 1836"/>
          <p:cNvSpPr>
            <a:spLocks noChangeShapeType="1"/>
          </p:cNvSpPr>
          <p:nvPr/>
        </p:nvSpPr>
        <p:spPr bwMode="auto">
          <a:xfrm>
            <a:off x="2870200" y="57150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3" name="Line 1837"/>
          <p:cNvSpPr>
            <a:spLocks noChangeShapeType="1"/>
          </p:cNvSpPr>
          <p:nvPr/>
        </p:nvSpPr>
        <p:spPr bwMode="auto">
          <a:xfrm flipV="1">
            <a:off x="46482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4" name="Line 1838"/>
          <p:cNvSpPr>
            <a:spLocks noChangeShapeType="1"/>
          </p:cNvSpPr>
          <p:nvPr/>
        </p:nvSpPr>
        <p:spPr bwMode="auto">
          <a:xfrm>
            <a:off x="4648200" y="27432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5" name="Line 1839"/>
          <p:cNvSpPr>
            <a:spLocks noChangeShapeType="1"/>
          </p:cNvSpPr>
          <p:nvPr/>
        </p:nvSpPr>
        <p:spPr bwMode="auto">
          <a:xfrm flipV="1">
            <a:off x="5029200" y="20574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6" name="Line 1840"/>
          <p:cNvSpPr>
            <a:spLocks noChangeShapeType="1"/>
          </p:cNvSpPr>
          <p:nvPr/>
        </p:nvSpPr>
        <p:spPr bwMode="auto">
          <a:xfrm>
            <a:off x="5257800" y="2133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7" name="Line 1841"/>
          <p:cNvSpPr>
            <a:spLocks noChangeShapeType="1"/>
          </p:cNvSpPr>
          <p:nvPr/>
        </p:nvSpPr>
        <p:spPr bwMode="auto">
          <a:xfrm>
            <a:off x="5257800" y="27432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18" name="Line 1842"/>
          <p:cNvSpPr>
            <a:spLocks noChangeShapeType="1"/>
          </p:cNvSpPr>
          <p:nvPr/>
        </p:nvSpPr>
        <p:spPr bwMode="auto">
          <a:xfrm>
            <a:off x="57912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53" name="Text Box 1777"/>
          <p:cNvSpPr txBox="1">
            <a:spLocks noChangeArrowheads="1"/>
          </p:cNvSpPr>
          <p:nvPr/>
        </p:nvSpPr>
        <p:spPr bwMode="auto">
          <a:xfrm>
            <a:off x="4013200" y="3352800"/>
            <a:ext cx="1204913" cy="284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Angiotensin II</a:t>
            </a:r>
          </a:p>
        </p:txBody>
      </p:sp>
      <p:sp>
        <p:nvSpPr>
          <p:cNvPr id="128819" name="Line 1843"/>
          <p:cNvSpPr>
            <a:spLocks noChangeShapeType="1"/>
          </p:cNvSpPr>
          <p:nvPr/>
        </p:nvSpPr>
        <p:spPr bwMode="auto">
          <a:xfrm flipV="1">
            <a:off x="59436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20" name="Line 1844"/>
          <p:cNvSpPr>
            <a:spLocks noChangeShapeType="1"/>
          </p:cNvSpPr>
          <p:nvPr/>
        </p:nvSpPr>
        <p:spPr bwMode="auto">
          <a:xfrm>
            <a:off x="5943600" y="2743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21" name="Line 1845"/>
          <p:cNvSpPr>
            <a:spLocks noChangeShapeType="1"/>
          </p:cNvSpPr>
          <p:nvPr/>
        </p:nvSpPr>
        <p:spPr bwMode="auto">
          <a:xfrm flipV="1">
            <a:off x="6096000" y="2133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22" name="Line 1846"/>
          <p:cNvSpPr>
            <a:spLocks noChangeShapeType="1"/>
          </p:cNvSpPr>
          <p:nvPr/>
        </p:nvSpPr>
        <p:spPr bwMode="auto">
          <a:xfrm>
            <a:off x="6324600" y="2133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23" name="Line 1847"/>
          <p:cNvSpPr>
            <a:spLocks noChangeShapeType="1"/>
          </p:cNvSpPr>
          <p:nvPr/>
        </p:nvSpPr>
        <p:spPr bwMode="auto">
          <a:xfrm>
            <a:off x="6324600" y="27432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24" name="Line 1848"/>
          <p:cNvSpPr>
            <a:spLocks noChangeShapeType="1"/>
          </p:cNvSpPr>
          <p:nvPr/>
        </p:nvSpPr>
        <p:spPr bwMode="auto">
          <a:xfrm>
            <a:off x="69342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ChangeArrowheads="1"/>
          </p:cNvSpPr>
          <p:nvPr/>
        </p:nvSpPr>
        <p:spPr bwMode="auto">
          <a:xfrm>
            <a:off x="228600" y="762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Atrial </a:t>
            </a:r>
            <a:r>
              <a:rPr kumimoji="1"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natriuretic </a:t>
            </a:r>
            <a:r>
              <a:rPr kumimoji="1"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peptide (</a:t>
            </a:r>
            <a:r>
              <a:rPr kumimoji="1"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ANP)</a:t>
            </a:r>
          </a:p>
        </p:txBody>
      </p:sp>
      <p:sp>
        <p:nvSpPr>
          <p:cNvPr id="158723" name="Rectangle 1027"/>
          <p:cNvSpPr>
            <a:spLocks noChangeArrowheads="1"/>
          </p:cNvSpPr>
          <p:nvPr/>
        </p:nvSpPr>
        <p:spPr bwMode="auto">
          <a:xfrm>
            <a:off x="533400" y="882134"/>
            <a:ext cx="769620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ANP is released by atrium in response to atrial 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stretching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due to increased blood volume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zh-CN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ANP inhibits 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kumimoji="1" lang="en-US" altLang="zh-CN" sz="24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reabsorption, also inhibits 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ADH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secretion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kumimoji="1" lang="en-US" altLang="zh-CN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Thus promotes increased sodium excretion (</a:t>
            </a:r>
            <a:r>
              <a:rPr kumimoji="1" lang="en-US" altLang="zh-CN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natriuresis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and water excretion (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diuresis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in urine</a:t>
            </a:r>
          </a:p>
        </p:txBody>
      </p:sp>
    </p:spTree>
    <p:extLst>
      <p:ext uri="{BB962C8B-B14F-4D97-AF65-F5344CB8AC3E}">
        <p14:creationId xmlns:p14="http://schemas.microsoft.com/office/powerpoint/2010/main" val="25874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7924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1825" indent="-4032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thick ascending limb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very sensitive to diuretic drugs (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Furosamide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  These diuretics block the operation of the Na</a:t>
            </a:r>
            <a:r>
              <a:rPr lang="en-US" sz="24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-K</a:t>
            </a:r>
            <a:r>
              <a:rPr lang="en-US" sz="24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-2Cl¯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cotransporter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result is: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Decreased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reabsorption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Isotonic fluid delivered to distal tubule instead of a hypotonic fluid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fluid excreted – “diuresis”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drugs are called “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Loop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diuretics</a:t>
            </a:r>
          </a:p>
          <a:p>
            <a:pPr marL="571500" lvl="1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reabsorption acts to dilute urine</a:t>
            </a:r>
          </a:p>
          <a:p>
            <a:pPr marL="571500" lvl="1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Osmolarity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end of thick ascending limb is near 130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mOsm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is dilute compared to plasma, which is ~300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mOsm</a:t>
            </a: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9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7924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In distal tubule, drugs like the “</a:t>
            </a:r>
            <a:r>
              <a:rPr lang="en-US" sz="2400" b="1" dirty="0" smtClean="0">
                <a:solidFill>
                  <a:srgbClr val="FFFF00"/>
                </a:solidFill>
              </a:rPr>
              <a:t>thiazide</a:t>
            </a:r>
            <a:r>
              <a:rPr lang="en-US" sz="2400" b="1" dirty="0" smtClean="0">
                <a:solidFill>
                  <a:srgbClr val="FFFFFF"/>
                </a:solidFill>
              </a:rPr>
              <a:t>” diuretics act to block Na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</a:rPr>
              <a:t> entry by blocking the </a:t>
            </a:r>
            <a:r>
              <a:rPr lang="en-US" sz="2400" b="1" dirty="0" smtClean="0">
                <a:solidFill>
                  <a:srgbClr val="FFFF00"/>
                </a:solidFill>
              </a:rPr>
              <a:t>Na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+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Cl</a:t>
            </a:r>
            <a:r>
              <a:rPr lang="en-US" sz="2400" b="1" dirty="0" smtClean="0">
                <a:solidFill>
                  <a:srgbClr val="FFFF00"/>
                </a:solidFill>
              </a:rPr>
              <a:t>¯ </a:t>
            </a:r>
            <a:r>
              <a:rPr lang="en-US" sz="2400" b="1" dirty="0" err="1" smtClean="0">
                <a:solidFill>
                  <a:srgbClr val="FFFFFF"/>
                </a:solidFill>
              </a:rPr>
              <a:t>cotransport</a:t>
            </a:r>
            <a:r>
              <a:rPr lang="en-US" sz="2400" b="1" dirty="0" smtClean="0">
                <a:solidFill>
                  <a:srgbClr val="FFFFFF"/>
                </a:solidFill>
              </a:rPr>
              <a:t>.  This </a:t>
            </a:r>
            <a:r>
              <a:rPr lang="en-US" sz="2400" b="1" dirty="0" err="1" smtClean="0">
                <a:solidFill>
                  <a:srgbClr val="FFFFFF"/>
                </a:solidFill>
              </a:rPr>
              <a:t>cotransport</a:t>
            </a:r>
            <a:r>
              <a:rPr lang="en-US" sz="2400" b="1" dirty="0" smtClean="0">
                <a:solidFill>
                  <a:srgbClr val="FFFFFF"/>
                </a:solidFill>
              </a:rPr>
              <a:t> is different from the </a:t>
            </a:r>
            <a:r>
              <a:rPr lang="en-US" sz="2400" b="1" dirty="0" err="1" smtClean="0">
                <a:solidFill>
                  <a:srgbClr val="FFFFFF"/>
                </a:solidFill>
              </a:rPr>
              <a:t>cotransport</a:t>
            </a:r>
            <a:r>
              <a:rPr lang="en-US" sz="2400" b="1" dirty="0" smtClean="0">
                <a:solidFill>
                  <a:srgbClr val="FFFFFF"/>
                </a:solidFill>
              </a:rPr>
              <a:t> on the loop (</a:t>
            </a:r>
            <a:r>
              <a:rPr lang="en-US" sz="2400" b="1" dirty="0" smtClean="0">
                <a:solidFill>
                  <a:srgbClr val="FFFF00"/>
                </a:solidFill>
              </a:rPr>
              <a:t>Na-K-2Cl</a:t>
            </a:r>
            <a:r>
              <a:rPr lang="en-US" sz="2400" b="1" dirty="0" smtClean="0">
                <a:solidFill>
                  <a:srgbClr val="FFFFFF"/>
                </a:solidFill>
              </a:rPr>
              <a:t>).  Other drugs like </a:t>
            </a:r>
            <a:r>
              <a:rPr lang="en-US" sz="2400" b="1" dirty="0" err="1" smtClean="0">
                <a:solidFill>
                  <a:srgbClr val="FFFF00"/>
                </a:solidFill>
              </a:rPr>
              <a:t>amiloride</a:t>
            </a:r>
            <a:r>
              <a:rPr lang="en-US" sz="2400" b="1" dirty="0" smtClean="0">
                <a:solidFill>
                  <a:srgbClr val="FFFFFF"/>
                </a:solidFill>
              </a:rPr>
              <a:t> block Na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</a:rPr>
              <a:t> entry.  All diuretics, including these drugs would result in decreased Na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+</a:t>
            </a:r>
            <a:r>
              <a:rPr lang="en-US" sz="2400" b="1" dirty="0" smtClean="0">
                <a:solidFill>
                  <a:srgbClr val="FFFFFF"/>
                </a:solidFill>
              </a:rPr>
              <a:t> reabsorption – leading to an “</a:t>
            </a:r>
            <a:r>
              <a:rPr lang="en-US" sz="2400" b="1" dirty="0" smtClean="0">
                <a:solidFill>
                  <a:srgbClr val="FFFF00"/>
                </a:solidFill>
              </a:rPr>
              <a:t>osmotic diuresis</a:t>
            </a:r>
            <a:r>
              <a:rPr lang="en-US" sz="2400" b="1" dirty="0" smtClean="0">
                <a:solidFill>
                  <a:srgbClr val="FFFFFF"/>
                </a:solidFill>
              </a:rPr>
              <a:t>” and increased urine formation.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FF"/>
                </a:solidFill>
              </a:rPr>
              <a:t>Since more Na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+</a:t>
            </a:r>
            <a:r>
              <a:rPr lang="en-US" sz="2000" b="1" dirty="0" smtClean="0">
                <a:solidFill>
                  <a:srgbClr val="FFFFFF"/>
                </a:solidFill>
              </a:rPr>
              <a:t> is reabsorbed in the ascending loop, the “Loop” diuretics are </a:t>
            </a:r>
            <a:r>
              <a:rPr lang="en-US" sz="2000" b="1" dirty="0" smtClean="0">
                <a:solidFill>
                  <a:srgbClr val="FFFF00"/>
                </a:solidFill>
              </a:rPr>
              <a:t>more effective </a:t>
            </a:r>
            <a:r>
              <a:rPr lang="en-US" sz="2000" b="1" dirty="0" smtClean="0">
                <a:solidFill>
                  <a:srgbClr val="FFFFFF"/>
                </a:solidFill>
              </a:rPr>
              <a:t>than diuretics which act in the distal tubule – about </a:t>
            </a:r>
            <a:r>
              <a:rPr lang="en-US" sz="2000" b="1" dirty="0" smtClean="0">
                <a:solidFill>
                  <a:srgbClr val="FFFF00"/>
                </a:solidFill>
              </a:rPr>
              <a:t>10 times </a:t>
            </a:r>
            <a:r>
              <a:rPr lang="en-US" sz="2000" b="1" dirty="0" smtClean="0">
                <a:solidFill>
                  <a:srgbClr val="FFFFFF"/>
                </a:solidFill>
              </a:rPr>
              <a:t>more effective)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10" charset="2"/>
              <a:buChar char="q"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FF"/>
                </a:solidFill>
              </a:rPr>
              <a:t>K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+</a:t>
            </a:r>
            <a:r>
              <a:rPr lang="en-US" sz="2000" b="1" dirty="0" smtClean="0">
                <a:solidFill>
                  <a:srgbClr val="FFFFFF"/>
                </a:solidFill>
              </a:rPr>
              <a:t> secreted more in collecting duct than in distal tubule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10" charset="2"/>
              <a:buChar char="q"/>
            </a:pPr>
            <a:endParaRPr lang="en-US" sz="2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t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76200"/>
            <a:ext cx="8126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5029200" y="3200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FF99"/>
              </a:gs>
              <a:gs pos="100000">
                <a:srgbClr val="00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5257800" y="2514600"/>
            <a:ext cx="5334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5257800" y="2667000"/>
            <a:ext cx="5334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5257800" y="2819400"/>
            <a:ext cx="5334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52578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FF99"/>
              </a:gs>
              <a:gs pos="100000">
                <a:srgbClr val="00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5743575" y="2438400"/>
            <a:ext cx="504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2Cl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¯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 flipV="1">
            <a:off x="4648200" y="2133600"/>
            <a:ext cx="4572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H="1" flipV="1">
            <a:off x="4648200" y="2362200"/>
            <a:ext cx="5334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 flipV="1">
            <a:off x="4648200" y="2590800"/>
            <a:ext cx="5334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4203700" y="1981200"/>
            <a:ext cx="520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4191000" y="2895600"/>
            <a:ext cx="504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2Cl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¯</a:t>
            </a:r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 flipH="1" flipV="1">
            <a:off x="4648200" y="3048000"/>
            <a:ext cx="6096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H="1" flipV="1">
            <a:off x="4648200" y="3276600"/>
            <a:ext cx="5334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flipH="1" flipV="1">
            <a:off x="4648200" y="3505200"/>
            <a:ext cx="609600" cy="762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6781800" y="2651125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</a:t>
            </a:r>
          </a:p>
        </p:txBody>
      </p: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4714875" y="3505200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</a:t>
            </a:r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5324475" y="2117725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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6924675" y="4632325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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876800" y="762000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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6924675" y="4953000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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2200275" y="822325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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7772400" y="3398838"/>
            <a:ext cx="3524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6611938" y="4267200"/>
            <a:ext cx="703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1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(+ADH)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 flipH="1">
            <a:off x="7162800" y="4419600"/>
            <a:ext cx="3048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flipH="1"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54" name="Line 30"/>
          <p:cNvSpPr>
            <a:spLocks noChangeShapeType="1"/>
          </p:cNvSpPr>
          <p:nvPr/>
        </p:nvSpPr>
        <p:spPr bwMode="auto">
          <a:xfrm flipH="1">
            <a:off x="7543800" y="3886200"/>
            <a:ext cx="2286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7391400" y="2743200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NaCl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(+aldosterone)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56" name="Line 32"/>
          <p:cNvSpPr>
            <a:spLocks noChangeShapeType="1"/>
          </p:cNvSpPr>
          <p:nvPr/>
        </p:nvSpPr>
        <p:spPr bwMode="auto">
          <a:xfrm>
            <a:off x="7391400" y="2895600"/>
            <a:ext cx="3810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7696200" y="1676400"/>
            <a:ext cx="352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58" name="Line 34"/>
          <p:cNvSpPr>
            <a:spLocks noChangeShapeType="1"/>
          </p:cNvSpPr>
          <p:nvPr/>
        </p:nvSpPr>
        <p:spPr bwMode="auto">
          <a:xfrm flipH="1">
            <a:off x="7467600" y="1782763"/>
            <a:ext cx="2286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59" name="Line 35"/>
          <p:cNvSpPr>
            <a:spLocks noChangeShapeType="1"/>
          </p:cNvSpPr>
          <p:nvPr/>
        </p:nvSpPr>
        <p:spPr bwMode="auto">
          <a:xfrm flipH="1">
            <a:off x="7467600" y="2163763"/>
            <a:ext cx="2286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60" name="Text Box 36"/>
          <p:cNvSpPr txBox="1">
            <a:spLocks noChangeArrowheads="1"/>
          </p:cNvSpPr>
          <p:nvPr/>
        </p:nvSpPr>
        <p:spPr bwMode="auto">
          <a:xfrm>
            <a:off x="6019800" y="533400"/>
            <a:ext cx="67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</a:t>
            </a:r>
            <a:r>
              <a:rPr lang="en-US" sz="12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2+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(+PTH)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61" name="Line 37"/>
          <p:cNvSpPr>
            <a:spLocks noChangeShapeType="1"/>
          </p:cNvSpPr>
          <p:nvPr/>
        </p:nvSpPr>
        <p:spPr bwMode="auto">
          <a:xfrm flipV="1">
            <a:off x="6400800" y="990600"/>
            <a:ext cx="0" cy="3048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5181600" y="63976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NaCl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63" name="Line 39"/>
          <p:cNvSpPr>
            <a:spLocks noChangeShapeType="1"/>
          </p:cNvSpPr>
          <p:nvPr/>
        </p:nvSpPr>
        <p:spPr bwMode="auto">
          <a:xfrm flipV="1">
            <a:off x="5416550" y="9144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64" name="Oval 40"/>
          <p:cNvSpPr>
            <a:spLocks noChangeArrowheads="1"/>
          </p:cNvSpPr>
          <p:nvPr/>
        </p:nvSpPr>
        <p:spPr bwMode="auto">
          <a:xfrm>
            <a:off x="5181600" y="1143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FF99"/>
              </a:gs>
              <a:gs pos="100000">
                <a:srgbClr val="00FF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3200400" y="63976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NaCl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66" name="Line 42"/>
          <p:cNvSpPr>
            <a:spLocks noChangeShapeType="1"/>
          </p:cNvSpPr>
          <p:nvPr/>
        </p:nvSpPr>
        <p:spPr bwMode="auto">
          <a:xfrm flipV="1">
            <a:off x="3435350" y="914400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67" name="Text Box 43"/>
          <p:cNvSpPr txBox="1">
            <a:spLocks noChangeArrowheads="1"/>
          </p:cNvSpPr>
          <p:nvPr/>
        </p:nvSpPr>
        <p:spPr bwMode="auto">
          <a:xfrm>
            <a:off x="2319338" y="685800"/>
            <a:ext cx="773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NaHCO</a:t>
            </a:r>
            <a:r>
              <a:rPr lang="en-US" sz="1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V="1">
            <a:off x="2673350" y="960438"/>
            <a:ext cx="0" cy="38100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3190875" y="4953000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</a:t>
            </a:r>
          </a:p>
        </p:txBody>
      </p:sp>
      <p:sp>
        <p:nvSpPr>
          <p:cNvPr id="129070" name="Text Box 46"/>
          <p:cNvSpPr txBox="1">
            <a:spLocks noChangeArrowheads="1"/>
          </p:cNvSpPr>
          <p:nvPr/>
        </p:nvSpPr>
        <p:spPr bwMode="auto">
          <a:xfrm>
            <a:off x="4038600" y="5029200"/>
            <a:ext cx="46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12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1" name="Line 47"/>
          <p:cNvSpPr>
            <a:spLocks noChangeShapeType="1"/>
          </p:cNvSpPr>
          <p:nvPr/>
        </p:nvSpPr>
        <p:spPr bwMode="auto">
          <a:xfrm>
            <a:off x="3714750" y="5181600"/>
            <a:ext cx="381000" cy="0"/>
          </a:xfrm>
          <a:prstGeom prst="line">
            <a:avLst/>
          </a:prstGeom>
          <a:noFill/>
          <a:ln w="28575">
            <a:solidFill>
              <a:srgbClr val="00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3987800" y="4098925"/>
            <a:ext cx="58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DLH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3" name="Text Box 49"/>
          <p:cNvSpPr txBox="1">
            <a:spLocks noChangeArrowheads="1"/>
          </p:cNvSpPr>
          <p:nvPr/>
        </p:nvSpPr>
        <p:spPr bwMode="auto">
          <a:xfrm>
            <a:off x="5567363" y="3794125"/>
            <a:ext cx="681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ALH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4" name="Text Box 50"/>
          <p:cNvSpPr txBox="1">
            <a:spLocks noChangeArrowheads="1"/>
          </p:cNvSpPr>
          <p:nvPr/>
        </p:nvSpPr>
        <p:spPr bwMode="auto">
          <a:xfrm>
            <a:off x="7845425" y="4876800"/>
            <a:ext cx="460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CD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5" name="Text Box 51"/>
          <p:cNvSpPr txBox="1">
            <a:spLocks noChangeArrowheads="1"/>
          </p:cNvSpPr>
          <p:nvPr/>
        </p:nvSpPr>
        <p:spPr bwMode="auto">
          <a:xfrm>
            <a:off x="7620000" y="2362200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CT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6" name="Text Box 52"/>
          <p:cNvSpPr txBox="1">
            <a:spLocks noChangeArrowheads="1"/>
          </p:cNvSpPr>
          <p:nvPr/>
        </p:nvSpPr>
        <p:spPr bwMode="auto">
          <a:xfrm>
            <a:off x="5588000" y="4937125"/>
            <a:ext cx="58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ALH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7" name="Text Box 53"/>
          <p:cNvSpPr txBox="1">
            <a:spLocks noChangeArrowheads="1"/>
          </p:cNvSpPr>
          <p:nvPr/>
        </p:nvSpPr>
        <p:spPr bwMode="auto">
          <a:xfrm>
            <a:off x="6934200" y="593725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DCT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8" name="Text Box 54"/>
          <p:cNvSpPr txBox="1">
            <a:spLocks noChangeArrowheads="1"/>
          </p:cNvSpPr>
          <p:nvPr/>
        </p:nvSpPr>
        <p:spPr bwMode="auto">
          <a:xfrm>
            <a:off x="3810000" y="1736725"/>
            <a:ext cx="554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PST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79" name="Text Box 55"/>
          <p:cNvSpPr txBox="1">
            <a:spLocks noChangeArrowheads="1"/>
          </p:cNvSpPr>
          <p:nvPr/>
        </p:nvSpPr>
        <p:spPr bwMode="auto">
          <a:xfrm>
            <a:off x="1568450" y="898525"/>
            <a:ext cx="565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PCT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80" name="Text Box 56"/>
          <p:cNvSpPr txBox="1">
            <a:spLocks noChangeArrowheads="1"/>
          </p:cNvSpPr>
          <p:nvPr/>
        </p:nvSpPr>
        <p:spPr bwMode="auto">
          <a:xfrm>
            <a:off x="1120775" y="2270125"/>
            <a:ext cx="1241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Glomerulus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81" name="Text Box 57"/>
          <p:cNvSpPr txBox="1">
            <a:spLocks noChangeArrowheads="1"/>
          </p:cNvSpPr>
          <p:nvPr/>
        </p:nvSpPr>
        <p:spPr bwMode="auto">
          <a:xfrm>
            <a:off x="2667000" y="2041525"/>
            <a:ext cx="46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</a:t>
            </a:r>
          </a:p>
        </p:txBody>
      </p:sp>
      <p:sp>
        <p:nvSpPr>
          <p:cNvPr id="129082" name="Line 58"/>
          <p:cNvSpPr>
            <a:spLocks noChangeShapeType="1"/>
          </p:cNvSpPr>
          <p:nvPr/>
        </p:nvSpPr>
        <p:spPr bwMode="auto">
          <a:xfrm flipV="1">
            <a:off x="1752600" y="1828800"/>
            <a:ext cx="762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3" name="Line 59"/>
          <p:cNvSpPr>
            <a:spLocks noChangeShapeType="1"/>
          </p:cNvSpPr>
          <p:nvPr/>
        </p:nvSpPr>
        <p:spPr bwMode="auto">
          <a:xfrm flipH="1" flipV="1">
            <a:off x="2057400" y="1143000"/>
            <a:ext cx="4572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4" name="Line 60"/>
          <p:cNvSpPr>
            <a:spLocks noChangeShapeType="1"/>
          </p:cNvSpPr>
          <p:nvPr/>
        </p:nvSpPr>
        <p:spPr bwMode="auto">
          <a:xfrm flipH="1">
            <a:off x="3733800" y="1981200"/>
            <a:ext cx="3048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5" name="Line 61"/>
          <p:cNvSpPr>
            <a:spLocks noChangeShapeType="1"/>
          </p:cNvSpPr>
          <p:nvPr/>
        </p:nvSpPr>
        <p:spPr bwMode="auto">
          <a:xfrm flipH="1">
            <a:off x="3733800" y="4267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6" name="Line 62"/>
          <p:cNvSpPr>
            <a:spLocks noChangeShapeType="1"/>
          </p:cNvSpPr>
          <p:nvPr/>
        </p:nvSpPr>
        <p:spPr bwMode="auto">
          <a:xfrm flipH="1">
            <a:off x="5334000" y="39624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7" name="Line 63"/>
          <p:cNvSpPr>
            <a:spLocks noChangeShapeType="1"/>
          </p:cNvSpPr>
          <p:nvPr/>
        </p:nvSpPr>
        <p:spPr bwMode="auto">
          <a:xfrm flipH="1">
            <a:off x="5334000" y="51054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8" name="Line 64"/>
          <p:cNvSpPr>
            <a:spLocks noChangeShapeType="1"/>
          </p:cNvSpPr>
          <p:nvPr/>
        </p:nvSpPr>
        <p:spPr bwMode="auto">
          <a:xfrm flipH="1">
            <a:off x="7543800" y="50292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89" name="Line 65"/>
          <p:cNvSpPr>
            <a:spLocks noChangeShapeType="1"/>
          </p:cNvSpPr>
          <p:nvPr/>
        </p:nvSpPr>
        <p:spPr bwMode="auto">
          <a:xfrm flipH="1">
            <a:off x="7391400" y="25146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90" name="Line 66"/>
          <p:cNvSpPr>
            <a:spLocks noChangeShapeType="1"/>
          </p:cNvSpPr>
          <p:nvPr/>
        </p:nvSpPr>
        <p:spPr bwMode="auto">
          <a:xfrm flipH="1">
            <a:off x="7086600" y="914400"/>
            <a:ext cx="762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91" name="Text Box 67"/>
          <p:cNvSpPr txBox="1">
            <a:spLocks noChangeArrowheads="1"/>
          </p:cNvSpPr>
          <p:nvPr/>
        </p:nvSpPr>
        <p:spPr bwMode="auto">
          <a:xfrm>
            <a:off x="4267200" y="5622925"/>
            <a:ext cx="43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LH</a:t>
            </a:r>
            <a:endParaRPr lang="en-US" sz="1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9092" name="Text Box 68"/>
          <p:cNvSpPr txBox="1">
            <a:spLocks noChangeArrowheads="1"/>
          </p:cNvSpPr>
          <p:nvPr/>
        </p:nvSpPr>
        <p:spPr bwMode="auto">
          <a:xfrm>
            <a:off x="1062038" y="3733800"/>
            <a:ext cx="198596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 </a:t>
            </a: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Acetazolamide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 </a:t>
            </a: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Osmotic agents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     (mannitol)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 </a:t>
            </a: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Loop agents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     (furosamide)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 </a:t>
            </a: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Thiazides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 </a:t>
            </a: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Aldosterone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     antagonists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 </a:t>
            </a:r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 2" pitchFamily="18" charset="2"/>
              </a:rPr>
              <a:t>ADH antagonists</a:t>
            </a:r>
          </a:p>
        </p:txBody>
      </p:sp>
      <p:sp>
        <p:nvSpPr>
          <p:cNvPr id="129093" name="Text Box 69"/>
          <p:cNvSpPr txBox="1">
            <a:spLocks noChangeArrowheads="1"/>
          </p:cNvSpPr>
          <p:nvPr/>
        </p:nvSpPr>
        <p:spPr bwMode="auto">
          <a:xfrm>
            <a:off x="1397000" y="3413125"/>
            <a:ext cx="127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Diuretics</a:t>
            </a:r>
          </a:p>
        </p:txBody>
      </p:sp>
    </p:spTree>
    <p:extLst>
      <p:ext uri="{BB962C8B-B14F-4D97-AF65-F5344CB8AC3E}">
        <p14:creationId xmlns:p14="http://schemas.microsoft.com/office/powerpoint/2010/main" val="22631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143000" y="501650"/>
            <a:ext cx="339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Water Diuresis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68580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By drinking large amount of fluid diuresis begins 15 </a:t>
            </a:r>
            <a:r>
              <a:rPr lang="en-US" sz="3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mins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after ingestion of H</a:t>
            </a:r>
            <a:r>
              <a:rPr lang="en-US" sz="30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load and reaches maximum in 40 </a:t>
            </a:r>
            <a:r>
              <a:rPr lang="en-US" sz="3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mins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This produce decrease in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osmolarity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in antidiuretic hormone 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(ADH) </a:t>
            </a:r>
            <a:r>
              <a:rPr 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secretion.</a:t>
            </a:r>
          </a:p>
        </p:txBody>
      </p:sp>
    </p:spTree>
    <p:extLst>
      <p:ext uri="{BB962C8B-B14F-4D97-AF65-F5344CB8AC3E}">
        <p14:creationId xmlns:p14="http://schemas.microsoft.com/office/powerpoint/2010/main" val="349205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838199" y="499159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Osmotic Diuresis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884663" y="1447800"/>
            <a:ext cx="73152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presence of large quantities of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unreabsorbed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solutes in renal tubules causes increase in urine volume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osmotic diuresis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Solutes that are not reabsorbed in the PT exert an osmotic effect as the volume of tubular fluid decreases and their concentration rises (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i.e.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Mannitol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).  Hold H</a:t>
            </a:r>
            <a:r>
              <a:rPr lang="en-US" sz="28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in the tubule.</a:t>
            </a:r>
          </a:p>
        </p:txBody>
      </p:sp>
    </p:spTree>
    <p:extLst>
      <p:ext uri="{BB962C8B-B14F-4D97-AF65-F5344CB8AC3E}">
        <p14:creationId xmlns:p14="http://schemas.microsoft.com/office/powerpoint/2010/main" val="373567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ChangeArrowheads="1"/>
          </p:cNvSpPr>
          <p:nvPr/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4000">
              <a:solidFill>
                <a:srgbClr val="FFCC66"/>
              </a:solidFill>
            </a:endParaRPr>
          </a:p>
        </p:txBody>
      </p:sp>
      <p:sp>
        <p:nvSpPr>
          <p:cNvPr id="91139" name="Rectangle 1027"/>
          <p:cNvSpPr>
            <a:spLocks noChangeArrowheads="1"/>
          </p:cNvSpPr>
          <p:nvPr/>
        </p:nvSpPr>
        <p:spPr bwMode="auto">
          <a:xfrm>
            <a:off x="152400" y="533400"/>
            <a:ext cx="84581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Retention of Water is controlled by </a:t>
            </a:r>
            <a:endParaRPr kumimoji="1" lang="en-US" altLang="zh-CN" sz="32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 </a:t>
            </a:r>
            <a:r>
              <a:rPr kumimoji="1"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Diuretic </a:t>
            </a:r>
            <a:r>
              <a:rPr kumimoji="1"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Hormone (ADH)</a:t>
            </a:r>
            <a:endParaRPr kumimoji="1" lang="en-US" altLang="zh-C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ctr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ADH </a:t>
            </a:r>
            <a:r>
              <a:rPr kumimoji="1" lang="en-US" altLang="zh-C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Release Is Controlled By: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1) Decrease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Blood Volume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2) Decrease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Blood Pressure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3) Increase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extracellular fluid </a:t>
            </a:r>
            <a:r>
              <a:rPr kumimoji="1" lang="en-US" altLang="zh-CN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1" lang="en-US" altLang="zh-CN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smolarity</a:t>
            </a:r>
            <a:endParaRPr kumimoji="1" lang="en-US" altLang="zh-CN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066800" y="304801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Secretion of ADH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8775" y="1905000"/>
            <a:ext cx="291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FFFFFF"/>
                </a:solidFill>
              </a:rPr>
              <a:t>Increased osmolarity</a:t>
            </a:r>
            <a:endParaRPr kumimoji="0" lang="en-US" altLang="zh-CN">
              <a:solidFill>
                <a:srgbClr val="FFFFFF"/>
              </a:solidFill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590800" y="1828800"/>
            <a:ext cx="1066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61" name="Freeform 5"/>
          <p:cNvSpPr>
            <a:spLocks/>
          </p:cNvSpPr>
          <p:nvPr/>
        </p:nvSpPr>
        <p:spPr bwMode="auto">
          <a:xfrm>
            <a:off x="3581400" y="1600200"/>
            <a:ext cx="2057400" cy="1676400"/>
          </a:xfrm>
          <a:custGeom>
            <a:avLst/>
            <a:gdLst>
              <a:gd name="T0" fmla="*/ 0 w 1384"/>
              <a:gd name="T1" fmla="*/ 0 h 1112"/>
              <a:gd name="T2" fmla="*/ 742513282 w 1384"/>
              <a:gd name="T3" fmla="*/ 545452620 h 1112"/>
              <a:gd name="T4" fmla="*/ 848586820 w 1384"/>
              <a:gd name="T5" fmla="*/ 1199996367 h 1112"/>
              <a:gd name="T6" fmla="*/ 530367691 w 1384"/>
              <a:gd name="T7" fmla="*/ 1854538606 h 1112"/>
              <a:gd name="T8" fmla="*/ 742513282 w 1384"/>
              <a:gd name="T9" fmla="*/ 2147483647 h 1112"/>
              <a:gd name="T10" fmla="*/ 1591101588 w 1384"/>
              <a:gd name="T11" fmla="*/ 2147483647 h 1112"/>
              <a:gd name="T12" fmla="*/ 1803247178 w 1384"/>
              <a:gd name="T13" fmla="*/ 2147483647 h 1112"/>
              <a:gd name="T14" fmla="*/ 2147483647 w 1384"/>
              <a:gd name="T15" fmla="*/ 2147483647 h 1112"/>
              <a:gd name="T16" fmla="*/ 2147483647 w 1384"/>
              <a:gd name="T17" fmla="*/ 2147483647 h 1112"/>
              <a:gd name="T18" fmla="*/ 2147483647 w 1384"/>
              <a:gd name="T19" fmla="*/ 1636357859 h 1112"/>
              <a:gd name="T20" fmla="*/ 1909320716 w 1384"/>
              <a:gd name="T21" fmla="*/ 872724493 h 1112"/>
              <a:gd name="T22" fmla="*/ 2147483647 w 1384"/>
              <a:gd name="T23" fmla="*/ 109091127 h 1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4"/>
              <a:gd name="T37" fmla="*/ 0 h 1112"/>
              <a:gd name="T38" fmla="*/ 1384 w 1384"/>
              <a:gd name="T39" fmla="*/ 1112 h 1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4" h="1112">
                <a:moveTo>
                  <a:pt x="0" y="0"/>
                </a:moveTo>
                <a:cubicBezTo>
                  <a:pt x="136" y="76"/>
                  <a:pt x="272" y="152"/>
                  <a:pt x="336" y="240"/>
                </a:cubicBezTo>
                <a:cubicBezTo>
                  <a:pt x="400" y="328"/>
                  <a:pt x="400" y="432"/>
                  <a:pt x="384" y="528"/>
                </a:cubicBezTo>
                <a:cubicBezTo>
                  <a:pt x="368" y="624"/>
                  <a:pt x="248" y="728"/>
                  <a:pt x="240" y="816"/>
                </a:cubicBezTo>
                <a:cubicBezTo>
                  <a:pt x="232" y="904"/>
                  <a:pt x="256" y="1008"/>
                  <a:pt x="336" y="1056"/>
                </a:cubicBezTo>
                <a:cubicBezTo>
                  <a:pt x="416" y="1104"/>
                  <a:pt x="640" y="1112"/>
                  <a:pt x="720" y="1104"/>
                </a:cubicBezTo>
                <a:cubicBezTo>
                  <a:pt x="800" y="1096"/>
                  <a:pt x="760" y="1008"/>
                  <a:pt x="816" y="1008"/>
                </a:cubicBezTo>
                <a:cubicBezTo>
                  <a:pt x="872" y="1008"/>
                  <a:pt x="968" y="1112"/>
                  <a:pt x="1056" y="1104"/>
                </a:cubicBezTo>
                <a:cubicBezTo>
                  <a:pt x="1144" y="1096"/>
                  <a:pt x="1304" y="1024"/>
                  <a:pt x="1344" y="960"/>
                </a:cubicBezTo>
                <a:cubicBezTo>
                  <a:pt x="1384" y="896"/>
                  <a:pt x="1376" y="816"/>
                  <a:pt x="1296" y="720"/>
                </a:cubicBezTo>
                <a:cubicBezTo>
                  <a:pt x="1216" y="624"/>
                  <a:pt x="872" y="496"/>
                  <a:pt x="864" y="384"/>
                </a:cubicBezTo>
                <a:cubicBezTo>
                  <a:pt x="856" y="272"/>
                  <a:pt x="1184" y="104"/>
                  <a:pt x="1248" y="48"/>
                </a:cubicBezTo>
              </a:path>
            </a:pathLst>
          </a:custGeom>
          <a:solidFill>
            <a:schemeClr val="accent1">
              <a:alpha val="50195"/>
            </a:schemeClr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96000" y="35052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FFFFFF"/>
                </a:solidFill>
              </a:rPr>
              <a:t>ADH</a:t>
            </a:r>
            <a:endParaRPr kumimoji="0" lang="en-US" altLang="zh-CN">
              <a:solidFill>
                <a:srgbClr val="FFFFFF"/>
              </a:solidFill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905000" y="2708275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FFFFFF"/>
                </a:solidFill>
              </a:rPr>
              <a:t>Post. Pituitary</a:t>
            </a:r>
            <a:endParaRPr kumimoji="0" lang="en-US" altLang="zh-CN">
              <a:solidFill>
                <a:srgbClr val="FFFFFF"/>
              </a:solidFill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267200" y="3048000"/>
            <a:ext cx="1752600" cy="685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5029200" y="1676400"/>
            <a:ext cx="11430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096000" y="1447800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FFFFFF"/>
                </a:solidFill>
              </a:rPr>
              <a:t>Urge to drink</a:t>
            </a:r>
            <a:endParaRPr kumimoji="0" lang="en-US" altLang="zh-CN">
              <a:solidFill>
                <a:srgbClr val="FFFFFF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60400" y="16002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FFFFFF"/>
                </a:solidFill>
              </a:rPr>
              <a:t>STIMULUS</a:t>
            </a:r>
            <a:endParaRPr kumimoji="0" lang="en-US" altLang="zh-CN">
              <a:solidFill>
                <a:srgbClr val="FFFFFF"/>
              </a:solidFill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4267200" y="1828800"/>
            <a:ext cx="0" cy="1143000"/>
          </a:xfrm>
          <a:prstGeom prst="line">
            <a:avLst/>
          </a:prstGeom>
          <a:noFill/>
          <a:ln w="38100" cap="sq">
            <a:solidFill>
              <a:srgbClr val="008000"/>
            </a:solidFill>
            <a:round/>
            <a:headEnd type="oval" w="lg" len="lg"/>
            <a:tailEnd type="diamond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grpSp>
        <p:nvGrpSpPr>
          <p:cNvPr id="121869" name="Group 13"/>
          <p:cNvGrpSpPr>
            <a:grpSpLocks/>
          </p:cNvGrpSpPr>
          <p:nvPr/>
        </p:nvGrpSpPr>
        <p:grpSpPr bwMode="auto">
          <a:xfrm>
            <a:off x="1676400" y="3581400"/>
            <a:ext cx="1295400" cy="2438400"/>
            <a:chOff x="384" y="720"/>
            <a:chExt cx="672" cy="1536"/>
          </a:xfrm>
        </p:grpSpPr>
        <p:grpSp>
          <p:nvGrpSpPr>
            <p:cNvPr id="121886" name="Group 14"/>
            <p:cNvGrpSpPr>
              <a:grpSpLocks/>
            </p:cNvGrpSpPr>
            <p:nvPr/>
          </p:nvGrpSpPr>
          <p:grpSpPr bwMode="auto">
            <a:xfrm>
              <a:off x="768" y="1104"/>
              <a:ext cx="288" cy="960"/>
              <a:chOff x="912" y="1152"/>
              <a:chExt cx="288" cy="960"/>
            </a:xfrm>
          </p:grpSpPr>
          <p:grpSp>
            <p:nvGrpSpPr>
              <p:cNvPr id="121906" name="Group 15"/>
              <p:cNvGrpSpPr>
                <a:grpSpLocks/>
              </p:cNvGrpSpPr>
              <p:nvPr/>
            </p:nvGrpSpPr>
            <p:grpSpPr bwMode="auto">
              <a:xfrm>
                <a:off x="912" y="1152"/>
                <a:ext cx="288" cy="192"/>
                <a:chOff x="912" y="1152"/>
                <a:chExt cx="288" cy="192"/>
              </a:xfrm>
            </p:grpSpPr>
            <p:sp>
              <p:nvSpPr>
                <p:cNvPr id="121919" name="AutoShape 16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20" name="Oval 17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907" name="Group 18"/>
              <p:cNvGrpSpPr>
                <a:grpSpLocks/>
              </p:cNvGrpSpPr>
              <p:nvPr/>
            </p:nvGrpSpPr>
            <p:grpSpPr bwMode="auto">
              <a:xfrm>
                <a:off x="912" y="1344"/>
                <a:ext cx="288" cy="192"/>
                <a:chOff x="912" y="1152"/>
                <a:chExt cx="288" cy="192"/>
              </a:xfrm>
            </p:grpSpPr>
            <p:sp>
              <p:nvSpPr>
                <p:cNvPr id="121917" name="AutoShape 19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18" name="Oval 20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908" name="Group 21"/>
              <p:cNvGrpSpPr>
                <a:grpSpLocks/>
              </p:cNvGrpSpPr>
              <p:nvPr/>
            </p:nvGrpSpPr>
            <p:grpSpPr bwMode="auto">
              <a:xfrm>
                <a:off x="912" y="1536"/>
                <a:ext cx="288" cy="192"/>
                <a:chOff x="912" y="1152"/>
                <a:chExt cx="288" cy="192"/>
              </a:xfrm>
            </p:grpSpPr>
            <p:sp>
              <p:nvSpPr>
                <p:cNvPr id="121915" name="AutoShape 22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16" name="Oval 23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909" name="Group 24"/>
              <p:cNvGrpSpPr>
                <a:grpSpLocks/>
              </p:cNvGrpSpPr>
              <p:nvPr/>
            </p:nvGrpSpPr>
            <p:grpSpPr bwMode="auto">
              <a:xfrm>
                <a:off x="912" y="1728"/>
                <a:ext cx="288" cy="192"/>
                <a:chOff x="912" y="1152"/>
                <a:chExt cx="288" cy="192"/>
              </a:xfrm>
            </p:grpSpPr>
            <p:sp>
              <p:nvSpPr>
                <p:cNvPr id="121913" name="AutoShape 25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14" name="Oval 26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910" name="Group 27"/>
              <p:cNvGrpSpPr>
                <a:grpSpLocks/>
              </p:cNvGrpSpPr>
              <p:nvPr/>
            </p:nvGrpSpPr>
            <p:grpSpPr bwMode="auto">
              <a:xfrm>
                <a:off x="912" y="1920"/>
                <a:ext cx="288" cy="192"/>
                <a:chOff x="912" y="1152"/>
                <a:chExt cx="288" cy="192"/>
              </a:xfrm>
            </p:grpSpPr>
            <p:sp>
              <p:nvSpPr>
                <p:cNvPr id="121911" name="AutoShape 28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12" name="Oval 29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1887" name="Group 30"/>
            <p:cNvGrpSpPr>
              <a:grpSpLocks/>
            </p:cNvGrpSpPr>
            <p:nvPr/>
          </p:nvGrpSpPr>
          <p:grpSpPr bwMode="auto">
            <a:xfrm>
              <a:off x="384" y="1104"/>
              <a:ext cx="288" cy="960"/>
              <a:chOff x="912" y="1152"/>
              <a:chExt cx="288" cy="960"/>
            </a:xfrm>
          </p:grpSpPr>
          <p:grpSp>
            <p:nvGrpSpPr>
              <p:cNvPr id="121891" name="Group 31"/>
              <p:cNvGrpSpPr>
                <a:grpSpLocks/>
              </p:cNvGrpSpPr>
              <p:nvPr/>
            </p:nvGrpSpPr>
            <p:grpSpPr bwMode="auto">
              <a:xfrm>
                <a:off x="912" y="1152"/>
                <a:ext cx="288" cy="192"/>
                <a:chOff x="912" y="1152"/>
                <a:chExt cx="288" cy="192"/>
              </a:xfrm>
            </p:grpSpPr>
            <p:sp>
              <p:nvSpPr>
                <p:cNvPr id="121904" name="AutoShape 32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05" name="Oval 33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892" name="Group 34"/>
              <p:cNvGrpSpPr>
                <a:grpSpLocks/>
              </p:cNvGrpSpPr>
              <p:nvPr/>
            </p:nvGrpSpPr>
            <p:grpSpPr bwMode="auto">
              <a:xfrm>
                <a:off x="912" y="1344"/>
                <a:ext cx="288" cy="192"/>
                <a:chOff x="912" y="1152"/>
                <a:chExt cx="288" cy="192"/>
              </a:xfrm>
            </p:grpSpPr>
            <p:sp>
              <p:nvSpPr>
                <p:cNvPr id="121902" name="AutoShape 35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03" name="Oval 36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893" name="Group 37"/>
              <p:cNvGrpSpPr>
                <a:grpSpLocks/>
              </p:cNvGrpSpPr>
              <p:nvPr/>
            </p:nvGrpSpPr>
            <p:grpSpPr bwMode="auto">
              <a:xfrm>
                <a:off x="912" y="1536"/>
                <a:ext cx="288" cy="192"/>
                <a:chOff x="912" y="1152"/>
                <a:chExt cx="288" cy="192"/>
              </a:xfrm>
            </p:grpSpPr>
            <p:sp>
              <p:nvSpPr>
                <p:cNvPr id="121900" name="AutoShape 38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901" name="Oval 39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894" name="Group 40"/>
              <p:cNvGrpSpPr>
                <a:grpSpLocks/>
              </p:cNvGrpSpPr>
              <p:nvPr/>
            </p:nvGrpSpPr>
            <p:grpSpPr bwMode="auto">
              <a:xfrm>
                <a:off x="912" y="1728"/>
                <a:ext cx="288" cy="192"/>
                <a:chOff x="912" y="1152"/>
                <a:chExt cx="288" cy="192"/>
              </a:xfrm>
            </p:grpSpPr>
            <p:sp>
              <p:nvSpPr>
                <p:cNvPr id="121898" name="AutoShape 41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899" name="Oval 42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1895" name="Group 43"/>
              <p:cNvGrpSpPr>
                <a:grpSpLocks/>
              </p:cNvGrpSpPr>
              <p:nvPr/>
            </p:nvGrpSpPr>
            <p:grpSpPr bwMode="auto">
              <a:xfrm>
                <a:off x="912" y="1920"/>
                <a:ext cx="288" cy="192"/>
                <a:chOff x="912" y="1152"/>
                <a:chExt cx="288" cy="192"/>
              </a:xfrm>
            </p:grpSpPr>
            <p:sp>
              <p:nvSpPr>
                <p:cNvPr id="121896" name="AutoShape 44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897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120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21888" name="AutoShape 46"/>
            <p:cNvSpPr>
              <a:spLocks noChangeArrowheads="1"/>
            </p:cNvSpPr>
            <p:nvPr/>
          </p:nvSpPr>
          <p:spPr bwMode="auto">
            <a:xfrm>
              <a:off x="384" y="720"/>
              <a:ext cx="672" cy="1536"/>
            </a:xfrm>
            <a:prstGeom prst="can">
              <a:avLst>
                <a:gd name="adj" fmla="val 5714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  <p:sp>
          <p:nvSpPr>
            <p:cNvPr id="121889" name="AutoShape 47"/>
            <p:cNvSpPr>
              <a:spLocks noChangeArrowheads="1"/>
            </p:cNvSpPr>
            <p:nvPr/>
          </p:nvSpPr>
          <p:spPr bwMode="auto">
            <a:xfrm>
              <a:off x="672" y="816"/>
              <a:ext cx="96" cy="288"/>
            </a:xfrm>
            <a:prstGeom prst="can">
              <a:avLst>
                <a:gd name="adj" fmla="val 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  <p:sp>
          <p:nvSpPr>
            <p:cNvPr id="121890" name="Oval 48"/>
            <p:cNvSpPr>
              <a:spLocks noChangeArrowheads="1"/>
            </p:cNvSpPr>
            <p:nvPr/>
          </p:nvSpPr>
          <p:spPr bwMode="auto">
            <a:xfrm>
              <a:off x="672" y="2016"/>
              <a:ext cx="96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21870" name="AutoShape 49"/>
          <p:cNvSpPr>
            <a:spLocks noChangeArrowheads="1"/>
          </p:cNvSpPr>
          <p:nvPr/>
        </p:nvSpPr>
        <p:spPr bwMode="auto">
          <a:xfrm>
            <a:off x="3810000" y="3810000"/>
            <a:ext cx="2286000" cy="2895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1" name="AutoShape 50"/>
          <p:cNvSpPr>
            <a:spLocks noChangeArrowheads="1"/>
          </p:cNvSpPr>
          <p:nvPr/>
        </p:nvSpPr>
        <p:spPr bwMode="auto">
          <a:xfrm rot="-5400000">
            <a:off x="6400800" y="4419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2" name="AutoShape 51"/>
          <p:cNvSpPr>
            <a:spLocks noChangeArrowheads="1"/>
          </p:cNvSpPr>
          <p:nvPr/>
        </p:nvSpPr>
        <p:spPr bwMode="auto">
          <a:xfrm rot="10800000">
            <a:off x="5867400" y="4419600"/>
            <a:ext cx="533400" cy="228600"/>
          </a:xfrm>
          <a:prstGeom prst="chevron">
            <a:avLst>
              <a:gd name="adj" fmla="val 58333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3" name="Freeform 52"/>
          <p:cNvSpPr>
            <a:spLocks/>
          </p:cNvSpPr>
          <p:nvPr/>
        </p:nvSpPr>
        <p:spPr bwMode="auto">
          <a:xfrm>
            <a:off x="6477000" y="3886200"/>
            <a:ext cx="812800" cy="609600"/>
          </a:xfrm>
          <a:custGeom>
            <a:avLst/>
            <a:gdLst>
              <a:gd name="T0" fmla="*/ 0 w 512"/>
              <a:gd name="T1" fmla="*/ 0 h 528"/>
              <a:gd name="T2" fmla="*/ 1209675000 w 512"/>
              <a:gd name="T3" fmla="*/ 255931555 h 528"/>
              <a:gd name="T4" fmla="*/ 483870000 w 512"/>
              <a:gd name="T5" fmla="*/ 703810909 h 528"/>
              <a:gd name="T6" fmla="*/ 0 60000 65536"/>
              <a:gd name="T7" fmla="*/ 0 60000 65536"/>
              <a:gd name="T8" fmla="*/ 0 60000 65536"/>
              <a:gd name="T9" fmla="*/ 0 w 512"/>
              <a:gd name="T10" fmla="*/ 0 h 528"/>
              <a:gd name="T11" fmla="*/ 512 w 5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528">
                <a:moveTo>
                  <a:pt x="0" y="0"/>
                </a:moveTo>
                <a:cubicBezTo>
                  <a:pt x="224" y="52"/>
                  <a:pt x="448" y="104"/>
                  <a:pt x="480" y="192"/>
                </a:cubicBezTo>
                <a:cubicBezTo>
                  <a:pt x="512" y="280"/>
                  <a:pt x="240" y="472"/>
                  <a:pt x="192" y="52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4" name="Oval 53"/>
          <p:cNvSpPr>
            <a:spLocks noChangeArrowheads="1"/>
          </p:cNvSpPr>
          <p:nvPr/>
        </p:nvSpPr>
        <p:spPr bwMode="auto">
          <a:xfrm>
            <a:off x="60198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5" name="AutoShape 54"/>
          <p:cNvSpPr>
            <a:spLocks noChangeArrowheads="1"/>
          </p:cNvSpPr>
          <p:nvPr/>
        </p:nvSpPr>
        <p:spPr bwMode="auto">
          <a:xfrm>
            <a:off x="5943600" y="4953000"/>
            <a:ext cx="304800" cy="304800"/>
          </a:xfrm>
          <a:prstGeom prst="sun">
            <a:avLst>
              <a:gd name="adj" fmla="val 357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00"/>
              </a:solidFill>
            </a:endParaRPr>
          </a:p>
        </p:txBody>
      </p:sp>
      <p:sp>
        <p:nvSpPr>
          <p:cNvPr id="121876" name="Freeform 55"/>
          <p:cNvSpPr>
            <a:spLocks/>
          </p:cNvSpPr>
          <p:nvPr/>
        </p:nvSpPr>
        <p:spPr bwMode="auto">
          <a:xfrm>
            <a:off x="5562600" y="5257800"/>
            <a:ext cx="457200" cy="419100"/>
          </a:xfrm>
          <a:custGeom>
            <a:avLst/>
            <a:gdLst>
              <a:gd name="T0" fmla="*/ 725805000 w 288"/>
              <a:gd name="T1" fmla="*/ 0 h 264"/>
              <a:gd name="T2" fmla="*/ 604837500 w 288"/>
              <a:gd name="T3" fmla="*/ 241935000 h 264"/>
              <a:gd name="T4" fmla="*/ 362902500 w 288"/>
              <a:gd name="T5" fmla="*/ 604837500 h 264"/>
              <a:gd name="T6" fmla="*/ 0 w 288"/>
              <a:gd name="T7" fmla="*/ 60483750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64"/>
              <a:gd name="T14" fmla="*/ 288 w 288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64">
                <a:moveTo>
                  <a:pt x="288" y="0"/>
                </a:moveTo>
                <a:cubicBezTo>
                  <a:pt x="276" y="28"/>
                  <a:pt x="264" y="56"/>
                  <a:pt x="240" y="96"/>
                </a:cubicBezTo>
                <a:cubicBezTo>
                  <a:pt x="216" y="136"/>
                  <a:pt x="184" y="216"/>
                  <a:pt x="144" y="240"/>
                </a:cubicBezTo>
                <a:cubicBezTo>
                  <a:pt x="104" y="264"/>
                  <a:pt x="24" y="240"/>
                  <a:pt x="0" y="2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7" name="Text Box 56"/>
          <p:cNvSpPr txBox="1">
            <a:spLocks noChangeArrowheads="1"/>
          </p:cNvSpPr>
          <p:nvPr/>
        </p:nvSpPr>
        <p:spPr bwMode="auto">
          <a:xfrm>
            <a:off x="4800600" y="54102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dirty="0" err="1">
                <a:solidFill>
                  <a:srgbClr val="FFFFFF"/>
                </a:solidFill>
                <a:latin typeface="Arial" charset="0"/>
              </a:rPr>
              <a:t>cAMP</a:t>
            </a:r>
            <a:endParaRPr kumimoji="0" lang="en-US" altLang="zh-CN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1878" name="AutoShape 57"/>
          <p:cNvSpPr>
            <a:spLocks noChangeArrowheads="1"/>
          </p:cNvSpPr>
          <p:nvPr/>
        </p:nvSpPr>
        <p:spPr bwMode="auto">
          <a:xfrm rot="5400000">
            <a:off x="6057900" y="6057900"/>
            <a:ext cx="152400" cy="381000"/>
          </a:xfrm>
          <a:prstGeom prst="can">
            <a:avLst>
              <a:gd name="adj" fmla="val 62500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79" name="AutoShape 58"/>
          <p:cNvSpPr>
            <a:spLocks noChangeArrowheads="1"/>
          </p:cNvSpPr>
          <p:nvPr/>
        </p:nvSpPr>
        <p:spPr bwMode="auto">
          <a:xfrm rot="5400000">
            <a:off x="6057900" y="5829300"/>
            <a:ext cx="152400" cy="381000"/>
          </a:xfrm>
          <a:prstGeom prst="can">
            <a:avLst>
              <a:gd name="adj" fmla="val 62500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80" name="AutoShape 59"/>
          <p:cNvSpPr>
            <a:spLocks noChangeArrowheads="1"/>
          </p:cNvSpPr>
          <p:nvPr/>
        </p:nvSpPr>
        <p:spPr bwMode="auto">
          <a:xfrm rot="5400000">
            <a:off x="3771900" y="5829300"/>
            <a:ext cx="152400" cy="381000"/>
          </a:xfrm>
          <a:prstGeom prst="can">
            <a:avLst>
              <a:gd name="adj" fmla="val 62500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81" name="AutoShape 60"/>
          <p:cNvSpPr>
            <a:spLocks noChangeArrowheads="1"/>
          </p:cNvSpPr>
          <p:nvPr/>
        </p:nvSpPr>
        <p:spPr bwMode="auto">
          <a:xfrm rot="5400000">
            <a:off x="3771900" y="6057900"/>
            <a:ext cx="152400" cy="381000"/>
          </a:xfrm>
          <a:prstGeom prst="can">
            <a:avLst>
              <a:gd name="adj" fmla="val 62500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82" name="Line 61"/>
          <p:cNvSpPr>
            <a:spLocks noChangeShapeType="1"/>
          </p:cNvSpPr>
          <p:nvPr/>
        </p:nvSpPr>
        <p:spPr bwMode="auto">
          <a:xfrm flipH="1">
            <a:off x="4419600" y="57150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83" name="Line 62"/>
          <p:cNvSpPr>
            <a:spLocks noChangeShapeType="1"/>
          </p:cNvSpPr>
          <p:nvPr/>
        </p:nvSpPr>
        <p:spPr bwMode="auto">
          <a:xfrm>
            <a:off x="5029200" y="57150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21884" name="Text Box 63"/>
          <p:cNvSpPr txBox="1">
            <a:spLocks noChangeArrowheads="1"/>
          </p:cNvSpPr>
          <p:nvPr/>
        </p:nvSpPr>
        <p:spPr bwMode="auto">
          <a:xfrm>
            <a:off x="4860925" y="5638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dirty="0">
                <a:solidFill>
                  <a:srgbClr val="FFFF00"/>
                </a:solidFill>
                <a:latin typeface="Arial" charset="0"/>
              </a:rPr>
              <a:t>+</a:t>
            </a:r>
          </a:p>
        </p:txBody>
      </p:sp>
      <p:sp>
        <p:nvSpPr>
          <p:cNvPr id="121885" name="Oval 64"/>
          <p:cNvSpPr>
            <a:spLocks noChangeArrowheads="1"/>
          </p:cNvSpPr>
          <p:nvPr/>
        </p:nvSpPr>
        <p:spPr bwMode="auto">
          <a:xfrm>
            <a:off x="4495800" y="4114800"/>
            <a:ext cx="914400" cy="762000"/>
          </a:xfrm>
          <a:prstGeom prst="ellipse">
            <a:avLst/>
          </a:prstGeom>
          <a:gradFill rotWithShape="1">
            <a:gsLst>
              <a:gs pos="0">
                <a:srgbClr val="F8F8F8">
                  <a:alpha val="29999"/>
                </a:srgbClr>
              </a:gs>
              <a:gs pos="100000">
                <a:srgbClr val="73737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nimBg="1"/>
      <p:bldP spid="38918" grpId="0" autoUpdateAnimBg="0"/>
      <p:bldP spid="38920" grpId="0" animBg="1"/>
      <p:bldP spid="38921" grpId="0" animBg="1"/>
      <p:bldP spid="38922" grpId="0" autoUpdateAnimBg="0"/>
      <p:bldP spid="389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3288"/>
            <a:ext cx="86106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96850" y="115153"/>
            <a:ext cx="8763000" cy="83099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66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Formation of Water Pores: </a:t>
            </a:r>
            <a:b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Mechanism of Vasopressin Action</a:t>
            </a:r>
          </a:p>
        </p:txBody>
      </p:sp>
    </p:spTree>
    <p:extLst>
      <p:ext uri="{BB962C8B-B14F-4D97-AF65-F5344CB8AC3E}">
        <p14:creationId xmlns:p14="http://schemas.microsoft.com/office/powerpoint/2010/main" val="346911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200">
                <a:solidFill>
                  <a:srgbClr val="FFFFFF"/>
                </a:solidFill>
              </a:rPr>
              <a:t>Figure 26.15a, b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228600" y="7620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FF00"/>
                </a:solidFill>
              </a:rPr>
              <a:t>The Effects of ADH on the distal collecting tubules and collecting ducts</a:t>
            </a:r>
          </a:p>
        </p:txBody>
      </p:sp>
      <p:pic>
        <p:nvPicPr>
          <p:cNvPr id="1013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888"/>
            <a:ext cx="91440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ChangeArrowheads="1"/>
          </p:cNvSpPr>
          <p:nvPr/>
        </p:nvSpPr>
        <p:spPr bwMode="auto">
          <a:xfrm>
            <a:off x="685800" y="1447800"/>
            <a:ext cx="754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Role </a:t>
            </a:r>
            <a:r>
              <a:rPr kumimoji="1" lang="en-US" altLang="zh-CN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the Distal Tubule and Collecting Ducts in Forming Concentrated or Diluted urine</a:t>
            </a:r>
            <a:r>
              <a:rPr kumimoji="1" lang="en-US" altLang="zh-CN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92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28600" y="762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kumimoji="1" lang="en-US" altLang="zh-C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reabsorption </a:t>
            </a:r>
            <a:r>
              <a:rPr kumimoji="1"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- 1</a:t>
            </a:r>
            <a:endParaRPr kumimoji="1" lang="en-US" altLang="zh-C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57200" y="1066800"/>
            <a:ext cx="8001000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Obligatory </a:t>
            </a:r>
            <a:r>
              <a:rPr kumimoji="1" lang="en-US" altLang="zh-C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water reabsorption: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sodium and other solutes.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follows solute to the interstitial fluid </a:t>
            </a: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zh-CN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transcellular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kumimoji="1" lang="en-US" altLang="zh-CN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paracellular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pathway).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Largely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influenced by</a:t>
            </a:r>
            <a:r>
              <a:rPr kumimoji="1" lang="en-US" altLang="zh-C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sodium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20872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theme/theme1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738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1_Soaring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Sony</cp:lastModifiedBy>
  <cp:revision>23</cp:revision>
  <dcterms:created xsi:type="dcterms:W3CDTF">2014-04-10T07:21:56Z</dcterms:created>
  <dcterms:modified xsi:type="dcterms:W3CDTF">2014-05-06T12:30:07Z</dcterms:modified>
</cp:coreProperties>
</file>