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  <p:sldMasterId id="2147484082" r:id="rId2"/>
  </p:sldMasterIdLst>
  <p:notesMasterIdLst>
    <p:notesMasterId r:id="rId22"/>
  </p:notesMasterIdLst>
  <p:sldIdLst>
    <p:sldId id="256" r:id="rId3"/>
    <p:sldId id="257" r:id="rId4"/>
    <p:sldId id="258" r:id="rId5"/>
    <p:sldId id="260" r:id="rId6"/>
    <p:sldId id="311" r:id="rId7"/>
    <p:sldId id="312" r:id="rId8"/>
    <p:sldId id="322" r:id="rId9"/>
    <p:sldId id="323" r:id="rId10"/>
    <p:sldId id="316" r:id="rId11"/>
    <p:sldId id="314" r:id="rId12"/>
    <p:sldId id="313" r:id="rId13"/>
    <p:sldId id="308" r:id="rId14"/>
    <p:sldId id="318" r:id="rId15"/>
    <p:sldId id="319" r:id="rId16"/>
    <p:sldId id="320" r:id="rId17"/>
    <p:sldId id="321" r:id="rId18"/>
    <p:sldId id="272" r:id="rId19"/>
    <p:sldId id="297" r:id="rId20"/>
    <p:sldId id="29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1D690-56F2-4C9E-BF15-D0CF5DAA6D43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B00A2-0D41-4E89-9ECD-2C907BCA1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9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dirty="0" smtClean="0"/>
              <a:t>　　</a:t>
            </a: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F59FC5FE-9870-4939-945B-F5FA272DF8ED}" type="slidenum">
              <a:rPr kumimoji="0" lang="zh-TW" altLang="en-US">
                <a:solidFill>
                  <a:prstClr val="black"/>
                </a:solidFill>
              </a:rPr>
              <a:pPr eaLnBrk="1" hangingPunct="1"/>
              <a:t>2</a:t>
            </a:fld>
            <a:endParaRPr kumimoji="0"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　　</a:t>
            </a:r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06E7E220-EE47-4600-BA73-E594803D9C92}" type="slidenum">
              <a:rPr kumimoji="0" lang="zh-TW" altLang="en-US">
                <a:solidFill>
                  <a:prstClr val="black"/>
                </a:solidFill>
              </a:rPr>
              <a:pPr eaLnBrk="1" hangingPunct="1"/>
              <a:t>3</a:t>
            </a:fld>
            <a:endParaRPr kumimoji="0"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 smtClean="0"/>
              <a:t>　　</a:t>
            </a:r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79CB1D64-9C6D-4CCF-BC1A-1F2180DFEEE6}" type="slidenum">
              <a:rPr kumimoji="0" lang="zh-TW" altLang="en-US">
                <a:solidFill>
                  <a:prstClr val="black"/>
                </a:solidFill>
              </a:rPr>
              <a:pPr eaLnBrk="1" hangingPunct="1"/>
              <a:t>4</a:t>
            </a:fld>
            <a:endParaRPr kumimoji="0"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139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139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F7261D-540F-4B47-BE3C-348AE0C8B72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8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3E43D-DA15-4B3F-B1A2-3A2BCE7F0DC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0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35750-81C9-420D-9E02-2E41EA8B439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25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BA8C9-34E7-46B1-9763-E07BE5C8A4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67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9A9D9-DCA3-425B-B70A-381E6D26679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69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7916B-12FD-47E1-864A-ADA9BA7854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94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423C5-9840-4445-96E4-03430FE3C7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98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DA8AE-1559-40DB-B13C-BCF8951192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76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9C5AA-A3C5-4564-A241-D0DA53B757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88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3103E-E87E-450D-B8CE-6C544AB057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77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E9D59-351C-4D70-9B08-22E990E837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7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FB9D7-DC6B-4B5D-A6DC-0E58B140B68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4B9CC-2209-4386-A2C5-90E9E94D4F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68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3391E-FF30-476D-A4E9-9B7CAAF0AF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42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C6AEB-A1D6-45D2-9678-C049A2EBD2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0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FEDAC-BBEC-4C33-BA21-B291EB746F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26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F10E7-26A3-44C4-A3A0-C128223A27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4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606B4-2D5F-43AF-8E6E-8B84177DAF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7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9B464-04CF-40E6-A20A-560FB45CA7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9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B123C-7157-43CA-BD08-F12F89E120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1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667D4-191E-485C-A832-06298D9D39F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2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5B661-CA39-44EB-A803-531AF100037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6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A47FD-F74A-4BC8-82EE-73F46A19402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2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7A845-AEFF-44B8-8F52-54D92FAE461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2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0035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036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036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036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037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037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037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037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037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037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AE9607-02C9-40FD-8E2C-0A48CBD864C0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1820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CC">
                <a:gamma/>
                <a:shade val="41176"/>
                <a:invGamma/>
              </a:srgbClr>
            </a:gs>
            <a:gs pos="100000">
              <a:srgbClr val="FF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7A83F9-6606-4909-BD97-720E27B2C53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0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0574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FFFF00"/>
                </a:solidFill>
                <a:latin typeface="Arial"/>
                <a:ea typeface="+mj-ea"/>
                <a:cs typeface="+mj-cs"/>
              </a:rPr>
              <a:t>Countercurrent M</a:t>
            </a:r>
            <a:r>
              <a:rPr lang="en-US" sz="3600" b="1" kern="0" dirty="0" smtClean="0">
                <a:solidFill>
                  <a:srgbClr val="FFFF00"/>
                </a:solidFill>
                <a:latin typeface="Arial"/>
                <a:ea typeface="+mj-ea"/>
                <a:cs typeface="+mj-cs"/>
              </a:rPr>
              <a:t>echanism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79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 Benefits of </a:t>
            </a:r>
            <a:b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Countercurrent Multiplication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Times" charset="0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Efficiently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reabsorbs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solutes and water before tubular fluid reaches DCT and collecting system</a:t>
            </a:r>
          </a:p>
          <a:p>
            <a:pPr marL="609600" indent="-609600" eaLnBrk="1" hangingPunct="1">
              <a:buFont typeface="Times" charset="0"/>
              <a:buAutoNum type="arabicPeriod" startAt="2"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buFont typeface="Times" charset="0"/>
              <a:buAutoNum type="arabicPeriod" startAt="2"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Establishes concentration gradient that permits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passive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reabsorption of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water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from tubular fluid in the collecting ducts. </a:t>
            </a:r>
          </a:p>
        </p:txBody>
      </p:sp>
    </p:spTree>
    <p:extLst>
      <p:ext uri="{BB962C8B-B14F-4D97-AF65-F5344CB8AC3E}">
        <p14:creationId xmlns:p14="http://schemas.microsoft.com/office/powerpoint/2010/main" val="2302292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z="2900" b="1" kern="0" dirty="0" smtClean="0">
                <a:solidFill>
                  <a:srgbClr val="FFFF00"/>
                </a:solidFill>
                <a:latin typeface="Arial"/>
              </a:rPr>
              <a:t> </a:t>
            </a:r>
            <a:r>
              <a:rPr lang="en-US" sz="2900" b="1" kern="0" dirty="0">
                <a:solidFill>
                  <a:srgbClr val="FFFF00"/>
                </a:solidFill>
                <a:latin typeface="Arial"/>
              </a:rPr>
              <a:t>Countercurrent Exchanger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001000" cy="5059363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4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vasa 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recta </a:t>
            </a:r>
            <a:r>
              <a:rPr lang="en-US" sz="240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4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countercurrent exchanger that: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Returns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solutes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water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reabsorbed in medulla to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general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circulation without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disrupting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medullary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concentration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gradient</a:t>
            </a:r>
          </a:p>
          <a:p>
            <a:pPr marL="344487" lvl="1" indent="0" eaLnBrk="1" hangingPunct="1">
              <a:lnSpc>
                <a:spcPct val="90000"/>
              </a:lnSpc>
              <a:buClr>
                <a:srgbClr val="999933"/>
              </a:buClr>
              <a:buSzPct val="60000"/>
              <a:buNone/>
            </a:pPr>
            <a:endParaRPr lang="en-US" sz="2400" b="1" kern="0" dirty="0">
              <a:latin typeface="Arial" pitchFamily="34" charset="0"/>
              <a:cs typeface="Arial" pitchFamily="34" charset="0"/>
            </a:endParaRPr>
          </a:p>
          <a:p>
            <a:pPr marL="344487" lvl="1" indent="0" eaLnBrk="1" hangingPunct="1">
              <a:lnSpc>
                <a:spcPct val="90000"/>
              </a:lnSpc>
              <a:buClr>
                <a:srgbClr val="999933"/>
              </a:buClr>
              <a:buSzPct val="60000"/>
              <a:buNone/>
            </a:pP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Provides</a:t>
            </a:r>
            <a:r>
              <a:rPr lang="en-US" sz="24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oxygen</a:t>
            </a:r>
            <a:r>
              <a:rPr lang="en-US" sz="2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nutrients</a:t>
            </a:r>
            <a:r>
              <a:rPr lang="en-US" sz="2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medulla without washing out 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salts and maintain a</a:t>
            </a:r>
            <a:r>
              <a:rPr lang="en-US" sz="24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high osmolality 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 the inner medulla.</a:t>
            </a:r>
            <a:endParaRPr lang="en-US" sz="24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256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Osmotic Gradient in the Renal Medulla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9248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3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800" b="1" kern="0" dirty="0">
                <a:solidFill>
                  <a:srgbClr val="FFFF00"/>
                </a:solidFill>
                <a:latin typeface="Arial"/>
              </a:rPr>
              <a:t>Formation of Dilute Urine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543800" cy="4983163"/>
          </a:xfrm>
        </p:spPr>
        <p:txBody>
          <a:bodyPr/>
          <a:lstStyle/>
          <a:p>
            <a:pPr marL="0" lvl="0" indent="0" eaLnBrk="1" hangingPunct="1"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None/>
            </a:pP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Filtrate is diluted in the ascending loop of </a:t>
            </a:r>
            <a:r>
              <a:rPr lang="en-US" sz="2400" b="1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Henle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1" hangingPunct="1"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None/>
            </a:pPr>
            <a:endParaRPr lang="en-US" sz="2400" b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1" hangingPunct="1"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None/>
            </a:pP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Dilute 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urine is created by allowing this filtrate to continue into the renal 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pelvis.</a:t>
            </a:r>
            <a:endParaRPr lang="en-US" sz="24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1" hangingPunct="1"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None/>
            </a:pPr>
            <a:endParaRPr lang="en-US" sz="2400" b="1" kern="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1" hangingPunct="1"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None/>
            </a:pP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will happen as long as </a:t>
            </a:r>
            <a:r>
              <a:rPr lang="en-US" sz="24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antidiuretic hormone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(ADH) is not being 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secreted (</a:t>
            </a:r>
            <a:r>
              <a:rPr lang="en-US" sz="240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Diabetes </a:t>
            </a:r>
            <a:r>
              <a:rPr lang="en-US" sz="2400" b="1" kern="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insipidus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 </a:t>
            </a:r>
            <a:endParaRPr lang="en-US" sz="24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94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2800" b="1" kern="0" dirty="0">
                <a:solidFill>
                  <a:srgbClr val="FFFF00"/>
                </a:solidFill>
                <a:latin typeface="Arial"/>
              </a:rPr>
              <a:t>Formation of Dilute Urine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162800" cy="4906963"/>
          </a:xfrm>
        </p:spPr>
        <p:txBody>
          <a:bodyPr/>
          <a:lstStyle/>
          <a:p>
            <a:pPr marL="0" lvl="0" indent="0" eaLnBrk="1" hangingPunct="1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None/>
            </a:pP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Collecting ducts remain impermeable to 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water, 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further water reabsorption 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occurs.</a:t>
            </a:r>
            <a:endParaRPr lang="en-US" sz="24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1" hangingPunct="1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None/>
            </a:pPr>
            <a:endParaRPr lang="en-US" sz="2400" b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1" hangingPunct="1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None/>
            </a:pP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Sodium 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selected ions can be removed by active and passive 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mechanisms. </a:t>
            </a:r>
            <a:endParaRPr lang="en-US" sz="24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1" hangingPunct="1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None/>
            </a:pPr>
            <a:endParaRPr lang="en-US" sz="2400" b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1" hangingPunct="1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None/>
            </a:pP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Urine 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osmolality can be as low as 50 </a:t>
            </a:r>
            <a:r>
              <a:rPr lang="en-US" sz="2400" b="1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mOsm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1" hangingPunct="1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None/>
            </a:pP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one-sixth that of plasma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24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28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2900" b="1" kern="0" dirty="0">
                <a:solidFill>
                  <a:srgbClr val="FFFF00"/>
                </a:solidFill>
                <a:latin typeface="Arial"/>
              </a:rPr>
              <a:t>Formation of Concentrated Urine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924800" cy="4983163"/>
          </a:xfrm>
        </p:spPr>
        <p:txBody>
          <a:bodyPr/>
          <a:lstStyle/>
          <a:p>
            <a:pPr marL="0" lvl="0" indent="0" eaLnBrk="1" hangingPunct="1"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None/>
            </a:pP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Antidiuretic hormone (ADH) inhibits 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diuresis.</a:t>
            </a:r>
            <a:endParaRPr lang="en-US" sz="24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1" hangingPunct="1"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None/>
            </a:pPr>
            <a:endParaRPr lang="en-US" sz="2400" b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1" hangingPunct="1"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None/>
            </a:pP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equalizes the osmolality of the filtrate and the interstitial 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fluid.</a:t>
            </a:r>
            <a:endParaRPr lang="en-US" sz="24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1" hangingPunct="1"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Font typeface="Wingdings" pitchFamily="-92" charset="2"/>
              <a:buChar char="§"/>
            </a:pPr>
            <a:endParaRPr lang="en-US" sz="2400" b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1" hangingPunct="1"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None/>
            </a:pP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presence of ADH, </a:t>
            </a:r>
            <a:r>
              <a:rPr lang="en-US" sz="24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99% 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water 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filtrate is 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reabsorbed.</a:t>
            </a:r>
            <a:endParaRPr lang="en-US" sz="24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13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900" b="1" kern="0" dirty="0">
                <a:solidFill>
                  <a:srgbClr val="FFFF00"/>
                </a:solidFill>
                <a:latin typeface="Arial"/>
              </a:rPr>
              <a:t>Formation of Concentrated Urine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543800" cy="4983163"/>
          </a:xfrm>
        </p:spPr>
        <p:txBody>
          <a:bodyPr/>
          <a:lstStyle/>
          <a:p>
            <a:pPr marL="0" lvl="0" indent="0" eaLnBrk="1" hangingPunct="1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None/>
            </a:pP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ADH-dependent water reabsorption is called facultative water 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reabsorption.</a:t>
            </a:r>
            <a:endParaRPr lang="en-US" sz="2400" b="1" i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1" hangingPunct="1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None/>
            </a:pPr>
            <a:endParaRPr lang="en-US" sz="2400" b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1" hangingPunct="1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None/>
            </a:pP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ADH 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the signal to produce concentrated 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urine.</a:t>
            </a:r>
            <a:endParaRPr lang="en-US" sz="24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1" hangingPunct="1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None/>
            </a:pPr>
            <a:endParaRPr lang="en-US" sz="2400" b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1" hangingPunct="1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None/>
            </a:pP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kidneys’ ability to respond depends upon the high medullary osmotic 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gradient.</a:t>
            </a:r>
            <a:endParaRPr lang="en-US" sz="24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264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FF00"/>
                </a:solidFill>
              </a:rPr>
              <a:t>Formation of Dilute and Concentrated Urine</a:t>
            </a:r>
            <a:endParaRPr lang="en-US" sz="2800" b="1" dirty="0" smtClean="0">
              <a:solidFill>
                <a:srgbClr val="FFFF00"/>
              </a:solidFill>
              <a:latin typeface="Times New Roman" pitchFamily="-92" charset="0"/>
            </a:endParaRP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83058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90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08721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MULTIPLE FUNCTIONS OF THE KIDNEYS IN HOMEOSTASIS</a:t>
            </a:r>
            <a:endParaRPr lang="uk-UA" sz="2400" b="1" dirty="0" smtClean="0">
              <a:solidFill>
                <a:srgbClr val="FFFF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25538"/>
            <a:ext cx="4043363" cy="5399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Excretion of metabolic waste products and foreign chemicals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Regulation of water and electrolyte balances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Regulation of body fluid osmolality and electrolyte concentrations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Regulation of acid-base balance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Regulation of arterial pressure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Secretion, metabolism, and excretion of hormones </a:t>
            </a:r>
            <a:endParaRPr lang="en-GB" sz="2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sz="2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b="1" dirty="0" smtClean="0">
                <a:solidFill>
                  <a:schemeClr val="bg1"/>
                </a:solidFill>
              </a:rPr>
              <a:t>Gluconeogenesis</a:t>
            </a:r>
            <a:endParaRPr lang="uk-UA" sz="2000" b="1" dirty="0" smtClean="0">
              <a:solidFill>
                <a:schemeClr val="bg1"/>
              </a:solidFill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7338"/>
            <a:ext cx="43211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24113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Countercurrent Exchange</a:t>
            </a:r>
            <a:endParaRPr lang="zh-TW" altLang="en-US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內容版面配置區 2"/>
          <p:cNvSpPr>
            <a:spLocks noGrp="1"/>
          </p:cNvSpPr>
          <p:nvPr>
            <p:ph idx="1"/>
          </p:nvPr>
        </p:nvSpPr>
        <p:spPr>
          <a:xfrm>
            <a:off x="1116013" y="1295401"/>
            <a:ext cx="6769100" cy="1371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TW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exchange of a </a:t>
            </a:r>
            <a:r>
              <a:rPr lang="en-US" altLang="zh-T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chemical substance</a:t>
            </a:r>
            <a:r>
              <a:rPr lang="en-US" altLang="zh-TW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n-US" altLang="zh-TW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heat</a:t>
            </a:r>
            <a:r>
              <a:rPr lang="en-US" altLang="zh-TW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between two fluids flowing in</a:t>
            </a:r>
            <a:r>
              <a:rPr lang="en-US" altLang="zh-TW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opposite directions</a:t>
            </a:r>
            <a:r>
              <a:rPr lang="en-US" altLang="zh-TW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zh-TW" alt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895601"/>
            <a:ext cx="5934075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111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Same current</a:t>
            </a:r>
            <a:r>
              <a:rPr lang="en-US" altLang="zh-TW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vs.</a:t>
            </a:r>
            <a:r>
              <a:rPr lang="en-US" altLang="zh-TW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Counter current</a:t>
            </a:r>
            <a:endParaRPr lang="zh-TW" altLang="en-US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24000"/>
            <a:ext cx="76771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624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4724400" y="274638"/>
            <a:ext cx="3962400" cy="563562"/>
          </a:xfrm>
        </p:spPr>
        <p:txBody>
          <a:bodyPr/>
          <a:lstStyle/>
          <a:p>
            <a:pPr eaLnBrk="1" hangingPunct="1"/>
            <a:r>
              <a:rPr lang="en-GB" altLang="zh-TW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 Gills</a:t>
            </a:r>
            <a:endParaRPr lang="zh-TW" altLang="en-US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48" name="物件 2"/>
          <p:cNvGraphicFramePr>
            <a:graphicFrameLocks noChangeAspect="1"/>
          </p:cNvGraphicFramePr>
          <p:nvPr/>
        </p:nvGraphicFramePr>
        <p:xfrm>
          <a:off x="3635375" y="3789363"/>
          <a:ext cx="5148263" cy="268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點陣圖影像" r:id="rId4" imgW="3704762" imgH="1933333" progId="PBrush">
                  <p:embed/>
                </p:oleObj>
              </mc:Choice>
              <mc:Fallback>
                <p:oleObj name="點陣圖影像" r:id="rId4" imgW="3704762" imgH="19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789363"/>
                        <a:ext cx="5148263" cy="268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407013"/>
              </p:ext>
            </p:extLst>
          </p:nvPr>
        </p:nvGraphicFramePr>
        <p:xfrm>
          <a:off x="533400" y="762001"/>
          <a:ext cx="4392613" cy="3657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點陣圖影像" r:id="rId6" imgW="4142857" imgH="3638095" progId="PBrush">
                  <p:embed/>
                </p:oleObj>
              </mc:Choice>
              <mc:Fallback>
                <p:oleObj name="點陣圖影像" r:id="rId6" imgW="4142857" imgH="36380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762001"/>
                        <a:ext cx="4392613" cy="3657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597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2900" b="1" kern="0" dirty="0">
                <a:solidFill>
                  <a:srgbClr val="FFFF00"/>
                </a:solidFill>
                <a:latin typeface="Arial"/>
              </a:rPr>
              <a:t>Countercurrent Mechanism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467600" cy="5211763"/>
          </a:xfrm>
        </p:spPr>
        <p:txBody>
          <a:bodyPr/>
          <a:lstStyle/>
          <a:p>
            <a:pPr marL="0" lvl="0" indent="0" eaLnBrk="1" hangingPunct="1"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None/>
            </a:pP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Interaction 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between the flow of filtrate through the loop of </a:t>
            </a:r>
            <a:r>
              <a:rPr lang="en-US" sz="2400" b="1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Henle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(countercurrent multiplier)</a:t>
            </a:r>
            <a:r>
              <a:rPr lang="en-US" sz="2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the flow of blood through the vasa recta blood vessels</a:t>
            </a:r>
            <a:r>
              <a:rPr lang="en-US" sz="2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(countercurrent exchanger)</a:t>
            </a:r>
          </a:p>
          <a:p>
            <a:pPr marL="0" lvl="0" indent="0" eaLnBrk="1" hangingPunct="1"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None/>
            </a:pP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Countercurrent </a:t>
            </a:r>
            <a:r>
              <a:rPr lang="en-US" sz="240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multiplication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expends </a:t>
            </a:r>
            <a:r>
              <a:rPr lang="en-US" sz="240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en-US" sz="24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create a concentration gradient.</a:t>
            </a:r>
          </a:p>
          <a:p>
            <a:pPr marL="0" lvl="0" indent="0" eaLnBrk="1" hangingPunct="1"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None/>
            </a:pP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Countercurrent</a:t>
            </a:r>
            <a:r>
              <a:rPr lang="en-US" sz="24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exchanger</a:t>
            </a:r>
            <a:r>
              <a:rPr lang="en-US" sz="24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similar, with different mechanism, where gradients are </a:t>
            </a:r>
            <a:r>
              <a:rPr lang="en-US" sz="240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maintained</a:t>
            </a:r>
            <a:r>
              <a:rPr lang="en-US" sz="24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but not </a:t>
            </a:r>
            <a:r>
              <a:rPr lang="en-US" sz="240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established.</a:t>
            </a:r>
          </a:p>
        </p:txBody>
      </p:sp>
    </p:spTree>
    <p:extLst>
      <p:ext uri="{BB962C8B-B14F-4D97-AF65-F5344CB8AC3E}">
        <p14:creationId xmlns:p14="http://schemas.microsoft.com/office/powerpoint/2010/main" val="1554115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2800" b="1" kern="0" dirty="0">
                <a:solidFill>
                  <a:srgbClr val="FFFF00"/>
                </a:solidFill>
                <a:latin typeface="Arial"/>
              </a:rPr>
              <a:t>Loop of </a:t>
            </a:r>
            <a:r>
              <a:rPr lang="en-US" sz="2800" b="1" kern="0" dirty="0" err="1">
                <a:solidFill>
                  <a:srgbClr val="FFFF00"/>
                </a:solidFill>
                <a:latin typeface="Arial"/>
              </a:rPr>
              <a:t>Henle</a:t>
            </a:r>
            <a:r>
              <a:rPr lang="en-US" sz="2800" b="1" kern="0" dirty="0">
                <a:solidFill>
                  <a:srgbClr val="FFFF00"/>
                </a:solidFill>
                <a:latin typeface="Arial"/>
              </a:rPr>
              <a:t>: Countercurrent Multiplier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696200" cy="5135563"/>
          </a:xfrm>
        </p:spPr>
        <p:txBody>
          <a:bodyPr/>
          <a:lstStyle/>
          <a:p>
            <a:pPr marL="0" lvl="0" indent="0" eaLnBrk="1" hangingPunct="1"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None/>
            </a:pPr>
            <a:r>
              <a:rPr lang="en-US" sz="24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descending loop of </a:t>
            </a:r>
            <a:r>
              <a:rPr lang="en-US" sz="2400" b="1" kern="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Henle</a:t>
            </a:r>
            <a:r>
              <a:rPr lang="en-US" sz="24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lvl="1" indent="0" eaLnBrk="1" hangingPunct="1"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None/>
            </a:pP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relatively impermeable to solutes</a:t>
            </a:r>
          </a:p>
          <a:p>
            <a:pPr marL="457200" lvl="1" indent="0" eaLnBrk="1" hangingPunct="1"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None/>
            </a:pP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permeable to </a:t>
            </a:r>
            <a:r>
              <a:rPr lang="en-US" sz="24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water</a:t>
            </a:r>
          </a:p>
          <a:p>
            <a:pPr marL="0" lvl="0" indent="0" eaLnBrk="1" hangingPunct="1"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None/>
            </a:pPr>
            <a:r>
              <a:rPr lang="en-US" sz="24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ascending loop of </a:t>
            </a:r>
            <a:r>
              <a:rPr lang="en-US" sz="2400" b="1" kern="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Henle</a:t>
            </a:r>
            <a:r>
              <a:rPr lang="en-US" sz="24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lvl="1" indent="0" eaLnBrk="1" hangingPunct="1"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None/>
            </a:pP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permeable to </a:t>
            </a:r>
            <a:r>
              <a:rPr lang="en-US" sz="240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solutes</a:t>
            </a:r>
            <a:endParaRPr lang="en-US" sz="24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eaLnBrk="1" hangingPunct="1"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None/>
            </a:pP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impermeable to water 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(lack aquaporin)</a:t>
            </a:r>
            <a:endParaRPr lang="en-US" sz="24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1" hangingPunct="1">
              <a:spcBef>
                <a:spcPct val="45000"/>
              </a:spcBef>
              <a:spcAft>
                <a:spcPct val="20000"/>
              </a:spcAft>
              <a:buClr>
                <a:srgbClr val="333399"/>
              </a:buClr>
              <a:buNone/>
            </a:pPr>
            <a:r>
              <a:rPr lang="en-US" sz="24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Collecting ducts in the deep medullary regions are permeable to </a:t>
            </a: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urea</a:t>
            </a:r>
            <a:r>
              <a:rPr lang="en-US" sz="240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7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23143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858963" y="19780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70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1"/>
            <a:ext cx="8229600" cy="5334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FF00"/>
                </a:solidFill>
              </a:rPr>
              <a:t>Loop of </a:t>
            </a:r>
            <a:r>
              <a:rPr lang="en-US" sz="2800" b="1" dirty="0" err="1" smtClean="0">
                <a:solidFill>
                  <a:srgbClr val="FFFF00"/>
                </a:solidFill>
              </a:rPr>
              <a:t>Henle</a:t>
            </a:r>
            <a:r>
              <a:rPr lang="en-US" sz="2800" b="1" dirty="0" smtClean="0">
                <a:solidFill>
                  <a:srgbClr val="FFFF00"/>
                </a:solidFill>
              </a:rPr>
              <a:t>: Countercurrent Mechanism</a:t>
            </a:r>
            <a:endParaRPr lang="en-US" sz="2800" b="1" dirty="0" smtClean="0">
              <a:solidFill>
                <a:srgbClr val="FFFF00"/>
              </a:solidFill>
              <a:latin typeface="Times New Roman" pitchFamily="-92" charset="0"/>
            </a:endParaRP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7" y="914400"/>
            <a:ext cx="792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8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455</Words>
  <Application>Microsoft Office PowerPoint</Application>
  <PresentationFormat>On-screen Show (4:3)</PresentationFormat>
  <Paragraphs>76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Клен</vt:lpstr>
      <vt:lpstr>1_Default Design</vt:lpstr>
      <vt:lpstr>點陣圖影像</vt:lpstr>
      <vt:lpstr>PowerPoint Presentation</vt:lpstr>
      <vt:lpstr>Countercurrent Exchange</vt:lpstr>
      <vt:lpstr>Same current vs. Counter current</vt:lpstr>
      <vt:lpstr>Fish Gills</vt:lpstr>
      <vt:lpstr>Countercurrent Mechanism</vt:lpstr>
      <vt:lpstr>Loop of Henle: Countercurrent Multiplier</vt:lpstr>
      <vt:lpstr>PowerPoint Presentation</vt:lpstr>
      <vt:lpstr>PowerPoint Presentation</vt:lpstr>
      <vt:lpstr>Loop of Henle: Countercurrent Mechanism</vt:lpstr>
      <vt:lpstr>2 Benefits of  Countercurrent Multiplication</vt:lpstr>
      <vt:lpstr> Countercurrent Exchanger</vt:lpstr>
      <vt:lpstr>Osmotic Gradient in the Renal Medulla</vt:lpstr>
      <vt:lpstr>Formation of Dilute Urine</vt:lpstr>
      <vt:lpstr>Formation of Dilute Urine</vt:lpstr>
      <vt:lpstr>Formation of Concentrated Urine</vt:lpstr>
      <vt:lpstr>Formation of Concentrated Urine</vt:lpstr>
      <vt:lpstr>Formation of Dilute and Concentrated Urine</vt:lpstr>
      <vt:lpstr>PowerPoint Presentation</vt:lpstr>
      <vt:lpstr>MULTIPLE FUNCTIONS OF THE KIDNEYS IN HOMEOSTASIS</vt:lpstr>
    </vt:vector>
  </TitlesOfParts>
  <Company>King Saud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35</cp:revision>
  <dcterms:created xsi:type="dcterms:W3CDTF">2014-04-12T06:24:17Z</dcterms:created>
  <dcterms:modified xsi:type="dcterms:W3CDTF">2014-05-08T05:01:51Z</dcterms:modified>
</cp:coreProperties>
</file>