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4"/>
  </p:notesMasterIdLst>
  <p:sldIdLst>
    <p:sldId id="256" r:id="rId3"/>
    <p:sldId id="257" r:id="rId4"/>
    <p:sldId id="258" r:id="rId5"/>
    <p:sldId id="302" r:id="rId6"/>
    <p:sldId id="316" r:id="rId7"/>
    <p:sldId id="262" r:id="rId8"/>
    <p:sldId id="264" r:id="rId9"/>
    <p:sldId id="308" r:id="rId10"/>
    <p:sldId id="317" r:id="rId11"/>
    <p:sldId id="318" r:id="rId12"/>
    <p:sldId id="309" r:id="rId13"/>
    <p:sldId id="272" r:id="rId14"/>
    <p:sldId id="273" r:id="rId15"/>
    <p:sldId id="310" r:id="rId16"/>
    <p:sldId id="313" r:id="rId17"/>
    <p:sldId id="277" r:id="rId18"/>
    <p:sldId id="278" r:id="rId19"/>
    <p:sldId id="289" r:id="rId20"/>
    <p:sldId id="290" r:id="rId21"/>
    <p:sldId id="314" r:id="rId22"/>
    <p:sldId id="32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B55A9-9BC6-487F-AA07-EB6694DD733C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B8135-BEF8-4984-A3E8-54CFDD7CC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3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4D1C414B-1792-4786-B179-31FE58F358C5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12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6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76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155535B0-6775-4796-9842-FE6F8A3024F4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/>
              <a:t>13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77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771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05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99259873-1BE6-4513-9017-22A63082BC81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/>
              <a:t>17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80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80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7916B-12FD-47E1-864A-ADA9BA7854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7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FEDAC-BBEC-4C33-BA21-B291EB746F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4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F10E7-26A3-44C4-A3A0-C128223A27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1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b="1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b="1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b="1">
                <a:latin typeface="Arial Rounded MT Bold" pitchFamily="34" charset="0"/>
              </a:defRPr>
            </a:lvl1pPr>
          </a:lstStyle>
          <a:p>
            <a:pPr>
              <a:defRPr/>
            </a:pPr>
            <a:fld id="{26242FA5-C8BB-4362-83A6-6AB7A6591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9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b="1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b="1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b="1">
                <a:latin typeface="Arial Rounded MT Bold" pitchFamily="34" charset="0"/>
              </a:defRPr>
            </a:lvl1pPr>
          </a:lstStyle>
          <a:p>
            <a:pPr>
              <a:defRPr/>
            </a:pPr>
            <a:fld id="{90E34D5E-A07A-4C27-A2FA-4FA7602D8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6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1958-BD34-4AB5-AA05-33CAA53600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86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FCE5-2C1D-4548-BF6A-7470658009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91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8184B-BB55-49A4-AA9F-2803B48721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35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E29F-0D72-406C-A975-1C91F1731D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03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29D6A-F26A-477F-8B15-96E44DBE08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40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982-5066-450C-BC92-B2B9B2516E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5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423C5-9840-4445-96E4-03430FE3C7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90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00B61-8E3A-4E70-A69E-A0F70F86FA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95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DE48-F4CF-4EF3-809E-9A39265D76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867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D180C-B94E-4B70-B2FE-667921D87D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20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2750-D424-48E3-B2BD-80C39381C4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77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D1F1B-7F10-4B0D-BAC0-948B79FB8C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3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A8AE-1559-40DB-B13C-BCF8951192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4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9C5AA-A3C5-4564-A241-D0DA53B757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3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3103E-E87E-450D-B8CE-6C544AB057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E9D59-351C-4D70-9B08-22E990E837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6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4B9CC-2209-4386-A2C5-90E9E94D4F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7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3391E-FF30-476D-A4E9-9B7CAAF0AF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2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C6AEB-A1D6-45D2-9678-C049A2EBD2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0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CC">
                <a:gamma/>
                <a:shade val="41176"/>
                <a:invGamma/>
              </a:srgbClr>
            </a:gs>
            <a:gs pos="100000">
              <a:srgbClr val="FF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7A83F9-6606-4909-BD97-720E27B2C53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6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26" r:id="rId12"/>
    <p:sldLayoutId id="214748372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28AE6-F1BB-40A5-9D32-4B844DBA086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4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Basics of Acid-Base Physiology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45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Weak Acid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600200"/>
            <a:ext cx="7162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acid that only slightly dissociates in a water solution</a:t>
            </a:r>
          </a:p>
          <a:p>
            <a:pPr eaLnBrk="1" hangingPunct="1">
              <a:defRPr/>
            </a:pP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Only a small percent of acid molecules donate their hydrogen, and most remain the same.</a:t>
            </a:r>
          </a:p>
        </p:txBody>
      </p:sp>
    </p:spTree>
    <p:extLst>
      <p:ext uri="{BB962C8B-B14F-4D97-AF65-F5344CB8AC3E}">
        <p14:creationId xmlns:p14="http://schemas.microsoft.com/office/powerpoint/2010/main" val="134377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943600"/>
          </a:xfrm>
        </p:spPr>
        <p:txBody>
          <a:bodyPr/>
          <a:lstStyle/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Physiologically important acids include: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Carbonic acid (H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Phosphoric acid (H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Pyruvic acid (C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Lactic acid (C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These acids are dissolved in body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fluid</a:t>
            </a:r>
          </a:p>
          <a:p>
            <a:pPr marL="0" lvl="0" indent="0">
              <a:lnSpc>
                <a:spcPct val="90000"/>
              </a:lnSpc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Physiologically important bases include: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Bicarbonate (HCO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Biphosphate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(HPO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-2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lvl="0" indent="0">
              <a:lnSpc>
                <a:spcPct val="90000"/>
              </a:lnSpc>
              <a:buNone/>
              <a:defRPr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83604-7D80-462C-8EC6-D50347E2F57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6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dirty="0" smtClean="0"/>
              <a:t>	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EQUATION OF ACID-BASE PHYSIOLOGY</a:t>
            </a:r>
            <a:endParaRPr lang="en-US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hydrogen ion concentration [H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 in extracellular fluid is determined by the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balance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between the partial pressure of carbon dioxide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PCO2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and the concentration of bicarbonate [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HCO3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 in the fluid. This relationship is expressed as follo</a:t>
            </a:r>
            <a:r>
              <a:rPr lang="en-US" sz="2400" b="1" dirty="0" smtClean="0">
                <a:solidFill>
                  <a:schemeClr val="bg1"/>
                </a:solidFill>
              </a:rPr>
              <a:t>ws: </a:t>
            </a:r>
          </a:p>
          <a:p>
            <a:pPr>
              <a:lnSpc>
                <a:spcPct val="125000"/>
              </a:lnSpc>
              <a:buFontTx/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>
              <a:lnSpc>
                <a:spcPct val="125000"/>
              </a:lnSpc>
              <a:buFontTx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	</a:t>
            </a:r>
            <a:r>
              <a:rPr lang="en-US" b="1" dirty="0" smtClean="0">
                <a:solidFill>
                  <a:srgbClr val="FFFF00"/>
                </a:solidFill>
              </a:rPr>
              <a:t>[H</a:t>
            </a:r>
            <a:r>
              <a:rPr lang="en-US" b="1" baseline="30000" dirty="0" smtClean="0">
                <a:solidFill>
                  <a:srgbClr val="FFFF00"/>
                </a:solidFill>
              </a:rPr>
              <a:t>+</a:t>
            </a:r>
            <a:r>
              <a:rPr lang="en-US" b="1" dirty="0" smtClean="0">
                <a:solidFill>
                  <a:srgbClr val="FFFF00"/>
                </a:solidFill>
              </a:rPr>
              <a:t>] in </a:t>
            </a:r>
            <a:r>
              <a:rPr lang="en-US" b="1" dirty="0" err="1" smtClean="0">
                <a:solidFill>
                  <a:srgbClr val="FFFF00"/>
                </a:solidFill>
              </a:rPr>
              <a:t>nmol</a:t>
            </a:r>
            <a:r>
              <a:rPr lang="en-US" b="1" dirty="0" smtClean="0">
                <a:solidFill>
                  <a:srgbClr val="FFFF00"/>
                </a:solidFill>
              </a:rPr>
              <a:t>/L </a:t>
            </a:r>
            <a:r>
              <a:rPr lang="en-US" b="1" dirty="0" smtClean="0">
                <a:solidFill>
                  <a:srgbClr val="FFFF00"/>
                </a:solidFill>
              </a:rPr>
              <a:t>= 24 x (PCO2 / [HCO3 </a:t>
            </a:r>
            <a:r>
              <a:rPr lang="en-US" b="1" baseline="30000" dirty="0" smtClean="0">
                <a:solidFill>
                  <a:srgbClr val="FFFF00"/>
                </a:solidFill>
              </a:rPr>
              <a:t>-</a:t>
            </a:r>
            <a:r>
              <a:rPr lang="en-US" b="1" dirty="0" smtClean="0">
                <a:solidFill>
                  <a:srgbClr val="FFFF00"/>
                </a:solidFill>
              </a:rPr>
              <a:t>] )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2400" dirty="0" smtClean="0"/>
              <a:t>    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sz="2400" dirty="0" smtClean="0"/>
              <a:t>     </a:t>
            </a:r>
            <a:endParaRPr lang="en-US" sz="2400" baseline="30000" dirty="0" smtClean="0"/>
          </a:p>
          <a:p>
            <a:pPr>
              <a:lnSpc>
                <a:spcPct val="125000"/>
              </a:lnSpc>
              <a:buFontTx/>
              <a:buNone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7371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NORMAL VALUES</a:t>
            </a:r>
            <a:b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Using a normal arterial PCO2 of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40 mm Hg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a normal serum [HCO3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] concentration of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24mEq/L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the normal [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arterial blood is: </a:t>
            </a:r>
          </a:p>
          <a:p>
            <a:pPr>
              <a:buFont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 </a:t>
            </a: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24 × (40/24) = 40 </a:t>
            </a:r>
            <a:r>
              <a:rPr lang="en-US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nmol</a:t>
            </a: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/L</a:t>
            </a:r>
            <a:endParaRPr lang="en-US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73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Acid-base Balance </a:t>
            </a:r>
            <a:b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Henderson-</a:t>
            </a:r>
            <a:r>
              <a:rPr lang="en-US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Hasselbalch</a:t>
            </a:r>
            <a:r>
              <a: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Equation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  <a:buNone/>
            </a:pP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83604-7D80-462C-8EC6-D50347E2F5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533400" y="1905000"/>
            <a:ext cx="8229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33"/>
              </a:buClr>
              <a:buSzPct val="140000"/>
              <a:buFont typeface="Symbol" pitchFamily="18" charset="2"/>
              <a:buChar char="©"/>
              <a:defRPr sz="28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FF66"/>
              </a:buClr>
              <a:buSzPct val="140000"/>
              <a:buFont typeface="Symbol" pitchFamily="18" charset="2"/>
              <a:buChar char="ª"/>
              <a:defRPr sz="28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SzPct val="140000"/>
              <a:buFont typeface="Symbol" pitchFamily="18" charset="2"/>
              <a:buChar char="¨"/>
              <a:defRPr sz="28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140000"/>
              <a:buFont typeface="Symbol" pitchFamily="18" charset="2"/>
              <a:buChar char="§"/>
              <a:defRPr sz="2800"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			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[HCO</a:t>
            </a:r>
            <a:r>
              <a:rPr lang="en-US" sz="2400" b="1" baseline="-1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]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 pH =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+ log   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                  .03 [PaCO</a:t>
            </a:r>
            <a:r>
              <a:rPr lang="en-US" sz="2400" b="1" baseline="-1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teaching purposes, the H-H  equation can be shortened to its basic relationships: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      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HCO</a:t>
            </a:r>
            <a:r>
              <a:rPr lang="en-US" sz="2400" b="1" baseline="-1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pH ~  ---------	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           PaCO</a:t>
            </a:r>
            <a:r>
              <a:rPr lang="en-US" sz="2400" b="1" baseline="-14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783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my documents\SHERWOOD 7 LECTURES (2010)\Media\Image_Library\chapter15\15f13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609600"/>
            <a:ext cx="8610600" cy="5437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83604-7D80-462C-8EC6-D50347E2F57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68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Normal Range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6781800" cy="4953000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endParaRPr lang="en-US" altLang="zh-TW" sz="2400" b="1" dirty="0" smtClean="0">
              <a:solidFill>
                <a:schemeClr val="bg1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pH = </a:t>
            </a: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7.35 - 7.45</a:t>
            </a:r>
            <a:endParaRPr lang="en-US" altLang="zh-TW" sz="2400" b="1" dirty="0" smtClean="0">
              <a:solidFill>
                <a:schemeClr val="bg1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endParaRPr lang="en-US" altLang="zh-TW" sz="2400" b="1" dirty="0" smtClean="0">
              <a:solidFill>
                <a:schemeClr val="bg1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PCO</a:t>
            </a:r>
            <a:r>
              <a:rPr lang="en-US" altLang="zh-TW" sz="2400" b="1" baseline="-25000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2 </a:t>
            </a: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= 35-45 mmHg (40 mmHg)</a:t>
            </a:r>
          </a:p>
          <a:p>
            <a:pPr marL="0" indent="0" eaLnBrk="1" hangingPunct="1">
              <a:buFont typeface="Symbol" pitchFamily="18" charset="2"/>
              <a:buNone/>
            </a:pPr>
            <a:endParaRPr lang="en-US" altLang="zh-TW" sz="2400" b="1" dirty="0" smtClean="0">
              <a:solidFill>
                <a:schemeClr val="bg1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  <a:p>
            <a:pPr marL="0" indent="0" eaLnBrk="1" hangingPunct="1">
              <a:buFont typeface="Symbol" pitchFamily="18" charset="2"/>
              <a:buNone/>
            </a:pP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HCO</a:t>
            </a:r>
            <a:r>
              <a:rPr lang="en-US" altLang="zh-TW" sz="2400" b="1" baseline="-25000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3</a:t>
            </a:r>
            <a:r>
              <a:rPr lang="en-US" altLang="zh-TW" sz="2400" b="1" baseline="30000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-</a:t>
            </a: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 = 22-26 </a:t>
            </a:r>
            <a:r>
              <a:rPr lang="en-US" altLang="zh-TW" sz="2400" b="1" dirty="0" err="1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mEq</a:t>
            </a: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/L (24 </a:t>
            </a:r>
            <a:r>
              <a:rPr lang="en-US" altLang="zh-TW" sz="2400" b="1" dirty="0" err="1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mEq</a:t>
            </a:r>
            <a:r>
              <a:rPr lang="en-US" altLang="zh-TW" sz="2400" b="1" dirty="0" smtClean="0">
                <a:solidFill>
                  <a:schemeClr val="bg1"/>
                </a:solidFill>
                <a:latin typeface="Arial" pitchFamily="34" charset="0"/>
                <a:ea typeface="新細明體" charset="-120"/>
                <a:cs typeface="Arial" pitchFamily="34" charset="0"/>
              </a:rPr>
              <a:t>/L)</a:t>
            </a:r>
            <a:endParaRPr lang="en-US" altLang="zh-TW" sz="2400" b="1" baseline="-25000" dirty="0" smtClean="0">
              <a:solidFill>
                <a:schemeClr val="bg1"/>
              </a:solidFill>
              <a:latin typeface="Arial" pitchFamily="34" charset="0"/>
              <a:ea typeface="新細明體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33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pH is inversely related to [H</a:t>
            </a:r>
            <a:r>
              <a:rPr lang="en-US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]; a pH change of 1.00 represents a 10-fold change in [H</a:t>
            </a:r>
            <a:r>
              <a:rPr lang="en-US" sz="2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]  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467600" cy="3886200"/>
          </a:xfrm>
        </p:spPr>
        <p:txBody>
          <a:bodyPr/>
          <a:lstStyle/>
          <a:p>
            <a:pPr lvl="4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pH	 		[H</a:t>
            </a:r>
            <a:r>
              <a:rPr lang="en-US" b="1" baseline="30000" dirty="0" smtClean="0">
                <a:solidFill>
                  <a:schemeClr val="bg1"/>
                </a:solidFill>
              </a:rPr>
              <a:t>+</a:t>
            </a:r>
            <a:r>
              <a:rPr lang="en-US" b="1" dirty="0" smtClean="0">
                <a:solidFill>
                  <a:schemeClr val="bg1"/>
                </a:solidFill>
              </a:rPr>
              <a:t>] in </a:t>
            </a:r>
            <a:r>
              <a:rPr lang="en-US" b="1" dirty="0" err="1" smtClean="0">
                <a:solidFill>
                  <a:schemeClr val="bg1"/>
                </a:solidFill>
              </a:rPr>
              <a:t>nanomoles</a:t>
            </a:r>
            <a:r>
              <a:rPr lang="en-US" b="1" dirty="0" smtClean="0">
                <a:solidFill>
                  <a:schemeClr val="bg1"/>
                </a:solidFill>
              </a:rPr>
              <a:t>/L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000" b="1" dirty="0" smtClean="0">
                <a:solidFill>
                  <a:srgbClr val="FFFF00"/>
                </a:solidFill>
              </a:rPr>
              <a:t>7.00 				100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	7.10				80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	7.30 				50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	7.40 				40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	7.52 				30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	7.70				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	8.00 				10 </a:t>
            </a:r>
          </a:p>
        </p:txBody>
      </p:sp>
      <p:sp>
        <p:nvSpPr>
          <p:cNvPr id="250885" name="Line 6"/>
          <p:cNvSpPr>
            <a:spLocks noChangeShapeType="1"/>
          </p:cNvSpPr>
          <p:nvPr/>
        </p:nvSpPr>
        <p:spPr bwMode="auto">
          <a:xfrm>
            <a:off x="1295400" y="2326511"/>
            <a:ext cx="6858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SOURCES OF HYDROGEN IONS 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idx="1"/>
          </p:nvPr>
        </p:nvSpPr>
        <p:spPr>
          <a:xfrm>
            <a:off x="1066800" y="1143000"/>
            <a:ext cx="6781800" cy="3733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1) Cell Metabolism (CO</a:t>
            </a:r>
            <a:r>
              <a:rPr lang="en-US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2) Food Products</a:t>
            </a: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3) Medications</a:t>
            </a: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4) Metabolic Intermediate by-products</a:t>
            </a: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5) Some Disease processes</a:t>
            </a:r>
          </a:p>
        </p:txBody>
      </p:sp>
      <p:sp>
        <p:nvSpPr>
          <p:cNvPr id="270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A5B330C2-8B5C-4886-A0D7-45BC42FB65EF}" type="slidenum">
              <a:rPr lang="en-US" sz="1400" smtClean="0">
                <a:solidFill>
                  <a:srgbClr val="FFFF00"/>
                </a:solidFill>
              </a:rPr>
              <a:pPr/>
              <a:t>18</a:t>
            </a:fld>
            <a:endParaRPr lang="en-US" sz="14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SOURCES OF HYDROGEN 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7924800" cy="5334000"/>
          </a:xfrm>
        </p:spPr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1) Cellular Metabolism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carbohydrates release  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sz="2400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 a waste product</a:t>
            </a:r>
          </a:p>
          <a:p>
            <a:pPr marL="457200" lvl="1" indent="0"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Aerobic respiration</a:t>
            </a:r>
          </a:p>
          <a:p>
            <a:pPr lvl="1">
              <a:buFont typeface="Symbol" pitchFamily="18" charset="2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 CO</a:t>
            </a:r>
            <a:r>
              <a:rPr lang="en-US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 + H</a:t>
            </a:r>
            <a:r>
              <a:rPr lang="en-US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O + Energy</a:t>
            </a:r>
          </a:p>
          <a:p>
            <a:pPr lvl="1">
              <a:buFont typeface="Symbol" pitchFamily="18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0" indent="0"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2) Food products</a:t>
            </a:r>
          </a:p>
          <a:p>
            <a:pPr marL="457200" lvl="1" indent="0"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Yogurt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Citric acid in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fruits</a:t>
            </a:r>
          </a:p>
          <a:p>
            <a:pPr marL="457200" lvl="1" indent="0"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3) Medications</a:t>
            </a:r>
          </a:p>
          <a:p>
            <a:pPr marL="457200" lvl="1" indent="0"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 stimulate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HCl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production by parietal cells of the stomach.</a:t>
            </a:r>
          </a:p>
          <a:p>
            <a:pPr marL="457200" lvl="1" indent="0"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Symbol" pitchFamily="18" charset="2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A54312C0-0B29-4D6B-8AE1-E4B3E9D1A444}" type="slidenum">
              <a:rPr lang="en-US" sz="1400" smtClean="0">
                <a:solidFill>
                  <a:srgbClr val="FFFF00"/>
                </a:solidFill>
              </a:rPr>
              <a:pPr/>
              <a:t>19</a:t>
            </a:fld>
            <a:endParaRPr lang="en-US" sz="14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0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762000"/>
            <a:ext cx="7467600" cy="5638800"/>
          </a:xfrm>
        </p:spPr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endParaRPr lang="en-US" sz="3200" dirty="0" smtClean="0"/>
          </a:p>
          <a:p>
            <a:pPr marL="0" indent="0">
              <a:buFont typeface="Symbol" pitchFamily="18" charset="2"/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Acid-Base homeostasis involves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chemical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physiologic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processes responsible for the maintenance of the acidity of body fluids at levels that allow </a:t>
            </a: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optimal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function of the whole body.</a:t>
            </a:r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5DB5F113-52F5-48CE-A0E2-CE34E7A9EA4A}" type="slidenum">
              <a:rPr lang="en-US" sz="1400" smtClean="0">
                <a:solidFill>
                  <a:srgbClr val="FFFF00"/>
                </a:solidFill>
              </a:rPr>
              <a:pPr/>
              <a:t>2</a:t>
            </a:fld>
            <a:endParaRPr lang="en-US" sz="14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SOURCES OF HYDROGEN 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/>
          <a:lstStyle/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 Metabolic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Intermediate by-products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Lactic acid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Pyruvic acid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Acetoacetic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acid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Fatty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acids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5) Some disease processes</a:t>
            </a:r>
          </a:p>
          <a:p>
            <a:pPr marL="457200" lvl="1" indent="0"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Ex: diabetes causes improper metabolism of fats which results in the generation of a waste product called 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Keto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Acids.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  <a:defRPr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83604-7D80-462C-8EC6-D50347E2F57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3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lvl="0">
              <a:defRPr/>
            </a:pPr>
            <a:r>
              <a:rPr lang="en-US" sz="3000" b="1" kern="1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en-US" sz="3000" b="1" kern="1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en-US" sz="3000" b="1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n-ea"/>
                <a:cs typeface="+mn-cs"/>
              </a:rPr>
              <a:t>Normal </a:t>
            </a:r>
            <a:r>
              <a:rPr lang="en-US" sz="3000" b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n-ea"/>
                <a:cs typeface="+mn-cs"/>
              </a:rPr>
              <a:t>Arterial Blood Gas Values*</a:t>
            </a:r>
            <a:br>
              <a:rPr lang="en-US" sz="3000" b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+mn-ea"/>
                <a:cs typeface="+mn-cs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lvl="0"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</a:rPr>
              <a:t>pH</a:t>
            </a:r>
            <a:r>
              <a:rPr lang="en-US" sz="2200" b="1" dirty="0">
                <a:solidFill>
                  <a:schemeClr val="bg1"/>
                </a:solidFill>
                <a:latin typeface="Arial"/>
              </a:rPr>
              <a:t>			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</a:rPr>
              <a:t>7.35 </a:t>
            </a:r>
            <a:r>
              <a:rPr lang="en-US" sz="2200" b="1" dirty="0">
                <a:solidFill>
                  <a:schemeClr val="bg1"/>
                </a:solidFill>
                <a:latin typeface="Arial"/>
              </a:rPr>
              <a:t>- 7.45</a:t>
            </a:r>
          </a:p>
          <a:p>
            <a:pPr lvl="0">
              <a:buNone/>
            </a:pPr>
            <a:r>
              <a:rPr lang="en-US" sz="2200" b="1" dirty="0">
                <a:solidFill>
                  <a:schemeClr val="bg1"/>
                </a:solidFill>
                <a:latin typeface="Arial"/>
              </a:rPr>
              <a:t>	PaCO</a:t>
            </a:r>
            <a:r>
              <a:rPr lang="en-US" sz="2200" b="1" baseline="-25000" dirty="0">
                <a:solidFill>
                  <a:schemeClr val="bg1"/>
                </a:solidFill>
                <a:latin typeface="Arial"/>
              </a:rPr>
              <a:t>2</a:t>
            </a:r>
            <a:r>
              <a:rPr lang="en-US" sz="2200" b="1" dirty="0">
                <a:solidFill>
                  <a:schemeClr val="bg1"/>
                </a:solidFill>
                <a:latin typeface="Arial"/>
              </a:rPr>
              <a:t>			35 - 45 mm Hg</a:t>
            </a:r>
          </a:p>
          <a:p>
            <a:pPr lvl="0">
              <a:buNone/>
            </a:pPr>
            <a:r>
              <a:rPr lang="en-US" sz="2200" b="1" dirty="0">
                <a:solidFill>
                  <a:schemeClr val="bg1"/>
                </a:solidFill>
                <a:latin typeface="Arial"/>
              </a:rPr>
              <a:t>	PaO</a:t>
            </a:r>
            <a:r>
              <a:rPr lang="en-US" sz="2200" b="1" baseline="-25000" dirty="0">
                <a:solidFill>
                  <a:schemeClr val="bg1"/>
                </a:solidFill>
                <a:latin typeface="Arial"/>
              </a:rPr>
              <a:t>2</a:t>
            </a:r>
            <a:r>
              <a:rPr lang="en-US" sz="2200" b="1" dirty="0">
                <a:solidFill>
                  <a:schemeClr val="bg1"/>
                </a:solidFill>
                <a:latin typeface="Arial"/>
              </a:rPr>
              <a:t>			70 - 100 mm Hg **</a:t>
            </a:r>
          </a:p>
          <a:p>
            <a:pPr lvl="0">
              <a:buNone/>
            </a:pPr>
            <a:r>
              <a:rPr lang="en-US" sz="2200" b="1" dirty="0">
                <a:solidFill>
                  <a:schemeClr val="bg1"/>
                </a:solidFill>
                <a:latin typeface="Arial"/>
              </a:rPr>
              <a:t>	SaO</a:t>
            </a:r>
            <a:r>
              <a:rPr lang="en-US" sz="2200" b="1" baseline="-25000" dirty="0">
                <a:solidFill>
                  <a:schemeClr val="bg1"/>
                </a:solidFill>
                <a:latin typeface="Arial"/>
              </a:rPr>
              <a:t>2</a:t>
            </a:r>
            <a:r>
              <a:rPr lang="en-US" sz="2200" b="1" dirty="0">
                <a:solidFill>
                  <a:schemeClr val="bg1"/>
                </a:solidFill>
                <a:latin typeface="Arial"/>
              </a:rPr>
              <a:t>			93 - 98%</a:t>
            </a:r>
          </a:p>
          <a:p>
            <a:pPr lvl="0">
              <a:buNone/>
            </a:pPr>
            <a:r>
              <a:rPr lang="en-US" sz="2200" b="1" dirty="0">
                <a:solidFill>
                  <a:schemeClr val="bg1"/>
                </a:solidFill>
                <a:latin typeface="Arial"/>
              </a:rPr>
              <a:t>	HCO</a:t>
            </a:r>
            <a:r>
              <a:rPr lang="en-US" sz="2200" b="1" baseline="-25000" dirty="0">
                <a:solidFill>
                  <a:schemeClr val="bg1"/>
                </a:solidFill>
                <a:latin typeface="Arial"/>
              </a:rPr>
              <a:t>3</a:t>
            </a:r>
            <a:r>
              <a:rPr lang="en-US" sz="2200" b="1" baseline="14000" dirty="0">
                <a:solidFill>
                  <a:schemeClr val="bg1"/>
                </a:solidFill>
                <a:latin typeface="Arial"/>
                <a:cs typeface="Arial" pitchFamily="34" charset="0"/>
              </a:rPr>
              <a:t>¯</a:t>
            </a: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			22 - 26 </a:t>
            </a:r>
            <a:r>
              <a:rPr lang="en-US" sz="2200" b="1" dirty="0" err="1">
                <a:solidFill>
                  <a:schemeClr val="bg1"/>
                </a:solidFill>
                <a:latin typeface="Arial"/>
                <a:cs typeface="Arial" pitchFamily="34" charset="0"/>
              </a:rPr>
              <a:t>mEq</a:t>
            </a: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/L</a:t>
            </a:r>
          </a:p>
          <a:p>
            <a:pPr lvl="0">
              <a:buNone/>
            </a:pP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	%</a:t>
            </a:r>
            <a:r>
              <a:rPr lang="en-US" sz="2200" b="1" dirty="0" err="1">
                <a:solidFill>
                  <a:schemeClr val="bg1"/>
                </a:solidFill>
                <a:latin typeface="Arial"/>
                <a:cs typeface="Arial" pitchFamily="34" charset="0"/>
              </a:rPr>
              <a:t>MetHb</a:t>
            </a: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			&lt; 2.0%</a:t>
            </a:r>
          </a:p>
          <a:p>
            <a:pPr lvl="0">
              <a:buNone/>
            </a:pP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	%</a:t>
            </a:r>
            <a:r>
              <a:rPr lang="en-US" sz="2200" b="1" dirty="0" err="1">
                <a:solidFill>
                  <a:schemeClr val="bg1"/>
                </a:solidFill>
                <a:latin typeface="Arial"/>
                <a:cs typeface="Arial" pitchFamily="34" charset="0"/>
              </a:rPr>
              <a:t>COHb</a:t>
            </a: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			&lt; 3.0%</a:t>
            </a:r>
          </a:p>
          <a:p>
            <a:pPr lvl="0">
              <a:buNone/>
            </a:pP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	CaO</a:t>
            </a:r>
            <a:r>
              <a:rPr lang="en-US" sz="2200" b="1" baseline="-25000" dirty="0">
                <a:solidFill>
                  <a:schemeClr val="bg1"/>
                </a:solidFill>
                <a:latin typeface="Arial"/>
                <a:cs typeface="Arial" pitchFamily="34" charset="0"/>
              </a:rPr>
              <a:t>2</a:t>
            </a: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			16 - 22 ml O</a:t>
            </a:r>
            <a:r>
              <a:rPr lang="en-US" sz="2200" b="1" baseline="-25000" dirty="0">
                <a:solidFill>
                  <a:schemeClr val="bg1"/>
                </a:solidFill>
                <a:latin typeface="Arial"/>
                <a:cs typeface="Arial" pitchFamily="34" charset="0"/>
              </a:rPr>
              <a:t>2</a:t>
            </a:r>
            <a:r>
              <a:rPr lang="en-US" sz="2200" b="1" dirty="0">
                <a:solidFill>
                  <a:schemeClr val="bg1"/>
                </a:solidFill>
                <a:latin typeface="Arial"/>
                <a:cs typeface="Arial" pitchFamily="34" charset="0"/>
              </a:rPr>
              <a:t>/dl</a:t>
            </a:r>
          </a:p>
          <a:p>
            <a:pPr lvl="0">
              <a:buNone/>
            </a:pPr>
            <a:endParaRPr lang="en-US" sz="2000" b="1" dirty="0">
              <a:solidFill>
                <a:schemeClr val="bg1"/>
              </a:solidFill>
              <a:latin typeface="Arial"/>
              <a:cs typeface="Arial" pitchFamily="34" charset="0"/>
            </a:endParaRPr>
          </a:p>
          <a:p>
            <a:pPr lvl="0">
              <a:buNone/>
            </a:pPr>
            <a:r>
              <a:rPr lang="en-US" sz="2000" b="1" dirty="0">
                <a:solidFill>
                  <a:srgbClr val="FFFF00"/>
                </a:solidFill>
                <a:latin typeface="Arial"/>
                <a:cs typeface="Arial" pitchFamily="34" charset="0"/>
              </a:rPr>
              <a:t>* At sea level, breathing ambient air</a:t>
            </a:r>
          </a:p>
          <a:p>
            <a:pPr lvl="0">
              <a:buNone/>
            </a:pPr>
            <a:r>
              <a:rPr lang="en-US" sz="2000" b="1" dirty="0">
                <a:solidFill>
                  <a:srgbClr val="FFFF00"/>
                </a:solidFill>
                <a:latin typeface="Arial"/>
                <a:cs typeface="Arial" pitchFamily="34" charset="0"/>
              </a:rPr>
              <a:t>** Age-dependent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6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ACID BASE HOMEOSTASIS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772400" cy="5791200"/>
          </a:xfrm>
        </p:spPr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chemical processes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represent the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line of defense to an acid or base load and include the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extracellular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intracellular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buffers.</a:t>
            </a:r>
          </a:p>
          <a:p>
            <a:pPr marL="0" indent="0">
              <a:buFont typeface="Symbol" pitchFamily="18" charset="2"/>
              <a:buNone/>
              <a:defRPr/>
            </a:pP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Symbol" pitchFamily="18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physiologic processes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modulate acid-base composition by changes in cellular metabolism and by adaptive responses in the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excretion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volatile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acids by the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lungs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fixed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acids by the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kidneys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FE8AAF37-D223-4446-8AA5-5FF2AEA3CB1E}" type="slidenum">
              <a:rPr lang="en-US" sz="1400" smtClean="0">
                <a:solidFill>
                  <a:srgbClr val="FFFF00"/>
                </a:solidFill>
              </a:rPr>
              <a:pPr/>
              <a:t>3</a:t>
            </a:fld>
            <a:endParaRPr lang="en-US" sz="14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Effects of PH on CNS 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772400" cy="5334000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decrease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 acidosis)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depresses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central nervous system.</a:t>
            </a:r>
          </a:p>
          <a:p>
            <a:pPr marL="0" indent="0">
              <a:buFont typeface="Symbol" pitchFamily="18" charset="2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lead to loss of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consciousness</a:t>
            </a:r>
          </a:p>
          <a:p>
            <a:pPr marL="0" indent="0">
              <a:buFont typeface="Symbol" pitchFamily="18" charset="2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↑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Ionized </a:t>
            </a:r>
            <a:r>
              <a:rPr lang="en-US" sz="2400" b="1" dirty="0" err="1" smtClean="0">
                <a:solidFill>
                  <a:srgbClr val="FFFF00"/>
                </a:solidFill>
              </a:rPr>
              <a:t>Ca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++ </a:t>
            </a:r>
            <a:r>
              <a:rPr lang="en-US" sz="2400" b="1" dirty="0" smtClean="0">
                <a:solidFill>
                  <a:srgbClr val="FFFF00"/>
                </a:solidFill>
              </a:rPr>
              <a:t>concentration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Hypercalcemia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Symbol" pitchFamily="18" charset="2"/>
              <a:buNone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Symbol" pitchFamily="18" charset="2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 increase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 alkalosis) can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cause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over-excitability</a:t>
            </a:r>
          </a:p>
          <a:p>
            <a:pPr marL="0" indent="0">
              <a:buFont typeface="Symbol" pitchFamily="18" charset="2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→ Tingling sensations, nervousness, muscle twitches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↓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Ionized </a:t>
            </a:r>
            <a:r>
              <a:rPr lang="en-US" sz="2400" b="1" dirty="0" err="1">
                <a:solidFill>
                  <a:srgbClr val="FFFF00"/>
                </a:solidFill>
              </a:rPr>
              <a:t>Ca</a:t>
            </a:r>
            <a:r>
              <a:rPr lang="en-US" sz="2400" b="1" baseline="30000" dirty="0">
                <a:solidFill>
                  <a:srgbClr val="FFFF00"/>
                </a:solidFill>
              </a:rPr>
              <a:t>++ </a:t>
            </a:r>
            <a:r>
              <a:rPr lang="en-US" sz="2400" b="1" dirty="0" smtClean="0">
                <a:solidFill>
                  <a:srgbClr val="FFFF00"/>
                </a:solidFill>
              </a:rPr>
              <a:t>concentration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Hypocalcemia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Symbol" pitchFamily="18" charset="2"/>
              <a:buNone/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6F6FBA85-57A1-449F-9EAD-D7A88175374D}" type="slidenum">
              <a:rPr lang="en-US" sz="1400" smtClean="0">
                <a:solidFill>
                  <a:srgbClr val="FFFF00"/>
                </a:solidFill>
              </a:rPr>
              <a:pPr/>
              <a:t>4</a:t>
            </a:fld>
            <a:endParaRPr lang="en-US" sz="14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Acid-base abnormalities alter the ionized </a:t>
            </a:r>
            <a:r>
              <a:rPr lang="en-US" sz="2800" dirty="0" err="1" smtClean="0"/>
              <a:t>Ca</a:t>
            </a:r>
            <a:r>
              <a:rPr lang="en-US" sz="2800" baseline="30000" dirty="0" smtClean="0"/>
              <a:t>++</a:t>
            </a:r>
            <a:r>
              <a:rPr lang="en-US" sz="2800" dirty="0" smtClean="0"/>
              <a:t> con. by changing the fraction of </a:t>
            </a:r>
            <a:r>
              <a:rPr lang="en-US" sz="2800" dirty="0" err="1" smtClean="0"/>
              <a:t>Ca</a:t>
            </a:r>
            <a:r>
              <a:rPr lang="en-US" sz="2800" baseline="30000" dirty="0" smtClean="0"/>
              <a:t>++</a:t>
            </a:r>
            <a:r>
              <a:rPr lang="en-US" sz="2800" dirty="0" smtClean="0"/>
              <a:t> bound to plasma albumin.</a:t>
            </a:r>
          </a:p>
          <a:p>
            <a:pPr eaLnBrk="1" hangingPunct="1"/>
            <a:r>
              <a:rPr lang="en-US" sz="2800" dirty="0" smtClean="0">
                <a:solidFill>
                  <a:srgbClr val="FF3300"/>
                </a:solidFill>
              </a:rPr>
              <a:t>Albumin has negatively charged sites, which can bind either H</a:t>
            </a:r>
            <a:r>
              <a:rPr lang="en-US" sz="2800" baseline="30000" dirty="0" smtClean="0">
                <a:solidFill>
                  <a:srgbClr val="FF3300"/>
                </a:solidFill>
              </a:rPr>
              <a:t>+</a:t>
            </a:r>
            <a:r>
              <a:rPr lang="en-US" sz="2800" dirty="0" smtClean="0">
                <a:solidFill>
                  <a:srgbClr val="FF3300"/>
                </a:solidFill>
              </a:rPr>
              <a:t> ions or </a:t>
            </a:r>
            <a:r>
              <a:rPr lang="en-US" sz="2800" dirty="0" err="1" smtClean="0">
                <a:solidFill>
                  <a:srgbClr val="FF3300"/>
                </a:solidFill>
              </a:rPr>
              <a:t>Ca</a:t>
            </a:r>
            <a:r>
              <a:rPr lang="en-US" sz="2800" baseline="30000" dirty="0" smtClean="0">
                <a:solidFill>
                  <a:srgbClr val="FF3300"/>
                </a:solidFill>
              </a:rPr>
              <a:t>++</a:t>
            </a:r>
            <a:r>
              <a:rPr lang="en-US" sz="2800" dirty="0" smtClean="0">
                <a:solidFill>
                  <a:srgbClr val="FF3300"/>
                </a:solidFill>
              </a:rPr>
              <a:t> ions.</a:t>
            </a:r>
          </a:p>
          <a:p>
            <a:pPr eaLnBrk="1" hangingPunct="1"/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accent2"/>
                </a:solidFill>
              </a:rPr>
              <a:t>Acidosis                                  Alkalosis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      </a:t>
            </a:r>
            <a:r>
              <a:rPr lang="en-US" sz="2800" dirty="0" smtClean="0">
                <a:solidFill>
                  <a:srgbClr val="FF3300"/>
                </a:solidFill>
              </a:rPr>
              <a:t>Ionized  [ </a:t>
            </a:r>
            <a:r>
              <a:rPr lang="en-US" sz="2800" dirty="0" err="1" smtClean="0">
                <a:solidFill>
                  <a:srgbClr val="FF3300"/>
                </a:solidFill>
              </a:rPr>
              <a:t>Ca</a:t>
            </a:r>
            <a:r>
              <a:rPr lang="en-US" sz="2800" baseline="30000" dirty="0" smtClean="0">
                <a:solidFill>
                  <a:srgbClr val="FF3300"/>
                </a:solidFill>
              </a:rPr>
              <a:t>++</a:t>
            </a:r>
            <a:r>
              <a:rPr lang="en-US" sz="2800" dirty="0" smtClean="0">
                <a:solidFill>
                  <a:srgbClr val="FF3300"/>
                </a:solidFill>
              </a:rPr>
              <a:t>]                  ionized [</a:t>
            </a:r>
            <a:r>
              <a:rPr lang="en-US" sz="2800" dirty="0" err="1" smtClean="0">
                <a:solidFill>
                  <a:srgbClr val="FF3300"/>
                </a:solidFill>
              </a:rPr>
              <a:t>Ca</a:t>
            </a:r>
            <a:r>
              <a:rPr lang="en-US" sz="2800" baseline="30000" dirty="0" smtClean="0">
                <a:solidFill>
                  <a:srgbClr val="FF3300"/>
                </a:solidFill>
              </a:rPr>
              <a:t>++</a:t>
            </a:r>
            <a:r>
              <a:rPr lang="en-US" sz="2800" dirty="0" smtClean="0">
                <a:solidFill>
                  <a:srgbClr val="FF3300"/>
                </a:solidFill>
              </a:rPr>
              <a:t>]</a:t>
            </a:r>
          </a:p>
          <a:p>
            <a:pPr eaLnBrk="1" hangingPunct="1"/>
            <a:r>
              <a:rPr lang="en-US" sz="2800" dirty="0" smtClean="0"/>
              <a:t>Hyperventilation            Respiratory alkalosis</a:t>
            </a:r>
          </a:p>
          <a:p>
            <a:pPr eaLnBrk="1" hangingPunct="1"/>
            <a:r>
              <a:rPr lang="en-US" sz="2800" dirty="0" smtClean="0"/>
              <a:t>↓ ionized </a:t>
            </a:r>
            <a:r>
              <a:rPr lang="en-US" sz="2800" dirty="0" err="1" smtClean="0"/>
              <a:t>Ca</a:t>
            </a:r>
            <a:r>
              <a:rPr lang="en-US" sz="2800" baseline="30000" dirty="0" smtClean="0"/>
              <a:t>++</a:t>
            </a:r>
            <a:r>
              <a:rPr lang="en-US" sz="2800" dirty="0" smtClean="0"/>
              <a:t>                 </a:t>
            </a:r>
            <a:r>
              <a:rPr lang="en-US" sz="2800" dirty="0" err="1" smtClean="0"/>
              <a:t>Tetany</a:t>
            </a:r>
            <a:r>
              <a:rPr lang="en-US" sz="2800" dirty="0" smtClean="0"/>
              <a:t>.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762000" y="2590800"/>
            <a:ext cx="1905000" cy="1066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Albumin</a:t>
            </a: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4876800" y="2514600"/>
            <a:ext cx="2133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Albumin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2133600" y="2133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3622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667000" y="2514600"/>
            <a:ext cx="53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477000" y="2133600"/>
            <a:ext cx="53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6705600" y="2286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Ca</a:t>
            </a:r>
            <a:r>
              <a:rPr lang="en-US" baseline="30000" smtClean="0">
                <a:solidFill>
                  <a:srgbClr val="000000"/>
                </a:solidFill>
              </a:rPr>
              <a:t>++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086600" y="2590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Ca</a:t>
            </a:r>
            <a:r>
              <a:rPr lang="en-US" baseline="30000" smtClean="0">
                <a:solidFill>
                  <a:srgbClr val="000000"/>
                </a:solidFill>
              </a:rPr>
              <a:t>++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7086600" y="2971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Ca</a:t>
            </a:r>
            <a:r>
              <a:rPr lang="en-US" baseline="30000" smtClean="0">
                <a:solidFill>
                  <a:srgbClr val="000000"/>
                </a:solidFill>
              </a:rPr>
              <a:t>++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7010400" y="3276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Ca</a:t>
            </a:r>
            <a:r>
              <a:rPr lang="en-US" baseline="30000" smtClean="0">
                <a:solidFill>
                  <a:srgbClr val="000000"/>
                </a:solidFill>
              </a:rPr>
              <a:t>++</a:t>
            </a:r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 flipV="1">
            <a:off x="2133600" y="25146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 flipV="1">
            <a:off x="2362200" y="25908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 flipV="1">
            <a:off x="2514600" y="2819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2819400" y="2819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++</a:t>
            </a: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2667000" y="3200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Ca</a:t>
            </a:r>
            <a:r>
              <a:rPr lang="en-US" baseline="30000" smtClean="0">
                <a:solidFill>
                  <a:srgbClr val="000000"/>
                </a:solidFill>
              </a:rPr>
              <a:t>++</a:t>
            </a:r>
          </a:p>
        </p:txBody>
      </p:sp>
      <p:sp>
        <p:nvSpPr>
          <p:cNvPr id="5138" name="Line 19"/>
          <p:cNvSpPr>
            <a:spLocks noChangeShapeType="1"/>
          </p:cNvSpPr>
          <p:nvPr/>
        </p:nvSpPr>
        <p:spPr bwMode="auto">
          <a:xfrm flipV="1">
            <a:off x="26670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39" name="Line 20"/>
          <p:cNvSpPr>
            <a:spLocks noChangeShapeType="1"/>
          </p:cNvSpPr>
          <p:nvPr/>
        </p:nvSpPr>
        <p:spPr bwMode="auto">
          <a:xfrm>
            <a:off x="2590800" y="3352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0" name="Line 21"/>
          <p:cNvSpPr>
            <a:spLocks noChangeShapeType="1"/>
          </p:cNvSpPr>
          <p:nvPr/>
        </p:nvSpPr>
        <p:spPr bwMode="auto">
          <a:xfrm flipV="1">
            <a:off x="6400800" y="24384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1" name="Line 22"/>
          <p:cNvSpPr>
            <a:spLocks noChangeShapeType="1"/>
          </p:cNvSpPr>
          <p:nvPr/>
        </p:nvSpPr>
        <p:spPr bwMode="auto">
          <a:xfrm flipV="1">
            <a:off x="6781800" y="26670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2" name="Line 23"/>
          <p:cNvSpPr>
            <a:spLocks noChangeShapeType="1"/>
          </p:cNvSpPr>
          <p:nvPr/>
        </p:nvSpPr>
        <p:spPr bwMode="auto">
          <a:xfrm flipV="1">
            <a:off x="6934200" y="2895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3" name="Line 24"/>
          <p:cNvSpPr>
            <a:spLocks noChangeShapeType="1"/>
          </p:cNvSpPr>
          <p:nvPr/>
        </p:nvSpPr>
        <p:spPr bwMode="auto">
          <a:xfrm flipV="1">
            <a:off x="6934200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4" name="Line 25"/>
          <p:cNvSpPr>
            <a:spLocks noChangeShapeType="1"/>
          </p:cNvSpPr>
          <p:nvPr/>
        </p:nvSpPr>
        <p:spPr bwMode="auto">
          <a:xfrm>
            <a:off x="6781800" y="3352800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5" name="Line 26"/>
          <p:cNvSpPr>
            <a:spLocks noChangeShapeType="1"/>
          </p:cNvSpPr>
          <p:nvPr/>
        </p:nvSpPr>
        <p:spPr bwMode="auto">
          <a:xfrm>
            <a:off x="1676400" y="3810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6" name="Line 27"/>
          <p:cNvSpPr>
            <a:spLocks noChangeShapeType="1"/>
          </p:cNvSpPr>
          <p:nvPr/>
        </p:nvSpPr>
        <p:spPr bwMode="auto">
          <a:xfrm>
            <a:off x="5867400" y="3733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7" name="Line 28"/>
          <p:cNvSpPr>
            <a:spLocks noChangeShapeType="1"/>
          </p:cNvSpPr>
          <p:nvPr/>
        </p:nvSpPr>
        <p:spPr bwMode="auto">
          <a:xfrm>
            <a:off x="2971800" y="5257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8" name="Line 29"/>
          <p:cNvSpPr>
            <a:spLocks noChangeShapeType="1"/>
          </p:cNvSpPr>
          <p:nvPr/>
        </p:nvSpPr>
        <p:spPr bwMode="auto">
          <a:xfrm>
            <a:off x="7010400" y="5257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49" name="Line 30"/>
          <p:cNvSpPr>
            <a:spLocks noChangeShapeType="1"/>
          </p:cNvSpPr>
          <p:nvPr/>
        </p:nvSpPr>
        <p:spPr bwMode="auto">
          <a:xfrm>
            <a:off x="2743200" y="5715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50" name="Line 31"/>
          <p:cNvSpPr>
            <a:spLocks noChangeShapeType="1"/>
          </p:cNvSpPr>
          <p:nvPr/>
        </p:nvSpPr>
        <p:spPr bwMode="auto">
          <a:xfrm flipV="1">
            <a:off x="914400" y="4419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51" name="Line 32"/>
          <p:cNvSpPr>
            <a:spLocks noChangeShapeType="1"/>
          </p:cNvSpPr>
          <p:nvPr/>
        </p:nvSpPr>
        <p:spPr bwMode="auto">
          <a:xfrm>
            <a:off x="4724400" y="4495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990600"/>
            <a:ext cx="7391400" cy="4267200"/>
          </a:xfrm>
        </p:spPr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Acid -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Base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balance is primarily concerned with two ions:</a:t>
            </a:r>
          </a:p>
          <a:p>
            <a:pPr marL="457200" lvl="1" indent="0">
              <a:buFont typeface="Symbol" pitchFamily="18" charset="2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Hydrogen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(H</a:t>
            </a:r>
            <a:r>
              <a:rPr lang="en-US" sz="36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457200" lvl="1" indent="0">
              <a:buFont typeface="Symbol" pitchFamily="18" charset="2"/>
              <a:buNone/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Bicarbonate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(HCO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38EE90F3-155F-470B-B089-FC36ABAE2C45}" type="slidenum">
              <a:rPr lang="en-US" sz="1400" smtClean="0">
                <a:solidFill>
                  <a:srgbClr val="FFFF00"/>
                </a:solidFill>
              </a:rPr>
              <a:pPr/>
              <a:t>6</a:t>
            </a:fld>
            <a:endParaRPr lang="en-US" sz="14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3733800" cy="59436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ion has special significance because of the narrow ranges that it must be maintained in order to be compatible with life.</a:t>
            </a:r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fld id="{995A0240-4E5F-4103-92FC-22FB93FD3333}" type="slidenum">
              <a:rPr lang="en-US" sz="1400" smtClean="0">
                <a:solidFill>
                  <a:srgbClr val="FFFF00"/>
                </a:solidFill>
              </a:rPr>
              <a:pPr/>
              <a:t>7</a:t>
            </a:fld>
            <a:endParaRPr lang="en-US" sz="1400" smtClean="0">
              <a:solidFill>
                <a:srgbClr val="FFFF00"/>
              </a:solidFill>
            </a:endParaRPr>
          </a:p>
        </p:txBody>
      </p:sp>
      <p:pic>
        <p:nvPicPr>
          <p:cNvPr id="229381" name="Picture 11" descr="17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7" t="3854" r="27306" b="3151"/>
          <a:stretch>
            <a:fillRect/>
          </a:stretch>
        </p:blipFill>
        <p:spPr bwMode="auto">
          <a:xfrm>
            <a:off x="4343401" y="46038"/>
            <a:ext cx="4724400" cy="681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2" name="Rectangle 12"/>
          <p:cNvSpPr>
            <a:spLocks noChangeArrowheads="1"/>
          </p:cNvSpPr>
          <p:nvPr/>
        </p:nvSpPr>
        <p:spPr bwMode="auto">
          <a:xfrm>
            <a:off x="4343400" y="5486400"/>
            <a:ext cx="4800600" cy="1371600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7239000" cy="6019800"/>
          </a:xfrm>
        </p:spPr>
        <p:txBody>
          <a:bodyPr/>
          <a:lstStyle/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Acids can be defined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as: </a:t>
            </a:r>
          </a:p>
          <a:p>
            <a:pPr marL="0" lvl="0" indent="0">
              <a:lnSpc>
                <a:spcPct val="90000"/>
              </a:lnSpc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A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proton (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donor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lnSpc>
                <a:spcPct val="90000"/>
              </a:lnSpc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Hydrogen containing substances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which dissociate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solution to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release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Bases can be defined as: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A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proton (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acceptor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Molecules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capable of accepting a hydrogen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ion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OH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83604-7D80-462C-8EC6-D50347E2F5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Strong Acid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162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acid that nearly completely dissociates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molecules of the acid break up to form the ions soluble in water</a:t>
            </a:r>
          </a:p>
        </p:txBody>
      </p:sp>
    </p:spTree>
    <p:extLst>
      <p:ext uri="{BB962C8B-B14F-4D97-AF65-F5344CB8AC3E}">
        <p14:creationId xmlns:p14="http://schemas.microsoft.com/office/powerpoint/2010/main" val="170361979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608</Words>
  <Application>Microsoft Office PowerPoint</Application>
  <PresentationFormat>On-screen Show (4:3)</PresentationFormat>
  <Paragraphs>169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1_Default Design</vt:lpstr>
      <vt:lpstr>Default Design</vt:lpstr>
      <vt:lpstr>Basics of Acid-Base Physiology</vt:lpstr>
      <vt:lpstr>PowerPoint Presentation</vt:lpstr>
      <vt:lpstr>ACID BASE HOMEOSTASIS</vt:lpstr>
      <vt:lpstr>Effects of PH on CNS </vt:lpstr>
      <vt:lpstr>PowerPoint Presentation</vt:lpstr>
      <vt:lpstr>PowerPoint Presentation</vt:lpstr>
      <vt:lpstr>PowerPoint Presentation</vt:lpstr>
      <vt:lpstr>PowerPoint Presentation</vt:lpstr>
      <vt:lpstr>Strong Acid</vt:lpstr>
      <vt:lpstr>Weak Acid</vt:lpstr>
      <vt:lpstr>PowerPoint Presentation</vt:lpstr>
      <vt:lpstr>PowerPoint Presentation</vt:lpstr>
      <vt:lpstr>PowerPoint Presentation</vt:lpstr>
      <vt:lpstr>Acid-base Balance  Henderson-Hasselbalch Equation</vt:lpstr>
      <vt:lpstr>PowerPoint Presentation</vt:lpstr>
      <vt:lpstr>Normal Range</vt:lpstr>
      <vt:lpstr>pH is inversely related to [H+]; a pH change of 1.00 represents a 10-fold change in [H+]  </vt:lpstr>
      <vt:lpstr>SOURCES OF HYDROGEN IONS </vt:lpstr>
      <vt:lpstr>SOURCES OF HYDROGEN IONS</vt:lpstr>
      <vt:lpstr>SOURCES OF HYDROGEN IONS</vt:lpstr>
      <vt:lpstr> Normal Arterial Blood Gas Values* 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Acid-Base Physiology</dc:title>
  <dc:creator>User</dc:creator>
  <cp:lastModifiedBy>User</cp:lastModifiedBy>
  <cp:revision>30</cp:revision>
  <dcterms:created xsi:type="dcterms:W3CDTF">2014-04-14T08:38:56Z</dcterms:created>
  <dcterms:modified xsi:type="dcterms:W3CDTF">2014-05-11T04:46:10Z</dcterms:modified>
</cp:coreProperties>
</file>